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34" r:id="rId2"/>
    <p:sldId id="336" r:id="rId3"/>
    <p:sldId id="338" r:id="rId4"/>
    <p:sldId id="408" r:id="rId5"/>
    <p:sldId id="341" r:id="rId6"/>
    <p:sldId id="409" r:id="rId7"/>
    <p:sldId id="396" r:id="rId8"/>
    <p:sldId id="397" r:id="rId9"/>
    <p:sldId id="398" r:id="rId10"/>
    <p:sldId id="400" r:id="rId11"/>
    <p:sldId id="399" r:id="rId12"/>
    <p:sldId id="401" r:id="rId13"/>
    <p:sldId id="405" r:id="rId14"/>
    <p:sldId id="402" r:id="rId15"/>
    <p:sldId id="406" r:id="rId16"/>
    <p:sldId id="410" r:id="rId17"/>
    <p:sldId id="337" r:id="rId18"/>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98362C-ABBD-8ED0-2EA8-9614959FAF8B}" name="Tiago Silva" initials="TS" userId="S::tiago.andre.soares.silva@cern.ch::98c47b3d-7284-4900-b375-7d3fecbdae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41" autoAdjust="0"/>
    <p:restoredTop sz="80000" autoAdjust="0"/>
  </p:normalViewPr>
  <p:slideViewPr>
    <p:cSldViewPr>
      <p:cViewPr varScale="1">
        <p:scale>
          <a:sx n="100" d="100"/>
          <a:sy n="100" d="100"/>
        </p:scale>
        <p:origin x="780" y="90"/>
      </p:cViewPr>
      <p:guideLst>
        <p:guide orient="horz" pos="2160"/>
        <p:guide pos="3840"/>
      </p:guideLst>
    </p:cSldViewPr>
  </p:slideViewPr>
  <p:outlineViewPr>
    <p:cViewPr>
      <p:scale>
        <a:sx n="33" d="100"/>
        <a:sy n="33" d="100"/>
      </p:scale>
      <p:origin x="0" y="-13728"/>
    </p:cViewPr>
  </p:outlineViewPr>
  <p:notesTextViewPr>
    <p:cViewPr>
      <p:scale>
        <a:sx n="100" d="100"/>
        <a:sy n="100" d="100"/>
      </p:scale>
      <p:origin x="0" y="0"/>
    </p:cViewPr>
  </p:notesTextViewPr>
  <p:notesViewPr>
    <p:cSldViewPr>
      <p:cViewPr varScale="1">
        <p:scale>
          <a:sx n="73" d="100"/>
          <a:sy n="73" d="100"/>
        </p:scale>
        <p:origin x="319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5FBA86E3-09BE-9B44-945E-0C19024254B9}" type="datetimeFigureOut">
              <a:rPr lang="en-GB" smtClean="0"/>
              <a:t>06/04/2022</a:t>
            </a:fld>
            <a:endParaRPr lang="en-GB"/>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62791BDB-5D64-5B40-9EC3-22B391AE401D}" type="slidenum">
              <a:rPr lang="en-GB" smtClean="0"/>
              <a:t>‹#›</a:t>
            </a:fld>
            <a:endParaRPr lang="en-GB"/>
          </a:p>
        </p:txBody>
      </p:sp>
    </p:spTree>
    <p:extLst>
      <p:ext uri="{BB962C8B-B14F-4D97-AF65-F5344CB8AC3E}">
        <p14:creationId xmlns:p14="http://schemas.microsoft.com/office/powerpoint/2010/main" val="2535511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5</a:t>
            </a:fld>
            <a:endParaRPr lang="en-GB"/>
          </a:p>
        </p:txBody>
      </p:sp>
    </p:spTree>
    <p:extLst>
      <p:ext uri="{BB962C8B-B14F-4D97-AF65-F5344CB8AC3E}">
        <p14:creationId xmlns:p14="http://schemas.microsoft.com/office/powerpoint/2010/main" val="596108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7</a:t>
            </a:fld>
            <a:endParaRPr lang="en-GB"/>
          </a:p>
        </p:txBody>
      </p:sp>
    </p:spTree>
    <p:extLst>
      <p:ext uri="{BB962C8B-B14F-4D97-AF65-F5344CB8AC3E}">
        <p14:creationId xmlns:p14="http://schemas.microsoft.com/office/powerpoint/2010/main" val="1863481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Filters are manageable, so new quick filters can be created from custom filters.</a:t>
            </a:r>
          </a:p>
          <a:p>
            <a:endParaRPr lang="en-GB" dirty="0"/>
          </a:p>
          <a:p>
            <a:r>
              <a:rPr lang="en-GB" dirty="0"/>
              <a:t>From the actions on alarms, I highlight 3, which will bring us to the main functionality used for EL alarm management</a:t>
            </a:r>
          </a:p>
        </p:txBody>
      </p:sp>
      <p:sp>
        <p:nvSpPr>
          <p:cNvPr id="4" name="Slide Number Placeholder 3"/>
          <p:cNvSpPr>
            <a:spLocks noGrp="1"/>
          </p:cNvSpPr>
          <p:nvPr>
            <p:ph type="sldNum" sz="quarter" idx="5"/>
          </p:nvPr>
        </p:nvSpPr>
        <p:spPr/>
        <p:txBody>
          <a:bodyPr/>
          <a:lstStyle/>
          <a:p>
            <a:fld id="{62791BDB-5D64-5B40-9EC3-22B391AE401D}" type="slidenum">
              <a:rPr lang="en-GB" smtClean="0"/>
              <a:t>9</a:t>
            </a:fld>
            <a:endParaRPr lang="en-GB"/>
          </a:p>
        </p:txBody>
      </p:sp>
    </p:spTree>
    <p:extLst>
      <p:ext uri="{BB962C8B-B14F-4D97-AF65-F5344CB8AC3E}">
        <p14:creationId xmlns:p14="http://schemas.microsoft.com/office/powerpoint/2010/main" val="2136804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highly dynamic system such as the electrical network at CERN, the alarm inhibition become a vital toll for most users.</a:t>
            </a:r>
          </a:p>
          <a:p>
            <a:r>
              <a:rPr lang="en-GB" dirty="0"/>
              <a:t>In a dynamic system such as CERN’s electrical network, there are constantly works, equipment being put in and out of service, equipped spares, known issues with equipment, and more. All these situations often trigger alarms, for which the corrective actions are non-existent or will take place over a long period of time. During this time these alarms are known and undesired, and would be polluting the active alarm screen, making the alarm management a lot more difficult in the control room.</a:t>
            </a:r>
          </a:p>
          <a:p>
            <a:r>
              <a:rPr lang="en-GB" dirty="0"/>
              <a:t>The alarm inhibition comes as a solution for these cases</a:t>
            </a:r>
          </a:p>
          <a:p>
            <a:endParaRPr lang="en-GB" dirty="0"/>
          </a:p>
          <a:p>
            <a:r>
              <a:rPr lang="en-GB" dirty="0"/>
              <a:t>Full integration in PSEN modules (inhibitions visible in tag lists, device faceplates, symbols, events, etc, as well as actions available from any of these places.</a:t>
            </a:r>
          </a:p>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12</a:t>
            </a:fld>
            <a:endParaRPr lang="en-GB"/>
          </a:p>
        </p:txBody>
      </p:sp>
    </p:spTree>
    <p:extLst>
      <p:ext uri="{BB962C8B-B14F-4D97-AF65-F5344CB8AC3E}">
        <p14:creationId xmlns:p14="http://schemas.microsoft.com/office/powerpoint/2010/main" val="3063633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highly dynamic system such as the electrical network at CERN, the alarm inhibition become a vital toll for most users.</a:t>
            </a:r>
          </a:p>
          <a:p>
            <a:r>
              <a:rPr lang="en-GB" dirty="0"/>
              <a:t>In a dynamic system such as CERN’s electrical network, there are constantly works, equipment being put in and out of service, equipped spares, known issues with equipment, and more. All these situations often trigger alarms, for which the corrective actions are non-existent or will take place over a long period of time. During this time these alarms are known and undesired, and would be polluting the active alarm screen, making the alarm management a lot more difficult in the control room.</a:t>
            </a:r>
          </a:p>
          <a:p>
            <a:r>
              <a:rPr lang="en-GB" dirty="0"/>
              <a:t>The alarm inhibition comes as a solution for these cases</a:t>
            </a:r>
          </a:p>
          <a:p>
            <a:endParaRPr lang="en-GB" dirty="0"/>
          </a:p>
          <a:p>
            <a:r>
              <a:rPr lang="en-GB" dirty="0"/>
              <a:t>Full integration in PSEN modules (inhibitions visible in tag lists, device faceplates, symbols, etc, as well as actions available from any of these places.</a:t>
            </a:r>
          </a:p>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13</a:t>
            </a:fld>
            <a:endParaRPr lang="en-GB"/>
          </a:p>
        </p:txBody>
      </p:sp>
    </p:spTree>
    <p:extLst>
      <p:ext uri="{BB962C8B-B14F-4D97-AF65-F5344CB8AC3E}">
        <p14:creationId xmlns:p14="http://schemas.microsoft.com/office/powerpoint/2010/main" val="411257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dynamic system such as CERN’s electrical network, there are constantly works, new equipment being put in service, tested, commissioned, maintenance ongoing in existing equipment, and more. All these situations often trigger known alarms, which must be seen by the maintenance and commissioning teams for the purpose of their activities, but which pollute the active alarm screens of the TI operations in the CCC, who care only for real alarms with specific corrective actions.</a:t>
            </a:r>
          </a:p>
          <a:p>
            <a:r>
              <a:rPr lang="en-GB" dirty="0"/>
              <a:t>The TPA module offers the necessary functionality to manage these situations.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Full integration in PSEN modules (test/production mode is visible in tag lists, device faceplates, events, etc, as well as actions available from any of these places.</a:t>
            </a:r>
          </a:p>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14</a:t>
            </a:fld>
            <a:endParaRPr lang="en-GB"/>
          </a:p>
        </p:txBody>
      </p:sp>
    </p:spTree>
    <p:extLst>
      <p:ext uri="{BB962C8B-B14F-4D97-AF65-F5344CB8AC3E}">
        <p14:creationId xmlns:p14="http://schemas.microsoft.com/office/powerpoint/2010/main" val="699963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dynamic system such as CERN’s electrical network, there are constantly works, new equipment being put in service, tested, commissioned, maintenance ongoing in existing equipment, and more. All these situations often trigger known alarms, which must be seen by the maintenance and commissioning teams for the purpose of their activities, but which pollute the active alarm screens of the TI operations in the CCC, who care only for real alarms with specific corrective actions.</a:t>
            </a:r>
          </a:p>
          <a:p>
            <a:r>
              <a:rPr lang="en-GB" dirty="0"/>
              <a:t>The TPA module offers the necessary functionality to manage these situations.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Full integration in PSEN modules (test/production mode is visible in tag lists, device faceplates, events, etc, as well as actions available from any of these places.</a:t>
            </a:r>
          </a:p>
          <a:p>
            <a:endParaRPr lang="en-GB" dirty="0"/>
          </a:p>
        </p:txBody>
      </p:sp>
      <p:sp>
        <p:nvSpPr>
          <p:cNvPr id="4" name="Slide Number Placeholder 3"/>
          <p:cNvSpPr>
            <a:spLocks noGrp="1"/>
          </p:cNvSpPr>
          <p:nvPr>
            <p:ph type="sldNum" sz="quarter" idx="5"/>
          </p:nvPr>
        </p:nvSpPr>
        <p:spPr/>
        <p:txBody>
          <a:bodyPr/>
          <a:lstStyle/>
          <a:p>
            <a:fld id="{62791BDB-5D64-5B40-9EC3-22B391AE401D}" type="slidenum">
              <a:rPr lang="en-GB" smtClean="0"/>
              <a:t>15</a:t>
            </a:fld>
            <a:endParaRPr lang="en-GB"/>
          </a:p>
        </p:txBody>
      </p:sp>
    </p:spTree>
    <p:extLst>
      <p:ext uri="{BB962C8B-B14F-4D97-AF65-F5344CB8AC3E}">
        <p14:creationId xmlns:p14="http://schemas.microsoft.com/office/powerpoint/2010/main" val="135497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en-US"/>
              <a:t>07/04/2022</a:t>
            </a:r>
            <a:endParaRPr/>
          </a:p>
        </p:txBody>
      </p:sp>
      <p:sp>
        <p:nvSpPr>
          <p:cNvPr id="8" name="Footer Placeholder 8"/>
          <p:cNvSpPr>
            <a:spLocks noGrp="1"/>
          </p:cNvSpPr>
          <p:nvPr>
            <p:ph type="ftr" sz="quarter" idx="11"/>
          </p:nvPr>
        </p:nvSpPr>
        <p:spPr bwMode="auto"/>
        <p:txBody>
          <a:bodyPr/>
          <a:lstStyle/>
          <a:p>
            <a:pPr>
              <a:defRPr/>
            </a:pPr>
            <a:r>
              <a:rPr lang="da-DK"/>
              <a:t>CTTB Industrial Controls Forum #4 - Alarm Management at EN/EL</a:t>
            </a:r>
            <a:endParaRP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759619"/>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en-US"/>
              <a:t>07/04/2022</a:t>
            </a:r>
            <a:endParaRPr/>
          </a:p>
        </p:txBody>
      </p:sp>
      <p:sp>
        <p:nvSpPr>
          <p:cNvPr id="10" name="Footer Placeholder 10"/>
          <p:cNvSpPr>
            <a:spLocks noGrp="1"/>
          </p:cNvSpPr>
          <p:nvPr>
            <p:ph type="ftr" sz="quarter" idx="11"/>
          </p:nvPr>
        </p:nvSpPr>
        <p:spPr bwMode="auto"/>
        <p:txBody>
          <a:bodyPr/>
          <a:lstStyle/>
          <a:p>
            <a:pPr>
              <a:defRPr/>
            </a:pPr>
            <a:r>
              <a:rPr lang="da-DK"/>
              <a:t>CTTB Industrial Controls Forum #4 - Alarm Management at EN/EL</a:t>
            </a:r>
            <a:endParaRP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en-US"/>
              <a:t>07/04/2022</a:t>
            </a:r>
            <a:endParaRPr/>
          </a:p>
        </p:txBody>
      </p:sp>
      <p:sp>
        <p:nvSpPr>
          <p:cNvPr id="8" name="Footer Placeholder 7"/>
          <p:cNvSpPr>
            <a:spLocks noGrp="1"/>
          </p:cNvSpPr>
          <p:nvPr>
            <p:ph type="ftr" sz="quarter" idx="15"/>
          </p:nvPr>
        </p:nvSpPr>
        <p:spPr bwMode="auto"/>
        <p:txBody>
          <a:bodyPr/>
          <a:lstStyle/>
          <a:p>
            <a:pPr>
              <a:defRPr/>
            </a:pPr>
            <a:r>
              <a:rPr lang="da-DK"/>
              <a:t>CTTB Industrial Controls Forum #4 - Alarm Management at EN/EL</a:t>
            </a:r>
            <a:endParaRP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dirty="0"/>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07/04/2022</a:t>
            </a:r>
            <a:endParaRPr/>
          </a:p>
        </p:txBody>
      </p:sp>
      <p:sp>
        <p:nvSpPr>
          <p:cNvPr id="7" name="Footer Placeholder 7"/>
          <p:cNvSpPr>
            <a:spLocks noGrp="1"/>
          </p:cNvSpPr>
          <p:nvPr>
            <p:ph type="ftr" sz="quarter" idx="15"/>
          </p:nvPr>
        </p:nvSpPr>
        <p:spPr bwMode="auto"/>
        <p:txBody>
          <a:bodyPr/>
          <a:lstStyle/>
          <a:p>
            <a:pPr>
              <a:defRPr/>
            </a:pPr>
            <a:r>
              <a:rPr lang="da-DK"/>
              <a:t>CTTB Industrial Controls Forum #4 - Alarm Management at EN/EL</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3708401" cy="4608512"/>
          </a:xfrm>
        </p:spPr>
        <p:txBody>
          <a:bodyPr/>
          <a:lstStyle>
            <a:lvl1pPr>
              <a:defRPr>
                <a:solidFill>
                  <a:srgbClr val="002060"/>
                </a:solidFill>
              </a:defRPr>
            </a:lvl1pPr>
            <a:lvl2pPr>
              <a:lnSpc>
                <a:spcPct val="12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07/04/2022</a:t>
            </a:r>
            <a:endParaRPr/>
          </a:p>
        </p:txBody>
      </p:sp>
      <p:sp>
        <p:nvSpPr>
          <p:cNvPr id="7" name="Footer Placeholder 7"/>
          <p:cNvSpPr>
            <a:spLocks noGrp="1"/>
          </p:cNvSpPr>
          <p:nvPr>
            <p:ph type="ftr" sz="quarter" idx="15"/>
          </p:nvPr>
        </p:nvSpPr>
        <p:spPr bwMode="auto"/>
        <p:txBody>
          <a:bodyPr/>
          <a:lstStyle/>
          <a:p>
            <a:pPr>
              <a:defRPr/>
            </a:pPr>
            <a:r>
              <a:rPr lang="da-DK"/>
              <a:t>CTTB Industrial Controls Forum #4 - Alarm Management at EN/EL</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075613" y="396970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en-US"/>
              <a:t>07/04/2022</a:t>
            </a:r>
            <a:endParaRPr/>
          </a:p>
        </p:txBody>
      </p:sp>
      <p:sp>
        <p:nvSpPr>
          <p:cNvPr id="9" name="Footer Placeholder 5"/>
          <p:cNvSpPr>
            <a:spLocks noGrp="1"/>
          </p:cNvSpPr>
          <p:nvPr>
            <p:ph type="ftr" sz="quarter" idx="16"/>
          </p:nvPr>
        </p:nvSpPr>
        <p:spPr bwMode="auto"/>
        <p:txBody>
          <a:bodyPr/>
          <a:lstStyle/>
          <a:p>
            <a:pPr>
              <a:defRPr/>
            </a:pPr>
            <a:r>
              <a:rPr lang="da-DK"/>
              <a:t>CTTB Industrial Controls Forum #4 - Alarm Management at EN/EL</a:t>
            </a:r>
            <a:endParaRP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08000" cy="3779837"/>
          </a:xfrm>
          <a:prstGeom prst="rect">
            <a:avLst/>
          </a:prstGeom>
          <a:noFill/>
          <a:ln w="3175">
            <a:noFill/>
          </a:ln>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en-US"/>
              <a:t>07/04/2022</a:t>
            </a:r>
            <a:endParaRPr/>
          </a:p>
        </p:txBody>
      </p:sp>
      <p:sp>
        <p:nvSpPr>
          <p:cNvPr id="12" name="Footer Placeholder 5"/>
          <p:cNvSpPr>
            <a:spLocks noGrp="1"/>
          </p:cNvSpPr>
          <p:nvPr>
            <p:ph type="ftr" sz="quarter" idx="18"/>
          </p:nvPr>
        </p:nvSpPr>
        <p:spPr bwMode="auto"/>
        <p:txBody>
          <a:bodyPr/>
          <a:lstStyle/>
          <a:p>
            <a:pPr>
              <a:defRPr/>
            </a:pPr>
            <a:r>
              <a:rPr lang="da-DK"/>
              <a:t>CTTB Industrial Controls Forum #4 - Alarm Management at EN/EL</a:t>
            </a:r>
            <a:endParaRP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5"/>
          </p:nvPr>
        </p:nvSpPr>
        <p:spPr bwMode="auto">
          <a:xfrm>
            <a:off x="4116386" y="1601376"/>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5612" y="2732442"/>
            <a:ext cx="3960774"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07/04/2022</a:t>
            </a:r>
            <a:endParaRPr/>
          </a:p>
        </p:txBody>
      </p:sp>
      <p:sp>
        <p:nvSpPr>
          <p:cNvPr id="8" name="Footer Placeholder 5"/>
          <p:cNvSpPr>
            <a:spLocks noGrp="1"/>
          </p:cNvSpPr>
          <p:nvPr>
            <p:ph type="ftr" sz="quarter" idx="18"/>
          </p:nvPr>
        </p:nvSpPr>
        <p:spPr bwMode="auto"/>
        <p:txBody>
          <a:bodyPr/>
          <a:lstStyle/>
          <a:p>
            <a:pPr>
              <a:defRPr/>
            </a:pPr>
            <a:r>
              <a:rPr lang="da-DK"/>
              <a:t>CTTB Industrial Controls Forum #4 - Alarm Management at EN/EL</a:t>
            </a:r>
            <a:endParaRP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28722" y="5078524"/>
            <a:ext cx="3963665"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en-US"/>
              <a:t>07/04/2022</a:t>
            </a:r>
            <a:endParaRPr/>
          </a:p>
        </p:txBody>
      </p:sp>
      <p:sp>
        <p:nvSpPr>
          <p:cNvPr id="9" name="Footer Placeholder 3"/>
          <p:cNvSpPr>
            <a:spLocks noGrp="1"/>
          </p:cNvSpPr>
          <p:nvPr>
            <p:ph type="ftr" sz="quarter" idx="17"/>
          </p:nvPr>
        </p:nvSpPr>
        <p:spPr bwMode="auto"/>
        <p:txBody>
          <a:bodyPr/>
          <a:lstStyle/>
          <a:p>
            <a:pPr>
              <a:defRPr/>
            </a:pPr>
            <a:r>
              <a:rPr lang="da-DK"/>
              <a:t>CTTB Industrial Controls Forum #4 - Alarm Management at EN/EL</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en-US"/>
              <a:t>07/04/2022</a:t>
            </a:r>
            <a:endParaRPr/>
          </a:p>
        </p:txBody>
      </p:sp>
      <p:sp>
        <p:nvSpPr>
          <p:cNvPr id="9" name="Footer Placeholder 3"/>
          <p:cNvSpPr>
            <a:spLocks noGrp="1"/>
          </p:cNvSpPr>
          <p:nvPr>
            <p:ph type="ftr" sz="quarter" idx="17"/>
          </p:nvPr>
        </p:nvSpPr>
        <p:spPr bwMode="auto"/>
        <p:txBody>
          <a:bodyPr/>
          <a:lstStyle/>
          <a:p>
            <a:pPr>
              <a:defRPr/>
            </a:pPr>
            <a:r>
              <a:rPr lang="da-DK"/>
              <a:t>CTTB Industrial Controls Forum #4 - Alarm Management at EN/EL</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6" name="Date Placeholder 6"/>
          <p:cNvSpPr>
            <a:spLocks noGrp="1"/>
          </p:cNvSpPr>
          <p:nvPr>
            <p:ph type="dt" sz="half" idx="10"/>
          </p:nvPr>
        </p:nvSpPr>
        <p:spPr bwMode="auto"/>
        <p:txBody>
          <a:bodyPr/>
          <a:lstStyle>
            <a:lvl1pPr>
              <a:defRPr sz="1200"/>
            </a:lvl1pPr>
          </a:lstStyle>
          <a:p>
            <a:pPr>
              <a:defRPr/>
            </a:pPr>
            <a:r>
              <a:rPr lang="en-US"/>
              <a:t>07/04/2022</a:t>
            </a:r>
            <a:endParaRPr lang="en-US" dirty="0"/>
          </a:p>
        </p:txBody>
      </p:sp>
      <p:sp>
        <p:nvSpPr>
          <p:cNvPr id="7" name="Footer Placeholder 7"/>
          <p:cNvSpPr>
            <a:spLocks noGrp="1"/>
          </p:cNvSpPr>
          <p:nvPr>
            <p:ph type="ftr" sz="quarter" idx="11"/>
          </p:nvPr>
        </p:nvSpPr>
        <p:spPr bwMode="auto"/>
        <p:txBody>
          <a:bodyPr/>
          <a:lstStyle/>
          <a:p>
            <a:pPr>
              <a:defRPr/>
            </a:pPr>
            <a:r>
              <a:rPr lang="da-DK"/>
              <a:t>CTTB Industrial Controls Forum #4 - Alarm Management at EN/EL</a:t>
            </a:r>
            <a:endParaRPr dirty="0"/>
          </a:p>
        </p:txBody>
      </p:sp>
      <p:sp>
        <p:nvSpPr>
          <p:cNvPr id="8" name="Slide Number Placeholder 8"/>
          <p:cNvSpPr>
            <a:spLocks noGrp="1"/>
          </p:cNvSpPr>
          <p:nvPr>
            <p:ph type="sldNum" sz="quarter" idx="12"/>
          </p:nvPr>
        </p:nvSpPr>
        <p:spPr bwMode="auto"/>
        <p:txBody>
          <a:bodyPr/>
          <a:lstStyle>
            <a:lvl1pPr>
              <a:defRPr sz="1200"/>
            </a:lvl1pPr>
          </a:lstStyle>
          <a:p>
            <a:pPr>
              <a:defRPr/>
            </a:pPr>
            <a:fld id="{36B5EA5A-BC32-A742-B11B-8E7414D5B535}" type="slidenum">
              <a:rPr lang="en-US" smtClean="0"/>
              <a:pPr>
                <a:defRPr/>
              </a:pPr>
              <a:t>‹#›</a:t>
            </a:fld>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endParaRP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rgbClr val="FF660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r>
              <a:rPr lang="en-US"/>
              <a:t>07/04/2022</a:t>
            </a:r>
            <a:endParaRPr/>
          </a:p>
        </p:txBody>
      </p:sp>
      <p:sp>
        <p:nvSpPr>
          <p:cNvPr id="7" name="Footer Placeholder 7"/>
          <p:cNvSpPr>
            <a:spLocks noGrp="1"/>
          </p:cNvSpPr>
          <p:nvPr>
            <p:ph type="ftr" sz="quarter" idx="11"/>
          </p:nvPr>
        </p:nvSpPr>
        <p:spPr bwMode="auto"/>
        <p:txBody>
          <a:bodyPr/>
          <a:lstStyle/>
          <a:p>
            <a:pPr>
              <a:defRPr/>
            </a:pPr>
            <a:r>
              <a:rPr lang="da-DK"/>
              <a:t>CTTB Industrial Controls Forum #4 - Alarm Management at EN/EL</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Date Placeholder 5"/>
          <p:cNvSpPr>
            <a:spLocks noGrp="1"/>
          </p:cNvSpPr>
          <p:nvPr>
            <p:ph type="dt" sz="half" idx="10"/>
          </p:nvPr>
        </p:nvSpPr>
        <p:spPr bwMode="auto"/>
        <p:txBody>
          <a:bodyPr/>
          <a:lstStyle/>
          <a:p>
            <a:pPr>
              <a:defRPr/>
            </a:pPr>
            <a:r>
              <a:rPr lang="en-US"/>
              <a:t>07/04/2022</a:t>
            </a:r>
            <a:endParaRPr/>
          </a:p>
        </p:txBody>
      </p:sp>
      <p:sp>
        <p:nvSpPr>
          <p:cNvPr id="6" name="Footer Placeholder 6"/>
          <p:cNvSpPr>
            <a:spLocks noGrp="1"/>
          </p:cNvSpPr>
          <p:nvPr>
            <p:ph type="ftr" sz="quarter" idx="11"/>
          </p:nvPr>
        </p:nvSpPr>
        <p:spPr bwMode="auto"/>
        <p:txBody>
          <a:bodyPr/>
          <a:lstStyle/>
          <a:p>
            <a:pPr>
              <a:defRPr/>
            </a:pPr>
            <a:r>
              <a:rPr lang="da-DK"/>
              <a:t>CTTB Industrial Controls Forum #4 - Alarm Management at EN/EL</a:t>
            </a:r>
            <a:endParaRPr/>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en-US"/>
              <a:t>07/04/2022</a:t>
            </a:r>
            <a:endParaRPr/>
          </a:p>
        </p:txBody>
      </p:sp>
      <p:sp>
        <p:nvSpPr>
          <p:cNvPr id="5" name="Footer Placeholder 5"/>
          <p:cNvSpPr>
            <a:spLocks noGrp="1"/>
          </p:cNvSpPr>
          <p:nvPr>
            <p:ph type="ftr" sz="quarter" idx="11"/>
          </p:nvPr>
        </p:nvSpPr>
        <p:spPr bwMode="auto"/>
        <p:txBody>
          <a:bodyPr/>
          <a:lstStyle/>
          <a:p>
            <a:pPr>
              <a:defRPr/>
            </a:pPr>
            <a:r>
              <a:rPr lang="da-DK"/>
              <a:t>CTTB Industrial Controls Forum #4 - Alarm Management at EN/EL</a:t>
            </a:r>
            <a:endParaRP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White">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2ABA9E84-8482-BC45-8A3B-A21DEF1E2B67}"/>
              </a:ext>
            </a:extLst>
          </p:cNvPr>
          <p:cNvPicPr>
            <a:picLocks noChangeAspect="1"/>
          </p:cNvPicPr>
          <p:nvPr userDrawn="1"/>
        </p:nvPicPr>
        <p:blipFill rotWithShape="1">
          <a:blip r:embed="rId2"/>
          <a:srcRect b="44750"/>
          <a:stretch/>
        </p:blipFill>
        <p:spPr>
          <a:xfrm>
            <a:off x="4336631" y="2742943"/>
            <a:ext cx="3518737" cy="1372114"/>
          </a:xfrm>
          <a:prstGeom prst="rect">
            <a:avLst/>
          </a:prstGeom>
        </p:spPr>
      </p:pic>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Blue">
    <p:bg>
      <p:bgPr>
        <a:solidFill>
          <a:srgbClr val="0033A0"/>
        </a:solidFill>
        <a:effectLst/>
      </p:bgPr>
    </p:bg>
    <p:spTree>
      <p:nvGrpSpPr>
        <p:cNvPr id="1" name=""/>
        <p:cNvGrpSpPr/>
        <p:nvPr/>
      </p:nvGrpSpPr>
      <p:grpSpPr bwMode="auto">
        <a:xfrm>
          <a:off x="0" y="0"/>
          <a:ext cx="0" cy="0"/>
          <a:chOff x="0" y="0"/>
          <a:chExt cx="0" cy="0"/>
        </a:xfrm>
      </p:grpSpPr>
      <p:pic>
        <p:nvPicPr>
          <p:cNvPr id="4" name="Picture 3">
            <a:extLst>
              <a:ext uri="{FF2B5EF4-FFF2-40B4-BE49-F238E27FC236}">
                <a16:creationId xmlns:a16="http://schemas.microsoft.com/office/drawing/2014/main" id="{D53BC63E-E32E-9349-9435-EEC2B70C129E}"/>
              </a:ext>
            </a:extLst>
          </p:cNvPr>
          <p:cNvPicPr>
            <a:picLocks noChangeAspect="1"/>
          </p:cNvPicPr>
          <p:nvPr userDrawn="1"/>
        </p:nvPicPr>
        <p:blipFill rotWithShape="1">
          <a:blip r:embed="rId2"/>
          <a:srcRect b="42650"/>
          <a:stretch/>
        </p:blipFill>
        <p:spPr>
          <a:xfrm>
            <a:off x="4296000" y="2727000"/>
            <a:ext cx="3600000" cy="1404000"/>
          </a:xfrm>
          <a:prstGeom prst="rect">
            <a:avLst/>
          </a:prstGeom>
        </p:spPr>
      </p:pic>
    </p:spTree>
    <p:extLst>
      <p:ext uri="{BB962C8B-B14F-4D97-AF65-F5344CB8AC3E}">
        <p14:creationId xmlns:p14="http://schemas.microsoft.com/office/powerpoint/2010/main" val="150117219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White">
    <p:bg>
      <p:bgRef idx="1001">
        <a:schemeClr val="bg1"/>
      </p:bgRef>
    </p:bg>
    <p:spTree>
      <p:nvGrpSpPr>
        <p:cNvPr id="1" name=""/>
        <p:cNvGrpSpPr/>
        <p:nvPr/>
      </p:nvGrpSpPr>
      <p:grpSpPr bwMode="auto">
        <a:xfrm>
          <a:off x="0" y="0"/>
          <a:ext cx="0" cy="0"/>
          <a:chOff x="0" y="0"/>
          <a:chExt cx="0" cy="0"/>
        </a:xfrm>
      </p:grpSpPr>
      <p:sp>
        <p:nvSpPr>
          <p:cNvPr id="5" name="Title 1"/>
          <p:cNvSpPr>
            <a:spLocks noGrp="1"/>
          </p:cNvSpPr>
          <p:nvPr>
            <p:ph type="ctrTitle"/>
          </p:nvPr>
        </p:nvSpPr>
        <p:spPr bwMode="auto">
          <a:xfrm>
            <a:off x="1091754" y="1808460"/>
            <a:ext cx="10008492" cy="2153265"/>
          </a:xfrm>
        </p:spPr>
        <p:txBody>
          <a:bodyPr anchor="t" anchorCtr="0"/>
          <a:lstStyle>
            <a:lvl1pPr algn="l">
              <a:defRPr sz="5000">
                <a:solidFill>
                  <a:srgbClr val="002060"/>
                </a:solidFill>
              </a:defRPr>
            </a:lvl1pPr>
          </a:lstStyle>
          <a:p>
            <a:pPr>
              <a:defRPr/>
            </a:pPr>
            <a:r>
              <a:rPr lang="en-US"/>
              <a:t>Click to edit Master title style</a:t>
            </a:r>
            <a:endParaRPr lang="en-US" dirty="0"/>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dirty="0"/>
          </a:p>
        </p:txBody>
      </p:sp>
      <p:pic>
        <p:nvPicPr>
          <p:cNvPr id="3" name="Picture 2">
            <a:extLst>
              <a:ext uri="{FF2B5EF4-FFF2-40B4-BE49-F238E27FC236}">
                <a16:creationId xmlns:a16="http://schemas.microsoft.com/office/drawing/2014/main" id="{F5390788-0832-6043-AE66-1B49DC4836E8}"/>
              </a:ext>
            </a:extLst>
          </p:cNvPr>
          <p:cNvPicPr>
            <a:picLocks noChangeAspect="1"/>
          </p:cNvPicPr>
          <p:nvPr userDrawn="1"/>
        </p:nvPicPr>
        <p:blipFill rotWithShape="1">
          <a:blip r:embed="rId2"/>
          <a:srcRect b="43700"/>
          <a:stretch/>
        </p:blipFill>
        <p:spPr>
          <a:xfrm>
            <a:off x="9838800" y="277200"/>
            <a:ext cx="1688400" cy="666000"/>
          </a:xfrm>
          <a:prstGeom prst="rect">
            <a:avLst/>
          </a:prstGeom>
        </p:spPr>
      </p:pic>
      <p:pic>
        <p:nvPicPr>
          <p:cNvPr id="8" name="Graphic 7">
            <a:extLst>
              <a:ext uri="{FF2B5EF4-FFF2-40B4-BE49-F238E27FC236}">
                <a16:creationId xmlns:a16="http://schemas.microsoft.com/office/drawing/2014/main" id="{8EA30CA3-6820-B644-B1F6-09A8C71F1F4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90800" y="216000"/>
            <a:ext cx="802800" cy="802800"/>
          </a:xfrm>
          <a:prstGeom prst="rect">
            <a:avLst/>
          </a:prstGeom>
        </p:spPr>
      </p:pic>
    </p:spTree>
    <p:extLst>
      <p:ext uri="{BB962C8B-B14F-4D97-AF65-F5344CB8AC3E}">
        <p14:creationId xmlns:p14="http://schemas.microsoft.com/office/powerpoint/2010/main" val="352079493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Blu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191344" y="214492"/>
            <a:ext cx="811380" cy="803226"/>
          </a:xfrm>
          <a:prstGeom prst="rect">
            <a:avLst/>
          </a:prstGeom>
        </p:spPr>
      </p:pic>
      <p:sp>
        <p:nvSpPr>
          <p:cNvPr id="5" name="Title 1"/>
          <p:cNvSpPr>
            <a:spLocks noGrp="1"/>
          </p:cNvSpPr>
          <p:nvPr>
            <p:ph type="ctrTitle" hasCustomPrompt="1"/>
          </p:nvPr>
        </p:nvSpPr>
        <p:spPr bwMode="auto">
          <a:xfrm>
            <a:off x="1091754" y="1808460"/>
            <a:ext cx="10008492"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pic>
        <p:nvPicPr>
          <p:cNvPr id="12" name="Picture 11">
            <a:extLst>
              <a:ext uri="{FF2B5EF4-FFF2-40B4-BE49-F238E27FC236}">
                <a16:creationId xmlns:a16="http://schemas.microsoft.com/office/drawing/2014/main" id="{B529C194-B1B7-F24A-BFCF-B3FC6C12A1C8}"/>
              </a:ext>
            </a:extLst>
          </p:cNvPr>
          <p:cNvPicPr>
            <a:picLocks noChangeAspect="1"/>
          </p:cNvPicPr>
          <p:nvPr userDrawn="1"/>
        </p:nvPicPr>
        <p:blipFill rotWithShape="1">
          <a:blip r:embed="rId3"/>
          <a:srcRect b="44099"/>
          <a:stretch/>
        </p:blipFill>
        <p:spPr>
          <a:xfrm>
            <a:off x="9840416" y="277745"/>
            <a:ext cx="1688400" cy="666137"/>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en-US"/>
              <a:t>07/04/2022</a:t>
            </a:r>
            <a:endParaRPr dirty="0"/>
          </a:p>
        </p:txBody>
      </p:sp>
      <p:sp>
        <p:nvSpPr>
          <p:cNvPr id="7" name="Footer Placeholder 11"/>
          <p:cNvSpPr>
            <a:spLocks noGrp="1"/>
          </p:cNvSpPr>
          <p:nvPr>
            <p:ph type="ftr" sz="quarter" idx="11"/>
          </p:nvPr>
        </p:nvSpPr>
        <p:spPr bwMode="auto"/>
        <p:txBody>
          <a:bodyPr/>
          <a:lstStyle/>
          <a:p>
            <a:pPr>
              <a:defRPr/>
            </a:pPr>
            <a:r>
              <a:rPr lang="da-DK"/>
              <a:t>CTTB Industrial Controls Forum #4 - Alarm Management at EN/EL</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rgbClr val="002060"/>
                </a:solidFill>
              </a:defRPr>
            </a:lvl1pPr>
            <a:lvl2pPr marL="628650" indent="-261938">
              <a:buFont typeface="Arial"/>
              <a:buChar char="•"/>
              <a:defRPr sz="1800">
                <a:solidFill>
                  <a:srgbClr val="002060"/>
                </a:solidFill>
              </a:defRPr>
            </a:lvl2pPr>
            <a:lvl3pPr marL="889000" indent="-260350">
              <a:buSzPct val="100000"/>
              <a:buFont typeface="Arial"/>
              <a:buChar char="•"/>
              <a:defRPr sz="1800">
                <a:solidFill>
                  <a:srgbClr val="002060"/>
                </a:solidFill>
              </a:defRPr>
            </a:lvl3pPr>
            <a:lvl4pPr marL="1209675" indent="-269875">
              <a:buSzPct val="100000"/>
              <a:buFont typeface="Arial"/>
              <a:buChar char="•"/>
              <a:defRPr sz="1600">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endParaRPr dirty="0"/>
          </a:p>
        </p:txBody>
      </p:sp>
      <p:sp>
        <p:nvSpPr>
          <p:cNvPr id="6" name="Date Placeholder 10"/>
          <p:cNvSpPr>
            <a:spLocks noGrp="1"/>
          </p:cNvSpPr>
          <p:nvPr>
            <p:ph type="dt" sz="half" idx="10"/>
          </p:nvPr>
        </p:nvSpPr>
        <p:spPr bwMode="auto"/>
        <p:txBody>
          <a:bodyPr/>
          <a:lstStyle/>
          <a:p>
            <a:pPr>
              <a:defRPr/>
            </a:pPr>
            <a:r>
              <a:rPr lang="en-US"/>
              <a:t>07/04/2022</a:t>
            </a:r>
            <a:endParaRPr/>
          </a:p>
        </p:txBody>
      </p:sp>
      <p:sp>
        <p:nvSpPr>
          <p:cNvPr id="7" name="Footer Placeholder 11"/>
          <p:cNvSpPr>
            <a:spLocks noGrp="1"/>
          </p:cNvSpPr>
          <p:nvPr>
            <p:ph type="ftr" sz="quarter" idx="11"/>
          </p:nvPr>
        </p:nvSpPr>
        <p:spPr bwMode="auto"/>
        <p:txBody>
          <a:bodyPr/>
          <a:lstStyle/>
          <a:p>
            <a:pPr>
              <a:defRPr/>
            </a:pPr>
            <a:r>
              <a:rPr lang="da-DK"/>
              <a:t>CTTB Industrial Controls Forum #4 - Alarm Management at EN/EL</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endParaRPr/>
          </a:p>
        </p:txBody>
      </p:sp>
      <p:sp>
        <p:nvSpPr>
          <p:cNvPr id="5" name="Date Placeholder 10"/>
          <p:cNvSpPr>
            <a:spLocks noGrp="1"/>
          </p:cNvSpPr>
          <p:nvPr>
            <p:ph type="dt" sz="half" idx="10"/>
          </p:nvPr>
        </p:nvSpPr>
        <p:spPr bwMode="auto"/>
        <p:txBody>
          <a:bodyPr/>
          <a:lstStyle/>
          <a:p>
            <a:pPr>
              <a:defRPr/>
            </a:pPr>
            <a:r>
              <a:rPr lang="en-US"/>
              <a:t>07/04/2022</a:t>
            </a:r>
            <a:endParaRPr/>
          </a:p>
        </p:txBody>
      </p:sp>
      <p:sp>
        <p:nvSpPr>
          <p:cNvPr id="6" name="Footer Placeholder 11"/>
          <p:cNvSpPr>
            <a:spLocks noGrp="1"/>
          </p:cNvSpPr>
          <p:nvPr>
            <p:ph type="ftr" sz="quarter" idx="11"/>
          </p:nvPr>
        </p:nvSpPr>
        <p:spPr bwMode="auto"/>
        <p:txBody>
          <a:bodyPr/>
          <a:lstStyle/>
          <a:p>
            <a:pPr>
              <a:defRPr/>
            </a:pPr>
            <a:r>
              <a:rPr lang="da-DK"/>
              <a:t>CTTB Industrial Controls Forum #4 - Alarm Management at EN/EL</a:t>
            </a:r>
            <a:endParaRP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Blue block righ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8075612"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en-US"/>
              <a:t>07/04/2022</a:t>
            </a:r>
            <a:endParaRPr/>
          </a:p>
        </p:txBody>
      </p:sp>
      <p:sp>
        <p:nvSpPr>
          <p:cNvPr id="7" name="Footer Placeholder 11"/>
          <p:cNvSpPr>
            <a:spLocks noGrp="1"/>
          </p:cNvSpPr>
          <p:nvPr>
            <p:ph type="ftr" sz="quarter" idx="11"/>
          </p:nvPr>
        </p:nvSpPr>
        <p:spPr bwMode="auto"/>
        <p:txBody>
          <a:bodyPr/>
          <a:lstStyle/>
          <a:p>
            <a:pPr>
              <a:defRPr/>
            </a:pPr>
            <a:r>
              <a:rPr lang="da-DK"/>
              <a:t>CTTB Industrial Controls Forum #4 - Alarm Management at EN/EL</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Blue block lef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0"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en-US"/>
              <a:t>07/04/2022</a:t>
            </a:r>
            <a:endParaRPr/>
          </a:p>
        </p:txBody>
      </p:sp>
      <p:sp>
        <p:nvSpPr>
          <p:cNvPr id="7" name="Footer Placeholder 11"/>
          <p:cNvSpPr>
            <a:spLocks noGrp="1"/>
          </p:cNvSpPr>
          <p:nvPr>
            <p:ph type="ftr" sz="quarter" idx="11"/>
          </p:nvPr>
        </p:nvSpPr>
        <p:spPr bwMode="auto"/>
        <p:txBody>
          <a:bodyPr/>
          <a:lstStyle/>
          <a:p>
            <a:pPr>
              <a:defRPr/>
            </a:pPr>
            <a:r>
              <a:rPr lang="da-DK"/>
              <a:t>CTTB Industrial Controls Forum #4 - Alarm Management at EN/EL</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30430793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Rectangle 1"/>
          <p:cNvSpPr/>
          <p:nvPr userDrawn="1"/>
        </p:nvSpPr>
        <p:spPr bwMode="auto">
          <a:xfrm>
            <a:off x="0" y="6237312"/>
            <a:ext cx="12193200" cy="620688"/>
          </a:xfrm>
          <a:prstGeom prst="rect">
            <a:avLst/>
          </a:prstGeom>
          <a:solidFill>
            <a:srgbClr val="0033A0"/>
          </a:solidFill>
          <a:ln>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dirty="0">
              <a:solidFill>
                <a:srgbClr val="0033A0"/>
              </a:solidFill>
            </a:endParaRPr>
          </a:p>
        </p:txBody>
      </p:sp>
      <p:sp>
        <p:nvSpPr>
          <p:cNvPr id="5" name="Title Placeholder 1"/>
          <p:cNvSpPr>
            <a:spLocks noGrp="1"/>
          </p:cNvSpPr>
          <p:nvPr>
            <p:ph type="title"/>
          </p:nvPr>
        </p:nvSpPr>
        <p:spPr bwMode="auto">
          <a:xfrm>
            <a:off x="407988" y="373593"/>
            <a:ext cx="11376025" cy="751151"/>
          </a:xfrm>
          <a:prstGeom prst="rect">
            <a:avLst/>
          </a:prstGeom>
        </p:spPr>
        <p:txBody>
          <a:bodyPr vert="horz" lIns="0" tIns="0" rIns="0" bIns="0" rtlCol="0" anchor="t" anchorCtr="0">
            <a:noAutofit/>
          </a:bodyPr>
          <a:lstStyle/>
          <a:p>
            <a:pPr>
              <a:defRPr/>
            </a:pPr>
            <a:r>
              <a:rPr lang="en-US"/>
              <a:t>Click to edit Master title style</a:t>
            </a:r>
            <a:endParaRPr dirty="0"/>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1559496" y="6350851"/>
            <a:ext cx="867862" cy="365125"/>
          </a:xfrm>
          <a:prstGeom prst="rect">
            <a:avLst/>
          </a:prstGeom>
        </p:spPr>
        <p:txBody>
          <a:bodyPr vert="horz" lIns="0" tIns="0" rIns="0" bIns="0" rtlCol="0" anchor="ctr"/>
          <a:lstStyle>
            <a:lvl1pPr algn="r">
              <a:defRPr sz="1200">
                <a:solidFill>
                  <a:schemeClr val="bg1"/>
                </a:solidFill>
              </a:defRPr>
            </a:lvl1pPr>
          </a:lstStyle>
          <a:p>
            <a:pPr algn="l">
              <a:defRPr/>
            </a:pPr>
            <a:r>
              <a:rPr lang="en-US"/>
              <a:t>07/04/2022</a:t>
            </a:r>
            <a:endParaRPr lang="de-CH" dirty="0"/>
          </a:p>
        </p:txBody>
      </p:sp>
      <p:sp>
        <p:nvSpPr>
          <p:cNvPr id="8" name="Slide Number Placeholder 5"/>
          <p:cNvSpPr>
            <a:spLocks noGrp="1"/>
          </p:cNvSpPr>
          <p:nvPr>
            <p:ph type="sldNum" sz="quarter" idx="4"/>
          </p:nvPr>
        </p:nvSpPr>
        <p:spPr bwMode="auto">
          <a:xfrm>
            <a:off x="9418516" y="6356350"/>
            <a:ext cx="681254" cy="365125"/>
          </a:xfrm>
          <a:prstGeom prst="rect">
            <a:avLst/>
          </a:prstGeom>
        </p:spPr>
        <p:txBody>
          <a:bodyPr vert="horz" lIns="0" tIns="0" rIns="0" bIns="0" rtlCol="0" anchor="ctr"/>
          <a:lstStyle>
            <a:lvl1pPr algn="r">
              <a:defRPr sz="1200">
                <a:solidFill>
                  <a:schemeClr val="bg1"/>
                </a:solidFill>
              </a:defRPr>
            </a:lvl1pPr>
          </a:lstStyle>
          <a:p>
            <a:pPr>
              <a:defRPr/>
            </a:pPr>
            <a:fld id="{36B5EA5A-BC32-A742-B11B-8E7414D5B535}" type="slidenum">
              <a:rPr lang="en-US" smtClean="0"/>
              <a:pPr>
                <a:defRPr/>
              </a:pPr>
              <a:t>‹#›</a:t>
            </a:fld>
            <a:endParaRPr lang="en-US" dirty="0"/>
          </a:p>
        </p:txBody>
      </p:sp>
      <p:sp>
        <p:nvSpPr>
          <p:cNvPr id="9" name="Footer Placeholder 6"/>
          <p:cNvSpPr>
            <a:spLocks noGrp="1"/>
          </p:cNvSpPr>
          <p:nvPr>
            <p:ph type="ftr" sz="quarter" idx="3"/>
          </p:nvPr>
        </p:nvSpPr>
        <p:spPr bwMode="auto">
          <a:xfrm>
            <a:off x="257023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da-DK"/>
              <a:t>CTTB Industrial Controls Forum #4 - Alarm Management at EN/EL</a:t>
            </a:r>
            <a:endParaRPr dirty="0"/>
          </a:p>
        </p:txBody>
      </p:sp>
      <p:pic>
        <p:nvPicPr>
          <p:cNvPr id="22" name="Image 2" descr="logooutline.eps"/>
          <p:cNvPicPr/>
          <p:nvPr userDrawn="1"/>
        </p:nvPicPr>
        <p:blipFill>
          <a:blip r:embed="rId26"/>
          <a:stretch/>
        </p:blipFill>
        <p:spPr bwMode="auto">
          <a:xfrm>
            <a:off x="426313" y="6350851"/>
            <a:ext cx="399415" cy="395605"/>
          </a:xfrm>
          <a:prstGeom prst="rect">
            <a:avLst/>
          </a:prstGeom>
        </p:spPr>
      </p:pic>
      <p:pic>
        <p:nvPicPr>
          <p:cNvPr id="13" name="Picture 12">
            <a:extLst>
              <a:ext uri="{FF2B5EF4-FFF2-40B4-BE49-F238E27FC236}">
                <a16:creationId xmlns:a16="http://schemas.microsoft.com/office/drawing/2014/main" id="{15412249-467A-DC4A-8F91-5FFDDE086458}"/>
              </a:ext>
            </a:extLst>
          </p:cNvPr>
          <p:cNvPicPr>
            <a:picLocks noChangeAspect="1"/>
          </p:cNvPicPr>
          <p:nvPr userDrawn="1"/>
        </p:nvPicPr>
        <p:blipFill rotWithShape="1">
          <a:blip r:embed="rId27"/>
          <a:srcRect b="39588"/>
          <a:stretch/>
        </p:blipFill>
        <p:spPr>
          <a:xfrm>
            <a:off x="10836932" y="6353623"/>
            <a:ext cx="928755" cy="396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1" r:id="rId4"/>
    <p:sldLayoutId id="2147483652" r:id="rId5"/>
    <p:sldLayoutId id="2147483653" r:id="rId6"/>
    <p:sldLayoutId id="2147483654" r:id="rId7"/>
    <p:sldLayoutId id="2147483655" r:id="rId8"/>
    <p:sldLayoutId id="2147483670"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1" r:id="rId24"/>
  </p:sldLayoutIdLst>
  <p:transition>
    <p:fade/>
  </p:transition>
  <p:hf hdr="0"/>
  <p:txStyles>
    <p:titleStyle>
      <a:lvl1pPr algn="l" defTabSz="914400" eaLnBrk="1" hangingPunct="1">
        <a:lnSpc>
          <a:spcPct val="90000"/>
        </a:lnSpc>
        <a:spcBef>
          <a:spcPts val="0"/>
        </a:spcBef>
        <a:buNone/>
        <a:defRPr sz="3600" b="1">
          <a:solidFill>
            <a:srgbClr val="002060"/>
          </a:solidFill>
          <a:latin typeface="+mj-lt"/>
          <a:ea typeface="+mj-ea"/>
          <a:cs typeface="+mj-cs"/>
        </a:defRPr>
      </a:lvl1pPr>
    </p:titleStyle>
    <p:bodyStyle>
      <a:lvl1pPr marL="0" indent="0" algn="l" defTabSz="914400" eaLnBrk="1" hangingPunct="1">
        <a:lnSpc>
          <a:spcPct val="100000"/>
        </a:lnSpc>
        <a:spcBef>
          <a:spcPts val="0"/>
        </a:spcBef>
        <a:spcAft>
          <a:spcPts val="600"/>
        </a:spcAft>
        <a:buFont typeface="Arial"/>
        <a:buNone/>
        <a:defRPr sz="2100" b="1">
          <a:solidFill>
            <a:srgbClr val="002060"/>
          </a:solidFill>
          <a:latin typeface="+mn-lt"/>
          <a:ea typeface="+mn-ea"/>
          <a:cs typeface="+mn-cs"/>
        </a:defRPr>
      </a:lvl1pPr>
      <a:lvl2pPr marL="323850" indent="-324000" algn="l" defTabSz="914400" eaLnBrk="1" hangingPunct="1">
        <a:lnSpc>
          <a:spcPct val="100000"/>
        </a:lnSpc>
        <a:spcBef>
          <a:spcPts val="0"/>
        </a:spcBef>
        <a:spcAft>
          <a:spcPts val="600"/>
        </a:spcAft>
        <a:buFont typeface="Arial"/>
        <a:buChar char="•"/>
        <a:defRPr sz="1800">
          <a:solidFill>
            <a:srgbClr val="002060"/>
          </a:solidFill>
          <a:latin typeface="+mn-lt"/>
          <a:ea typeface="+mn-ea"/>
          <a:cs typeface="+mn-cs"/>
        </a:defRPr>
      </a:lvl2pPr>
      <a:lvl3pPr marL="648000" indent="-324000" algn="l" defTabSz="914400" eaLnBrk="1" hangingPunct="1">
        <a:lnSpc>
          <a:spcPct val="100000"/>
        </a:lnSpc>
        <a:spcBef>
          <a:spcPts val="0"/>
        </a:spcBef>
        <a:spcAft>
          <a:spcPts val="600"/>
        </a:spcAft>
        <a:buFont typeface="Arial"/>
        <a:buChar char="•"/>
        <a:defRPr sz="1700">
          <a:solidFill>
            <a:srgbClr val="002060"/>
          </a:solidFill>
          <a:latin typeface="+mn-lt"/>
          <a:ea typeface="+mn-ea"/>
          <a:cs typeface="+mn-cs"/>
        </a:defRPr>
      </a:lvl3pPr>
      <a:lvl4pPr marL="972000" indent="-324000" algn="l" defTabSz="914400" eaLnBrk="1" hangingPunct="1">
        <a:lnSpc>
          <a:spcPct val="100000"/>
        </a:lnSpc>
        <a:spcBef>
          <a:spcPts val="0"/>
        </a:spcBef>
        <a:spcAft>
          <a:spcPts val="600"/>
        </a:spcAft>
        <a:buFont typeface="Arial"/>
        <a:buChar char="•"/>
        <a:defRPr sz="1600">
          <a:solidFill>
            <a:srgbClr val="002060"/>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043380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ADFEE1-E194-488A-B5AC-EF97C617CAE3}"/>
              </a:ext>
            </a:extLst>
          </p:cNvPr>
          <p:cNvSpPr>
            <a:spLocks noGrp="1"/>
          </p:cNvSpPr>
          <p:nvPr>
            <p:ph idx="1"/>
          </p:nvPr>
        </p:nvSpPr>
        <p:spPr>
          <a:xfrm>
            <a:off x="407989" y="1274820"/>
            <a:ext cx="11376024" cy="4925955"/>
          </a:xfrm>
        </p:spPr>
        <p:txBody>
          <a:bodyPr/>
          <a:lstStyle/>
          <a:p>
            <a:r>
              <a:rPr lang="en-GB" dirty="0"/>
              <a:t>The Help Alarm application allows to store alarm instructions on a specific alarm or equipment. Instructions typically help operators or equipment </a:t>
            </a:r>
            <a:r>
              <a:rPr lang="en-GB" dirty="0" err="1"/>
              <a:t>responsibles</a:t>
            </a:r>
            <a:r>
              <a:rPr lang="en-GB" dirty="0"/>
              <a:t> to treat the alarm.</a:t>
            </a:r>
          </a:p>
          <a:p>
            <a:pPr marL="342900" indent="-342900">
              <a:buFont typeface="Arial" panose="020B0604020202020204" pitchFamily="34" charset="0"/>
              <a:buChar char="•"/>
            </a:pPr>
            <a:r>
              <a:rPr lang="en-GB" dirty="0"/>
              <a:t>An ‘X’ mark in the alarm indicates that there it has an instruction associated.</a:t>
            </a:r>
          </a:p>
          <a:p>
            <a:endParaRPr lang="en-GB" dirty="0"/>
          </a:p>
          <a:p>
            <a:endParaRPr lang="en-GB" dirty="0"/>
          </a:p>
          <a:p>
            <a:pPr marL="342900" indent="-342900">
              <a:buFont typeface="Arial" panose="020B0604020202020204" pitchFamily="34" charset="0"/>
              <a:buChar char="•"/>
            </a:pPr>
            <a:r>
              <a:rPr lang="en-GB" dirty="0"/>
              <a:t>Action “Help Alarm Instructions” takes the user to the help alarm application</a:t>
            </a:r>
          </a:p>
          <a:p>
            <a:pPr marL="666900" lvl="1" indent="-342900">
              <a:buFont typeface="Arial" panose="020B0604020202020204" pitchFamily="34" charset="0"/>
              <a:buChar char="•"/>
            </a:pPr>
            <a:r>
              <a:rPr lang="en-GB" dirty="0"/>
              <a:t>To view existing instructions</a:t>
            </a:r>
          </a:p>
          <a:p>
            <a:pPr marL="666900" lvl="1" indent="-342900">
              <a:buFont typeface="Arial" panose="020B0604020202020204" pitchFamily="34" charset="0"/>
              <a:buChar char="•"/>
            </a:pPr>
            <a:r>
              <a:rPr lang="en-GB" dirty="0"/>
              <a:t>To create/edit/delete instructions</a:t>
            </a:r>
          </a:p>
        </p:txBody>
      </p:sp>
      <p:sp>
        <p:nvSpPr>
          <p:cNvPr id="3" name="Title 2">
            <a:extLst>
              <a:ext uri="{FF2B5EF4-FFF2-40B4-BE49-F238E27FC236}">
                <a16:creationId xmlns:a16="http://schemas.microsoft.com/office/drawing/2014/main" id="{F43CC5EF-44F3-4B0B-A748-0B03FCE38A02}"/>
              </a:ext>
            </a:extLst>
          </p:cNvPr>
          <p:cNvSpPr>
            <a:spLocks noGrp="1"/>
          </p:cNvSpPr>
          <p:nvPr>
            <p:ph type="title"/>
          </p:nvPr>
        </p:nvSpPr>
        <p:spPr/>
        <p:txBody>
          <a:bodyPr/>
          <a:lstStyle/>
          <a:p>
            <a:r>
              <a:rPr lang="en-GB" dirty="0"/>
              <a:t>Help Alarm Instructions</a:t>
            </a:r>
          </a:p>
        </p:txBody>
      </p:sp>
      <p:sp>
        <p:nvSpPr>
          <p:cNvPr id="4" name="Date Placeholder 3">
            <a:extLst>
              <a:ext uri="{FF2B5EF4-FFF2-40B4-BE49-F238E27FC236}">
                <a16:creationId xmlns:a16="http://schemas.microsoft.com/office/drawing/2014/main" id="{85A14B6E-7F90-4F5B-8AC7-892023C2BDAE}"/>
              </a:ext>
            </a:extLst>
          </p:cNvPr>
          <p:cNvSpPr>
            <a:spLocks noGrp="1"/>
          </p:cNvSpPr>
          <p:nvPr>
            <p:ph type="dt" sz="half" idx="10"/>
          </p:nvPr>
        </p:nvSpPr>
        <p:spPr/>
        <p:txBody>
          <a:bodyPr/>
          <a:lstStyle/>
          <a:p>
            <a:r>
              <a:rPr lang="en-US"/>
              <a:t>07/04/2022</a:t>
            </a:r>
            <a:endParaRPr lang="en-US" dirty="0"/>
          </a:p>
        </p:txBody>
      </p:sp>
      <p:sp>
        <p:nvSpPr>
          <p:cNvPr id="5" name="Footer Placeholder 4">
            <a:extLst>
              <a:ext uri="{FF2B5EF4-FFF2-40B4-BE49-F238E27FC236}">
                <a16:creationId xmlns:a16="http://schemas.microsoft.com/office/drawing/2014/main" id="{E2301E42-5D02-4ED9-AB81-311B574CD233}"/>
              </a:ext>
            </a:extLst>
          </p:cNvPr>
          <p:cNvSpPr>
            <a:spLocks noGrp="1"/>
          </p:cNvSpPr>
          <p:nvPr>
            <p:ph type="ftr" sz="quarter" idx="11"/>
          </p:nvPr>
        </p:nvSpPr>
        <p:spPr/>
        <p:txBody>
          <a:bodyPr/>
          <a:lstStyle/>
          <a:p>
            <a:r>
              <a:rPr lang="da-DK"/>
              <a:t>CTTB Industrial Controls Forum #4 - Alarm Management at EN/EL</a:t>
            </a:r>
          </a:p>
        </p:txBody>
      </p:sp>
      <p:sp>
        <p:nvSpPr>
          <p:cNvPr id="6" name="Slide Number Placeholder 5">
            <a:extLst>
              <a:ext uri="{FF2B5EF4-FFF2-40B4-BE49-F238E27FC236}">
                <a16:creationId xmlns:a16="http://schemas.microsoft.com/office/drawing/2014/main" id="{CA24074C-F3F3-4395-AB5D-FD13349795B9}"/>
              </a:ext>
            </a:extLst>
          </p:cNvPr>
          <p:cNvSpPr>
            <a:spLocks noGrp="1"/>
          </p:cNvSpPr>
          <p:nvPr>
            <p:ph type="sldNum" sz="quarter" idx="12"/>
          </p:nvPr>
        </p:nvSpPr>
        <p:spPr/>
        <p:txBody>
          <a:bodyPr/>
          <a:lstStyle/>
          <a:p>
            <a:fld id="{36B5EA5A-BC32-A742-B11B-8E7414D5B535}" type="slidenum">
              <a:rPr lang="en-US" smtClean="0"/>
              <a:pPr/>
              <a:t>10</a:t>
            </a:fld>
            <a:endParaRPr lang="en-US"/>
          </a:p>
        </p:txBody>
      </p:sp>
      <p:pic>
        <p:nvPicPr>
          <p:cNvPr id="8" name="Picture 7">
            <a:extLst>
              <a:ext uri="{FF2B5EF4-FFF2-40B4-BE49-F238E27FC236}">
                <a16:creationId xmlns:a16="http://schemas.microsoft.com/office/drawing/2014/main" id="{F627E615-FF66-4B1A-ADDF-378746B5829C}"/>
              </a:ext>
            </a:extLst>
          </p:cNvPr>
          <p:cNvPicPr>
            <a:picLocks noChangeAspect="1"/>
          </p:cNvPicPr>
          <p:nvPr/>
        </p:nvPicPr>
        <p:blipFill>
          <a:blip r:embed="rId2"/>
          <a:stretch>
            <a:fillRect/>
          </a:stretch>
        </p:blipFill>
        <p:spPr>
          <a:xfrm>
            <a:off x="1199764" y="2440329"/>
            <a:ext cx="9792469" cy="460212"/>
          </a:xfrm>
          <a:prstGeom prst="rect">
            <a:avLst/>
          </a:prstGeom>
        </p:spPr>
      </p:pic>
      <p:pic>
        <p:nvPicPr>
          <p:cNvPr id="10" name="Picture 9">
            <a:extLst>
              <a:ext uri="{FF2B5EF4-FFF2-40B4-BE49-F238E27FC236}">
                <a16:creationId xmlns:a16="http://schemas.microsoft.com/office/drawing/2014/main" id="{6CE4EF0A-3321-4217-84EB-953429521DCE}"/>
              </a:ext>
            </a:extLst>
          </p:cNvPr>
          <p:cNvPicPr>
            <a:picLocks noChangeAspect="1"/>
          </p:cNvPicPr>
          <p:nvPr/>
        </p:nvPicPr>
        <p:blipFill>
          <a:blip r:embed="rId3"/>
          <a:stretch>
            <a:fillRect/>
          </a:stretch>
        </p:blipFill>
        <p:spPr>
          <a:xfrm>
            <a:off x="668340" y="4187565"/>
            <a:ext cx="10855319" cy="2013210"/>
          </a:xfrm>
          <a:prstGeom prst="rect">
            <a:avLst/>
          </a:prstGeom>
        </p:spPr>
      </p:pic>
    </p:spTree>
    <p:extLst>
      <p:ext uri="{BB962C8B-B14F-4D97-AF65-F5344CB8AC3E}">
        <p14:creationId xmlns:p14="http://schemas.microsoft.com/office/powerpoint/2010/main" val="363876847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1B5612-0D2F-4971-8084-10BFB212BA5B}"/>
              </a:ext>
            </a:extLst>
          </p:cNvPr>
          <p:cNvSpPr>
            <a:spLocks noGrp="1"/>
          </p:cNvSpPr>
          <p:nvPr>
            <p:ph idx="1"/>
          </p:nvPr>
        </p:nvSpPr>
        <p:spPr>
          <a:xfrm>
            <a:off x="407989" y="1268760"/>
            <a:ext cx="11376024" cy="4932015"/>
          </a:xfrm>
        </p:spPr>
        <p:txBody>
          <a:bodyPr/>
          <a:lstStyle/>
          <a:p>
            <a:pPr algn="just"/>
            <a:r>
              <a:rPr lang="en-GB" dirty="0"/>
              <a:t>Of exclusive usage by TI Operators in CCC, to hide alarms that are uninteresting to see or deserve no action, in order to clear or reduce the number of alarms present in the active alarm screen.</a:t>
            </a:r>
          </a:p>
          <a:p>
            <a:pPr marL="342900" indent="-342900" algn="just">
              <a:buFont typeface="Arial" panose="020B0604020202020204" pitchFamily="34" charset="0"/>
              <a:buChar char="•"/>
            </a:pPr>
            <a:r>
              <a:rPr lang="en-GB" dirty="0"/>
              <a:t>The Masked Alarm screen:</a:t>
            </a:r>
          </a:p>
          <a:p>
            <a:pPr marL="666900" lvl="1" indent="-342900" algn="just">
              <a:buFont typeface="Arial" panose="020B0604020202020204" pitchFamily="34" charset="0"/>
              <a:buChar char="•"/>
            </a:pPr>
            <a:r>
              <a:rPr lang="en-GB" dirty="0"/>
              <a:t>Dedicated alarm screen listing only the alarms which have been masked by users.</a:t>
            </a:r>
          </a:p>
          <a:p>
            <a:pPr marL="666900" lvl="1" indent="-342900" algn="just">
              <a:buFont typeface="Arial" panose="020B0604020202020204" pitchFamily="34" charset="0"/>
              <a:buChar char="•"/>
            </a:pPr>
            <a:r>
              <a:rPr lang="en-GB" dirty="0"/>
              <a:t>Pale background to allow distinction from active alarm screen.</a:t>
            </a:r>
          </a:p>
          <a:p>
            <a:pPr marL="342900" indent="-342900" algn="just">
              <a:buFont typeface="Arial" panose="020B0604020202020204" pitchFamily="34" charset="0"/>
              <a:buChar char="•"/>
            </a:pPr>
            <a:r>
              <a:rPr lang="en-GB" dirty="0"/>
              <a:t>The Mask action:</a:t>
            </a:r>
          </a:p>
          <a:p>
            <a:pPr marL="666900" lvl="1" indent="-342900" algn="just">
              <a:buFont typeface="Arial" panose="020B0604020202020204" pitchFamily="34" charset="0"/>
              <a:buChar char="•"/>
            </a:pPr>
            <a:r>
              <a:rPr lang="en-GB" dirty="0"/>
              <a:t>Hides an alarm from the active alarm screen and moves it to the dedicated masked alarm screen.</a:t>
            </a:r>
          </a:p>
          <a:p>
            <a:pPr marL="666900" lvl="1" indent="-342900" algn="just">
              <a:buFont typeface="Arial" panose="020B0604020202020204" pitchFamily="34" charset="0"/>
              <a:buChar char="•"/>
            </a:pPr>
            <a:r>
              <a:rPr lang="en-GB" dirty="0"/>
              <a:t>Same alarm states and actions are possible in a masked alarm.</a:t>
            </a:r>
          </a:p>
          <a:p>
            <a:pPr marL="666900" lvl="1" indent="-342900" algn="just">
              <a:buFont typeface="Arial" panose="020B0604020202020204" pitchFamily="34" charset="0"/>
              <a:buChar char="•"/>
            </a:pPr>
            <a:r>
              <a:rPr lang="en-GB" dirty="0"/>
              <a:t>Unmask is possible, to bring back the alarm to the active alarm screen.</a:t>
            </a:r>
          </a:p>
          <a:p>
            <a:pPr marL="666900" lvl="1" indent="-342900" algn="just">
              <a:buFont typeface="Arial" panose="020B0604020202020204" pitchFamily="34" charset="0"/>
              <a:buChar char="•"/>
            </a:pPr>
            <a:r>
              <a:rPr lang="en-GB" dirty="0"/>
              <a:t>(Un)Masking actions are system wide and not per user.</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F24C83C7-CFB1-48CE-9044-04114B276601}"/>
              </a:ext>
            </a:extLst>
          </p:cNvPr>
          <p:cNvSpPr>
            <a:spLocks noGrp="1"/>
          </p:cNvSpPr>
          <p:nvPr>
            <p:ph type="title"/>
          </p:nvPr>
        </p:nvSpPr>
        <p:spPr/>
        <p:txBody>
          <a:bodyPr/>
          <a:lstStyle/>
          <a:p>
            <a:r>
              <a:rPr lang="en-GB" dirty="0"/>
              <a:t>Alarm Masking</a:t>
            </a:r>
          </a:p>
        </p:txBody>
      </p:sp>
      <p:sp>
        <p:nvSpPr>
          <p:cNvPr id="4" name="Date Placeholder 3">
            <a:extLst>
              <a:ext uri="{FF2B5EF4-FFF2-40B4-BE49-F238E27FC236}">
                <a16:creationId xmlns:a16="http://schemas.microsoft.com/office/drawing/2014/main" id="{51687DF3-40E6-4E3B-9D3A-4D9C6DAA9229}"/>
              </a:ext>
            </a:extLst>
          </p:cNvPr>
          <p:cNvSpPr>
            <a:spLocks noGrp="1"/>
          </p:cNvSpPr>
          <p:nvPr>
            <p:ph type="dt" sz="half" idx="10"/>
          </p:nvPr>
        </p:nvSpPr>
        <p:spPr/>
        <p:txBody>
          <a:bodyPr/>
          <a:lstStyle/>
          <a:p>
            <a:r>
              <a:rPr lang="en-US"/>
              <a:t>07/04/2022</a:t>
            </a:r>
            <a:endParaRPr lang="en-US" dirty="0"/>
          </a:p>
        </p:txBody>
      </p:sp>
      <p:sp>
        <p:nvSpPr>
          <p:cNvPr id="5" name="Footer Placeholder 4">
            <a:extLst>
              <a:ext uri="{FF2B5EF4-FFF2-40B4-BE49-F238E27FC236}">
                <a16:creationId xmlns:a16="http://schemas.microsoft.com/office/drawing/2014/main" id="{50971EA8-5D34-4E1E-A4B1-3C01401881D5}"/>
              </a:ext>
            </a:extLst>
          </p:cNvPr>
          <p:cNvSpPr>
            <a:spLocks noGrp="1"/>
          </p:cNvSpPr>
          <p:nvPr>
            <p:ph type="ftr" sz="quarter" idx="11"/>
          </p:nvPr>
        </p:nvSpPr>
        <p:spPr/>
        <p:txBody>
          <a:bodyPr/>
          <a:lstStyle/>
          <a:p>
            <a:r>
              <a:rPr lang="da-DK"/>
              <a:t>CTTB Industrial Controls Forum #4 - Alarm Management at EN/EL</a:t>
            </a:r>
          </a:p>
        </p:txBody>
      </p:sp>
      <p:sp>
        <p:nvSpPr>
          <p:cNvPr id="6" name="Slide Number Placeholder 5">
            <a:extLst>
              <a:ext uri="{FF2B5EF4-FFF2-40B4-BE49-F238E27FC236}">
                <a16:creationId xmlns:a16="http://schemas.microsoft.com/office/drawing/2014/main" id="{6D5930E4-82F9-45BC-A86D-029A2E1F27FB}"/>
              </a:ext>
            </a:extLst>
          </p:cNvPr>
          <p:cNvSpPr>
            <a:spLocks noGrp="1"/>
          </p:cNvSpPr>
          <p:nvPr>
            <p:ph type="sldNum" sz="quarter" idx="12"/>
          </p:nvPr>
        </p:nvSpPr>
        <p:spPr/>
        <p:txBody>
          <a:bodyPr/>
          <a:lstStyle/>
          <a:p>
            <a:fld id="{36B5EA5A-BC32-A742-B11B-8E7414D5B535}" type="slidenum">
              <a:rPr lang="en-US" smtClean="0"/>
              <a:pPr/>
              <a:t>11</a:t>
            </a:fld>
            <a:endParaRPr lang="en-US"/>
          </a:p>
        </p:txBody>
      </p:sp>
      <p:pic>
        <p:nvPicPr>
          <p:cNvPr id="14" name="Picture 13">
            <a:extLst>
              <a:ext uri="{FF2B5EF4-FFF2-40B4-BE49-F238E27FC236}">
                <a16:creationId xmlns:a16="http://schemas.microsoft.com/office/drawing/2014/main" id="{6286E12C-4B6A-4367-BCA7-F144C4557392}"/>
              </a:ext>
            </a:extLst>
          </p:cNvPr>
          <p:cNvPicPr>
            <a:picLocks noChangeAspect="1"/>
          </p:cNvPicPr>
          <p:nvPr/>
        </p:nvPicPr>
        <p:blipFill>
          <a:blip r:embed="rId2"/>
          <a:stretch>
            <a:fillRect/>
          </a:stretch>
        </p:blipFill>
        <p:spPr>
          <a:xfrm>
            <a:off x="2964593" y="4859304"/>
            <a:ext cx="6262813" cy="1330011"/>
          </a:xfrm>
          <a:prstGeom prst="rect">
            <a:avLst/>
          </a:prstGeom>
        </p:spPr>
      </p:pic>
    </p:spTree>
    <p:extLst>
      <p:ext uri="{BB962C8B-B14F-4D97-AF65-F5344CB8AC3E}">
        <p14:creationId xmlns:p14="http://schemas.microsoft.com/office/powerpoint/2010/main" val="264555198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100C6C-6D48-4983-A211-378A2A02ED31}"/>
              </a:ext>
            </a:extLst>
          </p:cNvPr>
          <p:cNvSpPr>
            <a:spLocks noGrp="1"/>
          </p:cNvSpPr>
          <p:nvPr>
            <p:ph idx="1"/>
          </p:nvPr>
        </p:nvSpPr>
        <p:spPr>
          <a:xfrm>
            <a:off x="407989" y="1268760"/>
            <a:ext cx="11376024" cy="4932015"/>
          </a:xfrm>
        </p:spPr>
        <p:txBody>
          <a:bodyPr/>
          <a:lstStyle/>
          <a:p>
            <a:pPr algn="just"/>
            <a:r>
              <a:rPr lang="en-GB" dirty="0"/>
              <a:t>An alarm management tool to avoid undesired alarms coming active in the alarm screen. Typical use cases: equipment out of service, spares, punctual issues, …</a:t>
            </a:r>
          </a:p>
          <a:p>
            <a:pPr marL="342900" indent="-342900" algn="just">
              <a:buFont typeface="Arial" panose="020B0604020202020204" pitchFamily="34" charset="0"/>
              <a:buChar char="•"/>
            </a:pPr>
            <a:r>
              <a:rPr lang="en-GB" dirty="0"/>
              <a:t>Deactivation of the alarm condition of a datapoint for well defined period of time</a:t>
            </a:r>
          </a:p>
          <a:p>
            <a:pPr marL="666900" lvl="1" indent="-342900" algn="just">
              <a:buFont typeface="Arial" panose="020B0604020202020204" pitchFamily="34" charset="0"/>
              <a:buChar char="•"/>
            </a:pPr>
            <a:r>
              <a:rPr lang="en-GB" dirty="0"/>
              <a:t>Group of tags to inhibit</a:t>
            </a:r>
          </a:p>
          <a:p>
            <a:pPr marL="666900" lvl="1" indent="-342900" algn="just">
              <a:buFont typeface="Arial" panose="020B0604020202020204" pitchFamily="34" charset="0"/>
              <a:buChar char="•"/>
            </a:pPr>
            <a:r>
              <a:rPr lang="en-GB" dirty="0"/>
              <a:t>Inhibition details: title, description, creator and responsible</a:t>
            </a:r>
          </a:p>
          <a:p>
            <a:pPr marL="666900" lvl="1" indent="-342900" algn="just">
              <a:buFont typeface="Arial" panose="020B0604020202020204" pitchFamily="34" charset="0"/>
              <a:buChar char="•"/>
            </a:pPr>
            <a:r>
              <a:rPr lang="en-GB" dirty="0"/>
              <a:t>Reminder policy</a:t>
            </a:r>
          </a:p>
          <a:p>
            <a:pPr marL="666900" lvl="1" indent="-342900" algn="just">
              <a:buFont typeface="Arial" panose="020B0604020202020204" pitchFamily="34" charset="0"/>
              <a:buChar char="•"/>
            </a:pPr>
            <a:r>
              <a:rPr lang="en-GB" dirty="0"/>
              <a:t>Start date and end date</a:t>
            </a:r>
          </a:p>
          <a:p>
            <a:pPr marL="342900" indent="-342900" algn="just">
              <a:buFont typeface="Arial" panose="020B0604020202020204" pitchFamily="34" charset="0"/>
              <a:buChar char="•"/>
            </a:pPr>
            <a:r>
              <a:rPr lang="en-GB" dirty="0"/>
              <a:t>Fully integrated with all other PSEN modules.</a:t>
            </a:r>
          </a:p>
          <a:p>
            <a:pPr marL="342900" indent="-342900" algn="just">
              <a:buFont typeface="Arial" panose="020B0604020202020204" pitchFamily="34" charset="0"/>
              <a:buChar char="•"/>
            </a:pPr>
            <a:endParaRPr lang="en-GB" dirty="0"/>
          </a:p>
          <a:p>
            <a:pPr marL="666900" lvl="1" indent="-342900" algn="just">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1221C1C5-F04E-48E8-A64F-1147C7A862FF}"/>
              </a:ext>
            </a:extLst>
          </p:cNvPr>
          <p:cNvSpPr>
            <a:spLocks noGrp="1"/>
          </p:cNvSpPr>
          <p:nvPr>
            <p:ph type="title"/>
          </p:nvPr>
        </p:nvSpPr>
        <p:spPr/>
        <p:txBody>
          <a:bodyPr/>
          <a:lstStyle/>
          <a:p>
            <a:r>
              <a:rPr lang="en-GB" dirty="0"/>
              <a:t>Alarm Inhibition</a:t>
            </a:r>
          </a:p>
        </p:txBody>
      </p:sp>
      <p:sp>
        <p:nvSpPr>
          <p:cNvPr id="4" name="Date Placeholder 3">
            <a:extLst>
              <a:ext uri="{FF2B5EF4-FFF2-40B4-BE49-F238E27FC236}">
                <a16:creationId xmlns:a16="http://schemas.microsoft.com/office/drawing/2014/main" id="{8C8E7659-BEA0-4E6D-9CA6-0A4486F7D86D}"/>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E65AE814-2980-44B1-B03B-74EABECD0071}"/>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D031629C-A54E-45EF-8C1A-A4130C83BA58}"/>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8" name="Picture 7">
            <a:extLst>
              <a:ext uri="{FF2B5EF4-FFF2-40B4-BE49-F238E27FC236}">
                <a16:creationId xmlns:a16="http://schemas.microsoft.com/office/drawing/2014/main" id="{802C090C-2AD9-4727-A61F-E8FC1FEA6E7B}"/>
              </a:ext>
            </a:extLst>
          </p:cNvPr>
          <p:cNvPicPr>
            <a:picLocks noChangeAspect="1"/>
          </p:cNvPicPr>
          <p:nvPr/>
        </p:nvPicPr>
        <p:blipFill>
          <a:blip r:embed="rId3"/>
          <a:stretch>
            <a:fillRect/>
          </a:stretch>
        </p:blipFill>
        <p:spPr>
          <a:xfrm>
            <a:off x="5044307" y="4650246"/>
            <a:ext cx="2103385" cy="1475631"/>
          </a:xfrm>
          <a:prstGeom prst="rect">
            <a:avLst/>
          </a:prstGeom>
        </p:spPr>
      </p:pic>
      <p:pic>
        <p:nvPicPr>
          <p:cNvPr id="11" name="Picture 10">
            <a:extLst>
              <a:ext uri="{FF2B5EF4-FFF2-40B4-BE49-F238E27FC236}">
                <a16:creationId xmlns:a16="http://schemas.microsoft.com/office/drawing/2014/main" id="{E75AFCEF-E038-4E49-9DC8-BCFE38F51212}"/>
              </a:ext>
            </a:extLst>
          </p:cNvPr>
          <p:cNvPicPr>
            <a:picLocks noChangeAspect="1"/>
          </p:cNvPicPr>
          <p:nvPr/>
        </p:nvPicPr>
        <p:blipFill>
          <a:blip r:embed="rId4"/>
          <a:stretch>
            <a:fillRect/>
          </a:stretch>
        </p:blipFill>
        <p:spPr>
          <a:xfrm>
            <a:off x="792874" y="4247031"/>
            <a:ext cx="9020761" cy="236146"/>
          </a:xfrm>
          <a:prstGeom prst="rect">
            <a:avLst/>
          </a:prstGeom>
        </p:spPr>
      </p:pic>
      <p:sp>
        <p:nvSpPr>
          <p:cNvPr id="12" name="Oval 11">
            <a:extLst>
              <a:ext uri="{FF2B5EF4-FFF2-40B4-BE49-F238E27FC236}">
                <a16:creationId xmlns:a16="http://schemas.microsoft.com/office/drawing/2014/main" id="{D8A6AA04-B4A7-4894-A534-F3A2546ABA19}"/>
              </a:ext>
            </a:extLst>
          </p:cNvPr>
          <p:cNvSpPr/>
          <p:nvPr/>
        </p:nvSpPr>
        <p:spPr>
          <a:xfrm>
            <a:off x="3071664" y="4094807"/>
            <a:ext cx="501432" cy="486321"/>
          </a:xfrm>
          <a:prstGeom prst="ellipse">
            <a:avLst/>
          </a:prstGeom>
          <a:solidFill>
            <a:srgbClr val="FFFF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11837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21C1C5-F04E-48E8-A64F-1147C7A862FF}"/>
              </a:ext>
            </a:extLst>
          </p:cNvPr>
          <p:cNvSpPr>
            <a:spLocks noGrp="1"/>
          </p:cNvSpPr>
          <p:nvPr>
            <p:ph type="title"/>
          </p:nvPr>
        </p:nvSpPr>
        <p:spPr/>
        <p:txBody>
          <a:bodyPr/>
          <a:lstStyle/>
          <a:p>
            <a:r>
              <a:rPr lang="en-GB" dirty="0"/>
              <a:t>Alarm Inhibition</a:t>
            </a:r>
          </a:p>
        </p:txBody>
      </p:sp>
      <p:sp>
        <p:nvSpPr>
          <p:cNvPr id="4" name="Date Placeholder 3">
            <a:extLst>
              <a:ext uri="{FF2B5EF4-FFF2-40B4-BE49-F238E27FC236}">
                <a16:creationId xmlns:a16="http://schemas.microsoft.com/office/drawing/2014/main" id="{8C8E7659-BEA0-4E6D-9CA6-0A4486F7D86D}"/>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E65AE814-2980-44B1-B03B-74EABECD0071}"/>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D031629C-A54E-45EF-8C1A-A4130C83BA58}"/>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10" name="Picture 9">
            <a:extLst>
              <a:ext uri="{FF2B5EF4-FFF2-40B4-BE49-F238E27FC236}">
                <a16:creationId xmlns:a16="http://schemas.microsoft.com/office/drawing/2014/main" id="{9839BB4E-88CC-48F6-9365-D7156E352FF0}"/>
              </a:ext>
            </a:extLst>
          </p:cNvPr>
          <p:cNvPicPr>
            <a:picLocks noChangeAspect="1"/>
          </p:cNvPicPr>
          <p:nvPr/>
        </p:nvPicPr>
        <p:blipFill>
          <a:blip r:embed="rId3"/>
          <a:stretch>
            <a:fillRect/>
          </a:stretch>
        </p:blipFill>
        <p:spPr>
          <a:xfrm>
            <a:off x="1173283" y="1124744"/>
            <a:ext cx="9845433" cy="5040000"/>
          </a:xfrm>
          <a:prstGeom prst="rect">
            <a:avLst/>
          </a:prstGeom>
        </p:spPr>
      </p:pic>
    </p:spTree>
    <p:extLst>
      <p:ext uri="{BB962C8B-B14F-4D97-AF65-F5344CB8AC3E}">
        <p14:creationId xmlns:p14="http://schemas.microsoft.com/office/powerpoint/2010/main" val="289374680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B99102-4AA0-442A-B6B5-72D9625EE941}"/>
              </a:ext>
            </a:extLst>
          </p:cNvPr>
          <p:cNvSpPr>
            <a:spLocks noGrp="1"/>
          </p:cNvSpPr>
          <p:nvPr>
            <p:ph idx="1"/>
          </p:nvPr>
        </p:nvSpPr>
        <p:spPr>
          <a:xfrm>
            <a:off x="407989" y="1268760"/>
            <a:ext cx="11376024" cy="4932015"/>
          </a:xfrm>
        </p:spPr>
        <p:txBody>
          <a:bodyPr>
            <a:normAutofit lnSpcReduction="10000"/>
          </a:bodyPr>
          <a:lstStyle/>
          <a:p>
            <a:r>
              <a:rPr lang="en-GB" dirty="0"/>
              <a:t>Alarm management tool to categorize equipment as “test” and “production” from the alarm point of view. Allows site teams to work with visible alarms without interfering CCC operators. Typical use cases: equipment maintenance, commissioning and test operations.</a:t>
            </a:r>
          </a:p>
          <a:p>
            <a:pPr marL="342900" indent="-342900">
              <a:buFont typeface="Arial" panose="020B0604020202020204" pitchFamily="34" charset="0"/>
              <a:buChar char="•"/>
            </a:pPr>
            <a:r>
              <a:rPr lang="en-GB" dirty="0"/>
              <a:t>CCC operators work with “production” alarm screen only</a:t>
            </a:r>
          </a:p>
          <a:p>
            <a:pPr marL="342900" indent="-342900">
              <a:buFont typeface="Arial" panose="020B0604020202020204" pitchFamily="34" charset="0"/>
              <a:buChar char="•"/>
            </a:pPr>
            <a:r>
              <a:rPr lang="en-GB" dirty="0"/>
              <a:t>TPA used at the equipment level</a:t>
            </a:r>
          </a:p>
          <a:p>
            <a:pPr marL="666900" lvl="1" indent="-342900">
              <a:buFont typeface="Arial" panose="020B0604020202020204" pitchFamily="34" charset="0"/>
              <a:buChar char="•"/>
            </a:pPr>
            <a:r>
              <a:rPr lang="en-GB" dirty="0"/>
              <a:t>Devices to move to “test mode”</a:t>
            </a:r>
          </a:p>
          <a:p>
            <a:pPr marL="666900" lvl="1" indent="-342900">
              <a:buFont typeface="Arial" panose="020B0604020202020204" pitchFamily="34" charset="0"/>
              <a:buChar char="•"/>
            </a:pPr>
            <a:r>
              <a:rPr lang="en-GB" dirty="0"/>
              <a:t>Reason: “Test/Maintenance” or “Commissioning”</a:t>
            </a:r>
          </a:p>
          <a:p>
            <a:pPr marL="666900" lvl="1" indent="-342900">
              <a:buFont typeface="Arial" panose="020B0604020202020204" pitchFamily="34" charset="0"/>
              <a:buChar char="•"/>
            </a:pPr>
            <a:r>
              <a:rPr lang="en-GB" dirty="0"/>
              <a:t>Comments, responsible, end date, reminder policy</a:t>
            </a:r>
          </a:p>
          <a:p>
            <a:pPr marL="342900" indent="-342900">
              <a:buFont typeface="Arial" panose="020B0604020202020204" pitchFamily="34" charset="0"/>
              <a:buChar char="•"/>
            </a:pPr>
            <a:r>
              <a:rPr lang="en-GB" dirty="0"/>
              <a:t>Alarm condition remains active in “test mode”</a:t>
            </a:r>
          </a:p>
          <a:p>
            <a:pPr marL="342900" indent="-342900">
              <a:buFont typeface="Arial" panose="020B0604020202020204" pitchFamily="34" charset="0"/>
              <a:buChar char="•"/>
            </a:pPr>
            <a:r>
              <a:rPr lang="en-GB" dirty="0"/>
              <a:t>Contributes to the device integration workflow</a:t>
            </a:r>
          </a:p>
          <a:p>
            <a:pPr marL="666900" lvl="1" indent="-342900">
              <a:buFont typeface="Arial" panose="020B0604020202020204" pitchFamily="34" charset="0"/>
              <a:buChar char="•"/>
            </a:pPr>
            <a:r>
              <a:rPr lang="en-GB" dirty="0"/>
              <a:t>Newly devices are automatically integrated in test mode</a:t>
            </a:r>
          </a:p>
          <a:p>
            <a:pPr marL="666900" lvl="1" indent="-342900">
              <a:buFont typeface="Arial" panose="020B0604020202020204" pitchFamily="34" charset="0"/>
              <a:buChar char="•"/>
            </a:pPr>
            <a:r>
              <a:rPr lang="en-GB" dirty="0"/>
              <a:t>Devices are moved to production once commissioning is done </a:t>
            </a:r>
          </a:p>
          <a:p>
            <a:pPr marL="342900" indent="-342900" algn="just">
              <a:buFont typeface="Arial" panose="020B0604020202020204" pitchFamily="34" charset="0"/>
              <a:buChar char="•"/>
            </a:pPr>
            <a:r>
              <a:rPr lang="en-GB" dirty="0"/>
              <a:t>Fully integrated with all other PSEN modules.</a:t>
            </a:r>
          </a:p>
          <a:p>
            <a:pPr algn="just"/>
            <a:r>
              <a:rPr lang="en-GB" dirty="0"/>
              <a:t> </a:t>
            </a:r>
          </a:p>
        </p:txBody>
      </p:sp>
      <p:sp>
        <p:nvSpPr>
          <p:cNvPr id="3" name="Title 2">
            <a:extLst>
              <a:ext uri="{FF2B5EF4-FFF2-40B4-BE49-F238E27FC236}">
                <a16:creationId xmlns:a16="http://schemas.microsoft.com/office/drawing/2014/main" id="{2C2E5ABC-7C39-4FD5-8F92-FA70B825C5F4}"/>
              </a:ext>
            </a:extLst>
          </p:cNvPr>
          <p:cNvSpPr>
            <a:spLocks noGrp="1"/>
          </p:cNvSpPr>
          <p:nvPr>
            <p:ph type="title"/>
          </p:nvPr>
        </p:nvSpPr>
        <p:spPr/>
        <p:txBody>
          <a:bodyPr/>
          <a:lstStyle/>
          <a:p>
            <a:r>
              <a:rPr lang="en-GB" dirty="0"/>
              <a:t>Test/Production Alarms</a:t>
            </a:r>
          </a:p>
        </p:txBody>
      </p:sp>
      <p:sp>
        <p:nvSpPr>
          <p:cNvPr id="4" name="Date Placeholder 3">
            <a:extLst>
              <a:ext uri="{FF2B5EF4-FFF2-40B4-BE49-F238E27FC236}">
                <a16:creationId xmlns:a16="http://schemas.microsoft.com/office/drawing/2014/main" id="{0299FA8E-2D00-4F95-B289-C8FD770B2110}"/>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7D271593-1670-4690-A3BF-38E7EC6C665A}"/>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95FA1837-BDA4-4950-AD26-2496E705FD29}"/>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pic>
        <p:nvPicPr>
          <p:cNvPr id="8" name="Picture 7">
            <a:extLst>
              <a:ext uri="{FF2B5EF4-FFF2-40B4-BE49-F238E27FC236}">
                <a16:creationId xmlns:a16="http://schemas.microsoft.com/office/drawing/2014/main" id="{0E5CA919-DEB5-4EE5-B216-AD36461EF699}"/>
              </a:ext>
            </a:extLst>
          </p:cNvPr>
          <p:cNvPicPr>
            <a:picLocks noChangeAspect="1"/>
          </p:cNvPicPr>
          <p:nvPr/>
        </p:nvPicPr>
        <p:blipFill>
          <a:blip r:embed="rId3"/>
          <a:stretch>
            <a:fillRect/>
          </a:stretch>
        </p:blipFill>
        <p:spPr>
          <a:xfrm>
            <a:off x="407986" y="5805264"/>
            <a:ext cx="9360421" cy="217838"/>
          </a:xfrm>
          <a:prstGeom prst="rect">
            <a:avLst/>
          </a:prstGeom>
        </p:spPr>
      </p:pic>
      <p:sp>
        <p:nvSpPr>
          <p:cNvPr id="9" name="Oval 8">
            <a:extLst>
              <a:ext uri="{FF2B5EF4-FFF2-40B4-BE49-F238E27FC236}">
                <a16:creationId xmlns:a16="http://schemas.microsoft.com/office/drawing/2014/main" id="{355EDDE4-5187-4523-84B1-B8173CDC8507}"/>
              </a:ext>
            </a:extLst>
          </p:cNvPr>
          <p:cNvSpPr/>
          <p:nvPr/>
        </p:nvSpPr>
        <p:spPr>
          <a:xfrm>
            <a:off x="2319516" y="5671022"/>
            <a:ext cx="501432" cy="486321"/>
          </a:xfrm>
          <a:prstGeom prst="ellipse">
            <a:avLst/>
          </a:prstGeom>
          <a:solidFill>
            <a:srgbClr val="FFFF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12FBDD61-B8E1-4108-8413-4178EFE63ED4}"/>
              </a:ext>
            </a:extLst>
          </p:cNvPr>
          <p:cNvPicPr>
            <a:picLocks noChangeAspect="1"/>
          </p:cNvPicPr>
          <p:nvPr/>
        </p:nvPicPr>
        <p:blipFill>
          <a:blip r:embed="rId4"/>
          <a:stretch>
            <a:fillRect/>
          </a:stretch>
        </p:blipFill>
        <p:spPr>
          <a:xfrm>
            <a:off x="8577878" y="3429000"/>
            <a:ext cx="2362530" cy="943107"/>
          </a:xfrm>
          <a:prstGeom prst="rect">
            <a:avLst/>
          </a:prstGeom>
        </p:spPr>
      </p:pic>
    </p:spTree>
    <p:extLst>
      <p:ext uri="{BB962C8B-B14F-4D97-AF65-F5344CB8AC3E}">
        <p14:creationId xmlns:p14="http://schemas.microsoft.com/office/powerpoint/2010/main" val="231317913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2E5ABC-7C39-4FD5-8F92-FA70B825C5F4}"/>
              </a:ext>
            </a:extLst>
          </p:cNvPr>
          <p:cNvSpPr>
            <a:spLocks noGrp="1"/>
          </p:cNvSpPr>
          <p:nvPr>
            <p:ph type="title"/>
          </p:nvPr>
        </p:nvSpPr>
        <p:spPr/>
        <p:txBody>
          <a:bodyPr/>
          <a:lstStyle/>
          <a:p>
            <a:r>
              <a:rPr lang="en-GB" dirty="0"/>
              <a:t>Test/Production Alarms</a:t>
            </a:r>
          </a:p>
        </p:txBody>
      </p:sp>
      <p:sp>
        <p:nvSpPr>
          <p:cNvPr id="4" name="Date Placeholder 3">
            <a:extLst>
              <a:ext uri="{FF2B5EF4-FFF2-40B4-BE49-F238E27FC236}">
                <a16:creationId xmlns:a16="http://schemas.microsoft.com/office/drawing/2014/main" id="{0299FA8E-2D00-4F95-B289-C8FD770B2110}"/>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7D271593-1670-4690-A3BF-38E7EC6C665A}"/>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95FA1837-BDA4-4950-AD26-2496E705FD29}"/>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10" name="Picture 9">
            <a:extLst>
              <a:ext uri="{FF2B5EF4-FFF2-40B4-BE49-F238E27FC236}">
                <a16:creationId xmlns:a16="http://schemas.microsoft.com/office/drawing/2014/main" id="{13C72E60-B79F-4D21-A8B7-DC459FBD1168}"/>
              </a:ext>
            </a:extLst>
          </p:cNvPr>
          <p:cNvPicPr>
            <a:picLocks noChangeAspect="1"/>
          </p:cNvPicPr>
          <p:nvPr/>
        </p:nvPicPr>
        <p:blipFill>
          <a:blip r:embed="rId3"/>
          <a:stretch>
            <a:fillRect/>
          </a:stretch>
        </p:blipFill>
        <p:spPr>
          <a:xfrm>
            <a:off x="640984" y="1124744"/>
            <a:ext cx="10910031" cy="5040000"/>
          </a:xfrm>
          <a:prstGeom prst="rect">
            <a:avLst/>
          </a:prstGeom>
        </p:spPr>
      </p:pic>
    </p:spTree>
    <p:extLst>
      <p:ext uri="{BB962C8B-B14F-4D97-AF65-F5344CB8AC3E}">
        <p14:creationId xmlns:p14="http://schemas.microsoft.com/office/powerpoint/2010/main" val="297418531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0346B1-1839-4B25-A3BF-B7EC0B416BBA}"/>
              </a:ext>
            </a:extLst>
          </p:cNvPr>
          <p:cNvSpPr>
            <a:spLocks noGrp="1"/>
          </p:cNvSpPr>
          <p:nvPr>
            <p:ph idx="1"/>
          </p:nvPr>
        </p:nvSpPr>
        <p:spPr>
          <a:xfrm>
            <a:off x="407989" y="1268760"/>
            <a:ext cx="11376024" cy="4932015"/>
          </a:xfrm>
        </p:spPr>
        <p:txBody>
          <a:bodyPr/>
          <a:lstStyle/>
          <a:p>
            <a:pPr marL="342900" indent="-342900">
              <a:buFont typeface="Arial" panose="020B0604020202020204" pitchFamily="34" charset="0"/>
              <a:buChar char="•"/>
            </a:pPr>
            <a:r>
              <a:rPr lang="en-GB" dirty="0"/>
              <a:t>Tools provided allow EL and CCC operators to have a efficient alarm management in such a dynamic electrical network.</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Joint work between EN/EL and BE/ICS on developing the tools to match users needs.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Training and user support to enable the usage of the tools to the full potential.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Overall satisfaction with the alarm management tools, for their functionality and reliability.</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06BAEE65-BB18-429B-9672-29C8F9864816}"/>
              </a:ext>
            </a:extLst>
          </p:cNvPr>
          <p:cNvSpPr>
            <a:spLocks noGrp="1"/>
          </p:cNvSpPr>
          <p:nvPr>
            <p:ph type="title"/>
          </p:nvPr>
        </p:nvSpPr>
        <p:spPr/>
        <p:txBody>
          <a:bodyPr/>
          <a:lstStyle/>
          <a:p>
            <a:r>
              <a:rPr lang="en-GB" dirty="0"/>
              <a:t>Conclusion</a:t>
            </a:r>
          </a:p>
        </p:txBody>
      </p:sp>
      <p:sp>
        <p:nvSpPr>
          <p:cNvPr id="4" name="Date Placeholder 3">
            <a:extLst>
              <a:ext uri="{FF2B5EF4-FFF2-40B4-BE49-F238E27FC236}">
                <a16:creationId xmlns:a16="http://schemas.microsoft.com/office/drawing/2014/main" id="{998488F1-5349-4955-B6A3-9ED64FBFBA71}"/>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C08BB6A9-5F44-45DB-819C-8F1BEF024452}"/>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F38B20FF-D13F-4A24-AA97-57906FA4EB01}"/>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spTree>
    <p:extLst>
      <p:ext uri="{BB962C8B-B14F-4D97-AF65-F5344CB8AC3E}">
        <p14:creationId xmlns:p14="http://schemas.microsoft.com/office/powerpoint/2010/main" val="254095946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059175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a:t>CTTB Industrial Controls Forum - #4</a:t>
            </a:r>
            <a:br>
              <a:rPr lang="en-GB" dirty="0"/>
            </a:br>
            <a:r>
              <a:rPr lang="en-GB" sz="3600" dirty="0"/>
              <a:t>Alarm Management at EN/EL</a:t>
            </a:r>
          </a:p>
        </p:txBody>
      </p:sp>
      <p:sp>
        <p:nvSpPr>
          <p:cNvPr id="3" name="Subtitle 2"/>
          <p:cNvSpPr>
            <a:spLocks noGrp="1"/>
          </p:cNvSpPr>
          <p:nvPr>
            <p:ph type="subTitle" idx="1"/>
          </p:nvPr>
        </p:nvSpPr>
        <p:spPr/>
        <p:txBody>
          <a:bodyPr/>
          <a:lstStyle/>
          <a:p>
            <a:r>
              <a:rPr lang="en-GB" dirty="0"/>
              <a:t>7</a:t>
            </a:r>
            <a:r>
              <a:rPr lang="en-GB" baseline="30000" dirty="0"/>
              <a:t>th</a:t>
            </a:r>
            <a:r>
              <a:rPr lang="en-GB" dirty="0"/>
              <a:t> April 2022</a:t>
            </a:r>
          </a:p>
          <a:p>
            <a:endParaRPr lang="en-GB" dirty="0"/>
          </a:p>
          <a:p>
            <a:r>
              <a:rPr lang="en-GB" dirty="0"/>
              <a:t>Anargyros KIOUKOS</a:t>
            </a:r>
          </a:p>
          <a:p>
            <a:r>
              <a:rPr lang="en-GB" dirty="0"/>
              <a:t>Tiago SILVA</a:t>
            </a:r>
          </a:p>
          <a:p>
            <a:r>
              <a:rPr lang="en-GB" dirty="0"/>
              <a:t>EN-EL-CBS</a:t>
            </a:r>
          </a:p>
          <a:p>
            <a:endParaRPr lang="en-GB" dirty="0"/>
          </a:p>
        </p:txBody>
      </p:sp>
    </p:spTree>
    <p:extLst>
      <p:ext uri="{BB962C8B-B14F-4D97-AF65-F5344CB8AC3E}">
        <p14:creationId xmlns:p14="http://schemas.microsoft.com/office/powerpoint/2010/main" val="281048868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751151"/>
          </a:xfrm>
        </p:spPr>
        <p:txBody>
          <a:bodyPr/>
          <a:lstStyle/>
          <a:p>
            <a:r>
              <a:rPr lang="en-GB" dirty="0"/>
              <a:t>Agenda</a:t>
            </a:r>
          </a:p>
        </p:txBody>
      </p:sp>
      <p:sp>
        <p:nvSpPr>
          <p:cNvPr id="4" name="Date Placeholder 3"/>
          <p:cNvSpPr>
            <a:spLocks noGrp="1"/>
          </p:cNvSpPr>
          <p:nvPr>
            <p:ph type="dt" sz="half" idx="10"/>
          </p:nvPr>
        </p:nvSpPr>
        <p:spPr>
          <a:xfrm>
            <a:off x="1559496" y="6350851"/>
            <a:ext cx="867862" cy="365125"/>
          </a:xfrm>
        </p:spPr>
        <p:txBody>
          <a:bodyPr/>
          <a:lstStyle/>
          <a:p>
            <a:r>
              <a:rPr lang="en-US"/>
              <a:t>07/04/2022</a:t>
            </a:r>
            <a:endParaRPr lang="de-CH" dirty="0"/>
          </a:p>
        </p:txBody>
      </p:sp>
      <p:sp>
        <p:nvSpPr>
          <p:cNvPr id="5" name="Footer Placeholder 4"/>
          <p:cNvSpPr>
            <a:spLocks noGrp="1"/>
          </p:cNvSpPr>
          <p:nvPr>
            <p:ph type="ftr" sz="quarter" idx="11"/>
          </p:nvPr>
        </p:nvSpPr>
        <p:spPr>
          <a:xfrm>
            <a:off x="2570232" y="6356350"/>
            <a:ext cx="6572221" cy="365125"/>
          </a:xfrm>
        </p:spPr>
        <p:txBody>
          <a:bodyPr/>
          <a:lstStyle/>
          <a:p>
            <a:r>
              <a:rPr lang="da-DK"/>
              <a:t>CTTB Industrial Controls Forum #4 - Alarm Management at EN/EL</a:t>
            </a:r>
            <a:endParaRPr lang="en-US" dirty="0"/>
          </a:p>
        </p:txBody>
      </p:sp>
      <p:sp>
        <p:nvSpPr>
          <p:cNvPr id="6" name="Slide Number Placeholder 5"/>
          <p:cNvSpPr>
            <a:spLocks noGrp="1"/>
          </p:cNvSpPr>
          <p:nvPr>
            <p:ph type="sldNum" sz="quarter" idx="12"/>
          </p:nvPr>
        </p:nvSpPr>
        <p:spPr>
          <a:xfrm>
            <a:off x="9418516" y="6356350"/>
            <a:ext cx="681254" cy="365125"/>
          </a:xfrm>
        </p:spPr>
        <p:txBody>
          <a:bodyPr/>
          <a:lstStyle/>
          <a:p>
            <a:fld id="{36B5EA5A-BC32-A742-B11B-8E7414D5B535}" type="slidenum">
              <a:rPr lang="en-US" smtClean="0"/>
              <a:pPr/>
              <a:t>3</a:t>
            </a:fld>
            <a:endParaRPr lang="en-US" dirty="0"/>
          </a:p>
        </p:txBody>
      </p:sp>
      <p:sp>
        <p:nvSpPr>
          <p:cNvPr id="13" name="Content Placeholder 12">
            <a:extLst>
              <a:ext uri="{FF2B5EF4-FFF2-40B4-BE49-F238E27FC236}">
                <a16:creationId xmlns:a16="http://schemas.microsoft.com/office/drawing/2014/main" id="{326672A6-44E5-4214-9DDD-37AD9EAFAD37}"/>
              </a:ext>
            </a:extLst>
          </p:cNvPr>
          <p:cNvSpPr>
            <a:spLocks noGrp="1"/>
          </p:cNvSpPr>
          <p:nvPr>
            <p:ph idx="1"/>
          </p:nvPr>
        </p:nvSpPr>
        <p:spPr>
          <a:xfrm>
            <a:off x="407989" y="1274305"/>
            <a:ext cx="11376024" cy="4608512"/>
          </a:xfrm>
        </p:spPr>
        <p:txBody>
          <a:bodyPr/>
          <a:lstStyle/>
          <a:p>
            <a:pPr marL="342900" indent="-342900">
              <a:buFont typeface="Arial" panose="020B0604020202020204" pitchFamily="34" charset="0"/>
              <a:buChar char="•"/>
            </a:pPr>
            <a:r>
              <a:rPr lang="en-GB" dirty="0"/>
              <a:t>CERN’s Electrical Network</a:t>
            </a:r>
          </a:p>
          <a:p>
            <a:pPr marL="342900" indent="-342900">
              <a:buFont typeface="Arial" panose="020B0604020202020204" pitchFamily="34" charset="0"/>
              <a:buChar char="•"/>
            </a:pPr>
            <a:r>
              <a:rPr lang="en-GB" dirty="0"/>
              <a:t>PSEN – Supervision of the Electrical Network</a:t>
            </a:r>
          </a:p>
          <a:p>
            <a:pPr marL="342900" indent="-342900">
              <a:buFont typeface="Arial" panose="020B0604020202020204" pitchFamily="34" charset="0"/>
              <a:buChar char="•"/>
            </a:pPr>
            <a:r>
              <a:rPr lang="en-GB" dirty="0"/>
              <a:t>Alarm configuration workflow</a:t>
            </a:r>
          </a:p>
          <a:p>
            <a:pPr marL="342900" indent="-342900">
              <a:buFont typeface="Arial" panose="020B0604020202020204" pitchFamily="34" charset="0"/>
              <a:buChar char="•"/>
            </a:pPr>
            <a:r>
              <a:rPr lang="en-GB" dirty="0"/>
              <a:t>Lifecycle of an alarm</a:t>
            </a:r>
          </a:p>
          <a:p>
            <a:pPr marL="342900" indent="-342900">
              <a:buFont typeface="Arial" panose="020B0604020202020204" pitchFamily="34" charset="0"/>
              <a:buChar char="•"/>
            </a:pPr>
            <a:r>
              <a:rPr lang="en-GB" dirty="0"/>
              <a:t>Alarm management tools</a:t>
            </a:r>
          </a:p>
          <a:p>
            <a:pPr marL="666900" lvl="1" indent="-342900">
              <a:buFont typeface="Arial" panose="020B0604020202020204" pitchFamily="34" charset="0"/>
              <a:buChar char="•"/>
            </a:pPr>
            <a:r>
              <a:rPr lang="en-GB" dirty="0"/>
              <a:t>PSEN Alarm Screen</a:t>
            </a:r>
          </a:p>
          <a:p>
            <a:pPr marL="666900" lvl="1" indent="-342900">
              <a:buFont typeface="Arial" panose="020B0604020202020204" pitchFamily="34" charset="0"/>
              <a:buChar char="•"/>
            </a:pPr>
            <a:r>
              <a:rPr lang="en-GB" dirty="0"/>
              <a:t>Help Alarm instructions</a:t>
            </a:r>
          </a:p>
          <a:p>
            <a:pPr marL="666900" lvl="1" indent="-342900">
              <a:buFont typeface="Arial" panose="020B0604020202020204" pitchFamily="34" charset="0"/>
              <a:buChar char="•"/>
            </a:pPr>
            <a:r>
              <a:rPr lang="en-GB" dirty="0"/>
              <a:t>Alarm masking</a:t>
            </a:r>
          </a:p>
          <a:p>
            <a:pPr marL="666900" lvl="1" indent="-342900">
              <a:buFont typeface="Arial" panose="020B0604020202020204" pitchFamily="34" charset="0"/>
              <a:buChar char="•"/>
            </a:pPr>
            <a:r>
              <a:rPr lang="en-GB" dirty="0"/>
              <a:t>Alarm inhibition</a:t>
            </a:r>
          </a:p>
          <a:p>
            <a:pPr marL="666900" lvl="1" indent="-342900">
              <a:buFont typeface="Arial" panose="020B0604020202020204" pitchFamily="34" charset="0"/>
              <a:buChar char="•"/>
            </a:pPr>
            <a:r>
              <a:rPr lang="en-GB" dirty="0"/>
              <a:t>Test/Production alarms</a:t>
            </a:r>
          </a:p>
          <a:p>
            <a:pPr marL="342900" indent="-342900">
              <a:buFont typeface="Arial" panose="020B0604020202020204" pitchFamily="34" charset="0"/>
              <a:buChar char="•"/>
            </a:pPr>
            <a:r>
              <a:rPr lang="en-GB" dirty="0"/>
              <a:t>Conclusion</a:t>
            </a:r>
          </a:p>
          <a:p>
            <a:pPr marL="666900" lvl="1" indent="-342900">
              <a:buFont typeface="Arial" panose="020B0604020202020204" pitchFamily="34" charset="0"/>
              <a:buChar char="•"/>
            </a:pPr>
            <a:endParaRPr lang="en-GB" dirty="0"/>
          </a:p>
        </p:txBody>
      </p:sp>
    </p:spTree>
    <p:extLst>
      <p:ext uri="{BB962C8B-B14F-4D97-AF65-F5344CB8AC3E}">
        <p14:creationId xmlns:p14="http://schemas.microsoft.com/office/powerpoint/2010/main" val="67142017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6B8CA7D-BBE7-1F1A-BA73-6287F56C126D}"/>
              </a:ext>
            </a:extLst>
          </p:cNvPr>
          <p:cNvSpPr>
            <a:spLocks noGrp="1"/>
          </p:cNvSpPr>
          <p:nvPr>
            <p:ph type="title"/>
          </p:nvPr>
        </p:nvSpPr>
        <p:spPr>
          <a:xfrm>
            <a:off x="407989" y="373593"/>
            <a:ext cx="5616574" cy="1065742"/>
          </a:xfrm>
        </p:spPr>
        <p:txBody>
          <a:bodyPr/>
          <a:lstStyle/>
          <a:p>
            <a:r>
              <a:rPr lang="en-US" dirty="0"/>
              <a:t>CERN’s Electrical Network</a:t>
            </a:r>
          </a:p>
        </p:txBody>
      </p:sp>
      <p:pic>
        <p:nvPicPr>
          <p:cNvPr id="9" name="Content Placeholder 8" descr="Graphical user interface&#10;&#10;Description automatically generated">
            <a:extLst>
              <a:ext uri="{FF2B5EF4-FFF2-40B4-BE49-F238E27FC236}">
                <a16:creationId xmlns:a16="http://schemas.microsoft.com/office/drawing/2014/main" id="{5D78C12B-EE24-4529-99AB-618E78F0F648}"/>
              </a:ext>
            </a:extLst>
          </p:cNvPr>
          <p:cNvPicPr>
            <a:picLocks noGrp="1" noChangeAspect="1"/>
          </p:cNvPicPr>
          <p:nvPr>
            <p:ph sz="half" idx="1"/>
          </p:nvPr>
        </p:nvPicPr>
        <p:blipFill>
          <a:blip r:embed="rId2"/>
          <a:stretch>
            <a:fillRect/>
          </a:stretch>
        </p:blipFill>
        <p:spPr>
          <a:xfrm>
            <a:off x="407988" y="1803066"/>
            <a:ext cx="6264076" cy="3626755"/>
          </a:xfrm>
        </p:spPr>
      </p:pic>
      <p:pic>
        <p:nvPicPr>
          <p:cNvPr id="7" name="Content Placeholder 6" descr="Diagram&#10;&#10;Description automatically generated">
            <a:extLst>
              <a:ext uri="{FF2B5EF4-FFF2-40B4-BE49-F238E27FC236}">
                <a16:creationId xmlns:a16="http://schemas.microsoft.com/office/drawing/2014/main" id="{B3E5E1C2-1FC3-4336-8607-D1E55158D4B5}"/>
              </a:ext>
            </a:extLst>
          </p:cNvPr>
          <p:cNvPicPr>
            <a:picLocks noGrp="1" noChangeAspect="1"/>
          </p:cNvPicPr>
          <p:nvPr>
            <p:ph type="pic" sz="quarter" idx="13"/>
          </p:nvPr>
        </p:nvPicPr>
        <p:blipFill rotWithShape="1">
          <a:blip r:embed="rId3"/>
          <a:stretch/>
        </p:blipFill>
        <p:spPr>
          <a:xfrm>
            <a:off x="6907465" y="32865"/>
            <a:ext cx="4469975" cy="6174305"/>
          </a:xfrm>
          <a:prstGeom prst="rect">
            <a:avLst/>
          </a:prstGeom>
          <a:noFill/>
        </p:spPr>
      </p:pic>
      <p:sp>
        <p:nvSpPr>
          <p:cNvPr id="4" name="Date Placeholder 3">
            <a:extLst>
              <a:ext uri="{FF2B5EF4-FFF2-40B4-BE49-F238E27FC236}">
                <a16:creationId xmlns:a16="http://schemas.microsoft.com/office/drawing/2014/main" id="{195CD7EF-E73A-4E5E-BCA4-9EB784E18E3C}"/>
              </a:ext>
            </a:extLst>
          </p:cNvPr>
          <p:cNvSpPr>
            <a:spLocks noGrp="1"/>
          </p:cNvSpPr>
          <p:nvPr>
            <p:ph type="dt" sz="half" idx="14"/>
          </p:nvPr>
        </p:nvSpPr>
        <p:spPr>
          <a:xfrm>
            <a:off x="1559496" y="6350851"/>
            <a:ext cx="867862" cy="365125"/>
          </a:xfrm>
        </p:spPr>
        <p:txBody>
          <a:bodyPr anchor="ctr">
            <a:normAutofit/>
          </a:bodyPr>
          <a:lstStyle/>
          <a:p>
            <a:pPr>
              <a:spcAft>
                <a:spcPts val="600"/>
              </a:spcAft>
              <a:defRPr/>
            </a:pPr>
            <a:r>
              <a:rPr lang="en-US"/>
              <a:t>07/04/2022</a:t>
            </a:r>
          </a:p>
        </p:txBody>
      </p:sp>
      <p:sp>
        <p:nvSpPr>
          <p:cNvPr id="5" name="Footer Placeholder 4">
            <a:extLst>
              <a:ext uri="{FF2B5EF4-FFF2-40B4-BE49-F238E27FC236}">
                <a16:creationId xmlns:a16="http://schemas.microsoft.com/office/drawing/2014/main" id="{72564437-948D-4816-A443-3BBCEBDFA753}"/>
              </a:ext>
            </a:extLst>
          </p:cNvPr>
          <p:cNvSpPr>
            <a:spLocks noGrp="1"/>
          </p:cNvSpPr>
          <p:nvPr>
            <p:ph type="ftr" sz="quarter" idx="15"/>
          </p:nvPr>
        </p:nvSpPr>
        <p:spPr>
          <a:xfrm>
            <a:off x="2570232" y="6356350"/>
            <a:ext cx="6572221" cy="365125"/>
          </a:xfrm>
        </p:spPr>
        <p:txBody>
          <a:bodyPr anchor="ctr">
            <a:normAutofit/>
          </a:bodyPr>
          <a:lstStyle/>
          <a:p>
            <a:pPr>
              <a:spcAft>
                <a:spcPts val="600"/>
              </a:spcAft>
              <a:defRPr/>
            </a:pPr>
            <a:r>
              <a:rPr lang="da-DK" dirty="0"/>
              <a:t>CTTB Industrial Controls Forum #4 - Alarm Management at EN/EL</a:t>
            </a:r>
          </a:p>
        </p:txBody>
      </p:sp>
      <p:sp>
        <p:nvSpPr>
          <p:cNvPr id="6" name="Slide Number Placeholder 5">
            <a:extLst>
              <a:ext uri="{FF2B5EF4-FFF2-40B4-BE49-F238E27FC236}">
                <a16:creationId xmlns:a16="http://schemas.microsoft.com/office/drawing/2014/main" id="{00763ACA-AE24-401E-A1DC-FA3F09247C4D}"/>
              </a:ext>
            </a:extLst>
          </p:cNvPr>
          <p:cNvSpPr>
            <a:spLocks noGrp="1"/>
          </p:cNvSpPr>
          <p:nvPr>
            <p:ph type="sldNum" sz="quarter" idx="16"/>
          </p:nvPr>
        </p:nvSpPr>
        <p:spPr>
          <a:xfrm>
            <a:off x="9418516" y="6356350"/>
            <a:ext cx="681254" cy="365125"/>
          </a:xfrm>
        </p:spPr>
        <p:txBody>
          <a:bodyPr anchor="ctr">
            <a:normAutofit/>
          </a:bodyPr>
          <a:lstStyle/>
          <a:p>
            <a:pPr>
              <a:spcAft>
                <a:spcPts val="600"/>
              </a:spcAft>
              <a:defRPr/>
            </a:pPr>
            <a:fld id="{36B5EA5A-BC32-A742-B11B-8E7414D5B535}" type="slidenum">
              <a:rPr lang="en-US" smtClean="0"/>
              <a:pPr>
                <a:spcAft>
                  <a:spcPts val="600"/>
                </a:spcAft>
                <a:defRPr/>
              </a:pPr>
              <a:t>4</a:t>
            </a:fld>
            <a:endParaRPr lang="en-US"/>
          </a:p>
        </p:txBody>
      </p:sp>
    </p:spTree>
    <p:extLst>
      <p:ext uri="{BB962C8B-B14F-4D97-AF65-F5344CB8AC3E}">
        <p14:creationId xmlns:p14="http://schemas.microsoft.com/office/powerpoint/2010/main" val="106134938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D0BB6628-39CB-417D-8BB4-CFC29E3F2AED}"/>
              </a:ext>
            </a:extLst>
          </p:cNvPr>
          <p:cNvSpPr>
            <a:spLocks noGrp="1"/>
          </p:cNvSpPr>
          <p:nvPr>
            <p:ph idx="1"/>
          </p:nvPr>
        </p:nvSpPr>
        <p:spPr>
          <a:xfrm>
            <a:off x="407989" y="1268760"/>
            <a:ext cx="11376024" cy="4932015"/>
          </a:xfrm>
        </p:spPr>
        <p:txBody>
          <a:bodyPr/>
          <a:lstStyle/>
          <a:p>
            <a:pPr marL="342900" indent="-342900">
              <a:lnSpc>
                <a:spcPct val="150000"/>
              </a:lnSpc>
              <a:buFont typeface="Arial" panose="020B0604020202020204" pitchFamily="34" charset="0"/>
              <a:buChar char="•"/>
            </a:pPr>
            <a:r>
              <a:rPr lang="en-US" sz="3600" dirty="0"/>
              <a:t>WinCC OA based SCADA developed by BE/ICS</a:t>
            </a:r>
          </a:p>
          <a:p>
            <a:pPr marL="342900" indent="-342900">
              <a:lnSpc>
                <a:spcPct val="150000"/>
              </a:lnSpc>
              <a:buFont typeface="Arial" panose="020B0604020202020204" pitchFamily="34" charset="0"/>
              <a:buChar char="•"/>
            </a:pPr>
            <a:r>
              <a:rPr lang="en-US" sz="3600" dirty="0"/>
              <a:t>Monitoring  CERN’s Electrical Network</a:t>
            </a:r>
          </a:p>
          <a:p>
            <a:pPr marL="342900" indent="-342900">
              <a:lnSpc>
                <a:spcPct val="150000"/>
              </a:lnSpc>
              <a:buFont typeface="Arial" panose="020B0604020202020204" pitchFamily="34" charset="0"/>
              <a:buChar char="•"/>
            </a:pPr>
            <a:r>
              <a:rPr lang="en-US" sz="3600" dirty="0"/>
              <a:t>320,000 data points</a:t>
            </a:r>
          </a:p>
          <a:p>
            <a:pPr marL="342900" indent="-342900">
              <a:lnSpc>
                <a:spcPct val="150000"/>
              </a:lnSpc>
              <a:buFont typeface="Arial" panose="020B0604020202020204" pitchFamily="34" charset="0"/>
              <a:buChar char="•"/>
            </a:pPr>
            <a:r>
              <a:rPr lang="en-US" sz="3600" dirty="0"/>
              <a:t>24,500 devices</a:t>
            </a:r>
          </a:p>
          <a:p>
            <a:pPr marL="342900" indent="-342900">
              <a:lnSpc>
                <a:spcPct val="150000"/>
              </a:lnSpc>
              <a:buFont typeface="Arial" panose="020B0604020202020204" pitchFamily="34" charset="0"/>
              <a:buChar char="•"/>
            </a:pPr>
            <a:r>
              <a:rPr lang="en-US" sz="3600" dirty="0"/>
              <a:t>125,000 alarm states</a:t>
            </a:r>
          </a:p>
          <a:p>
            <a:endParaRPr lang="en-GB" dirty="0"/>
          </a:p>
        </p:txBody>
      </p:sp>
      <p:sp>
        <p:nvSpPr>
          <p:cNvPr id="6" name="Title 5"/>
          <p:cNvSpPr>
            <a:spLocks noGrp="1"/>
          </p:cNvSpPr>
          <p:nvPr>
            <p:ph type="title"/>
          </p:nvPr>
        </p:nvSpPr>
        <p:spPr/>
        <p:txBody>
          <a:bodyPr/>
          <a:lstStyle/>
          <a:p>
            <a:r>
              <a:rPr lang="en-GB" dirty="0"/>
              <a:t>PSEN</a:t>
            </a:r>
          </a:p>
        </p:txBody>
      </p:sp>
      <p:sp>
        <p:nvSpPr>
          <p:cNvPr id="8" name="Date Placeholder 3"/>
          <p:cNvSpPr>
            <a:spLocks noGrp="1"/>
          </p:cNvSpPr>
          <p:nvPr>
            <p:ph type="dt" sz="half" idx="10"/>
          </p:nvPr>
        </p:nvSpPr>
        <p:spPr/>
        <p:txBody>
          <a:bodyPr/>
          <a:lstStyle/>
          <a:p>
            <a:r>
              <a:rPr lang="en-US"/>
              <a:t>07/04/2022</a:t>
            </a:r>
            <a:endParaRPr lang="de-CH" dirty="0"/>
          </a:p>
        </p:txBody>
      </p:sp>
      <p:sp>
        <p:nvSpPr>
          <p:cNvPr id="12" name="Footer Placeholder 4"/>
          <p:cNvSpPr>
            <a:spLocks noGrp="1"/>
          </p:cNvSpPr>
          <p:nvPr>
            <p:ph type="ftr" sz="quarter" idx="11"/>
          </p:nvPr>
        </p:nvSpPr>
        <p:spPr/>
        <p:txBody>
          <a:bodyPr/>
          <a:lstStyle/>
          <a:p>
            <a:r>
              <a:rPr lang="da-DK" dirty="0"/>
              <a:t>CTTB Industrial Controls Forum #4 - Alarm Management at EN/EL</a:t>
            </a:r>
            <a:endParaRPr lang="en-US" dirty="0"/>
          </a:p>
        </p:txBody>
      </p:sp>
      <p:sp>
        <p:nvSpPr>
          <p:cNvPr id="2" name="Slide Number Placeholder 1"/>
          <p:cNvSpPr>
            <a:spLocks noGrp="1"/>
          </p:cNvSpPr>
          <p:nvPr>
            <p:ph type="sldNum" sz="quarter" idx="12"/>
          </p:nvPr>
        </p:nvSpPr>
        <p:spPr/>
        <p:txBody>
          <a:bodyPr/>
          <a:lstStyle/>
          <a:p>
            <a:fld id="{36B5EA5A-BC32-A742-B11B-8E7414D5B535}" type="slidenum">
              <a:rPr lang="en-US" smtClean="0"/>
              <a:pPr/>
              <a:t>5</a:t>
            </a:fld>
            <a:endParaRPr lang="en-US"/>
          </a:p>
        </p:txBody>
      </p:sp>
      <p:pic>
        <p:nvPicPr>
          <p:cNvPr id="5" name="Picture 4" descr="A screenshot of a computer&#10;&#10;Description automatically generated">
            <a:extLst>
              <a:ext uri="{FF2B5EF4-FFF2-40B4-BE49-F238E27FC236}">
                <a16:creationId xmlns:a16="http://schemas.microsoft.com/office/drawing/2014/main" id="{39B91796-F928-4579-8B4F-A0483ECA3EEB}"/>
              </a:ext>
            </a:extLst>
          </p:cNvPr>
          <p:cNvPicPr>
            <a:picLocks noChangeAspect="1"/>
          </p:cNvPicPr>
          <p:nvPr/>
        </p:nvPicPr>
        <p:blipFill>
          <a:blip r:embed="rId3"/>
          <a:stretch>
            <a:fillRect/>
          </a:stretch>
        </p:blipFill>
        <p:spPr>
          <a:xfrm>
            <a:off x="6600056" y="3068960"/>
            <a:ext cx="5357025" cy="3046826"/>
          </a:xfrm>
          <a:prstGeom prst="rect">
            <a:avLst/>
          </a:prstGeom>
        </p:spPr>
      </p:pic>
    </p:spTree>
    <p:extLst>
      <p:ext uri="{BB962C8B-B14F-4D97-AF65-F5344CB8AC3E}">
        <p14:creationId xmlns:p14="http://schemas.microsoft.com/office/powerpoint/2010/main" val="380259026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Alarm Configuration workflow</a:t>
            </a:r>
          </a:p>
        </p:txBody>
      </p:sp>
      <p:sp>
        <p:nvSpPr>
          <p:cNvPr id="8" name="Date Placeholder 3"/>
          <p:cNvSpPr>
            <a:spLocks noGrp="1"/>
          </p:cNvSpPr>
          <p:nvPr>
            <p:ph type="dt" sz="half" idx="10"/>
          </p:nvPr>
        </p:nvSpPr>
        <p:spPr/>
        <p:txBody>
          <a:bodyPr/>
          <a:lstStyle/>
          <a:p>
            <a:r>
              <a:rPr lang="en-US"/>
              <a:t>07/04/2022</a:t>
            </a:r>
            <a:endParaRPr lang="de-CH" dirty="0"/>
          </a:p>
        </p:txBody>
      </p:sp>
      <p:sp>
        <p:nvSpPr>
          <p:cNvPr id="12" name="Footer Placeholder 4"/>
          <p:cNvSpPr>
            <a:spLocks noGrp="1"/>
          </p:cNvSpPr>
          <p:nvPr>
            <p:ph type="ftr" sz="quarter" idx="11"/>
          </p:nvPr>
        </p:nvSpPr>
        <p:spPr/>
        <p:txBody>
          <a:bodyPr/>
          <a:lstStyle/>
          <a:p>
            <a:r>
              <a:rPr lang="da-DK" dirty="0"/>
              <a:t>CTTB Industrial Controls Forum #4 - Alarm Management at EN/EL</a:t>
            </a:r>
            <a:endParaRPr lang="en-US" dirty="0"/>
          </a:p>
        </p:txBody>
      </p:sp>
      <p:sp>
        <p:nvSpPr>
          <p:cNvPr id="2" name="Slide Number Placeholder 1"/>
          <p:cNvSpPr>
            <a:spLocks noGrp="1"/>
          </p:cNvSpPr>
          <p:nvPr>
            <p:ph type="sldNum" sz="quarter" idx="12"/>
          </p:nvPr>
        </p:nvSpPr>
        <p:spPr/>
        <p:txBody>
          <a:bodyPr/>
          <a:lstStyle/>
          <a:p>
            <a:fld id="{36B5EA5A-BC32-A742-B11B-8E7414D5B535}" type="slidenum">
              <a:rPr lang="en-US" smtClean="0"/>
              <a:pPr/>
              <a:t>6</a:t>
            </a:fld>
            <a:endParaRPr lang="en-US"/>
          </a:p>
        </p:txBody>
      </p:sp>
      <p:sp>
        <p:nvSpPr>
          <p:cNvPr id="4" name="Content Placeholder 3">
            <a:extLst>
              <a:ext uri="{FF2B5EF4-FFF2-40B4-BE49-F238E27FC236}">
                <a16:creationId xmlns:a16="http://schemas.microsoft.com/office/drawing/2014/main" id="{A366E6BF-7534-4FA8-9632-C631730BE16B}"/>
              </a:ext>
            </a:extLst>
          </p:cNvPr>
          <p:cNvSpPr>
            <a:spLocks noGrp="1"/>
          </p:cNvSpPr>
          <p:nvPr>
            <p:ph idx="1"/>
          </p:nvPr>
        </p:nvSpPr>
        <p:spPr/>
        <p:txBody>
          <a:bodyPr/>
          <a:lstStyle/>
          <a:p>
            <a:pPr marL="342900" indent="-342900">
              <a:lnSpc>
                <a:spcPct val="150000"/>
              </a:lnSpc>
              <a:buFont typeface="Arial" panose="020B0604020202020204" pitchFamily="34" charset="0"/>
              <a:buChar char="•"/>
            </a:pPr>
            <a:r>
              <a:rPr lang="en-US" sz="2400" dirty="0"/>
              <a:t>Alarm configuration stored in configuration system (ENSDM)</a:t>
            </a:r>
          </a:p>
          <a:p>
            <a:pPr marL="342900" indent="-342900">
              <a:lnSpc>
                <a:spcPct val="150000"/>
              </a:lnSpc>
              <a:buFont typeface="Arial" panose="020B0604020202020204" pitchFamily="34" charset="0"/>
              <a:buChar char="•"/>
            </a:pPr>
            <a:r>
              <a:rPr lang="en-US" sz="2400" dirty="0"/>
              <a:t>Sent to PSEN (weekly)</a:t>
            </a:r>
          </a:p>
          <a:p>
            <a:pPr marL="342900" indent="-342900">
              <a:lnSpc>
                <a:spcPct val="150000"/>
              </a:lnSpc>
              <a:buFont typeface="Arial" panose="020B0604020202020204" pitchFamily="34" charset="0"/>
              <a:buChar char="•"/>
            </a:pPr>
            <a:r>
              <a:rPr lang="en-US" sz="2400" dirty="0"/>
              <a:t>Sent to RTUs (anytime)</a:t>
            </a:r>
          </a:p>
          <a:p>
            <a:pPr marL="342900" indent="-342900">
              <a:lnSpc>
                <a:spcPct val="150000"/>
              </a:lnSpc>
              <a:buFont typeface="Arial" panose="020B0604020202020204" pitchFamily="34" charset="0"/>
              <a:buChar char="•"/>
            </a:pPr>
            <a:r>
              <a:rPr lang="en-US" sz="2400" dirty="0"/>
              <a:t>Sent to MODESTI (weekly)</a:t>
            </a:r>
          </a:p>
          <a:p>
            <a:pPr marL="342900" indent="-342900">
              <a:lnSpc>
                <a:spcPct val="150000"/>
              </a:lnSpc>
              <a:buFont typeface="Arial" panose="020B0604020202020204" pitchFamily="34" charset="0"/>
              <a:buChar char="•"/>
            </a:pPr>
            <a:r>
              <a:rPr lang="en-US" sz="2400" dirty="0"/>
              <a:t>Can be created from templates or manually</a:t>
            </a:r>
          </a:p>
          <a:p>
            <a:pPr marL="342900" indent="-342900">
              <a:lnSpc>
                <a:spcPct val="150000"/>
              </a:lnSpc>
              <a:buFont typeface="Arial" panose="020B0604020202020204" pitchFamily="34" charset="0"/>
              <a:buChar char="•"/>
            </a:pPr>
            <a:r>
              <a:rPr lang="en-US" sz="2400" dirty="0"/>
              <a:t>Can be imported from data concentrators</a:t>
            </a:r>
          </a:p>
          <a:p>
            <a:pPr marL="342900" indent="-342900">
              <a:lnSpc>
                <a:spcPct val="150000"/>
              </a:lnSpc>
              <a:buFont typeface="Arial" panose="020B0604020202020204" pitchFamily="34" charset="0"/>
              <a:buChar char="•"/>
            </a:pPr>
            <a:r>
              <a:rPr lang="en-US" sz="2400" dirty="0"/>
              <a:t>Can be back fed from PSEN</a:t>
            </a:r>
          </a:p>
        </p:txBody>
      </p:sp>
      <p:pic>
        <p:nvPicPr>
          <p:cNvPr id="1026" name="Picture 2">
            <a:extLst>
              <a:ext uri="{FF2B5EF4-FFF2-40B4-BE49-F238E27FC236}">
                <a16:creationId xmlns:a16="http://schemas.microsoft.com/office/drawing/2014/main" id="{BB9CDB9E-774C-49B6-9664-902A961BF6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9589" y="1988840"/>
            <a:ext cx="6472411" cy="3535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65384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07989" y="1268760"/>
            <a:ext cx="11376024" cy="4932015"/>
          </a:xfrm>
        </p:spPr>
        <p:txBody>
          <a:bodyPr>
            <a:normAutofit lnSpcReduction="10000"/>
          </a:bodyPr>
          <a:lstStyle/>
          <a:p>
            <a:pPr marL="457200" indent="-457200">
              <a:buFont typeface="+mj-lt"/>
              <a:buAutoNum type="arabicPeriod"/>
            </a:pPr>
            <a:r>
              <a:rPr lang="en-GB" dirty="0"/>
              <a:t>An alarm arrives to CCC</a:t>
            </a:r>
          </a:p>
          <a:p>
            <a:pPr marL="457200" indent="-457200">
              <a:buFont typeface="+mj-lt"/>
              <a:buAutoNum type="arabicPeriod"/>
            </a:pPr>
            <a:r>
              <a:rPr lang="en-GB" dirty="0"/>
              <a:t>OP-TI operator takes action on the alarm based on</a:t>
            </a:r>
          </a:p>
          <a:p>
            <a:pPr marL="609750" lvl="1" indent="-285750"/>
            <a:r>
              <a:rPr lang="en-GB" dirty="0"/>
              <a:t>Priority: when to call</a:t>
            </a:r>
          </a:p>
          <a:p>
            <a:pPr marL="933750" lvl="2" indent="-285750"/>
            <a:r>
              <a:rPr lang="en-GB" dirty="0"/>
              <a:t>Level 0	</a:t>
            </a:r>
            <a:r>
              <a:rPr lang="en-GB" dirty="0" err="1">
                <a:solidFill>
                  <a:schemeClr val="bg1"/>
                </a:solidFill>
                <a:highlight>
                  <a:srgbClr val="000000"/>
                </a:highlight>
              </a:rPr>
              <a:t>Prio</a:t>
            </a:r>
            <a:r>
              <a:rPr lang="en-GB" dirty="0">
                <a:solidFill>
                  <a:schemeClr val="bg1"/>
                </a:solidFill>
                <a:highlight>
                  <a:srgbClr val="000000"/>
                </a:highlight>
              </a:rPr>
              <a:t>. 1 to 19</a:t>
            </a:r>
            <a:r>
              <a:rPr lang="en-GB" dirty="0"/>
              <a:t>	Information only (not seen by OP-TI)</a:t>
            </a:r>
          </a:p>
          <a:p>
            <a:pPr marL="933750" lvl="2" indent="-285750"/>
            <a:r>
              <a:rPr lang="en-GB" dirty="0"/>
              <a:t>Level 1	</a:t>
            </a:r>
            <a:r>
              <a:rPr lang="en-GB" dirty="0" err="1">
                <a:solidFill>
                  <a:srgbClr val="00B0F0"/>
                </a:solidFill>
                <a:highlight>
                  <a:srgbClr val="000000"/>
                </a:highlight>
              </a:rPr>
              <a:t>Prio</a:t>
            </a:r>
            <a:r>
              <a:rPr lang="en-GB" dirty="0">
                <a:solidFill>
                  <a:srgbClr val="00B0F0"/>
                </a:solidFill>
                <a:highlight>
                  <a:srgbClr val="000000"/>
                </a:highlight>
              </a:rPr>
              <a:t>. 20 to 59</a:t>
            </a:r>
            <a:r>
              <a:rPr lang="en-GB" dirty="0"/>
              <a:t>	Call during normal working hours</a:t>
            </a:r>
          </a:p>
          <a:p>
            <a:pPr marL="933750" lvl="2" indent="-285750"/>
            <a:r>
              <a:rPr lang="en-GB" dirty="0"/>
              <a:t>Level 2	</a:t>
            </a:r>
            <a:r>
              <a:rPr lang="en-GB" dirty="0" err="1">
                <a:solidFill>
                  <a:srgbClr val="FFFF00"/>
                </a:solidFill>
                <a:highlight>
                  <a:srgbClr val="000000"/>
                </a:highlight>
              </a:rPr>
              <a:t>Prio</a:t>
            </a:r>
            <a:r>
              <a:rPr lang="en-GB" dirty="0">
                <a:solidFill>
                  <a:srgbClr val="FFFF00"/>
                </a:solidFill>
                <a:highlight>
                  <a:srgbClr val="000000"/>
                </a:highlight>
              </a:rPr>
              <a:t>. 60 to 119</a:t>
            </a:r>
            <a:r>
              <a:rPr lang="en-GB" dirty="0"/>
              <a:t>	Immediate call</a:t>
            </a:r>
          </a:p>
          <a:p>
            <a:pPr marL="933750" lvl="2" indent="-285750"/>
            <a:r>
              <a:rPr lang="en-GB" dirty="0"/>
              <a:t>Level 3	</a:t>
            </a:r>
            <a:r>
              <a:rPr lang="en-GB" dirty="0" err="1">
                <a:solidFill>
                  <a:srgbClr val="FF0000"/>
                </a:solidFill>
                <a:highlight>
                  <a:srgbClr val="000000"/>
                </a:highlight>
              </a:rPr>
              <a:t>Prio</a:t>
            </a:r>
            <a:r>
              <a:rPr lang="en-GB" dirty="0">
                <a:solidFill>
                  <a:srgbClr val="FF0000"/>
                </a:solidFill>
                <a:highlight>
                  <a:srgbClr val="000000"/>
                </a:highlight>
              </a:rPr>
              <a:t>. 120 to 125</a:t>
            </a:r>
            <a:r>
              <a:rPr lang="en-GB" dirty="0"/>
              <a:t>	For OP-TI usage during alarm avalanches and Major Events</a:t>
            </a:r>
          </a:p>
          <a:p>
            <a:pPr marL="609750" lvl="1" indent="-285750"/>
            <a:r>
              <a:rPr lang="en-GB" dirty="0"/>
              <a:t>Responsible: who to call</a:t>
            </a:r>
          </a:p>
          <a:p>
            <a:pPr marL="933750" lvl="2" indent="-285750"/>
            <a:r>
              <a:rPr lang="en-GB" dirty="0"/>
              <a:t>EL/CO	EL/OP	EL/MT	</a:t>
            </a:r>
          </a:p>
          <a:p>
            <a:pPr marL="933750" lvl="2" indent="-285750"/>
            <a:r>
              <a:rPr lang="en-GB" dirty="0"/>
              <a:t>OP/TI	BE/RF	EN/CV	TE/EPC</a:t>
            </a:r>
          </a:p>
          <a:p>
            <a:pPr marL="933750" lvl="2" indent="-285750"/>
            <a:r>
              <a:rPr lang="en-GB" dirty="0"/>
              <a:t>ATLAS	CMS	ALICE	</a:t>
            </a:r>
            <a:r>
              <a:rPr lang="en-GB" dirty="0" err="1"/>
              <a:t>LHCb</a:t>
            </a:r>
            <a:endParaRPr lang="en-GB" dirty="0"/>
          </a:p>
          <a:p>
            <a:pPr marL="933750" lvl="2" indent="-285750"/>
            <a:r>
              <a:rPr lang="en-GB" dirty="0"/>
              <a:t>ATLAS+EL/CO	CMS+EL/CO</a:t>
            </a:r>
          </a:p>
          <a:p>
            <a:pPr marL="457200" indent="-457200">
              <a:buFont typeface="+mj-lt"/>
              <a:buAutoNum type="arabicPeriod"/>
            </a:pPr>
            <a:r>
              <a:rPr lang="en-GB" dirty="0"/>
              <a:t>Alarm is acknowledged</a:t>
            </a:r>
          </a:p>
          <a:p>
            <a:pPr marL="457200" indent="-457200">
              <a:buFont typeface="+mj-lt"/>
              <a:buAutoNum type="arabicPeriod"/>
            </a:pPr>
            <a:r>
              <a:rPr lang="en-GB" dirty="0"/>
              <a:t>Intervention (onsite or remote) on the faulty equipment</a:t>
            </a:r>
          </a:p>
          <a:p>
            <a:pPr marL="457200" indent="-457200">
              <a:buFont typeface="+mj-lt"/>
              <a:buAutoNum type="arabicPeriod"/>
            </a:pPr>
            <a:r>
              <a:rPr lang="en-GB" dirty="0"/>
              <a:t>Alarm gone</a:t>
            </a:r>
          </a:p>
        </p:txBody>
      </p:sp>
      <p:sp>
        <p:nvSpPr>
          <p:cNvPr id="6" name="Title 5"/>
          <p:cNvSpPr>
            <a:spLocks noGrp="1"/>
          </p:cNvSpPr>
          <p:nvPr>
            <p:ph type="title"/>
          </p:nvPr>
        </p:nvSpPr>
        <p:spPr/>
        <p:txBody>
          <a:bodyPr/>
          <a:lstStyle/>
          <a:p>
            <a:r>
              <a:rPr lang="en-GB" dirty="0"/>
              <a:t>Life cycle of an alarm</a:t>
            </a:r>
          </a:p>
        </p:txBody>
      </p:sp>
      <p:sp>
        <p:nvSpPr>
          <p:cNvPr id="8" name="Date Placeholder 3"/>
          <p:cNvSpPr>
            <a:spLocks noGrp="1"/>
          </p:cNvSpPr>
          <p:nvPr>
            <p:ph type="dt" sz="half" idx="10"/>
          </p:nvPr>
        </p:nvSpPr>
        <p:spPr/>
        <p:txBody>
          <a:bodyPr/>
          <a:lstStyle/>
          <a:p>
            <a:r>
              <a:rPr lang="en-US"/>
              <a:t>07/04/2022</a:t>
            </a:r>
            <a:endParaRPr lang="de-CH" dirty="0"/>
          </a:p>
        </p:txBody>
      </p:sp>
      <p:sp>
        <p:nvSpPr>
          <p:cNvPr id="12" name="Footer Placeholder 4"/>
          <p:cNvSpPr>
            <a:spLocks noGrp="1"/>
          </p:cNvSpPr>
          <p:nvPr>
            <p:ph type="ftr" sz="quarter" idx="11"/>
          </p:nvPr>
        </p:nvSpPr>
        <p:spPr/>
        <p:txBody>
          <a:bodyPr/>
          <a:lstStyle/>
          <a:p>
            <a:r>
              <a:rPr lang="da-DK"/>
              <a:t>CTTB Industrial Controls Forum #4 - Alarm Management at EN/EL</a:t>
            </a:r>
            <a:endParaRPr lang="en-US" dirty="0"/>
          </a:p>
        </p:txBody>
      </p:sp>
      <p:sp>
        <p:nvSpPr>
          <p:cNvPr id="2" name="Slide Number Placeholder 1"/>
          <p:cNvSpPr>
            <a:spLocks noGrp="1"/>
          </p:cNvSpPr>
          <p:nvPr>
            <p:ph type="sldNum" sz="quarter" idx="12"/>
          </p:nvPr>
        </p:nvSpPr>
        <p:spPr/>
        <p:txBody>
          <a:bodyPr/>
          <a:lstStyle/>
          <a:p>
            <a:fld id="{36B5EA5A-BC32-A742-B11B-8E7414D5B535}" type="slidenum">
              <a:rPr lang="en-US" smtClean="0"/>
              <a:pPr/>
              <a:t>7</a:t>
            </a:fld>
            <a:endParaRPr lang="en-US"/>
          </a:p>
        </p:txBody>
      </p:sp>
      <p:pic>
        <p:nvPicPr>
          <p:cNvPr id="25" name="Picture 24">
            <a:extLst>
              <a:ext uri="{FF2B5EF4-FFF2-40B4-BE49-F238E27FC236}">
                <a16:creationId xmlns:a16="http://schemas.microsoft.com/office/drawing/2014/main" id="{EAF95B3F-3EC2-42F3-A280-10E2E77B8DDB}"/>
              </a:ext>
            </a:extLst>
          </p:cNvPr>
          <p:cNvPicPr>
            <a:picLocks noChangeAspect="1"/>
          </p:cNvPicPr>
          <p:nvPr/>
        </p:nvPicPr>
        <p:blipFill>
          <a:blip r:embed="rId3"/>
          <a:stretch>
            <a:fillRect/>
          </a:stretch>
        </p:blipFill>
        <p:spPr>
          <a:xfrm>
            <a:off x="3791744" y="1287587"/>
            <a:ext cx="8208911" cy="197116"/>
          </a:xfrm>
          <a:prstGeom prst="rect">
            <a:avLst/>
          </a:prstGeom>
        </p:spPr>
      </p:pic>
      <p:pic>
        <p:nvPicPr>
          <p:cNvPr id="27" name="Picture 26">
            <a:extLst>
              <a:ext uri="{FF2B5EF4-FFF2-40B4-BE49-F238E27FC236}">
                <a16:creationId xmlns:a16="http://schemas.microsoft.com/office/drawing/2014/main" id="{4194E269-A310-4F3F-BE80-A02BDB40A26D}"/>
              </a:ext>
            </a:extLst>
          </p:cNvPr>
          <p:cNvPicPr>
            <a:picLocks noChangeAspect="1"/>
          </p:cNvPicPr>
          <p:nvPr/>
        </p:nvPicPr>
        <p:blipFill>
          <a:blip r:embed="rId4"/>
          <a:stretch>
            <a:fillRect/>
          </a:stretch>
        </p:blipFill>
        <p:spPr>
          <a:xfrm>
            <a:off x="3791743" y="5155346"/>
            <a:ext cx="8208911" cy="210486"/>
          </a:xfrm>
          <a:prstGeom prst="rect">
            <a:avLst/>
          </a:prstGeom>
        </p:spPr>
      </p:pic>
      <p:pic>
        <p:nvPicPr>
          <p:cNvPr id="29" name="Picture 28">
            <a:extLst>
              <a:ext uri="{FF2B5EF4-FFF2-40B4-BE49-F238E27FC236}">
                <a16:creationId xmlns:a16="http://schemas.microsoft.com/office/drawing/2014/main" id="{63CCE1FF-388C-4C68-AF83-EEE8F3000C84}"/>
              </a:ext>
            </a:extLst>
          </p:cNvPr>
          <p:cNvPicPr>
            <a:picLocks noChangeAspect="1"/>
          </p:cNvPicPr>
          <p:nvPr/>
        </p:nvPicPr>
        <p:blipFill>
          <a:blip r:embed="rId5"/>
          <a:stretch>
            <a:fillRect/>
          </a:stretch>
        </p:blipFill>
        <p:spPr>
          <a:xfrm>
            <a:off x="3791743" y="5881204"/>
            <a:ext cx="8208913" cy="204902"/>
          </a:xfrm>
          <a:prstGeom prst="rect">
            <a:avLst/>
          </a:prstGeom>
        </p:spPr>
      </p:pic>
    </p:spTree>
    <p:extLst>
      <p:ext uri="{BB962C8B-B14F-4D97-AF65-F5344CB8AC3E}">
        <p14:creationId xmlns:p14="http://schemas.microsoft.com/office/powerpoint/2010/main" val="234655536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7404EC-5900-4AB9-9A7A-C92B3A92BC9F}"/>
              </a:ext>
            </a:extLst>
          </p:cNvPr>
          <p:cNvSpPr>
            <a:spLocks noGrp="1"/>
          </p:cNvSpPr>
          <p:nvPr>
            <p:ph idx="1"/>
          </p:nvPr>
        </p:nvSpPr>
        <p:spPr>
          <a:xfrm>
            <a:off x="407989" y="1268760"/>
            <a:ext cx="11376024" cy="4932015"/>
          </a:xfrm>
        </p:spPr>
        <p:txBody>
          <a:bodyPr/>
          <a:lstStyle/>
          <a:p>
            <a:r>
              <a:rPr lang="en-GB" dirty="0"/>
              <a:t>Alarm list displayed 24/7 in CCC used by OP-TI to manage electrical network related alarms, and by EN/EL to manage the electrical network and maintain its equipment.</a:t>
            </a:r>
          </a:p>
          <a:p>
            <a:endParaRPr lang="en-GB" dirty="0"/>
          </a:p>
        </p:txBody>
      </p:sp>
      <p:sp>
        <p:nvSpPr>
          <p:cNvPr id="3" name="Title 2">
            <a:extLst>
              <a:ext uri="{FF2B5EF4-FFF2-40B4-BE49-F238E27FC236}">
                <a16:creationId xmlns:a16="http://schemas.microsoft.com/office/drawing/2014/main" id="{0D8A5B21-FF7E-43C0-9230-965649FC76C3}"/>
              </a:ext>
            </a:extLst>
          </p:cNvPr>
          <p:cNvSpPr>
            <a:spLocks noGrp="1"/>
          </p:cNvSpPr>
          <p:nvPr>
            <p:ph type="title"/>
          </p:nvPr>
        </p:nvSpPr>
        <p:spPr/>
        <p:txBody>
          <a:bodyPr/>
          <a:lstStyle/>
          <a:p>
            <a:r>
              <a:rPr lang="en-GB" dirty="0"/>
              <a:t>PSEN Alarm Screen</a:t>
            </a:r>
          </a:p>
        </p:txBody>
      </p:sp>
      <p:sp>
        <p:nvSpPr>
          <p:cNvPr id="4" name="Date Placeholder 3">
            <a:extLst>
              <a:ext uri="{FF2B5EF4-FFF2-40B4-BE49-F238E27FC236}">
                <a16:creationId xmlns:a16="http://schemas.microsoft.com/office/drawing/2014/main" id="{77FFA910-39B3-4712-B793-32F3552F166E}"/>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6D8F3957-463E-46AE-B34F-EE952CDC26AF}"/>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3631FE4B-97B2-4EE2-BA0C-793781D767DD}"/>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8" name="Picture 7">
            <a:extLst>
              <a:ext uri="{FF2B5EF4-FFF2-40B4-BE49-F238E27FC236}">
                <a16:creationId xmlns:a16="http://schemas.microsoft.com/office/drawing/2014/main" id="{A3371310-55CE-4363-A484-32BA0C48D8C9}"/>
              </a:ext>
            </a:extLst>
          </p:cNvPr>
          <p:cNvPicPr>
            <a:picLocks noChangeAspect="1"/>
          </p:cNvPicPr>
          <p:nvPr/>
        </p:nvPicPr>
        <p:blipFill>
          <a:blip r:embed="rId2"/>
          <a:stretch>
            <a:fillRect/>
          </a:stretch>
        </p:blipFill>
        <p:spPr>
          <a:xfrm>
            <a:off x="2427358" y="2031982"/>
            <a:ext cx="7053018" cy="4141598"/>
          </a:xfrm>
          <a:prstGeom prst="rect">
            <a:avLst/>
          </a:prstGeom>
        </p:spPr>
      </p:pic>
    </p:spTree>
    <p:extLst>
      <p:ext uri="{BB962C8B-B14F-4D97-AF65-F5344CB8AC3E}">
        <p14:creationId xmlns:p14="http://schemas.microsoft.com/office/powerpoint/2010/main" val="343736212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7404EC-5900-4AB9-9A7A-C92B3A92BC9F}"/>
              </a:ext>
            </a:extLst>
          </p:cNvPr>
          <p:cNvSpPr>
            <a:spLocks noGrp="1"/>
          </p:cNvSpPr>
          <p:nvPr>
            <p:ph idx="1"/>
          </p:nvPr>
        </p:nvSpPr>
        <p:spPr>
          <a:xfrm>
            <a:off x="407989" y="1268760"/>
            <a:ext cx="11376024" cy="4932015"/>
          </a:xfrm>
        </p:spPr>
        <p:txBody>
          <a:bodyPr/>
          <a:lstStyle/>
          <a:p>
            <a:r>
              <a:rPr lang="en-GB" u="sng" dirty="0"/>
              <a:t>Main features:</a:t>
            </a:r>
          </a:p>
          <a:p>
            <a:pPr marL="342900" indent="-342900">
              <a:buFont typeface="Arial" panose="020B0604020202020204" pitchFamily="34" charset="0"/>
              <a:buChar char="•"/>
            </a:pPr>
            <a:r>
              <a:rPr lang="en-GB" dirty="0"/>
              <a:t>Quick filters</a:t>
            </a:r>
          </a:p>
          <a:p>
            <a:pPr marL="342900" indent="-342900">
              <a:buFont typeface="Arial" panose="020B0604020202020204" pitchFamily="34" charset="0"/>
              <a:buChar char="•"/>
            </a:pPr>
            <a:r>
              <a:rPr lang="en-GB" dirty="0"/>
              <a:t>Custom Filters</a:t>
            </a:r>
          </a:p>
          <a:p>
            <a:pPr marL="342900" indent="-342900">
              <a:buFont typeface="Arial" panose="020B0604020202020204" pitchFamily="34" charset="0"/>
              <a:buChar char="•"/>
            </a:pPr>
            <a:r>
              <a:rPr lang="en-GB" dirty="0"/>
              <a:t>Pause/run modes</a:t>
            </a:r>
          </a:p>
          <a:p>
            <a:pPr marL="342900" indent="-342900">
              <a:buFont typeface="Arial" panose="020B0604020202020204" pitchFamily="34" charset="0"/>
              <a:buChar char="•"/>
            </a:pPr>
            <a:r>
              <a:rPr lang="en-GB" dirty="0"/>
              <a:t>CSV and snapshot extractions</a:t>
            </a:r>
          </a:p>
          <a:p>
            <a:pPr marL="342900" indent="-342900">
              <a:buFont typeface="Arial" panose="020B0604020202020204" pitchFamily="34" charset="0"/>
              <a:buChar char="•"/>
            </a:pPr>
            <a:r>
              <a:rPr lang="en-GB" dirty="0"/>
              <a:t>Actions on alarms</a:t>
            </a:r>
          </a:p>
          <a:p>
            <a:pPr marL="342900" indent="-342900">
              <a:buFont typeface="Arial" panose="020B0604020202020204" pitchFamily="34" charset="0"/>
              <a:buChar char="•"/>
            </a:pPr>
            <a:r>
              <a:rPr lang="en-GB" dirty="0"/>
              <a:t>Legend</a:t>
            </a:r>
          </a:p>
          <a:p>
            <a:pPr marL="342900" indent="-342900">
              <a:buFont typeface="Arial" panose="020B0604020202020204" pitchFamily="34" charset="0"/>
              <a:buChar char="•"/>
            </a:pPr>
            <a:r>
              <a:rPr lang="en-GB" dirty="0"/>
              <a:t>Alarm info</a:t>
            </a:r>
            <a:br>
              <a:rPr lang="en-GB" dirty="0"/>
            </a:br>
            <a:r>
              <a:rPr lang="en-GB" sz="1800" b="0" dirty="0"/>
              <a:t>IMP – Imposed</a:t>
            </a:r>
            <a:br>
              <a:rPr lang="en-GB" sz="1800" b="0" dirty="0"/>
            </a:br>
            <a:r>
              <a:rPr lang="en-GB" sz="1800" b="0" dirty="0"/>
              <a:t>NDT - No Date Time</a:t>
            </a:r>
            <a:br>
              <a:rPr lang="en-GB" sz="1800" b="0" dirty="0"/>
            </a:br>
            <a:r>
              <a:rPr lang="en-GB" sz="1800" b="0" dirty="0"/>
              <a:t>EXP – Expired</a:t>
            </a:r>
            <a:br>
              <a:rPr lang="en-GB" sz="1800" b="0" dirty="0"/>
            </a:br>
            <a:r>
              <a:rPr lang="en-GB" sz="1800" b="0" dirty="0"/>
              <a:t>TST - Test</a:t>
            </a:r>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0D8A5B21-FF7E-43C0-9230-965649FC76C3}"/>
              </a:ext>
            </a:extLst>
          </p:cNvPr>
          <p:cNvSpPr>
            <a:spLocks noGrp="1"/>
          </p:cNvSpPr>
          <p:nvPr>
            <p:ph type="title"/>
          </p:nvPr>
        </p:nvSpPr>
        <p:spPr/>
        <p:txBody>
          <a:bodyPr/>
          <a:lstStyle/>
          <a:p>
            <a:r>
              <a:rPr lang="en-GB" dirty="0"/>
              <a:t>PSEN Alarm Screen – Main features</a:t>
            </a:r>
          </a:p>
        </p:txBody>
      </p:sp>
      <p:sp>
        <p:nvSpPr>
          <p:cNvPr id="4" name="Date Placeholder 3">
            <a:extLst>
              <a:ext uri="{FF2B5EF4-FFF2-40B4-BE49-F238E27FC236}">
                <a16:creationId xmlns:a16="http://schemas.microsoft.com/office/drawing/2014/main" id="{77FFA910-39B3-4712-B793-32F3552F166E}"/>
              </a:ext>
            </a:extLst>
          </p:cNvPr>
          <p:cNvSpPr>
            <a:spLocks noGrp="1"/>
          </p:cNvSpPr>
          <p:nvPr>
            <p:ph type="dt" sz="half" idx="10"/>
          </p:nvPr>
        </p:nvSpPr>
        <p:spPr/>
        <p:txBody>
          <a:bodyPr/>
          <a:lstStyle/>
          <a:p>
            <a:pPr>
              <a:defRPr/>
            </a:pPr>
            <a:r>
              <a:rPr lang="en-US"/>
              <a:t>07/04/2022</a:t>
            </a:r>
            <a:endParaRPr lang="en-US" dirty="0"/>
          </a:p>
        </p:txBody>
      </p:sp>
      <p:sp>
        <p:nvSpPr>
          <p:cNvPr id="5" name="Footer Placeholder 4">
            <a:extLst>
              <a:ext uri="{FF2B5EF4-FFF2-40B4-BE49-F238E27FC236}">
                <a16:creationId xmlns:a16="http://schemas.microsoft.com/office/drawing/2014/main" id="{6D8F3957-463E-46AE-B34F-EE952CDC26AF}"/>
              </a:ext>
            </a:extLst>
          </p:cNvPr>
          <p:cNvSpPr>
            <a:spLocks noGrp="1"/>
          </p:cNvSpPr>
          <p:nvPr>
            <p:ph type="ftr" sz="quarter" idx="11"/>
          </p:nvPr>
        </p:nvSpPr>
        <p:spPr/>
        <p:txBody>
          <a:bodyPr/>
          <a:lstStyle/>
          <a:p>
            <a:pPr>
              <a:defRPr/>
            </a:pPr>
            <a:r>
              <a:rPr lang="da-DK"/>
              <a:t>CTTB Industrial Controls Forum #4 - Alarm Management at EN/EL</a:t>
            </a:r>
          </a:p>
        </p:txBody>
      </p:sp>
      <p:sp>
        <p:nvSpPr>
          <p:cNvPr id="6" name="Slide Number Placeholder 5">
            <a:extLst>
              <a:ext uri="{FF2B5EF4-FFF2-40B4-BE49-F238E27FC236}">
                <a16:creationId xmlns:a16="http://schemas.microsoft.com/office/drawing/2014/main" id="{3631FE4B-97B2-4EE2-BA0C-793781D767DD}"/>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9" name="Picture 8">
            <a:extLst>
              <a:ext uri="{FF2B5EF4-FFF2-40B4-BE49-F238E27FC236}">
                <a16:creationId xmlns:a16="http://schemas.microsoft.com/office/drawing/2014/main" id="{E3ADD418-4738-47C2-86CD-73145231BBC4}"/>
              </a:ext>
            </a:extLst>
          </p:cNvPr>
          <p:cNvPicPr>
            <a:picLocks noChangeAspect="1"/>
          </p:cNvPicPr>
          <p:nvPr/>
        </p:nvPicPr>
        <p:blipFill>
          <a:blip r:embed="rId3"/>
          <a:stretch>
            <a:fillRect/>
          </a:stretch>
        </p:blipFill>
        <p:spPr>
          <a:xfrm>
            <a:off x="9023860" y="440572"/>
            <a:ext cx="2404464" cy="1118787"/>
          </a:xfrm>
          <a:prstGeom prst="rect">
            <a:avLst/>
          </a:prstGeom>
        </p:spPr>
      </p:pic>
      <p:pic>
        <p:nvPicPr>
          <p:cNvPr id="11" name="Picture 10">
            <a:extLst>
              <a:ext uri="{FF2B5EF4-FFF2-40B4-BE49-F238E27FC236}">
                <a16:creationId xmlns:a16="http://schemas.microsoft.com/office/drawing/2014/main" id="{7EF9D27E-A36C-4169-B002-DD32DA859486}"/>
              </a:ext>
            </a:extLst>
          </p:cNvPr>
          <p:cNvPicPr>
            <a:picLocks noChangeAspect="1"/>
          </p:cNvPicPr>
          <p:nvPr/>
        </p:nvPicPr>
        <p:blipFill>
          <a:blip r:embed="rId4"/>
          <a:stretch>
            <a:fillRect/>
          </a:stretch>
        </p:blipFill>
        <p:spPr>
          <a:xfrm>
            <a:off x="3431704" y="1658556"/>
            <a:ext cx="7996620" cy="742720"/>
          </a:xfrm>
          <a:prstGeom prst="rect">
            <a:avLst/>
          </a:prstGeom>
        </p:spPr>
      </p:pic>
      <p:pic>
        <p:nvPicPr>
          <p:cNvPr id="13" name="Picture 12">
            <a:extLst>
              <a:ext uri="{FF2B5EF4-FFF2-40B4-BE49-F238E27FC236}">
                <a16:creationId xmlns:a16="http://schemas.microsoft.com/office/drawing/2014/main" id="{DD6E77E9-7C15-45BA-9605-0F76039982D0}"/>
              </a:ext>
            </a:extLst>
          </p:cNvPr>
          <p:cNvPicPr>
            <a:picLocks noChangeAspect="1"/>
          </p:cNvPicPr>
          <p:nvPr/>
        </p:nvPicPr>
        <p:blipFill>
          <a:blip r:embed="rId5"/>
          <a:stretch>
            <a:fillRect/>
          </a:stretch>
        </p:blipFill>
        <p:spPr>
          <a:xfrm>
            <a:off x="5685251" y="2521523"/>
            <a:ext cx="1810003" cy="209579"/>
          </a:xfrm>
          <a:prstGeom prst="rect">
            <a:avLst/>
          </a:prstGeom>
        </p:spPr>
      </p:pic>
      <p:pic>
        <p:nvPicPr>
          <p:cNvPr id="15" name="Picture 14">
            <a:extLst>
              <a:ext uri="{FF2B5EF4-FFF2-40B4-BE49-F238E27FC236}">
                <a16:creationId xmlns:a16="http://schemas.microsoft.com/office/drawing/2014/main" id="{5169418D-5801-4E5F-92C4-5927B5E24BAA}"/>
              </a:ext>
            </a:extLst>
          </p:cNvPr>
          <p:cNvPicPr>
            <a:picLocks noChangeAspect="1"/>
          </p:cNvPicPr>
          <p:nvPr/>
        </p:nvPicPr>
        <p:blipFill>
          <a:blip r:embed="rId6"/>
          <a:stretch>
            <a:fillRect/>
          </a:stretch>
        </p:blipFill>
        <p:spPr>
          <a:xfrm>
            <a:off x="3445272" y="2521523"/>
            <a:ext cx="1810003" cy="209579"/>
          </a:xfrm>
          <a:prstGeom prst="rect">
            <a:avLst/>
          </a:prstGeom>
        </p:spPr>
      </p:pic>
      <p:pic>
        <p:nvPicPr>
          <p:cNvPr id="19" name="Picture 18">
            <a:extLst>
              <a:ext uri="{FF2B5EF4-FFF2-40B4-BE49-F238E27FC236}">
                <a16:creationId xmlns:a16="http://schemas.microsoft.com/office/drawing/2014/main" id="{946B032A-E5B3-471C-B0A2-4940790B01DD}"/>
              </a:ext>
            </a:extLst>
          </p:cNvPr>
          <p:cNvPicPr>
            <a:picLocks noChangeAspect="1"/>
          </p:cNvPicPr>
          <p:nvPr/>
        </p:nvPicPr>
        <p:blipFill>
          <a:blip r:embed="rId7"/>
          <a:stretch>
            <a:fillRect/>
          </a:stretch>
        </p:blipFill>
        <p:spPr>
          <a:xfrm>
            <a:off x="5375920" y="2984080"/>
            <a:ext cx="2119334" cy="564640"/>
          </a:xfrm>
          <a:prstGeom prst="rect">
            <a:avLst/>
          </a:prstGeom>
        </p:spPr>
      </p:pic>
      <p:pic>
        <p:nvPicPr>
          <p:cNvPr id="21" name="Picture 20">
            <a:extLst>
              <a:ext uri="{FF2B5EF4-FFF2-40B4-BE49-F238E27FC236}">
                <a16:creationId xmlns:a16="http://schemas.microsoft.com/office/drawing/2014/main" id="{CEF6D630-CED4-49E1-8385-C1C725834FBF}"/>
              </a:ext>
            </a:extLst>
          </p:cNvPr>
          <p:cNvPicPr>
            <a:picLocks noChangeAspect="1"/>
          </p:cNvPicPr>
          <p:nvPr/>
        </p:nvPicPr>
        <p:blipFill>
          <a:blip r:embed="rId8"/>
          <a:stretch>
            <a:fillRect/>
          </a:stretch>
        </p:blipFill>
        <p:spPr>
          <a:xfrm>
            <a:off x="8089961" y="2558430"/>
            <a:ext cx="3338363" cy="3487842"/>
          </a:xfrm>
          <a:prstGeom prst="rect">
            <a:avLst/>
          </a:prstGeom>
        </p:spPr>
      </p:pic>
      <p:pic>
        <p:nvPicPr>
          <p:cNvPr id="23" name="Picture 22">
            <a:extLst>
              <a:ext uri="{FF2B5EF4-FFF2-40B4-BE49-F238E27FC236}">
                <a16:creationId xmlns:a16="http://schemas.microsoft.com/office/drawing/2014/main" id="{72B9AF94-7E48-461B-97D3-13079A113A4F}"/>
              </a:ext>
            </a:extLst>
          </p:cNvPr>
          <p:cNvPicPr>
            <a:picLocks noChangeAspect="1"/>
          </p:cNvPicPr>
          <p:nvPr/>
        </p:nvPicPr>
        <p:blipFill>
          <a:blip r:embed="rId9"/>
          <a:stretch>
            <a:fillRect/>
          </a:stretch>
        </p:blipFill>
        <p:spPr>
          <a:xfrm>
            <a:off x="3431704" y="3385528"/>
            <a:ext cx="1711638" cy="2660744"/>
          </a:xfrm>
          <a:prstGeom prst="rect">
            <a:avLst/>
          </a:prstGeom>
        </p:spPr>
      </p:pic>
      <p:sp>
        <p:nvSpPr>
          <p:cNvPr id="25" name="Rectangle 24">
            <a:extLst>
              <a:ext uri="{FF2B5EF4-FFF2-40B4-BE49-F238E27FC236}">
                <a16:creationId xmlns:a16="http://schemas.microsoft.com/office/drawing/2014/main" id="{AD0216F0-4371-4CB5-83C3-7B18D7FDAD3F}"/>
              </a:ext>
            </a:extLst>
          </p:cNvPr>
          <p:cNvSpPr/>
          <p:nvPr/>
        </p:nvSpPr>
        <p:spPr>
          <a:xfrm>
            <a:off x="3431704" y="3977025"/>
            <a:ext cx="1705164" cy="216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B0D41C1-36A5-49A5-8A22-884D34B8E3F3}"/>
              </a:ext>
            </a:extLst>
          </p:cNvPr>
          <p:cNvSpPr/>
          <p:nvPr/>
        </p:nvSpPr>
        <p:spPr>
          <a:xfrm>
            <a:off x="3431704" y="4538285"/>
            <a:ext cx="1705164" cy="216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98937E9-D692-4573-A309-FBC10EDC44FE}"/>
              </a:ext>
            </a:extLst>
          </p:cNvPr>
          <p:cNvSpPr/>
          <p:nvPr/>
        </p:nvSpPr>
        <p:spPr>
          <a:xfrm>
            <a:off x="3431704" y="4925961"/>
            <a:ext cx="1705164" cy="216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88970289-92DA-4B85-AD0C-9485DEAF194B}"/>
              </a:ext>
            </a:extLst>
          </p:cNvPr>
          <p:cNvSpPr/>
          <p:nvPr/>
        </p:nvSpPr>
        <p:spPr>
          <a:xfrm>
            <a:off x="3438178" y="3761025"/>
            <a:ext cx="1705164" cy="216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24350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29" grpId="0" animBg="1"/>
      <p:bldP spid="30" grpId="0" animBg="1"/>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Template-EN-2021.potx" id="{91A14555-AF20-6343-8329-6DC3D7DA1D5C}" vid="{F909359F-EE90-374D-ACA9-3C97E495BA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38645</TotalTime>
  <Words>1685</Words>
  <Application>Microsoft Office PowerPoint</Application>
  <DocSecurity>0</DocSecurity>
  <PresentationFormat>Widescreen</PresentationFormat>
  <Paragraphs>182</Paragraphs>
  <Slides>17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Source Sans Pro</vt:lpstr>
      <vt:lpstr>Office Theme</vt:lpstr>
      <vt:lpstr>PowerPoint Presentation</vt:lpstr>
      <vt:lpstr>CTTB Industrial Controls Forum - #4 Alarm Management at EN/EL</vt:lpstr>
      <vt:lpstr>Agenda</vt:lpstr>
      <vt:lpstr>CERN’s Electrical Network</vt:lpstr>
      <vt:lpstr>PSEN</vt:lpstr>
      <vt:lpstr>Alarm Configuration workflow</vt:lpstr>
      <vt:lpstr>Life cycle of an alarm</vt:lpstr>
      <vt:lpstr>PSEN Alarm Screen</vt:lpstr>
      <vt:lpstr>PSEN Alarm Screen – Main features</vt:lpstr>
      <vt:lpstr>Help Alarm Instructions</vt:lpstr>
      <vt:lpstr>Alarm Masking</vt:lpstr>
      <vt:lpstr>Alarm Inhibition</vt:lpstr>
      <vt:lpstr>Alarm Inhibition</vt:lpstr>
      <vt:lpstr>Test/Production Alarms</vt:lpstr>
      <vt:lpstr>Test/Production Alarms</vt:lpstr>
      <vt:lpstr>Conclusion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Tiago Silva</dc:creator>
  <cp:keywords/>
  <dc:description/>
  <cp:lastModifiedBy>Tiago Silva</cp:lastModifiedBy>
  <cp:revision>588</cp:revision>
  <dcterms:created xsi:type="dcterms:W3CDTF">2021-07-16T15:09:59Z</dcterms:created>
  <dcterms:modified xsi:type="dcterms:W3CDTF">2022-04-06T10:06:43Z</dcterms:modified>
  <cp:category/>
  <dc:identifier/>
  <cp:contentStatus/>
  <dc:language/>
  <cp:version/>
</cp:coreProperties>
</file>