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1" r:id="rId3"/>
    <p:sldId id="309" r:id="rId4"/>
    <p:sldId id="310" r:id="rId5"/>
    <p:sldId id="311" r:id="rId6"/>
    <p:sldId id="296" r:id="rId7"/>
    <p:sldId id="303" r:id="rId8"/>
    <p:sldId id="298" r:id="rId9"/>
    <p:sldId id="299" r:id="rId10"/>
    <p:sldId id="306" r:id="rId11"/>
    <p:sldId id="302" r:id="rId12"/>
    <p:sldId id="304" r:id="rId13"/>
    <p:sldId id="305" r:id="rId14"/>
    <p:sldId id="312" r:id="rId15"/>
    <p:sldId id="307" r:id="rId16"/>
    <p:sldId id="297" r:id="rId17"/>
    <p:sldId id="300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  <a:srgbClr val="E15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3" autoAdjust="0"/>
    <p:restoredTop sz="86375" autoAdjust="0"/>
  </p:normalViewPr>
  <p:slideViewPr>
    <p:cSldViewPr snapToGrid="0" snapToObjects="1">
      <p:cViewPr varScale="1">
        <p:scale>
          <a:sx n="89" d="100"/>
          <a:sy n="89" d="100"/>
        </p:scale>
        <p:origin x="552" y="78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3" Type="http://schemas.openxmlformats.org/officeDocument/2006/relationships/slide" Target="slides/slide3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" Type="http://schemas.openxmlformats.org/officeDocument/2006/relationships/slide" Target="slides/slide2.xml"/><Relationship Id="rId16" Type="http://schemas.openxmlformats.org/officeDocument/2006/relationships/slide" Target="slides/slide17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10" Type="http://schemas.openxmlformats.org/officeDocument/2006/relationships/slide" Target="slides/slide11.xml"/><Relationship Id="rId4" Type="http://schemas.openxmlformats.org/officeDocument/2006/relationships/slide" Target="slides/slide4.xml"/><Relationship Id="rId9" Type="http://schemas.openxmlformats.org/officeDocument/2006/relationships/slide" Target="slides/slide10.xml"/><Relationship Id="rId14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we</a:t>
            </a:r>
            <a:r>
              <a:rPr lang="en-US" baseline="0" dirty="0"/>
              <a:t> have a MIN CCC alarm subset example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7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18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7 April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eadthedocs.web.cern.ch/display/modesti/TIM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modesti.cern.ch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timalarms" TargetMode="External"/><Relationship Id="rId2" Type="http://schemas.openxmlformats.org/officeDocument/2006/relationships/hyperlink" Target="https://helpalarm.cern.ch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eadthedocs.web.cern.ch/pages/viewpage.action?spaceKey=ALIS&amp;title=ALIS+-+HelpAlarm+User+Guid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Alarms Management </a:t>
            </a:r>
            <a:br>
              <a:rPr lang="en-US" dirty="0"/>
            </a:br>
            <a:r>
              <a:rPr lang="en-US" dirty="0"/>
              <a:t>EN-CV-CL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80371"/>
            <a:ext cx="11376026" cy="803787"/>
          </a:xfrm>
        </p:spPr>
        <p:txBody>
          <a:bodyPr/>
          <a:lstStyle/>
          <a:p>
            <a:pPr algn="l"/>
            <a:r>
              <a:rPr lang="en-US" sz="1800" dirty="0" err="1"/>
              <a:t>Doru</a:t>
            </a:r>
            <a:r>
              <a:rPr lang="en-US" sz="1800" dirty="0"/>
              <a:t> Nitu (EN-CV), Diogo Monteiro (EN-CV)</a:t>
            </a:r>
          </a:p>
          <a:p>
            <a:pPr algn="l"/>
            <a:r>
              <a:rPr lang="en-US" sz="1800" dirty="0"/>
              <a:t>CTTB Industrial Controls Forum - #4</a:t>
            </a:r>
          </a:p>
          <a:p>
            <a:pPr algn="l"/>
            <a:r>
              <a:rPr lang="en-US" sz="1800" dirty="0"/>
              <a:t>07-04-2022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EDB2D359-B47D-4EF7-AEB7-CF13CB472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6796" y="1206349"/>
            <a:ext cx="5057216" cy="484990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41111-D0BF-4EF3-9C00-6D2B0A3F1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0B385C-CA6A-46D1-BA8D-F44292E3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C8455F5E-6CCA-41FD-8D7B-7A472A54B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CCC Alarms EN/CV - Dataflow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5FF049D-FA3E-4391-9A8E-79A1D261CBD2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2CB3C067-6156-43D5-AE77-C9314F0B0C6B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95D34F0-3075-4829-83CF-1452866CB806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052DCBF-3D28-4C67-8EEF-68AAF6853E95}"/>
              </a:ext>
            </a:extLst>
          </p:cNvPr>
          <p:cNvSpPr txBox="1">
            <a:spLocks/>
          </p:cNvSpPr>
          <p:nvPr/>
        </p:nvSpPr>
        <p:spPr>
          <a:xfrm>
            <a:off x="309777" y="1157905"/>
            <a:ext cx="6983427" cy="33872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000" b="1" dirty="0">
                <a:solidFill>
                  <a:srgbClr val="303030"/>
                </a:solidFill>
              </a:rPr>
              <a:t>Current status – </a:t>
            </a:r>
            <a:r>
              <a:rPr lang="en-US" sz="2000" b="1" dirty="0">
                <a:solidFill>
                  <a:schemeClr val="tx1"/>
                </a:solidFill>
              </a:rPr>
              <a:t>Legacy</a:t>
            </a:r>
            <a:r>
              <a:rPr lang="en-US" sz="2000" b="1" dirty="0">
                <a:solidFill>
                  <a:srgbClr val="303030"/>
                </a:solidFill>
              </a:rPr>
              <a:t> systems </a:t>
            </a:r>
            <a:endParaRPr lang="en-US" dirty="0">
              <a:solidFill>
                <a:srgbClr val="303030"/>
              </a:solidFill>
            </a:endParaRP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 err="1">
                <a:solidFill>
                  <a:srgbClr val="303030"/>
                </a:solidFill>
              </a:rPr>
              <a:t>PCVue</a:t>
            </a:r>
            <a:r>
              <a:rPr lang="en-US" dirty="0">
                <a:solidFill>
                  <a:srgbClr val="303030"/>
                </a:solidFill>
              </a:rPr>
              <a:t> (</a:t>
            </a:r>
            <a:r>
              <a:rPr lang="en-US" dirty="0">
                <a:solidFill>
                  <a:srgbClr val="7030A0"/>
                </a:solidFill>
              </a:rPr>
              <a:t>SCADA</a:t>
            </a:r>
            <a:r>
              <a:rPr lang="en-US" dirty="0">
                <a:solidFill>
                  <a:srgbClr val="303030"/>
                </a:solidFill>
              </a:rPr>
              <a:t>) Applications OPC – 115 PLCs, 2 PLC types (Siemens / Schneider) , 3 systems, 6 VMs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03030"/>
                </a:solidFill>
              </a:rPr>
              <a:t>CCC (</a:t>
            </a:r>
            <a:r>
              <a:rPr lang="en-US" dirty="0">
                <a:solidFill>
                  <a:srgbClr val="7030A0"/>
                </a:solidFill>
              </a:rPr>
              <a:t>SCADA-less</a:t>
            </a:r>
            <a:r>
              <a:rPr lang="en-US" dirty="0">
                <a:solidFill>
                  <a:srgbClr val="303030"/>
                </a:solidFill>
              </a:rPr>
              <a:t>) Applications OPC – 200 PLCs, 2 PLC types, 8 systems, 10 VMs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303030"/>
                </a:solidFill>
              </a:rPr>
              <a:t>Older systems that are not sending alarms / data via OPC architecture. </a:t>
            </a:r>
          </a:p>
          <a:p>
            <a:pPr lvl="2"/>
            <a:r>
              <a:rPr lang="en-US" dirty="0">
                <a:solidFill>
                  <a:srgbClr val="303030"/>
                </a:solidFill>
              </a:rPr>
              <a:t>The alarms are polled from the </a:t>
            </a:r>
            <a:r>
              <a:rPr lang="en-US" b="1" dirty="0">
                <a:solidFill>
                  <a:srgbClr val="303030"/>
                </a:solidFill>
              </a:rPr>
              <a:t>PLCs </a:t>
            </a:r>
            <a:r>
              <a:rPr lang="en-US" dirty="0">
                <a:solidFill>
                  <a:srgbClr val="303030"/>
                </a:solidFill>
              </a:rPr>
              <a:t>by the corresponding </a:t>
            </a:r>
            <a:r>
              <a:rPr lang="en-US" b="1" dirty="0">
                <a:solidFill>
                  <a:srgbClr val="303030"/>
                </a:solidFill>
              </a:rPr>
              <a:t>OPC Alarm Server</a:t>
            </a:r>
            <a:r>
              <a:rPr lang="en-US" dirty="0">
                <a:solidFill>
                  <a:srgbClr val="303030"/>
                </a:solidFill>
              </a:rPr>
              <a:t> machine and afterwards accessed via a </a:t>
            </a:r>
            <a:r>
              <a:rPr lang="en-US" b="1" dirty="0">
                <a:solidFill>
                  <a:srgbClr val="303030"/>
                </a:solidFill>
              </a:rPr>
              <a:t>DAQ OPC</a:t>
            </a:r>
            <a:r>
              <a:rPr lang="en-US" dirty="0">
                <a:solidFill>
                  <a:srgbClr val="303030"/>
                </a:solidFill>
              </a:rPr>
              <a:t> by the </a:t>
            </a:r>
            <a:r>
              <a:rPr lang="en-US" b="1" dirty="0">
                <a:solidFill>
                  <a:schemeClr val="accent1"/>
                </a:solidFill>
              </a:rPr>
              <a:t>TIM (C2MON</a:t>
            </a:r>
            <a:r>
              <a:rPr lang="en-US" dirty="0">
                <a:solidFill>
                  <a:srgbClr val="303030"/>
                </a:solidFill>
              </a:rPr>
              <a:t>) Servers</a:t>
            </a:r>
          </a:p>
          <a:p>
            <a:pPr lvl="2"/>
            <a:r>
              <a:rPr lang="en-US" dirty="0">
                <a:solidFill>
                  <a:srgbClr val="303030"/>
                </a:solidFill>
              </a:rPr>
              <a:t>The alarms are then accessible using </a:t>
            </a:r>
            <a:r>
              <a:rPr lang="en-US" b="1" dirty="0">
                <a:solidFill>
                  <a:srgbClr val="303030"/>
                </a:solidFill>
              </a:rPr>
              <a:t>HelpAlarm</a:t>
            </a:r>
          </a:p>
          <a:p>
            <a:pPr lvl="2"/>
            <a:r>
              <a:rPr lang="en-US" dirty="0">
                <a:solidFill>
                  <a:srgbClr val="303030"/>
                </a:solidFill>
              </a:rPr>
              <a:t>Not a lot of information about non-OPC systems alarms management, they are also configured  in MODESTI using TIM domain and various protocols (see </a:t>
            </a:r>
            <a:r>
              <a:rPr lang="en-US" dirty="0">
                <a:solidFill>
                  <a:srgbClr val="303030"/>
                </a:solidFill>
                <a:hlinkClick r:id="rId3"/>
              </a:rPr>
              <a:t>MODESTI help link</a:t>
            </a:r>
            <a:r>
              <a:rPr lang="en-US" dirty="0">
                <a:solidFill>
                  <a:srgbClr val="303030"/>
                </a:solidFill>
              </a:rPr>
              <a:t>)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ECB428A8-A53F-4067-977C-DCDBF7A95A7C}"/>
              </a:ext>
            </a:extLst>
          </p:cNvPr>
          <p:cNvSpPr txBox="1">
            <a:spLocks/>
          </p:cNvSpPr>
          <p:nvPr/>
        </p:nvSpPr>
        <p:spPr>
          <a:xfrm>
            <a:off x="7859612" y="836360"/>
            <a:ext cx="3929188" cy="456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E15E32"/>
                </a:solidFill>
              </a:rPr>
              <a:t>Legacy systems (OPC based)</a:t>
            </a:r>
            <a:endParaRPr lang="en-US" b="1" dirty="0">
              <a:solidFill>
                <a:srgbClr val="E15E32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9334AF-8C57-47E7-9ECC-8CFEF1597B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7244" y="5507022"/>
            <a:ext cx="546865" cy="1674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8D4B8C8-D247-4370-AD9E-D5706B87F0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2610" y="2000494"/>
            <a:ext cx="546865" cy="1674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1D26EFA-F2C2-4AC6-8993-F70BCC0FB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4589" y="4546440"/>
            <a:ext cx="437331" cy="98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4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11 -0.02338 L 0.00911 -0.02338 C 0.00989 -0.04908 0.00885 -0.04283 0.01289 -0.06667 C 0.01315 -0.06875 0.01458 -0.07523 0.01588 -0.07732 C 0.01744 -0.07986 0.01927 -0.08241 0.02122 -0.08403 C 0.02435 -0.08681 0.0276 -0.08982 0.03099 -0.09074 C 0.03593 -0.09236 0.04114 -0.09167 0.04622 -0.09213 C 0.06002 -0.09977 0.0582 -0.09213 0.06054 -0.11505 C 0.06106 -0.11945 0.06106 -0.12408 0.06132 -0.12847 C 0.06158 -0.13565 0.05807 -0.14861 0.06211 -0.15 C 0.08411 -0.15834 0.10703 -0.15278 0.12942 -0.15417 C 0.13424 -0.15556 0.13919 -0.15625 0.14388 -0.1581 C 0.15273 -0.16158 0.16119 -0.1669 0.16888 -0.1757 C 0.17213 -0.1794 0.17487 -0.18472 0.17799 -0.18912 C 0.18007 -0.19607 0.18515 -0.20903 0.18476 -0.21875 C 0.18437 -0.22801 0.18268 -0.23681 0.18177 -0.2456 C 0.18138 -0.24884 0.18125 -0.25209 0.18099 -0.25509 C 0.19427 -0.30232 0.1802 -0.26597 0.23632 -0.27662 C 0.23893 -0.27709 0.24856 -0.29329 0.24987 -0.2956 C 0.25234 -0.3044 0.25872 -0.32593 0.25898 -0.33334 C 0.26067 -0.37847 0.26028 -0.37593 0.25299 -0.40185 C 0.25221 -0.40741 0.25195 -0.41296 0.25065 -0.41806 C 0.24987 -0.42107 0.24869 -0.42454 0.24687 -0.42477 C 0.23281 -0.42778 0.21862 -0.42662 0.20442 -0.42755 L 0.14987 -0.42616 C 0.11445 -0.42616 0.12539 -0.42084 0.10677 -0.43287 C 0.10546 -0.43472 0.10403 -0.43611 0.10299 -0.4382 C 0.09648 -0.45116 0.09622 -0.45301 0.09231 -0.46528 C 0.09323 -0.50926 0.0931 -0.49121 0.0931 -0.51898 L 0.0931 -0.51898 " pathEditMode="relative" ptsTypes="AAAAAAAAAAAAAAAAAAAAAAAAAAAAAA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82D6DA-623C-41D7-9795-F8019AE51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Alarms</a:t>
            </a:r>
            <a:r>
              <a:rPr lang="en-US" baseline="0" dirty="0"/>
              <a:t> </a:t>
            </a:r>
            <a:r>
              <a:rPr lang="en-US" dirty="0"/>
              <a:t>EN/CV - Quality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4CF5F-651C-4E3B-865B-9922941FF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57058-3D02-4E84-8885-EC04C1EB9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37CB1-5877-415D-8D84-8BA90046C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F9082DE-5D94-4732-B410-ECDA634DE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95" y="1683059"/>
            <a:ext cx="11376025" cy="1725627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PLC           CV_LASER machine communication check  </a:t>
            </a:r>
            <a:endParaRPr lang="en-US" dirty="0"/>
          </a:p>
          <a:p>
            <a:pPr lvl="2"/>
            <a:r>
              <a:rPr lang="en-US" dirty="0"/>
              <a:t>There’s a verification on the middle layer, the </a:t>
            </a:r>
            <a:r>
              <a:rPr lang="en-US" b="1" dirty="0">
                <a:solidFill>
                  <a:srgbClr val="00B050"/>
                </a:solidFill>
              </a:rPr>
              <a:t>CV_LASER</a:t>
            </a:r>
            <a:r>
              <a:rPr lang="en-US" dirty="0"/>
              <a:t> machine, that generates a communication alarm if the </a:t>
            </a:r>
            <a:r>
              <a:rPr lang="en-US" b="1" dirty="0">
                <a:solidFill>
                  <a:srgbClr val="7030A0"/>
                </a:solidFill>
              </a:rPr>
              <a:t>PLC</a:t>
            </a:r>
            <a:r>
              <a:rPr lang="en-US" dirty="0"/>
              <a:t> is not communicating anymore;</a:t>
            </a:r>
          </a:p>
          <a:p>
            <a:pPr lvl="2"/>
            <a:r>
              <a:rPr lang="en-US" dirty="0"/>
              <a:t>This alarm is being sent by </a:t>
            </a:r>
            <a:r>
              <a:rPr lang="en-US" b="1" dirty="0">
                <a:solidFill>
                  <a:srgbClr val="00B050"/>
                </a:solidFill>
              </a:rPr>
              <a:t>CV_LASER</a:t>
            </a:r>
            <a:r>
              <a:rPr lang="en-US" dirty="0"/>
              <a:t> to </a:t>
            </a:r>
            <a:r>
              <a:rPr lang="en-US" b="1" dirty="0">
                <a:solidFill>
                  <a:schemeClr val="accent1"/>
                </a:solidFill>
              </a:rPr>
              <a:t>TIM(C2MON) </a:t>
            </a:r>
            <a:r>
              <a:rPr lang="en-US" dirty="0"/>
              <a:t>and visible in </a:t>
            </a:r>
            <a:r>
              <a:rPr lang="en-US" b="1" dirty="0"/>
              <a:t>HelpAlarm;</a:t>
            </a: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3DD37742-74FF-4EFD-8FF9-2EC07B52749F}"/>
              </a:ext>
            </a:extLst>
          </p:cNvPr>
          <p:cNvSpPr/>
          <p:nvPr/>
        </p:nvSpPr>
        <p:spPr>
          <a:xfrm flipV="1">
            <a:off x="883920" y="1723688"/>
            <a:ext cx="441960" cy="205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8968343A-E130-4CB7-A8EC-FFDC13ECC20B}"/>
              </a:ext>
            </a:extLst>
          </p:cNvPr>
          <p:cNvSpPr txBox="1">
            <a:spLocks/>
          </p:cNvSpPr>
          <p:nvPr/>
        </p:nvSpPr>
        <p:spPr>
          <a:xfrm>
            <a:off x="232094" y="3518686"/>
            <a:ext cx="11376025" cy="17256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000" b="1" dirty="0"/>
              <a:t>CV_LASER           TIM (C2MON) machine communication check  </a:t>
            </a:r>
            <a:endParaRPr lang="en-US" dirty="0"/>
          </a:p>
          <a:p>
            <a:pPr lvl="2"/>
            <a:r>
              <a:rPr lang="en-US" dirty="0"/>
              <a:t>There’s a verification at the </a:t>
            </a:r>
            <a:r>
              <a:rPr lang="en-US" b="1" dirty="0">
                <a:solidFill>
                  <a:schemeClr val="tx1"/>
                </a:solidFill>
              </a:rPr>
              <a:t>TIM (C2MON) </a:t>
            </a:r>
            <a:r>
              <a:rPr lang="en-US" dirty="0"/>
              <a:t>level, that generates a communication alarm if the </a:t>
            </a:r>
            <a:r>
              <a:rPr lang="en-US" b="1" dirty="0">
                <a:solidFill>
                  <a:srgbClr val="7030A0"/>
                </a:solidFill>
              </a:rPr>
              <a:t>CV_LASER</a:t>
            </a:r>
            <a:r>
              <a:rPr lang="en-US" dirty="0"/>
              <a:t> is not communicating anymore;</a:t>
            </a:r>
          </a:p>
          <a:p>
            <a:pPr lvl="2"/>
            <a:r>
              <a:rPr lang="en-US" dirty="0"/>
              <a:t>This alarm shall be visible in </a:t>
            </a:r>
            <a:r>
              <a:rPr lang="en-US" b="1" dirty="0"/>
              <a:t>HelpAlarm </a:t>
            </a:r>
            <a:r>
              <a:rPr lang="en-US" dirty="0"/>
              <a:t>as well</a:t>
            </a:r>
            <a:r>
              <a:rPr lang="en-US" b="1" dirty="0"/>
              <a:t>;</a:t>
            </a: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AC7835F2-57B2-4DB7-8888-00649E346F42}"/>
              </a:ext>
            </a:extLst>
          </p:cNvPr>
          <p:cNvSpPr/>
          <p:nvPr/>
        </p:nvSpPr>
        <p:spPr>
          <a:xfrm flipV="1">
            <a:off x="1744980" y="3589231"/>
            <a:ext cx="441960" cy="205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E8F2660C-A7E8-4D29-8A55-F2AA447410BD}"/>
              </a:ext>
            </a:extLst>
          </p:cNvPr>
          <p:cNvSpPr txBox="1">
            <a:spLocks/>
          </p:cNvSpPr>
          <p:nvPr/>
        </p:nvSpPr>
        <p:spPr>
          <a:xfrm>
            <a:off x="241176" y="1026920"/>
            <a:ext cx="11376025" cy="5867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UNICOS systems – quality assured by full chain monitoring </a:t>
            </a:r>
            <a:endParaRPr lang="en-US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3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8" grpId="0" animBg="1"/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7CD24-2446-4EB7-88AE-245F6CDB2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55663-E3ED-4A13-AFAB-14DC4006E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FD82B-D5BB-4A55-9FE3-102FC0697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BD90D69-B2B6-48DF-B769-CBE536416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CCC Alarms EN/CV - Quality</a:t>
            </a:r>
            <a:endParaRPr lang="en-GB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152E03B-ADC9-4178-966B-B08029177E0C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6CCA6B7-A4AA-437B-ABA5-1E52F88ECA9B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D2C5BC1-2AF5-41C5-86B6-E70F7FE281CE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CB6D5FEA-A730-46B5-8499-18AF815D4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095" y="1683059"/>
            <a:ext cx="11376025" cy="1725627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PLC           CV_LASER machine communication check  </a:t>
            </a:r>
            <a:endParaRPr lang="en-US" dirty="0"/>
          </a:p>
          <a:p>
            <a:pPr lvl="2"/>
            <a:r>
              <a:rPr lang="en-US" dirty="0"/>
              <a:t>There’s a verification on the middle layer, the </a:t>
            </a:r>
            <a:r>
              <a:rPr lang="en-US" b="1" dirty="0">
                <a:solidFill>
                  <a:srgbClr val="00B050"/>
                </a:solidFill>
              </a:rPr>
              <a:t>CV_LASER</a:t>
            </a:r>
            <a:r>
              <a:rPr lang="en-US" dirty="0"/>
              <a:t> machine, that generates a communication alarm if the </a:t>
            </a:r>
            <a:r>
              <a:rPr lang="en-US" b="1" dirty="0">
                <a:solidFill>
                  <a:srgbClr val="7030A0"/>
                </a:solidFill>
              </a:rPr>
              <a:t>PLC</a:t>
            </a:r>
            <a:r>
              <a:rPr lang="en-US" dirty="0"/>
              <a:t> is not communicating anymore;</a:t>
            </a:r>
          </a:p>
          <a:p>
            <a:pPr lvl="2"/>
            <a:r>
              <a:rPr lang="en-US" dirty="0"/>
              <a:t>This alarm is being sent by </a:t>
            </a:r>
            <a:r>
              <a:rPr lang="en-US" b="1" dirty="0">
                <a:solidFill>
                  <a:srgbClr val="00B050"/>
                </a:solidFill>
              </a:rPr>
              <a:t>CV_LASER</a:t>
            </a:r>
            <a:r>
              <a:rPr lang="en-US" dirty="0"/>
              <a:t> to </a:t>
            </a:r>
            <a:r>
              <a:rPr lang="en-US" b="1" dirty="0">
                <a:solidFill>
                  <a:schemeClr val="accent1"/>
                </a:solidFill>
              </a:rPr>
              <a:t>TIM(C2MON) </a:t>
            </a:r>
            <a:r>
              <a:rPr lang="en-US" dirty="0"/>
              <a:t>and visible in </a:t>
            </a:r>
            <a:r>
              <a:rPr lang="en-US" b="1" dirty="0"/>
              <a:t>HelpAlarm;</a:t>
            </a: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E1CDBD5-068E-4F7A-86E8-3983C7834F22}"/>
              </a:ext>
            </a:extLst>
          </p:cNvPr>
          <p:cNvSpPr/>
          <p:nvPr/>
        </p:nvSpPr>
        <p:spPr>
          <a:xfrm flipV="1">
            <a:off x="883920" y="1721316"/>
            <a:ext cx="441960" cy="205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670A8625-AF00-44DF-B682-3A5E52D70347}"/>
              </a:ext>
            </a:extLst>
          </p:cNvPr>
          <p:cNvSpPr txBox="1">
            <a:spLocks/>
          </p:cNvSpPr>
          <p:nvPr/>
        </p:nvSpPr>
        <p:spPr>
          <a:xfrm>
            <a:off x="232094" y="3518686"/>
            <a:ext cx="11376025" cy="17256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000" b="1" dirty="0"/>
              <a:t>CV_LASER           TIM (C2MON) machine communication check  </a:t>
            </a:r>
            <a:endParaRPr lang="en-US" dirty="0"/>
          </a:p>
          <a:p>
            <a:pPr lvl="2"/>
            <a:r>
              <a:rPr lang="en-US" dirty="0"/>
              <a:t>There’s a verification at the </a:t>
            </a:r>
            <a:r>
              <a:rPr lang="en-US" b="1" dirty="0">
                <a:solidFill>
                  <a:schemeClr val="tx1"/>
                </a:solidFill>
              </a:rPr>
              <a:t>TIM (C2MON) </a:t>
            </a:r>
            <a:r>
              <a:rPr lang="en-US" dirty="0"/>
              <a:t>level, that generates a communication alarm if the </a:t>
            </a:r>
            <a:r>
              <a:rPr lang="en-US" b="1" dirty="0">
                <a:solidFill>
                  <a:srgbClr val="7030A0"/>
                </a:solidFill>
              </a:rPr>
              <a:t>CV_LASER</a:t>
            </a:r>
            <a:r>
              <a:rPr lang="en-US" dirty="0"/>
              <a:t> is not communicating anymore;</a:t>
            </a:r>
          </a:p>
          <a:p>
            <a:pPr lvl="2"/>
            <a:r>
              <a:rPr lang="en-US" dirty="0"/>
              <a:t>This alarm shall be visible in </a:t>
            </a:r>
            <a:r>
              <a:rPr lang="en-US" b="1" dirty="0"/>
              <a:t>HelpAlarm </a:t>
            </a:r>
            <a:r>
              <a:rPr lang="en-US" dirty="0"/>
              <a:t>as well</a:t>
            </a:r>
            <a:r>
              <a:rPr lang="en-US" b="1" dirty="0"/>
              <a:t>;</a:t>
            </a: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FC42435-62FC-44FB-A56D-009EB0A6FBF1}"/>
              </a:ext>
            </a:extLst>
          </p:cNvPr>
          <p:cNvSpPr/>
          <p:nvPr/>
        </p:nvSpPr>
        <p:spPr>
          <a:xfrm flipV="1">
            <a:off x="1744980" y="3589231"/>
            <a:ext cx="441960" cy="205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506D1313-E5DE-4B0C-AE1D-EE25EF289F3B}"/>
              </a:ext>
            </a:extLst>
          </p:cNvPr>
          <p:cNvSpPr txBox="1">
            <a:spLocks/>
          </p:cNvSpPr>
          <p:nvPr/>
        </p:nvSpPr>
        <p:spPr>
          <a:xfrm>
            <a:off x="241176" y="1026920"/>
            <a:ext cx="11376025" cy="5867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UNICOS systems – quality assured by full chain monitoring </a:t>
            </a:r>
            <a:endParaRPr lang="en-US" sz="2400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B02FFB8-5EEC-440A-A10F-4EF4B56DC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235" y="1099934"/>
            <a:ext cx="4848661" cy="486344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7EAE968-1BBD-4021-8E2C-8416EE40C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896" y="1215084"/>
            <a:ext cx="4168868" cy="474829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219E17-2546-4718-AF4B-1AAA3F1264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4432" y="3761445"/>
            <a:ext cx="635160" cy="27279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1EE9833-6C78-456E-93EE-66CE3A4116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093" y="3761444"/>
            <a:ext cx="635160" cy="27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2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255E2-BCD0-44DB-B327-31A0C9A64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F88470-1271-4AD9-9A58-C293C99AB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F54CF-B1EE-44BD-8AE8-0902404E3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8B3041E-A82A-4BBF-91D8-3A9E79F5A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CCC Alarms EN/CV - Quality</a:t>
            </a:r>
            <a:endParaRPr lang="en-GB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DE8C588-C5DC-410F-81B5-4DA480280952}"/>
              </a:ext>
            </a:extLst>
          </p:cNvPr>
          <p:cNvSpPr txBox="1">
            <a:spLocks/>
          </p:cNvSpPr>
          <p:nvPr/>
        </p:nvSpPr>
        <p:spPr>
          <a:xfrm>
            <a:off x="241176" y="1026920"/>
            <a:ext cx="11376025" cy="5867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LEGACY systems – OPC data quality assured by full chain monitoring</a:t>
            </a:r>
            <a:endParaRPr lang="en-US" sz="2000" dirty="0">
              <a:solidFill>
                <a:schemeClr val="tx1"/>
              </a:solidFill>
            </a:endParaRP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5CF7994E-7B38-4E19-B4D6-531EC2279DD1}"/>
              </a:ext>
            </a:extLst>
          </p:cNvPr>
          <p:cNvSpPr txBox="1">
            <a:spLocks/>
          </p:cNvSpPr>
          <p:nvPr/>
        </p:nvSpPr>
        <p:spPr>
          <a:xfrm>
            <a:off x="241176" y="1703373"/>
            <a:ext cx="11376025" cy="172562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 indent="0">
              <a:buNone/>
            </a:pPr>
            <a:r>
              <a:rPr lang="en-US" sz="2000" b="1" dirty="0"/>
              <a:t>WATCHDOG OPC</a:t>
            </a:r>
          </a:p>
          <a:p>
            <a:pPr lvl="2"/>
            <a:r>
              <a:rPr lang="en-US" dirty="0"/>
              <a:t>Each OPC server has its own internal “watchdog” value</a:t>
            </a:r>
          </a:p>
          <a:p>
            <a:pPr lvl="2"/>
            <a:r>
              <a:rPr lang="en-US" b="1" dirty="0">
                <a:solidFill>
                  <a:schemeClr val="tx1"/>
                </a:solidFill>
              </a:rPr>
              <a:t>TIM (C2MON) </a:t>
            </a:r>
            <a:r>
              <a:rPr lang="en-US" dirty="0"/>
              <a:t>is monitoring the increasing of this value to consider the </a:t>
            </a:r>
            <a:r>
              <a:rPr lang="en-US" b="1" dirty="0"/>
              <a:t>OPC Server </a:t>
            </a:r>
            <a:r>
              <a:rPr lang="en-US" dirty="0"/>
              <a:t>as active</a:t>
            </a:r>
          </a:p>
          <a:p>
            <a:pPr lvl="2"/>
            <a:r>
              <a:rPr lang="en-US" dirty="0"/>
              <a:t>If OPC server is considered active, the OPC tags can be monitored</a:t>
            </a:r>
          </a:p>
          <a:p>
            <a:pPr lvl="2"/>
            <a:r>
              <a:rPr lang="en-US" dirty="0"/>
              <a:t>There is also a partial implementation of a watchdog between the PLC and </a:t>
            </a:r>
            <a:r>
              <a:rPr lang="en-US" b="1" dirty="0">
                <a:solidFill>
                  <a:schemeClr val="tx1"/>
                </a:solidFill>
              </a:rPr>
              <a:t>TIM (C2MON), </a:t>
            </a:r>
            <a:r>
              <a:rPr lang="en-US" dirty="0">
                <a:solidFill>
                  <a:srgbClr val="303030"/>
                </a:solidFill>
              </a:rPr>
              <a:t>for the TIM to evaluate the PLC status as well, alongside the </a:t>
            </a:r>
            <a:r>
              <a:rPr lang="en-US" b="1" dirty="0">
                <a:solidFill>
                  <a:srgbClr val="303030"/>
                </a:solidFill>
              </a:rPr>
              <a:t>OPC Server </a:t>
            </a:r>
            <a:r>
              <a:rPr lang="en-US" dirty="0">
                <a:solidFill>
                  <a:srgbClr val="303030"/>
                </a:solidFill>
              </a:rPr>
              <a:t>status. </a:t>
            </a:r>
            <a:endParaRPr lang="en-US" b="1" dirty="0">
              <a:solidFill>
                <a:srgbClr val="303030"/>
              </a:solidFill>
            </a:endParaRP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A34A117-C35E-4BAD-A7F9-31DB82CB9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5" y="4106976"/>
            <a:ext cx="11376025" cy="1887345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PLC           OPC Alarm server </a:t>
            </a:r>
            <a:r>
              <a:rPr lang="en-US" sz="2000" dirty="0"/>
              <a:t>machine communication check  </a:t>
            </a:r>
            <a:endParaRPr lang="en-US" dirty="0"/>
          </a:p>
          <a:p>
            <a:pPr lvl="2"/>
            <a:r>
              <a:rPr lang="en-US" dirty="0"/>
              <a:t>Every OPC alarm tag has a quality attribute (</a:t>
            </a:r>
            <a:r>
              <a:rPr lang="en-US" b="1" dirty="0"/>
              <a:t>BAD, UNCERTAIN, GOOD)</a:t>
            </a:r>
          </a:p>
          <a:p>
            <a:pPr lvl="2"/>
            <a:r>
              <a:rPr lang="en-US" dirty="0"/>
              <a:t>Based on this attribute we could evaluate the connection status between the PLC and the OPC Alarm Server </a:t>
            </a:r>
          </a:p>
          <a:p>
            <a:pPr lvl="2"/>
            <a:endParaRPr lang="en-US" b="1" dirty="0"/>
          </a:p>
          <a:p>
            <a:pPr lvl="1"/>
            <a:endParaRPr lang="en-US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7023E5EB-AC62-4BA6-8E77-05758A8F64B1}"/>
              </a:ext>
            </a:extLst>
          </p:cNvPr>
          <p:cNvSpPr/>
          <p:nvPr/>
        </p:nvSpPr>
        <p:spPr>
          <a:xfrm flipV="1">
            <a:off x="949319" y="4160921"/>
            <a:ext cx="441960" cy="205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8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build="p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B561B9-BFF9-49EE-968F-EE08E717A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</a:t>
            </a:r>
            <a:r>
              <a:rPr lang="en-US" baseline="0" dirty="0"/>
              <a:t> Alarms EN/CV - Declaration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8D8DD-CF3B-4566-9135-7116BDF4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E23EE53-A73E-4C28-9FEE-CF820A2DA88D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4F650D1C-2785-4BE0-BAF4-20D1C3F57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805" y="1467569"/>
            <a:ext cx="11479213" cy="4888781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Using </a:t>
            </a:r>
            <a:r>
              <a:rPr lang="en-US" dirty="0" err="1"/>
              <a:t>Modesti</a:t>
            </a:r>
            <a:r>
              <a:rPr lang="en-US" dirty="0"/>
              <a:t> website: </a:t>
            </a:r>
            <a:r>
              <a:rPr lang="en-US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https://modesti.cern.ch/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/>
              <a:t> to declare alarms for </a:t>
            </a:r>
            <a:r>
              <a:rPr lang="en-US" b="1" dirty="0">
                <a:solidFill>
                  <a:srgbClr val="00B050"/>
                </a:solidFill>
              </a:rPr>
              <a:t>TIM (C2MON) </a:t>
            </a:r>
            <a:r>
              <a:rPr lang="en-US" dirty="0"/>
              <a:t>framework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srgbClr val="2F2F2F"/>
                </a:solidFill>
              </a:rPr>
              <a:t>Definition of domain</a:t>
            </a:r>
            <a:r>
              <a:rPr lang="en-US" dirty="0">
                <a:solidFill>
                  <a:srgbClr val="2F2F2F"/>
                </a:solidFill>
              </a:rPr>
              <a:t>: there are several “</a:t>
            </a:r>
            <a:r>
              <a:rPr lang="en-US" b="1" dirty="0">
                <a:solidFill>
                  <a:srgbClr val="2F2F2F"/>
                </a:solidFill>
              </a:rPr>
              <a:t>domains” </a:t>
            </a:r>
            <a:r>
              <a:rPr lang="en-US" dirty="0">
                <a:solidFill>
                  <a:srgbClr val="2F2F2F"/>
                </a:solidFill>
              </a:rPr>
              <a:t>for which we can create alarms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endParaRPr lang="en-US" b="1" dirty="0"/>
          </a:p>
          <a:p>
            <a:pPr lvl="1"/>
            <a:r>
              <a:rPr lang="en-US" b="1" dirty="0"/>
              <a:t>Definition of alarm level </a:t>
            </a:r>
            <a:r>
              <a:rPr lang="en-US" dirty="0"/>
              <a:t>- there are several levels of priority for the alarms, from 0 to 3</a:t>
            </a:r>
            <a:endParaRPr lang="en-US" b="1" dirty="0"/>
          </a:p>
        </p:txBody>
      </p:sp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B1E665ED-9229-4300-98A6-C789B90C0B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7"/>
          <a:stretch/>
        </p:blipFill>
        <p:spPr>
          <a:xfrm>
            <a:off x="3715650" y="1822412"/>
            <a:ext cx="3748877" cy="7134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2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2D520C5F-B563-43C3-9EFD-1FFA542764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855" y="2987374"/>
            <a:ext cx="3282469" cy="1670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0442481-7E83-4E17-80CA-CB7599305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FD3CD57-95BD-429F-B625-429BC4233B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7 April 2022</a:t>
            </a:r>
          </a:p>
        </p:txBody>
      </p:sp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06B18C0-BC2C-4441-939A-F66CFF941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503" y="5139277"/>
            <a:ext cx="2486025" cy="10858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B624FE9-6C85-4B74-A097-62CAA52B3B49}"/>
              </a:ext>
            </a:extLst>
          </p:cNvPr>
          <p:cNvSpPr txBox="1"/>
          <p:nvPr/>
        </p:nvSpPr>
        <p:spPr>
          <a:xfrm>
            <a:off x="3565044" y="5405203"/>
            <a:ext cx="709352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Inside EN-CV we usually define alarms with </a:t>
            </a:r>
            <a:r>
              <a:rPr lang="en-US" dirty="0">
                <a:solidFill>
                  <a:srgbClr val="00B050"/>
                </a:solidFill>
              </a:rPr>
              <a:t>level 1 or 2 </a:t>
            </a:r>
            <a:r>
              <a:rPr lang="en-US" dirty="0"/>
              <a:t>(for WinCCOA / TIM domains, rarely </a:t>
            </a:r>
            <a:r>
              <a:rPr lang="en-US" dirty="0">
                <a:solidFill>
                  <a:srgbClr val="00B050"/>
                </a:solidFill>
              </a:rPr>
              <a:t>level 3 </a:t>
            </a:r>
            <a:r>
              <a:rPr lang="en-US" dirty="0"/>
              <a:t>(CSAM – safety alarms)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C195B19-26E6-4AC5-8D98-7CA903DB2EFF}"/>
              </a:ext>
            </a:extLst>
          </p:cNvPr>
          <p:cNvSpPr txBox="1"/>
          <p:nvPr/>
        </p:nvSpPr>
        <p:spPr>
          <a:xfrm>
            <a:off x="407987" y="941610"/>
            <a:ext cx="5437386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b="1" dirty="0"/>
              <a:t>HOW do we declare the CCC alarms?</a:t>
            </a:r>
          </a:p>
          <a:p>
            <a:pPr algn="l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6656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3B889-4A8D-4A98-8EBF-F6CE2C701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B9D38-DBE3-48BA-98FD-5A835AAD1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2A62-5728-42F5-85A4-62937E2A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9B6A8A3-189C-45DC-9F83-D30883485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0755" y="1178488"/>
            <a:ext cx="11376025" cy="5180684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q"/>
            </a:pPr>
            <a:r>
              <a:rPr lang="en-US" b="1" dirty="0"/>
              <a:t>Alarm identification </a:t>
            </a:r>
            <a:r>
              <a:rPr lang="en-US" dirty="0"/>
              <a:t>– we identify each alarm event with a series of defined attributes like description, GMAO code, location, responsible person, system/subsystem, and we define actions to be taken by the TI operators during working and outside working hours</a:t>
            </a:r>
          </a:p>
          <a:p>
            <a:pPr lvl="1"/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b="1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b="1" dirty="0"/>
              <a:t>Actions taken by TI </a:t>
            </a:r>
            <a:r>
              <a:rPr lang="en-US" dirty="0"/>
              <a:t>(Technical Infrastructure) </a:t>
            </a:r>
            <a:r>
              <a:rPr lang="en-US" b="1" dirty="0"/>
              <a:t>operators</a:t>
            </a:r>
            <a:r>
              <a:rPr lang="en-US" dirty="0"/>
              <a:t>:  creating ODM’s (</a:t>
            </a:r>
            <a:r>
              <a:rPr lang="en-US" dirty="0" err="1">
                <a:solidFill>
                  <a:schemeClr val="tx1"/>
                </a:solidFill>
              </a:rPr>
              <a:t>ordre</a:t>
            </a:r>
            <a:r>
              <a:rPr lang="en-US" dirty="0">
                <a:solidFill>
                  <a:schemeClr val="tx1"/>
                </a:solidFill>
              </a:rPr>
              <a:t> de maintenance</a:t>
            </a:r>
            <a:r>
              <a:rPr lang="en-US" dirty="0"/>
              <a:t>) based on the GMAO codes linked to the alarm, which trigger various actions depending on the alarm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44FF26C1-C4E0-48F6-A31C-14FB3B425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CCC Alarms EN/CV - Declaration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19D1939-1D50-4474-867C-4231BEDB0537}"/>
              </a:ext>
            </a:extLst>
          </p:cNvPr>
          <p:cNvSpPr txBox="1">
            <a:spLocks/>
          </p:cNvSpPr>
          <p:nvPr/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1334B89-3C15-4433-A240-DCCB9D0F234B}"/>
              </a:ext>
            </a:extLst>
          </p:cNvPr>
          <p:cNvSpPr txBox="1">
            <a:spLocks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8B59BD6-15DB-4698-BAB2-5811FE4A7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55" y="2172580"/>
            <a:ext cx="11285483" cy="7026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46B188-5073-4485-9097-0930E41FEA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2645" y="3982735"/>
            <a:ext cx="8446710" cy="75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67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8487B6-9AE2-4EA7-9B90-DECB6A3E5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7239"/>
          </a:xfrm>
        </p:spPr>
        <p:txBody>
          <a:bodyPr/>
          <a:lstStyle/>
          <a:p>
            <a:r>
              <a:rPr lang="en-US" dirty="0"/>
              <a:t>CCC Alarms</a:t>
            </a:r>
            <a:r>
              <a:rPr lang="en-US" baseline="0" dirty="0"/>
              <a:t> </a:t>
            </a:r>
            <a:r>
              <a:rPr lang="en-US" dirty="0"/>
              <a:t>EN/CV - Activation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19E62-35D8-412C-A31D-5B32F7CA5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D7AE21-C28C-486F-BE4D-D8B618C2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BD416F-DE75-49D1-8F4A-0576B94F7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64806C4-5E1F-4C50-9A1F-AD607903B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87" y="940813"/>
            <a:ext cx="10797959" cy="2230639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Activation procedure</a:t>
            </a:r>
            <a:endParaRPr lang="en-US" dirty="0"/>
          </a:p>
          <a:p>
            <a:pPr lvl="1"/>
            <a:r>
              <a:rPr lang="en-US" dirty="0"/>
              <a:t>Specific procedure, depending on the MODESTI “domain” (TIM, WINCCOA etc.)</a:t>
            </a:r>
          </a:p>
          <a:p>
            <a:pPr lvl="1"/>
            <a:r>
              <a:rPr lang="en-US" dirty="0"/>
              <a:t>Alarm declaration is validated by TI operator</a:t>
            </a:r>
          </a:p>
          <a:p>
            <a:pPr lvl="1"/>
            <a:r>
              <a:rPr lang="en-US" dirty="0"/>
              <a:t>WinCC OA addressing, and transmission is done by BE-ICS</a:t>
            </a:r>
          </a:p>
          <a:p>
            <a:pPr lvl="1"/>
            <a:r>
              <a:rPr lang="en-US" dirty="0"/>
              <a:t>There is an intermediate step, “</a:t>
            </a:r>
            <a:r>
              <a:rPr lang="en-US" b="1" dirty="0">
                <a:solidFill>
                  <a:srgbClr val="C00000"/>
                </a:solidFill>
              </a:rPr>
              <a:t>FOR TESTING</a:t>
            </a:r>
            <a:r>
              <a:rPr lang="en-US" dirty="0"/>
              <a:t>”, in which the alarms are active and visible for the TI operators</a:t>
            </a:r>
          </a:p>
          <a:p>
            <a:pPr lvl="1"/>
            <a:r>
              <a:rPr lang="en-US" dirty="0"/>
              <a:t>The alarms are tested by the EN/CV-CL members in collaboration with TI operators</a:t>
            </a:r>
          </a:p>
          <a:p>
            <a:pPr lvl="1"/>
            <a:r>
              <a:rPr lang="en-US" dirty="0"/>
              <a:t>They become active once the test is validated</a:t>
            </a:r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BCBBFC-6550-40EC-9536-AE60D80333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7999" y="4149945"/>
            <a:ext cx="5350651" cy="2170194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E43D5A7-8ED2-49DC-B0CC-3F713E48AD51}"/>
              </a:ext>
            </a:extLst>
          </p:cNvPr>
          <p:cNvSpPr/>
          <p:nvPr/>
        </p:nvSpPr>
        <p:spPr>
          <a:xfrm>
            <a:off x="5560547" y="5412438"/>
            <a:ext cx="1204128" cy="573439"/>
          </a:xfrm>
          <a:prstGeom prst="roundRect">
            <a:avLst/>
          </a:prstGeom>
          <a:solidFill>
            <a:srgbClr val="FFFF00">
              <a:alpha val="9020"/>
            </a:srgbClr>
          </a:solidFill>
          <a:ln w="38100"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29D12A-AB5F-481C-AB7C-BFAE8181CB1B}"/>
              </a:ext>
            </a:extLst>
          </p:cNvPr>
          <p:cNvSpPr txBox="1"/>
          <p:nvPr/>
        </p:nvSpPr>
        <p:spPr>
          <a:xfrm>
            <a:off x="4087902" y="3845731"/>
            <a:ext cx="1910844" cy="276999"/>
          </a:xfrm>
          <a:prstGeom prst="rect">
            <a:avLst/>
          </a:prstGeom>
          <a:solidFill>
            <a:schemeClr val="accent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WinCCOA Domain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32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2" grpId="0" animBg="1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25FA4-F37C-4B46-9F7C-D237F0BB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Alarm management EN/CV - Challenges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399EC-C200-42F8-81F3-8410AAADC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5EB54-F17F-4F17-9CC6-9E7CCE2D6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EE698-E7F2-4A02-A09C-506917B66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DAE970E-1DE6-431C-AF49-B9EA152E62F8}"/>
              </a:ext>
            </a:extLst>
          </p:cNvPr>
          <p:cNvSpPr txBox="1">
            <a:spLocks/>
          </p:cNvSpPr>
          <p:nvPr/>
        </p:nvSpPr>
        <p:spPr>
          <a:xfrm>
            <a:off x="407988" y="2331822"/>
            <a:ext cx="10797959" cy="17767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68A3FB1-8762-4B45-A64A-2306A65FC832}"/>
              </a:ext>
            </a:extLst>
          </p:cNvPr>
          <p:cNvSpPr txBox="1">
            <a:spLocks/>
          </p:cNvSpPr>
          <p:nvPr/>
        </p:nvSpPr>
        <p:spPr>
          <a:xfrm>
            <a:off x="384495" y="938140"/>
            <a:ext cx="11207432" cy="237521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rgbClr val="00B050"/>
                </a:solidFill>
              </a:rPr>
              <a:t>Challenges:</a:t>
            </a:r>
            <a:endParaRPr lang="en-US" dirty="0">
              <a:solidFill>
                <a:srgbClr val="00B050"/>
              </a:solidFill>
            </a:endParaRP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The WINCCOA alarms addressing require configuration both in MODESTI and in the WinCC (</a:t>
            </a:r>
            <a:r>
              <a:rPr lang="en-US" b="1" dirty="0">
                <a:solidFill>
                  <a:schemeClr val="accent1"/>
                </a:solidFill>
              </a:rPr>
              <a:t>CV_LASER </a:t>
            </a:r>
            <a:r>
              <a:rPr lang="en-US" dirty="0"/>
              <a:t>configuration)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Middle layer (</a:t>
            </a:r>
            <a:r>
              <a:rPr lang="en-US" b="1" dirty="0">
                <a:solidFill>
                  <a:schemeClr val="accent1"/>
                </a:solidFill>
              </a:rPr>
              <a:t>CV_LASER</a:t>
            </a:r>
            <a:r>
              <a:rPr lang="en-US" dirty="0"/>
              <a:t>) introduces complexity and time delays in alarm declaration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OPC server lacks the alarm subset grouping that WINCCOA alarms have</a:t>
            </a:r>
          </a:p>
          <a:p>
            <a:pPr marL="324000" lvl="2" indent="0">
              <a:buFont typeface="Arial" panose="020B0604020202020204" pitchFamily="34" charset="0"/>
              <a:buNone/>
            </a:pPr>
            <a:endParaRPr lang="en-US" b="1" dirty="0">
              <a:highlight>
                <a:srgbClr val="FFFF00"/>
              </a:highlight>
            </a:endParaRPr>
          </a:p>
          <a:p>
            <a:pPr marL="0" lvl="1" indent="0">
              <a:buNone/>
            </a:pPr>
            <a:endParaRPr lang="en-US" dirty="0">
              <a:highlight>
                <a:srgbClr val="FFFF00"/>
              </a:highlight>
            </a:endParaRPr>
          </a:p>
          <a:p>
            <a:pPr lvl="1"/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5489EF2-0F6C-464D-BCDA-4B2D59D21BFB}"/>
              </a:ext>
            </a:extLst>
          </p:cNvPr>
          <p:cNvSpPr txBox="1">
            <a:spLocks/>
          </p:cNvSpPr>
          <p:nvPr/>
        </p:nvSpPr>
        <p:spPr>
          <a:xfrm>
            <a:off x="2145485" y="4307281"/>
            <a:ext cx="7325087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000" b="1" dirty="0">
                <a:solidFill>
                  <a:srgbClr val="E15E32"/>
                </a:solidFill>
              </a:rPr>
              <a:t>Would other groups be interested in a unified approach?</a:t>
            </a:r>
            <a:endParaRPr lang="en-US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8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13F74E-6809-4A56-92AE-50887BB1A2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179" y="2157235"/>
            <a:ext cx="6925642" cy="2543530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A0AFCD47-D656-453B-970F-0B1773924CA9}"/>
              </a:ext>
            </a:extLst>
          </p:cNvPr>
          <p:cNvSpPr txBox="1">
            <a:spLocks/>
          </p:cNvSpPr>
          <p:nvPr/>
        </p:nvSpPr>
        <p:spPr>
          <a:xfrm>
            <a:off x="4753134" y="4700765"/>
            <a:ext cx="2685732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>
                <a:solidFill>
                  <a:srgbClr val="0070C0"/>
                </a:solidFill>
              </a:rPr>
              <a:t>Thank</a:t>
            </a:r>
            <a:r>
              <a:rPr lang="en-US" dirty="0"/>
              <a:t> </a:t>
            </a:r>
            <a:r>
              <a:rPr lang="en-US" b="0" dirty="0">
                <a:solidFill>
                  <a:srgbClr val="0070C0"/>
                </a:solidFill>
              </a:rPr>
              <a:t>you!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D40EC16-DC53-47C4-B353-2CD3464BB372}"/>
              </a:ext>
            </a:extLst>
          </p:cNvPr>
          <p:cNvSpPr txBox="1">
            <a:spLocks/>
          </p:cNvSpPr>
          <p:nvPr/>
        </p:nvSpPr>
        <p:spPr>
          <a:xfrm>
            <a:off x="4753134" y="1431785"/>
            <a:ext cx="2685732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>
                <a:solidFill>
                  <a:srgbClr val="0070C0"/>
                </a:solidFill>
              </a:rPr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F0271A-D08C-9845-BC8D-28F454BEC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Cooling and Ventilation Group at CERN (EN-CV)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22BA0-5BD3-9C4D-84E2-AB0CD597C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F2FD4-9159-9C4F-B1D3-9A85047DB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5CFF9C-BC1D-9949-9A4A-77434CF40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97386F-5460-47E5-B388-05796F552C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972810"/>
            <a:ext cx="5925368" cy="3638383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2E32081-509A-414F-95D0-0636B7272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809" y="1077686"/>
            <a:ext cx="5774957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sz="1600" dirty="0"/>
              <a:t>Operation and maintenance of </a:t>
            </a:r>
            <a:r>
              <a:rPr lang="en-US" sz="1600" b="1" dirty="0"/>
              <a:t>cooling</a:t>
            </a:r>
            <a:r>
              <a:rPr lang="en-US" sz="1600" dirty="0"/>
              <a:t>, </a:t>
            </a:r>
            <a:r>
              <a:rPr lang="en-US" sz="1600" b="1" dirty="0"/>
              <a:t>ventilation</a:t>
            </a:r>
            <a:r>
              <a:rPr lang="en-US" sz="1600" dirty="0"/>
              <a:t>, </a:t>
            </a:r>
            <a:r>
              <a:rPr lang="en-US" sz="1600" b="1" dirty="0"/>
              <a:t>air</a:t>
            </a:r>
            <a:r>
              <a:rPr lang="en-US" sz="1600" dirty="0"/>
              <a:t> </a:t>
            </a:r>
            <a:r>
              <a:rPr lang="en-US" sz="1600" b="1" dirty="0"/>
              <a:t>conditioning</a:t>
            </a:r>
            <a:r>
              <a:rPr lang="en-US" sz="1600" dirty="0"/>
              <a:t> and </a:t>
            </a:r>
            <a:r>
              <a:rPr lang="en-US" sz="1600" b="1" dirty="0"/>
              <a:t>fluid</a:t>
            </a:r>
            <a:r>
              <a:rPr lang="en-US" sz="1600" dirty="0"/>
              <a:t> </a:t>
            </a:r>
            <a:r>
              <a:rPr lang="en-US" sz="1600" b="1" dirty="0"/>
              <a:t>distribution</a:t>
            </a:r>
            <a:r>
              <a:rPr lang="en-US" sz="1600" dirty="0"/>
              <a:t> </a:t>
            </a:r>
            <a:r>
              <a:rPr lang="en-US" sz="1600" b="1" dirty="0"/>
              <a:t>systems</a:t>
            </a:r>
            <a:r>
              <a:rPr lang="en-US" sz="1600" dirty="0"/>
              <a:t> for CERN’s accelerator complex and experimental areas. </a:t>
            </a:r>
          </a:p>
          <a:p>
            <a:pPr marL="0" lvl="1" indent="0">
              <a:buNone/>
            </a:pPr>
            <a:r>
              <a:rPr lang="en-US" sz="1600" dirty="0"/>
              <a:t>Type of installations (examples):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Pumping stations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Cooling towers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Computer </a:t>
            </a:r>
            <a:r>
              <a:rPr lang="en-US" sz="1600" dirty="0" err="1"/>
              <a:t>centre</a:t>
            </a:r>
            <a:r>
              <a:rPr lang="en-US" sz="1600" dirty="0"/>
              <a:t> air conditioning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600" dirty="0"/>
              <a:t>Chilled water production</a:t>
            </a:r>
          </a:p>
          <a:p>
            <a:pPr marL="0" lvl="1" indent="0">
              <a:buNone/>
            </a:pPr>
            <a:r>
              <a:rPr lang="en-US" sz="1600" dirty="0"/>
              <a:t>The alarms of all the CV plants are monitored by the (CCC) CERN Central Control Room.  </a:t>
            </a:r>
          </a:p>
          <a:p>
            <a:pPr marL="0" lvl="1" indent="0">
              <a:buNone/>
            </a:pPr>
            <a:r>
              <a:rPr lang="en-US" sz="1600" dirty="0"/>
              <a:t>The newest control systems in CV are built using </a:t>
            </a:r>
            <a:r>
              <a:rPr lang="en-US" sz="1600" b="1" dirty="0"/>
              <a:t>UNICOS framework</a:t>
            </a:r>
            <a:r>
              <a:rPr lang="en-US" sz="1600" dirty="0"/>
              <a:t>. 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5843FDE4-10AB-4602-8C06-6AE169358CEE}"/>
              </a:ext>
            </a:extLst>
          </p:cNvPr>
          <p:cNvSpPr txBox="1">
            <a:spLocks/>
          </p:cNvSpPr>
          <p:nvPr/>
        </p:nvSpPr>
        <p:spPr>
          <a:xfrm>
            <a:off x="227809" y="4942481"/>
            <a:ext cx="11736382" cy="12292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/>
              <a:t>Their corresponding </a:t>
            </a:r>
            <a:r>
              <a:rPr lang="en-US" sz="1600" b="1" dirty="0"/>
              <a:t>Process Alarms </a:t>
            </a:r>
            <a:r>
              <a:rPr lang="en-US" sz="1600" dirty="0"/>
              <a:t>are available on the SCADA server for the CV process experts;</a:t>
            </a:r>
          </a:p>
          <a:p>
            <a:pPr lvl="1"/>
            <a:r>
              <a:rPr lang="en-US" sz="1600" dirty="0"/>
              <a:t>A summary of these </a:t>
            </a:r>
            <a:r>
              <a:rPr lang="en-US" sz="1600" b="1" dirty="0"/>
              <a:t>Process Alarms </a:t>
            </a:r>
            <a:r>
              <a:rPr lang="en-US" sz="1600" dirty="0"/>
              <a:t>are reported to the CCC (CERN Central Control Room) for intervention and call to CV experts if needed. This subset is called </a:t>
            </a:r>
            <a:r>
              <a:rPr lang="en-US" sz="1600" b="1" dirty="0"/>
              <a:t>CCC alarms</a:t>
            </a:r>
          </a:p>
          <a:p>
            <a:pPr marL="0" lvl="1" indent="0">
              <a:buFont typeface="Arial" charset="0"/>
              <a:buNone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81296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CA4A13-5961-47CD-B4AD-B1281EA83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222986"/>
            <a:ext cx="11376025" cy="1065742"/>
          </a:xfrm>
        </p:spPr>
        <p:txBody>
          <a:bodyPr/>
          <a:lstStyle/>
          <a:p>
            <a:r>
              <a:rPr lang="en-US" dirty="0"/>
              <a:t>Process</a:t>
            </a:r>
            <a:r>
              <a:rPr lang="en-US" baseline="0" dirty="0"/>
              <a:t> alarms – UNICOS systems - Purpose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5CC9E6-BF7B-4D8D-AC35-40D6B1D1F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5DFF7-8B3B-4D37-B2E1-9100ABD95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2EB12-E105-49C5-9ED1-630D83E95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1BF5D43-0294-4AB6-B87F-5359566E4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768" y="906464"/>
            <a:ext cx="10797959" cy="5449886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Monitoring and interlock of equipment and groups of equipment (units)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/>
              <a:t>The implementation of the logic of the alarm is done in the PLC based on a series of conditions, and its effect is then applied to the field object.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/>
              <a:t>The Process Alarms can be of the following types: </a:t>
            </a:r>
            <a:r>
              <a:rPr lang="en-US" sz="1600" b="1" dirty="0"/>
              <a:t>AL</a:t>
            </a:r>
            <a:r>
              <a:rPr lang="en-US" sz="1600" dirty="0"/>
              <a:t> (alarm, no interlock), </a:t>
            </a:r>
            <a:r>
              <a:rPr lang="en-US" sz="1600" b="1" dirty="0"/>
              <a:t>FS</a:t>
            </a:r>
            <a:r>
              <a:rPr lang="en-US" sz="1600" dirty="0"/>
              <a:t> (Full Stop Interlock), </a:t>
            </a:r>
            <a:r>
              <a:rPr lang="en-US" sz="1600" b="1" dirty="0"/>
              <a:t>TS</a:t>
            </a:r>
            <a:r>
              <a:rPr lang="en-US" sz="1600" dirty="0"/>
              <a:t> (Temporary Stop </a:t>
            </a:r>
            <a:r>
              <a:rPr lang="en-US" sz="1600" dirty="0" err="1"/>
              <a:t>Intelock</a:t>
            </a:r>
            <a:r>
              <a:rPr lang="en-US" sz="1600" dirty="0"/>
              <a:t>), </a:t>
            </a:r>
            <a:r>
              <a:rPr lang="en-US" sz="1600" b="1" dirty="0"/>
              <a:t>SI</a:t>
            </a:r>
            <a:r>
              <a:rPr lang="en-US" sz="1600" dirty="0"/>
              <a:t> (Start Interlock).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600" dirty="0"/>
              <a:t>The Process Alarms are also grouped in three subsets, </a:t>
            </a:r>
            <a:r>
              <a:rPr lang="en-US" sz="1600" dirty="0">
                <a:solidFill>
                  <a:schemeClr val="accent1"/>
                </a:solidFill>
              </a:rPr>
              <a:t>MAJ, MIN, P_MAJ </a:t>
            </a:r>
            <a:r>
              <a:rPr lang="en-US" sz="1600" dirty="0"/>
              <a:t>for each functional unit of the system – these 3 subsets are sent to the </a:t>
            </a:r>
            <a:r>
              <a:rPr lang="en-US" sz="1600" b="1" dirty="0">
                <a:solidFill>
                  <a:schemeClr val="accent1"/>
                </a:solidFill>
              </a:rPr>
              <a:t>TIM (C2MON) </a:t>
            </a:r>
            <a:r>
              <a:rPr lang="en-US" sz="1600" dirty="0"/>
              <a:t>via CV_LASER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dirty="0"/>
              <a:t>and visible </a:t>
            </a:r>
            <a:r>
              <a:rPr lang="en-US" sz="1600"/>
              <a:t>in CCC 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ü"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0" lvl="1" indent="0">
              <a:buNone/>
            </a:pPr>
            <a:endParaRPr lang="en-US" sz="16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Each process alarm has a copy that can be </a:t>
            </a:r>
            <a:r>
              <a:rPr lang="en-US" sz="1600" b="1" dirty="0"/>
              <a:t>blocked</a:t>
            </a:r>
            <a:r>
              <a:rPr lang="en-US" sz="1600" dirty="0"/>
              <a:t>, in order to allow maintenance operation on a subpart of the system without creating a CCC alarm and triggering unwanted actions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Each of the process alarm has also a time delay that can be configured;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The CV operator is able to block/mask the desired process alarms;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The CV operator can access the diagnostic data for each alarm;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/>
              <a:t>The ulterior adding/removing of a process alarm will not influence the number of the </a:t>
            </a:r>
            <a:r>
              <a:rPr lang="en-US" sz="1600" b="1" dirty="0"/>
              <a:t>CCC alarms </a:t>
            </a:r>
            <a:r>
              <a:rPr lang="en-US" sz="1600" dirty="0"/>
              <a:t>being sent to </a:t>
            </a:r>
            <a:r>
              <a:rPr lang="en-US" sz="1600" b="1" dirty="0">
                <a:solidFill>
                  <a:schemeClr val="tx1"/>
                </a:solidFill>
              </a:rPr>
              <a:t>TIM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86C7CB-79DD-48B3-84BC-22CFF58BF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868" y="3021508"/>
            <a:ext cx="5781054" cy="100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35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87195B-8137-47B8-AFB6-771314084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alarms – UNICOS</a:t>
            </a:r>
            <a:r>
              <a:rPr lang="en-US" baseline="0" dirty="0"/>
              <a:t> systems - Display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F5022-9B25-4EB6-8503-4AC67B899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29E1C-154B-401F-B0F6-79BB7D468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963BB-58BA-42C1-A519-D0145158A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ECA0C1F-6C33-456E-875F-C7D38FAA2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393" y="955444"/>
            <a:ext cx="11479213" cy="483891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The graphic representation of the process alarms under WINCCOA comes in different forms</a:t>
            </a:r>
            <a:r>
              <a:rPr lang="en-US" dirty="0"/>
              <a:t>:</a:t>
            </a:r>
          </a:p>
          <a:p>
            <a:pPr marL="0" lvl="1" indent="0">
              <a:buNone/>
            </a:pP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/>
            <a:endParaRPr lang="en-US" b="1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F065E9-B82F-490C-BABB-FE98901FB233}"/>
              </a:ext>
            </a:extLst>
          </p:cNvPr>
          <p:cNvSpPr txBox="1"/>
          <p:nvPr/>
        </p:nvSpPr>
        <p:spPr>
          <a:xfrm>
            <a:off x="915790" y="1435649"/>
            <a:ext cx="7378355" cy="3026470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320040" indent="-320040" algn="l" rtl="0" eaLnBrk="1" latinLnBrk="0" hangingPunct="1"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800" kern="1200" dirty="0">
                <a:solidFill>
                  <a:srgbClr val="2F2F2F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Digital alarm object </a:t>
            </a:r>
          </a:p>
          <a:p>
            <a:pPr marL="320040" indent="-320040" algn="l" rtl="0" eaLnBrk="1" latinLnBrk="0" hangingPunct="1"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GB" dirty="0">
              <a:effectLst/>
            </a:endParaRPr>
          </a:p>
          <a:p>
            <a:pPr marL="320040" indent="-320040" algn="l" rtl="0" eaLnBrk="1" latinLnBrk="0" hangingPunct="1"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sz="1800" kern="1200" dirty="0">
                <a:solidFill>
                  <a:srgbClr val="2F2F2F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Analog alarm object </a:t>
            </a:r>
            <a:endParaRPr lang="en-GB" dirty="0">
              <a:effectLst/>
            </a:endParaRPr>
          </a:p>
          <a:p>
            <a:pPr marL="320040" indent="-320040" algn="l" rtl="0" eaLnBrk="1" latinLnBrk="0" hangingPunct="1"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endParaRPr lang="en-US" sz="1800" kern="1200" dirty="0">
              <a:solidFill>
                <a:srgbClr val="2F2F2F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marL="320040" indent="-320040" algn="l" rtl="0" eaLnBrk="1" latinLnBrk="0" hangingPunct="1">
              <a:spcBef>
                <a:spcPts val="5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2F2F2F"/>
                </a:solidFill>
                <a:latin typeface="Arial" panose="020B0604020202020204" pitchFamily="34" charset="0"/>
              </a:rPr>
              <a:t>Field object/ unit alarm list</a:t>
            </a:r>
            <a:endParaRPr lang="en-US" sz="1800" kern="1200" dirty="0">
              <a:solidFill>
                <a:srgbClr val="2F2F2F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algn="l" rtl="0" eaLnBrk="1" latinLnBrk="0" hangingPunct="1">
              <a:spcBef>
                <a:spcPts val="500"/>
              </a:spcBef>
              <a:spcAft>
                <a:spcPts val="300"/>
              </a:spcAft>
            </a:pPr>
            <a:endParaRPr lang="en-GB" dirty="0">
              <a:effectLst/>
            </a:endParaRPr>
          </a:p>
          <a:p>
            <a:pPr algn="l" rtl="0" eaLnBrk="1" latinLnBrk="0" hangingPunct="1">
              <a:spcBef>
                <a:spcPts val="500"/>
              </a:spcBef>
              <a:spcAft>
                <a:spcPts val="300"/>
              </a:spcAft>
            </a:pPr>
            <a:endParaRPr lang="en-GB" dirty="0"/>
          </a:p>
          <a:p>
            <a:pPr algn="l" rtl="0" eaLnBrk="1" latinLnBrk="0" hangingPunct="1">
              <a:spcBef>
                <a:spcPts val="500"/>
              </a:spcBef>
              <a:spcAft>
                <a:spcPts val="300"/>
              </a:spcAft>
            </a:pPr>
            <a:endParaRPr lang="en-GB" dirty="0">
              <a:effectLst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E17D055-015E-4A52-831F-2656BBE33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240" y="1439335"/>
            <a:ext cx="761778" cy="56476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949ABC-F460-490D-A325-F9624A6351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207" y="2179462"/>
            <a:ext cx="485843" cy="6096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4D06B1A-60D5-4ADF-BB86-75BB66607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2495" y="1734937"/>
            <a:ext cx="3326141" cy="244953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EE02105-FC49-4DF4-8E9A-00236BCEC4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298" y="3328067"/>
            <a:ext cx="4582450" cy="285624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EC92B91-903D-410E-97D0-33C6A5AC02E9}"/>
              </a:ext>
            </a:extLst>
          </p:cNvPr>
          <p:cNvSpPr txBox="1"/>
          <p:nvPr/>
        </p:nvSpPr>
        <p:spPr>
          <a:xfrm>
            <a:off x="5785585" y="1447898"/>
            <a:ext cx="18915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Alarm faceplate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822462C-C3ED-40AB-A089-C35A5026198D}"/>
              </a:ext>
            </a:extLst>
          </p:cNvPr>
          <p:cNvSpPr txBox="1"/>
          <p:nvPr/>
        </p:nvSpPr>
        <p:spPr>
          <a:xfrm>
            <a:off x="5869310" y="4218006"/>
            <a:ext cx="213520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Alarm color codes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E279A2F-CC8F-4DE5-AB66-6C083663E5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2495" y="4562438"/>
            <a:ext cx="4081195" cy="162714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9DFE141-2C71-4A1F-A58C-F4204C080F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49620" y="3154538"/>
            <a:ext cx="3933216" cy="3034011"/>
          </a:xfrm>
          <a:prstGeom prst="rect">
            <a:avLst/>
          </a:prstGeom>
        </p:spPr>
      </p:pic>
      <p:sp>
        <p:nvSpPr>
          <p:cNvPr id="30" name="Arrow: Right 29">
            <a:extLst>
              <a:ext uri="{FF2B5EF4-FFF2-40B4-BE49-F238E27FC236}">
                <a16:creationId xmlns:a16="http://schemas.microsoft.com/office/drawing/2014/main" id="{5EDD6E45-4D58-41D4-9A51-9584776E8A45}"/>
              </a:ext>
            </a:extLst>
          </p:cNvPr>
          <p:cNvSpPr/>
          <p:nvPr/>
        </p:nvSpPr>
        <p:spPr>
          <a:xfrm>
            <a:off x="2322365" y="4066134"/>
            <a:ext cx="1886759" cy="23666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833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33" grpId="0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30528D7E-8A67-4CE6-BAF6-6E63C8A00887}"/>
              </a:ext>
            </a:extLst>
          </p:cNvPr>
          <p:cNvSpPr txBox="1"/>
          <p:nvPr/>
        </p:nvSpPr>
        <p:spPr>
          <a:xfrm>
            <a:off x="407988" y="836246"/>
            <a:ext cx="1069955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US" sz="2000" b="1" dirty="0">
                <a:solidFill>
                  <a:schemeClr val="tx2"/>
                </a:solidFill>
              </a:rPr>
              <a:t>Alarm List – list of all the alarm messages of a control system in WinCCOA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>
              <a:solidFill>
                <a:schemeClr val="tx2"/>
              </a:solidFill>
            </a:endParaRPr>
          </a:p>
          <a:p>
            <a:pPr marL="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lvl="1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New list entries are appended when an alarm </a:t>
            </a:r>
            <a:r>
              <a:rPr lang="en-US" b="1" dirty="0">
                <a:solidFill>
                  <a:schemeClr val="tx2"/>
                </a:solidFill>
              </a:rPr>
              <a:t>appears</a:t>
            </a:r>
            <a:r>
              <a:rPr lang="en-US" dirty="0">
                <a:solidFill>
                  <a:schemeClr val="tx2"/>
                </a:solidFill>
              </a:rPr>
              <a:t>, </a:t>
            </a:r>
            <a:r>
              <a:rPr lang="en-US" b="1" dirty="0">
                <a:solidFill>
                  <a:schemeClr val="tx2"/>
                </a:solidFill>
              </a:rPr>
              <a:t>disappears</a:t>
            </a:r>
            <a:r>
              <a:rPr lang="en-US" dirty="0">
                <a:solidFill>
                  <a:schemeClr val="tx2"/>
                </a:solidFill>
              </a:rPr>
              <a:t> or it is </a:t>
            </a:r>
            <a:r>
              <a:rPr lang="en-US" b="1" dirty="0">
                <a:solidFill>
                  <a:schemeClr val="tx2"/>
                </a:solidFill>
              </a:rPr>
              <a:t>acknowledged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has extensive filter capabilities, and it is important to use filtering for increase efficiency of diagnose. The </a:t>
            </a:r>
            <a:r>
              <a:rPr lang="en-US" b="1" dirty="0">
                <a:solidFill>
                  <a:schemeClr val="tx2"/>
                </a:solidFill>
              </a:rPr>
              <a:t>“NextGen” </a:t>
            </a:r>
            <a:r>
              <a:rPr lang="en-US" dirty="0">
                <a:solidFill>
                  <a:schemeClr val="tx2"/>
                </a:solidFill>
              </a:rPr>
              <a:t>Alarm Screen has been developed and will replace the current one.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A39DC2-5086-4472-BA03-A30D49960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0159"/>
          </a:xfrm>
        </p:spPr>
        <p:txBody>
          <a:bodyPr/>
          <a:lstStyle/>
          <a:p>
            <a:r>
              <a:rPr lang="en-US" dirty="0"/>
              <a:t>Process alarms – UNICOS systems – Alarm Screen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7E1FA-D916-4676-AB94-D8102E8F3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7A3B2-4492-4D3F-9222-AEDCBA48E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91D95-1301-488A-B2AC-97449385C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54DA24A-D9F6-4A3D-98D8-EF9D14B83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7282" y="1301829"/>
            <a:ext cx="4648849" cy="6001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C0D057B-2CE3-44D4-98EA-EDC52E6A60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098" y="2928906"/>
            <a:ext cx="10500474" cy="32430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4F1CA7-A176-4B22-A64C-927E160143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428" y="2898349"/>
            <a:ext cx="8731708" cy="324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36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D195AE-B014-4F60-B2E8-E386D2651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Alarm management inside EN-CV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B1D20-00A1-4EDC-8F93-3BB49FC35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E7998-C29D-488C-903F-688171340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EA972-4D75-4593-8F63-18AFD9619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AA842D5-0F2B-4D4C-B311-D82ABE463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0423496" cy="5095081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Importance and objective</a:t>
            </a:r>
            <a:r>
              <a:rPr lang="en-US" dirty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Continuous monitoring of numerous CV systems (controlled by over 650 PLC’s)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Triggering of corresponding actions when an alarm event is produced</a:t>
            </a:r>
          </a:p>
          <a:p>
            <a:pPr marL="0" lvl="1" indent="0">
              <a:buNone/>
            </a:pPr>
            <a:endParaRPr lang="en-US" sz="2000" b="1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1"/>
                </a:solidFill>
              </a:rPr>
              <a:t>The tool </a:t>
            </a:r>
            <a:r>
              <a:rPr lang="en-US" sz="2000" b="1" dirty="0">
                <a:solidFill>
                  <a:schemeClr val="tx1"/>
                </a:solidFill>
              </a:rPr>
              <a:t>TI</a:t>
            </a:r>
            <a:r>
              <a:rPr lang="en-US" sz="2000" dirty="0">
                <a:solidFill>
                  <a:schemeClr val="tx1"/>
                </a:solidFill>
              </a:rPr>
              <a:t> (Technical Infrastructure) </a:t>
            </a:r>
            <a:r>
              <a:rPr lang="en-US" sz="2000" b="1" dirty="0">
                <a:solidFill>
                  <a:schemeClr val="tx1"/>
                </a:solidFill>
              </a:rPr>
              <a:t>operators</a:t>
            </a:r>
            <a:r>
              <a:rPr lang="en-US" sz="2000" dirty="0">
                <a:solidFill>
                  <a:schemeClr val="tx1"/>
                </a:solidFill>
              </a:rPr>
              <a:t> are using to monitor the </a:t>
            </a:r>
            <a:r>
              <a:rPr lang="en-US" sz="2000" b="1" dirty="0">
                <a:solidFill>
                  <a:schemeClr val="tx1"/>
                </a:solidFill>
              </a:rPr>
              <a:t>CCC alarms </a:t>
            </a:r>
            <a:r>
              <a:rPr lang="en-US" sz="2000" dirty="0">
                <a:solidFill>
                  <a:schemeClr val="tx1"/>
                </a:solidFill>
              </a:rPr>
              <a:t>from EN-CV is </a:t>
            </a: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HelpAlarm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>
              <a:buFont typeface="Wingdings" panose="05000000000000000000" pitchFamily="2" charset="2"/>
              <a:buChar char="q"/>
            </a:pPr>
            <a:endParaRPr lang="en-US" dirty="0"/>
          </a:p>
          <a:p>
            <a:pPr lvl="1"/>
            <a:endParaRPr lang="en-US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9421D4-1C73-48CE-871D-C278406BFB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296" y="3570888"/>
            <a:ext cx="9012891" cy="239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065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14F46-750B-4A1D-9552-F7D8FA0F1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Alarms</a:t>
            </a:r>
            <a:r>
              <a:rPr lang="en-US" baseline="0" dirty="0"/>
              <a:t> </a:t>
            </a:r>
            <a:r>
              <a:rPr lang="en-US" dirty="0"/>
              <a:t>EN/CV - User interface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1CD65-8C37-458E-BADA-27738912A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09E210-5BEF-4B15-B745-FD456923C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8DC3D-7641-46B3-9569-F268C38C2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33EB66-50AB-4CAF-B0A4-78AF4F554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994" y="911432"/>
            <a:ext cx="9312753" cy="51541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FCFBF9-940D-4252-80E0-F2377B02A9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45"/>
          <a:stretch/>
        </p:blipFill>
        <p:spPr>
          <a:xfrm>
            <a:off x="749312" y="1350540"/>
            <a:ext cx="9777435" cy="415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3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B9EAEC2-BE53-4B30-84A0-2C50069DF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Alarms</a:t>
            </a:r>
            <a:r>
              <a:rPr lang="en-US" baseline="0" dirty="0"/>
              <a:t> </a:t>
            </a:r>
            <a:r>
              <a:rPr lang="en-US" dirty="0"/>
              <a:t>EN/CV - User interface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50B68-951B-43C5-981F-750195B10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3C5FF-5DE0-4451-8AA8-11766C629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984C39-0732-40AE-9F46-45EC25BD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2AD9D1F-39BC-45F3-81BB-C024691CA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587" y="1016256"/>
            <a:ext cx="10797959" cy="3984369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HelpAlarm -&gt; </a:t>
            </a:r>
            <a:r>
              <a:rPr lang="en-US" sz="2000" dirty="0">
                <a:hlinkClick r:id="rId2"/>
              </a:rPr>
              <a:t>https://helpalarm.cern.ch</a:t>
            </a:r>
            <a:r>
              <a:rPr lang="en-US" sz="2000" dirty="0"/>
              <a:t> </a:t>
            </a:r>
            <a:endParaRPr lang="en-US" dirty="0"/>
          </a:p>
          <a:p>
            <a:pPr lvl="1"/>
            <a:r>
              <a:rPr lang="en-US" dirty="0"/>
              <a:t>The HelpAlarm UI can be used from anywhere to access the EN/CV alarms.</a:t>
            </a:r>
          </a:p>
          <a:p>
            <a:pPr lvl="1"/>
            <a:r>
              <a:rPr lang="en-US" dirty="0"/>
              <a:t>Just connect to: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 </a:t>
            </a:r>
            <a:r>
              <a:rPr lang="en-GB" dirty="0">
                <a:solidFill>
                  <a:srgbClr val="954F72"/>
                </a:solidFill>
                <a:effectLst/>
                <a:hlinkClick r:id="rId2"/>
              </a:rPr>
              <a:t>https://helpalarm.cern.ch</a:t>
            </a:r>
            <a:r>
              <a:rPr lang="en-GB" dirty="0">
                <a:solidFill>
                  <a:srgbClr val="954F72"/>
                </a:solidFill>
                <a:effectLst/>
              </a:rPr>
              <a:t> </a:t>
            </a:r>
            <a:r>
              <a:rPr lang="en-GB" dirty="0"/>
              <a:t>from CERN intranet (GPN / TN)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dirty="0"/>
              <a:t> </a:t>
            </a:r>
            <a:r>
              <a:rPr lang="en-GB" dirty="0">
                <a:solidFill>
                  <a:srgbClr val="954F72"/>
                </a:solidFill>
                <a:effectLst/>
                <a:hlinkClick r:id="rId3"/>
              </a:rPr>
              <a:t>http://cern.ch/timalarms</a:t>
            </a:r>
            <a:r>
              <a:rPr lang="en-GB" dirty="0">
                <a:solidFill>
                  <a:srgbClr val="954F72"/>
                </a:solidFill>
                <a:effectLst/>
              </a:rPr>
              <a:t> </a:t>
            </a:r>
            <a:r>
              <a:rPr lang="en-GB" dirty="0">
                <a:solidFill>
                  <a:srgbClr val="303030"/>
                </a:solidFill>
              </a:rPr>
              <a:t>outside of CERN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It can display alarms using various filtering choices, either MODESTI request number, active alarms, test alarms, etc. </a:t>
            </a:r>
          </a:p>
          <a:p>
            <a:pPr lvl="1"/>
            <a:r>
              <a:rPr lang="en-US" dirty="0"/>
              <a:t>There is as well an online help </a:t>
            </a:r>
            <a:r>
              <a:rPr lang="en-US" b="1" i="1" dirty="0">
                <a:hlinkClick r:id="rId4"/>
              </a:rPr>
              <a:t>link</a:t>
            </a:r>
            <a:r>
              <a:rPr lang="en-US" dirty="0"/>
              <a:t> that has more information about how to query an alarm using </a:t>
            </a:r>
            <a:r>
              <a:rPr lang="en-US" b="1" dirty="0"/>
              <a:t>HelpAlarm.</a:t>
            </a:r>
          </a:p>
          <a:p>
            <a:pPr lvl="1"/>
            <a:endParaRPr lang="en-US" b="1" dirty="0"/>
          </a:p>
          <a:p>
            <a:pPr lv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7697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09041FF-26D3-4DAD-AC0A-CBA2D8697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CCC Alarms EN/CV - Dataflow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DE834B-F608-4B5C-BC03-2D4A474CE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1D5BD-9472-4972-BE6A-479AEB27E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Doru</a:t>
            </a:r>
            <a:r>
              <a:rPr lang="en-US" dirty="0"/>
              <a:t> Nitu / Diogo Monteiro | Alarms Management in EN/CV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CB17E0-C73D-4BF3-A1C1-FC9C4B69F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E672DA2-1F53-42CD-855A-0E20CD549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46874"/>
            <a:ext cx="6835610" cy="1425089"/>
          </a:xfrm>
        </p:spPr>
        <p:txBody>
          <a:bodyPr/>
          <a:lstStyle/>
          <a:p>
            <a:pPr marL="0" lvl="1" indent="0">
              <a:buNone/>
            </a:pPr>
            <a:r>
              <a:rPr lang="en-US" sz="2000" b="1" dirty="0"/>
              <a:t>Current status – </a:t>
            </a:r>
            <a:r>
              <a:rPr lang="en-US" sz="2000" b="1" dirty="0">
                <a:solidFill>
                  <a:schemeClr val="tx1"/>
                </a:solidFill>
              </a:rPr>
              <a:t>UNICOS</a:t>
            </a:r>
            <a:r>
              <a:rPr lang="en-US" sz="2000" b="1" dirty="0"/>
              <a:t> systems:</a:t>
            </a:r>
            <a:endParaRPr lang="en-US" dirty="0"/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Over 350 PLCs are built with UNICOS Framework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The alarms are transferred from the </a:t>
            </a:r>
            <a:r>
              <a:rPr lang="en-US" b="1" dirty="0"/>
              <a:t>PLC </a:t>
            </a:r>
            <a:r>
              <a:rPr lang="en-US" dirty="0"/>
              <a:t>to the WinCC OA machine </a:t>
            </a:r>
            <a:r>
              <a:rPr lang="en-US" b="1" dirty="0"/>
              <a:t>CV_LASER </a:t>
            </a:r>
            <a:r>
              <a:rPr lang="en-US" dirty="0"/>
              <a:t>which, via a </a:t>
            </a:r>
            <a:r>
              <a:rPr lang="en-US" b="1" dirty="0">
                <a:solidFill>
                  <a:srgbClr val="00B050"/>
                </a:solidFill>
              </a:rPr>
              <a:t>DAQ TIM</a:t>
            </a:r>
            <a:r>
              <a:rPr lang="en-US" dirty="0"/>
              <a:t> (data acquisition system compatible with WinCCOA) transfers the alarms to the </a:t>
            </a:r>
            <a:r>
              <a:rPr lang="en-US" b="1" dirty="0"/>
              <a:t>TIM Servers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The alarms are then accessible using </a:t>
            </a:r>
            <a:r>
              <a:rPr lang="en-US" b="1" dirty="0"/>
              <a:t>HelpAlarm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The two systems / machine guarantees: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dirty="0"/>
              <a:t>CCC Alarm transmission when P1_SCADA machine (for example) is updated or not available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dirty="0"/>
              <a:t>Process alarm availability when CV_LASER machine is updated or not available</a:t>
            </a:r>
          </a:p>
          <a:p>
            <a:pPr marL="324000" lvl="2" indent="0">
              <a:buNone/>
            </a:pPr>
            <a:endParaRPr lang="en-US" b="1" dirty="0"/>
          </a:p>
          <a:p>
            <a:pPr lvl="1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78DB940-3B41-4A3D-8A63-7EC7E8979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229" y="1592331"/>
            <a:ext cx="4022362" cy="3883359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3D8E2E8-6B55-4802-86A9-E20D8504B26D}"/>
              </a:ext>
            </a:extLst>
          </p:cNvPr>
          <p:cNvSpPr txBox="1">
            <a:spLocks/>
          </p:cNvSpPr>
          <p:nvPr/>
        </p:nvSpPr>
        <p:spPr>
          <a:xfrm>
            <a:off x="8352061" y="1255438"/>
            <a:ext cx="2557600" cy="4564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E15E32"/>
                </a:solidFill>
              </a:rPr>
              <a:t>UNICOS systems</a:t>
            </a:r>
            <a:endParaRPr lang="en-US" b="1" dirty="0">
              <a:solidFill>
                <a:srgbClr val="E15E32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BA05782-3569-440B-997F-82D939BAAD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7606" y="4994905"/>
            <a:ext cx="546865" cy="16740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1280F7F-1E93-4ED4-A63F-DF6BC53E3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9276" y="2216925"/>
            <a:ext cx="546865" cy="1674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F13E02F-2E67-4B12-BEED-E20B370CE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741" y="2830435"/>
            <a:ext cx="546865" cy="167408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F94EC4B-A13C-4A01-A230-4FDA9DD23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7605" y="5006947"/>
            <a:ext cx="546865" cy="16740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EF1CF1C-0A34-42F4-8E7C-F1BC36AD0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0303" y="4979671"/>
            <a:ext cx="546865" cy="167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9D06EE6-BC8D-4C6E-891F-46DB66ACE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1037" y="4329802"/>
            <a:ext cx="437331" cy="982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A6E821-7B66-4973-9ACD-CBD749F8D7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2708" y="3625049"/>
            <a:ext cx="635160" cy="27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88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08 -0.03125 L 0.00808 -0.03102 C 0.00834 -0.06667 0.00638 -0.09908 0.0112 -0.13264 C 0.01159 -0.13611 0.01276 -0.13912 0.01354 -0.14236 C 0.01381 -0.14468 0.01407 -0.14699 0.01433 -0.14931 C 0.01524 -0.16019 0.01511 -0.16435 0.01589 -0.1757 C 0.01693 -0.19398 0.01628 -0.18009 0.01823 -0.2007 C 0.01901 -0.20996 0.01914 -0.21783 0.01979 -0.22709 C 0.01993 -0.23033 0.02032 -0.23357 0.02058 -0.23681 C 0.01953 -0.25625 0.01862 -0.27593 0.01745 -0.29514 C 0.01706 -0.30046 0.01667 -0.30556 0.01589 -0.31042 C 0.01511 -0.31482 0.01368 -0.31875 0.01276 -0.32292 C 0.00612 -0.35 0.01224 -0.3338 0.00651 -0.34236 C 0.0056 -0.34375 0.00508 -0.34584 0.00417 -0.34653 C 0.00352 -0.34699 -0.00429 -0.34931 -0.00442 -0.34931 C -0.00521 -0.3507 -0.00586 -0.35278 -0.00677 -0.35347 C -0.00807 -0.35463 -0.00937 -0.35509 -0.01067 -0.35486 C -0.01679 -0.35417 -0.02265 -0.35209 -0.02864 -0.3507 C -0.03606 -0.34028 -0.02877 -0.34861 -0.04036 -0.34375 C -0.0414 -0.34352 -0.04205 -0.34213 -0.04271 -0.34097 C -0.04388 -0.33982 -0.04479 -0.3382 -0.04583 -0.33681 C -0.04492 -0.32477 -0.04505 -0.33056 -0.04505 -0.32014 L -0.04505 -0.31991 " pathEditMode="relative" rAng="0" ptsTypes="AAAAAAAAAAAAAAAAAAAAAAA">
                                      <p:cBhvr>
                                        <p:cTn id="4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0" y="-1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01 -0.02778 L 0.01901 -0.02755 C 0.02552 -0.02639 0.03203 -0.02546 0.03854 -0.02361 C 0.04089 -0.02269 0.0431 -0.01945 0.04558 -0.01945 C 0.05157 -0.01898 0.05756 -0.0213 0.06354 -0.02222 C 0.0668 -0.025 0.07214 -0.02871 0.07448 -0.03472 C 0.07513 -0.03658 0.075 -0.03935 0.07526 -0.04167 C 0.07552 -0.04445 0.07578 -0.04722 0.07604 -0.05 C 0.07084 -0.08519 0.07474 -0.07269 0.06823 -0.09028 C 0.06797 -0.09213 0.06758 -0.09398 0.06745 -0.09583 C 0.06628 -0.10695 0.06433 -0.12917 0.06433 -0.12894 C 0.06537 -0.14074 0.06368 -0.15417 0.06745 -0.16389 C 0.07552 -0.18426 0.0905 -0.18102 0.10183 -0.18195 C 0.19336 -0.20023 0.17969 -0.15162 0.17683 -0.28195 C 0.1767 -0.28889 0.17631 -0.29583 0.17604 -0.30278 C 0.17578 -0.31713 0.17787 -0.33218 0.17526 -0.34583 C 0.17435 -0.35023 0.17006 -0.34792 0.16745 -0.34722 C 0.16511 -0.34653 0.16328 -0.34306 0.1612 -0.34167 C 0.16016 -0.34074 0.15912 -0.34051 0.15808 -0.34028 C 0.14479 -0.33519 0.15495 -0.33935 0.13776 -0.33472 C 0.13334 -0.33333 0.12891 -0.33195 0.12448 -0.33056 L 0.07604 -0.33472 C 0.07422 -0.33472 0.07175 -0.33357 0.07058 -0.33611 C 0.06888 -0.33912 0.06966 -0.34445 0.06901 -0.34861 C 0.06315 -0.38125 0.06875 -0.34329 0.06589 -0.36389 C 0.06693 -0.37222 0.06693 -0.38102 0.06901 -0.38889 C 0.06953 -0.39097 0.07188 -0.38982 0.07292 -0.39167 C 0.07422 -0.39375 0.07461 -0.39746 0.07604 -0.4 C 0.07683 -0.40139 0.07813 -0.40139 0.07917 -0.40278 C 0.08008 -0.40371 0.08047 -0.40579 0.08151 -0.40695 C 0.0875 -0.41296 0.08295 -0.40533 0.08542 -0.40972 L 0.09011 -0.41088 " pathEditMode="relative" rAng="0" ptsTypes="AAAAAAAAAAAAAAAAAAAAAAAAAAAAAAAA">
                                      <p:cBhvr>
                                        <p:cTn id="5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8" y="-1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2749</TotalTime>
  <Words>1872</Words>
  <Application>Microsoft Office PowerPoint</Application>
  <PresentationFormat>Widescreen</PresentationFormat>
  <Paragraphs>204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Alarms Management  EN-CV-CL</vt:lpstr>
      <vt:lpstr>Cooling and Ventilation Group at CERN (EN-CV)</vt:lpstr>
      <vt:lpstr>Process alarms – UNICOS systems - Purpose</vt:lpstr>
      <vt:lpstr>Process alarms – UNICOS systems - Display</vt:lpstr>
      <vt:lpstr>Process alarms – UNICOS systems – Alarm Screen</vt:lpstr>
      <vt:lpstr>CCC Alarm management inside EN-CV</vt:lpstr>
      <vt:lpstr>CCC Alarms EN/CV - User interface</vt:lpstr>
      <vt:lpstr>CCC Alarms EN/CV - User interface</vt:lpstr>
      <vt:lpstr>CCC Alarms EN/CV - Dataflow</vt:lpstr>
      <vt:lpstr>CCC Alarms EN/CV - Dataflow</vt:lpstr>
      <vt:lpstr>CCC Alarms EN/CV - Quality</vt:lpstr>
      <vt:lpstr>CCC Alarms EN/CV - Quality</vt:lpstr>
      <vt:lpstr>CCC Alarms EN/CV - Quality</vt:lpstr>
      <vt:lpstr>CCC Alarms EN/CV - Declaration</vt:lpstr>
      <vt:lpstr>CCC Alarms EN/CV - Declaration</vt:lpstr>
      <vt:lpstr>CCC Alarms EN/CV - Activation</vt:lpstr>
      <vt:lpstr>Alarm management EN/CV - Challenges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Doru-Octavian Nitu</dc:creator>
  <cp:lastModifiedBy>Doru-Octavian Nitu</cp:lastModifiedBy>
  <cp:revision>85</cp:revision>
  <dcterms:created xsi:type="dcterms:W3CDTF">2022-04-01T08:37:23Z</dcterms:created>
  <dcterms:modified xsi:type="dcterms:W3CDTF">2022-04-07T09:15:14Z</dcterms:modified>
</cp:coreProperties>
</file>