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0" r:id="rId8"/>
    <p:sldId id="258" r:id="rId9"/>
    <p:sldId id="265" r:id="rId10"/>
    <p:sldId id="259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44" y="1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7ADD7-12B3-48E8-9F90-689AB8E43E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96D628-9566-43A3-8BD8-4B339CBCED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7734C-E5D2-4F34-B613-2A320BA26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BA3F8-BFED-4C8B-ACAB-556643C3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4C593-5F3E-4DCE-A13F-D9707E340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95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EFE1D-DA9C-426F-BF88-2BC68FE86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07B24B-C3E1-4F89-8CE7-BC92CE8A3B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7425D-E85B-45B9-BA4A-A00DD2C86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8CA5B-640F-49CE-9AAB-11B529BBE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B3227-5707-4495-840B-3E576E393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1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B3A5F-306A-40EF-9749-49D0A5E54B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26607-9858-4FF3-B2DF-F8B87EEAFD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155F6-09F5-44BF-B8D3-BC14DD0AF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DA75A-A62B-4512-A3E2-3DD7EE364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B492C-E961-43FB-B3DB-3E3E70EB8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6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79BB5-29D9-4084-B9A5-DB7E0D5FE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D7BAD-A18D-47B9-BA50-7FB2838519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EE35F-3AE6-4A94-8B22-631FBB4C7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D384A-3249-495C-AA4E-8D6FE3118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3A99B-CDB1-42A9-B13D-BD2D1F712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93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D8446-800D-40E3-9B57-DEA3D0EED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E8108-CF38-4C9B-846A-B008A73A2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850E7C-B750-4F7E-B09C-C1C97582B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3C430-591A-43A5-A2E9-A03F90777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E21E5-8F02-40D1-BF22-B60924F31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82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B1672-F0A5-4170-9E7B-D3DBBE1FC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8483B-A1FB-4FD3-AB9B-F18BD5908D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D1BC5B-891A-4D69-A5F1-214247C61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BB4E10-484B-4D04-8AB5-B3CD56000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2BBBD8-9F7F-40C6-93E4-735BDD50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00144E-39B0-4391-AA07-8837818F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2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ACABB-F1A9-4A7C-877E-A4CA71DFB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B0CA3-3840-4558-BB61-E69F7EDB0B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2BB001-A03C-4E37-8FC7-FCA7111106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E80894-7E38-4FD5-8ECE-BE885B7716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931187-1BDF-4971-860A-1196294DFF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D3CEB4-9C60-47C1-9B76-B71B1BAB5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67CE63-E6BB-4AAD-91D0-8D63CF203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464F2E-6489-4EB0-BDFF-84417B3A3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451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36FF9-BCAC-40E5-A41D-F8C8138D4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9E92D-A3C3-4BC9-959C-FD6F1E5F1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541DAD-E83B-497C-A45C-E48449D59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3D48D9-23F7-4A99-99F8-BDA6557DA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4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8D18C8-E5FC-4827-86F8-97BFBC882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642379-B031-4A55-A95F-D92DE004A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FC6E86-1FB1-403A-A270-C1080930F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985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41EAE-73E4-45DF-AB0F-153667545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83C2A1-2065-48BA-B338-5C3A668DD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EED09D-24EB-46CA-BAD7-71215FB73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E6F3B8-B921-4646-89CB-8C32B5C40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3FEBD-1C25-42B3-82CD-1D1BAF73A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8B420-9703-4A1D-A752-59DD8EF8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93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13E23-B90F-47D6-93FC-3782A030A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C74B6A-7750-4722-81B1-5CC538F94E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F47871-EE6C-4FFD-8DE6-A7138DF2F3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C66579-4BD1-40A2-B52E-7D1D2E3B8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CCCB60-7672-4873-BA46-C13B913D8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FFF054-1E31-44A7-851F-E57F9D567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26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397218-E33A-4392-85B8-D6A46D712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646CC-9A48-4D25-B4A8-B2231AE6C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38B05-E845-4815-A340-3B7D89DAC3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B6D92-85DC-4C8A-A355-97D863365521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888FA-2C8A-496F-8C15-079806224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CFAD0-C508-4F5E-AEB6-58A449F4B3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78B7F-281A-4B9D-8A6B-C2A15E7C6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18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091B14-FDB1-47C8-9B96-C6265467FD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51" t="21991" r="28317" b="11144"/>
          <a:stretch/>
        </p:blipFill>
        <p:spPr>
          <a:xfrm>
            <a:off x="200166" y="232013"/>
            <a:ext cx="4981648" cy="4087504"/>
          </a:xfrm>
          <a:prstGeom prst="rect">
            <a:avLst/>
          </a:prstGeom>
        </p:spPr>
      </p:pic>
      <p:pic>
        <p:nvPicPr>
          <p:cNvPr id="7" name="Picture 6" descr="A close-up of a syringe&#10;&#10;Description automatically generated with medium confidence">
            <a:extLst>
              <a:ext uri="{FF2B5EF4-FFF2-40B4-BE49-F238E27FC236}">
                <a16:creationId xmlns:a16="http://schemas.microsoft.com/office/drawing/2014/main" id="{F42F938F-72E9-4F90-8542-65D58FB811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5" r="27966"/>
          <a:stretch/>
        </p:blipFill>
        <p:spPr>
          <a:xfrm>
            <a:off x="5274861" y="78487"/>
            <a:ext cx="5015038" cy="5080367"/>
          </a:xfrm>
          <a:prstGeom prst="rect">
            <a:avLst/>
          </a:prstGeom>
        </p:spPr>
      </p:pic>
      <p:pic>
        <p:nvPicPr>
          <p:cNvPr id="9" name="Picture 8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9707D64D-A33C-4686-8FCB-B6590E9C510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3" t="9646" r="15485" b="6859"/>
          <a:stretch/>
        </p:blipFill>
        <p:spPr>
          <a:xfrm>
            <a:off x="7898747" y="4162832"/>
            <a:ext cx="4176215" cy="2541619"/>
          </a:xfrm>
          <a:prstGeom prst="rect">
            <a:avLst/>
          </a:prstGeom>
        </p:spPr>
      </p:pic>
      <p:sp>
        <p:nvSpPr>
          <p:cNvPr id="10" name="CustomShape 2">
            <a:extLst>
              <a:ext uri="{FF2B5EF4-FFF2-40B4-BE49-F238E27FC236}">
                <a16:creationId xmlns:a16="http://schemas.microsoft.com/office/drawing/2014/main" id="{08C6C998-CE05-4567-AEAC-4E383EA1D71E}"/>
              </a:ext>
            </a:extLst>
          </p:cNvPr>
          <p:cNvSpPr/>
          <p:nvPr/>
        </p:nvSpPr>
        <p:spPr>
          <a:xfrm>
            <a:off x="377011" y="5292837"/>
            <a:ext cx="1560876" cy="68165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GB" sz="60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ECN3</a:t>
            </a:r>
            <a:endParaRPr lang="en-GB" sz="6000" b="0" strike="noStrike" spc="-1" dirty="0">
              <a:latin typeface="Arial"/>
            </a:endParaRPr>
          </a:p>
        </p:txBody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6FB8B428-6377-45D8-AD31-7ADBF91EC8F2}"/>
              </a:ext>
            </a:extLst>
          </p:cNvPr>
          <p:cNvSpPr/>
          <p:nvPr/>
        </p:nvSpPr>
        <p:spPr>
          <a:xfrm>
            <a:off x="2214883" y="4702593"/>
            <a:ext cx="2966931" cy="127159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marL="571500" indent="-571500">
              <a:lnSpc>
                <a:spcPct val="90000"/>
              </a:lnSpc>
              <a:buFont typeface="+mj-lt"/>
              <a:buAutoNum type="romanUcPeriod"/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BAT.911-PA852</a:t>
            </a:r>
          </a:p>
          <a:p>
            <a:pPr marL="571500" indent="-571500">
              <a:lnSpc>
                <a:spcPct val="90000"/>
              </a:lnSpc>
              <a:buFont typeface="+mj-lt"/>
              <a:buAutoNum type="romanUcPeriod"/>
            </a:pPr>
            <a:r>
              <a:rPr lang="en-GB" sz="2800" b="1" spc="-1" dirty="0">
                <a:solidFill>
                  <a:srgbClr val="000000"/>
                </a:solidFill>
                <a:latin typeface="Calibri Light"/>
              </a:rPr>
              <a:t>BAT.918-PT853 </a:t>
            </a:r>
          </a:p>
          <a:p>
            <a:pPr marL="571500" indent="-571500">
              <a:lnSpc>
                <a:spcPct val="90000"/>
              </a:lnSpc>
              <a:buFont typeface="+mj-lt"/>
              <a:buAutoNum type="romanUcPeriod"/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</a:rPr>
              <a:t>BAT.918-PT854</a:t>
            </a:r>
            <a:endParaRPr lang="en-GB" sz="2800" b="0" strike="noStrike" spc="-1" dirty="0">
              <a:latin typeface="Arial"/>
            </a:endParaRPr>
          </a:p>
        </p:txBody>
      </p:sp>
      <p:sp>
        <p:nvSpPr>
          <p:cNvPr id="8" name="CustomShape 2">
            <a:extLst>
              <a:ext uri="{FF2B5EF4-FFF2-40B4-BE49-F238E27FC236}">
                <a16:creationId xmlns:a16="http://schemas.microsoft.com/office/drawing/2014/main" id="{54FE55D5-0E8D-457F-AC80-65726837FFE3}"/>
              </a:ext>
            </a:extLst>
          </p:cNvPr>
          <p:cNvSpPr/>
          <p:nvPr/>
        </p:nvSpPr>
        <p:spPr>
          <a:xfrm>
            <a:off x="377011" y="6089341"/>
            <a:ext cx="2283556" cy="36024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lvl="0"/>
            <a:r>
              <a:rPr lang="en-US" b="1" dirty="0">
                <a:latin typeface="Arial" panose="020B0604020202020204" pitchFamily="34" charset="0"/>
              </a:rPr>
              <a:t>Detection </a:t>
            </a:r>
            <a:r>
              <a:rPr lang="en-US" b="1" dirty="0" err="1">
                <a:latin typeface="Arial" panose="020B0604020202020204" pitchFamily="34" charset="0"/>
              </a:rPr>
              <a:t>Incendie</a:t>
            </a: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791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7AFBE355-62C2-41DC-AF6F-5A803E5B4D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1" r="31832"/>
          <a:stretch/>
        </p:blipFill>
        <p:spPr>
          <a:xfrm>
            <a:off x="449331" y="304552"/>
            <a:ext cx="3865689" cy="5936049"/>
          </a:xfrm>
          <a:prstGeom prst="rect">
            <a:avLst/>
          </a:prstGeom>
        </p:spPr>
      </p:pic>
      <p:sp>
        <p:nvSpPr>
          <p:cNvPr id="4" name="CustomShape 2">
            <a:extLst>
              <a:ext uri="{FF2B5EF4-FFF2-40B4-BE49-F238E27FC236}">
                <a16:creationId xmlns:a16="http://schemas.microsoft.com/office/drawing/2014/main" id="{F1D4D662-19DA-4BA1-8739-C35EBE76BF36}"/>
              </a:ext>
            </a:extLst>
          </p:cNvPr>
          <p:cNvSpPr/>
          <p:nvPr/>
        </p:nvSpPr>
        <p:spPr>
          <a:xfrm>
            <a:off x="2214884" y="6047457"/>
            <a:ext cx="2338328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BAT.918-PT854</a:t>
            </a:r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A0D62822-4EA7-4868-994F-39FE523FED17}"/>
              </a:ext>
            </a:extLst>
          </p:cNvPr>
          <p:cNvSpPr/>
          <p:nvPr/>
        </p:nvSpPr>
        <p:spPr>
          <a:xfrm>
            <a:off x="4892125" y="6199731"/>
            <a:ext cx="4283190" cy="3328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sv-SE" sz="14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PT854/TA854 (ECN3) Integration EA_2706: </a:t>
            </a:r>
            <a:r>
              <a:rPr lang="en-GB" sz="1400" b="1" i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ST1544694_01</a:t>
            </a:r>
          </a:p>
        </p:txBody>
      </p:sp>
      <p:pic>
        <p:nvPicPr>
          <p:cNvPr id="15" name="Picture 14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B0A71707-85BB-4EE2-AA93-CEE91D2F4F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2" r="12015"/>
          <a:stretch/>
        </p:blipFill>
        <p:spPr>
          <a:xfrm>
            <a:off x="4553212" y="686402"/>
            <a:ext cx="7237863" cy="4752223"/>
          </a:xfrm>
          <a:prstGeom prst="rect">
            <a:avLst/>
          </a:prstGeom>
        </p:spPr>
      </p:pic>
      <p:sp>
        <p:nvSpPr>
          <p:cNvPr id="6" name="CustomShape 2">
            <a:extLst>
              <a:ext uri="{FF2B5EF4-FFF2-40B4-BE49-F238E27FC236}">
                <a16:creationId xmlns:a16="http://schemas.microsoft.com/office/drawing/2014/main" id="{D85C8EE9-5463-455F-8729-83CFCB24392C}"/>
              </a:ext>
            </a:extLst>
          </p:cNvPr>
          <p:cNvSpPr/>
          <p:nvPr/>
        </p:nvSpPr>
        <p:spPr>
          <a:xfrm>
            <a:off x="9514228" y="6047458"/>
            <a:ext cx="1458992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AS BUILT</a:t>
            </a:r>
          </a:p>
        </p:txBody>
      </p:sp>
    </p:spTree>
    <p:extLst>
      <p:ext uri="{BB962C8B-B14F-4D97-AF65-F5344CB8AC3E}">
        <p14:creationId xmlns:p14="http://schemas.microsoft.com/office/powerpoint/2010/main" val="243110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1017EB6A-42BD-4DD3-829C-CD8FA8C4A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01" y="264264"/>
            <a:ext cx="6046392" cy="4710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874FF7F1-4D52-4947-9E29-151133AFD93B}"/>
              </a:ext>
            </a:extLst>
          </p:cNvPr>
          <p:cNvSpPr/>
          <p:nvPr/>
        </p:nvSpPr>
        <p:spPr>
          <a:xfrm rot="584629">
            <a:off x="2939637" y="2963879"/>
            <a:ext cx="261566" cy="7974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1A15EB3C-6AF3-4178-9B62-A70B1C830B82}"/>
              </a:ext>
            </a:extLst>
          </p:cNvPr>
          <p:cNvSpPr/>
          <p:nvPr/>
        </p:nvSpPr>
        <p:spPr>
          <a:xfrm rot="20927985">
            <a:off x="3341753" y="3028165"/>
            <a:ext cx="261566" cy="7974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CD617B6C-9E8C-4991-AAD5-EE720ED752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3" b="22325"/>
          <a:stretch/>
        </p:blipFill>
        <p:spPr>
          <a:xfrm>
            <a:off x="5766118" y="1155453"/>
            <a:ext cx="6173189" cy="40928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Arrow: Down 11">
            <a:extLst>
              <a:ext uri="{FF2B5EF4-FFF2-40B4-BE49-F238E27FC236}">
                <a16:creationId xmlns:a16="http://schemas.microsoft.com/office/drawing/2014/main" id="{4D9F863F-C2AF-4A25-9BFE-5CDD73D0D9E8}"/>
              </a:ext>
            </a:extLst>
          </p:cNvPr>
          <p:cNvSpPr/>
          <p:nvPr/>
        </p:nvSpPr>
        <p:spPr>
          <a:xfrm rot="9587028">
            <a:off x="8068509" y="3412399"/>
            <a:ext cx="261566" cy="7974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288FB461-A8EE-4640-974F-8AC350E3F641}"/>
              </a:ext>
            </a:extLst>
          </p:cNvPr>
          <p:cNvSpPr/>
          <p:nvPr/>
        </p:nvSpPr>
        <p:spPr>
          <a:xfrm rot="11586556">
            <a:off x="8464859" y="3469328"/>
            <a:ext cx="261566" cy="7974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stomShape 2">
            <a:extLst>
              <a:ext uri="{FF2B5EF4-FFF2-40B4-BE49-F238E27FC236}">
                <a16:creationId xmlns:a16="http://schemas.microsoft.com/office/drawing/2014/main" id="{5B911361-D455-4980-9129-6D17999B86CD}"/>
              </a:ext>
            </a:extLst>
          </p:cNvPr>
          <p:cNvSpPr/>
          <p:nvPr/>
        </p:nvSpPr>
        <p:spPr>
          <a:xfrm>
            <a:off x="7683548" y="309425"/>
            <a:ext cx="2338328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BAT.918-PT854</a:t>
            </a:r>
          </a:p>
        </p:txBody>
      </p:sp>
      <p:sp>
        <p:nvSpPr>
          <p:cNvPr id="15" name="CustomShape 2">
            <a:extLst>
              <a:ext uri="{FF2B5EF4-FFF2-40B4-BE49-F238E27FC236}">
                <a16:creationId xmlns:a16="http://schemas.microsoft.com/office/drawing/2014/main" id="{B19063D5-77A6-4DA8-B95E-C70453CA2996}"/>
              </a:ext>
            </a:extLst>
          </p:cNvPr>
          <p:cNvSpPr/>
          <p:nvPr/>
        </p:nvSpPr>
        <p:spPr>
          <a:xfrm>
            <a:off x="2134462" y="5506711"/>
            <a:ext cx="2264667" cy="9542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lvl="0"/>
            <a:r>
              <a:rPr lang="en-US" b="1" u="sng" dirty="0">
                <a:effectLst/>
              </a:rPr>
              <a:t>Solution A</a:t>
            </a:r>
            <a:endParaRPr lang="en-US" sz="1800" dirty="0">
              <a:ea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dirty="0">
                <a:effectLst/>
              </a:rPr>
              <a:t>1x </a:t>
            </a:r>
            <a:r>
              <a:rPr lang="en-US" dirty="0" err="1">
                <a:effectLst/>
              </a:rPr>
              <a:t>platine</a:t>
            </a:r>
            <a:r>
              <a:rPr lang="en-US" dirty="0">
                <a:effectLst/>
              </a:rPr>
              <a:t> ASD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dirty="0">
                <a:effectLst/>
              </a:rPr>
              <a:t>coffret </a:t>
            </a:r>
            <a:r>
              <a:rPr lang="en-US" dirty="0" err="1">
                <a:effectLst/>
              </a:rPr>
              <a:t>électrique</a:t>
            </a:r>
            <a:endParaRPr lang="en-US" sz="1800" dirty="0">
              <a:effectLst/>
              <a:ea typeface="Calibri" panose="020F0502020204030204" pitchFamily="34" charset="0"/>
            </a:endParaRP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23C35718-181D-4426-836D-614F93933E19}"/>
              </a:ext>
            </a:extLst>
          </p:cNvPr>
          <p:cNvSpPr/>
          <p:nvPr/>
        </p:nvSpPr>
        <p:spPr>
          <a:xfrm rot="12118087">
            <a:off x="7243058" y="3103961"/>
            <a:ext cx="261566" cy="7974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stomShape 2">
            <a:extLst>
              <a:ext uri="{FF2B5EF4-FFF2-40B4-BE49-F238E27FC236}">
                <a16:creationId xmlns:a16="http://schemas.microsoft.com/office/drawing/2014/main" id="{BD921933-8A45-4EC3-8A94-EA4E513B5917}"/>
              </a:ext>
            </a:extLst>
          </p:cNvPr>
          <p:cNvSpPr/>
          <p:nvPr/>
        </p:nvSpPr>
        <p:spPr>
          <a:xfrm>
            <a:off x="6818566" y="5626420"/>
            <a:ext cx="4068292" cy="9542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lvl="0"/>
            <a:r>
              <a:rPr lang="en-US" b="1" u="sng" dirty="0">
                <a:effectLst/>
              </a:rPr>
              <a:t>Solution B (</a:t>
            </a:r>
            <a:r>
              <a:rPr lang="en-US" b="1" u="sng" dirty="0" err="1">
                <a:effectLst/>
              </a:rPr>
              <a:t>si</a:t>
            </a:r>
            <a:r>
              <a:rPr lang="en-US" b="1" u="sng" dirty="0">
                <a:effectLst/>
              </a:rPr>
              <a:t> </a:t>
            </a:r>
            <a:r>
              <a:rPr lang="en-US" b="1" u="sng" dirty="0" err="1">
                <a:effectLst/>
              </a:rPr>
              <a:t>parois</a:t>
            </a:r>
            <a:r>
              <a:rPr lang="en-US" b="1" u="sng" dirty="0">
                <a:effectLst/>
              </a:rPr>
              <a:t> coupe feu </a:t>
            </a:r>
            <a:r>
              <a:rPr lang="en-US" b="1" u="sng" dirty="0" err="1">
                <a:effectLst/>
              </a:rPr>
              <a:t>installée</a:t>
            </a:r>
            <a:r>
              <a:rPr lang="en-US" b="1" u="sng" dirty="0">
                <a:effectLst/>
              </a:rPr>
              <a:t>)</a:t>
            </a:r>
            <a:endParaRPr lang="en-US" sz="1800" dirty="0">
              <a:ea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dirty="0">
                <a:effectLst/>
              </a:rPr>
              <a:t>1x </a:t>
            </a:r>
            <a:r>
              <a:rPr lang="en-US" dirty="0" err="1">
                <a:effectLst/>
              </a:rPr>
              <a:t>platine</a:t>
            </a:r>
            <a:r>
              <a:rPr lang="en-US" dirty="0">
                <a:effectLst/>
              </a:rPr>
              <a:t> ASD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dirty="0">
                <a:effectLst/>
              </a:rPr>
              <a:t>coffret </a:t>
            </a:r>
            <a:r>
              <a:rPr lang="en-US" dirty="0" err="1">
                <a:effectLst/>
              </a:rPr>
              <a:t>électrique</a:t>
            </a:r>
            <a:endParaRPr lang="en-US" sz="1800" dirty="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795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ngineering drawing&#10;&#10;Description automatically generated">
            <a:extLst>
              <a:ext uri="{FF2B5EF4-FFF2-40B4-BE49-F238E27FC236}">
                <a16:creationId xmlns:a16="http://schemas.microsoft.com/office/drawing/2014/main" id="{A7E0B766-CDAF-4FFC-892A-98473815A7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7" t="6323" r="25000" b="2144"/>
          <a:stretch/>
        </p:blipFill>
        <p:spPr>
          <a:xfrm>
            <a:off x="361665" y="184246"/>
            <a:ext cx="5363570" cy="5827595"/>
          </a:xfrm>
          <a:prstGeom prst="rect">
            <a:avLst/>
          </a:prstGeom>
        </p:spPr>
      </p:pic>
      <p:sp>
        <p:nvSpPr>
          <p:cNvPr id="5" name="CustomShape 2">
            <a:extLst>
              <a:ext uri="{FF2B5EF4-FFF2-40B4-BE49-F238E27FC236}">
                <a16:creationId xmlns:a16="http://schemas.microsoft.com/office/drawing/2014/main" id="{3AD3E769-05C6-4A2A-BA08-081720262C70}"/>
              </a:ext>
            </a:extLst>
          </p:cNvPr>
          <p:cNvSpPr/>
          <p:nvPr/>
        </p:nvSpPr>
        <p:spPr>
          <a:xfrm>
            <a:off x="2214884" y="6041195"/>
            <a:ext cx="2338328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BAT.911-PA852</a:t>
            </a:r>
          </a:p>
        </p:txBody>
      </p:sp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798F7D9A-C099-49AC-93EA-743B105B9C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7" t="2465" r="22033" b="2679"/>
          <a:stretch/>
        </p:blipFill>
        <p:spPr>
          <a:xfrm>
            <a:off x="5823013" y="533442"/>
            <a:ext cx="5781447" cy="5484010"/>
          </a:xfrm>
          <a:prstGeom prst="rect">
            <a:avLst/>
          </a:prstGeom>
        </p:spPr>
      </p:pic>
      <p:sp>
        <p:nvSpPr>
          <p:cNvPr id="11" name="CustomShape 2">
            <a:extLst>
              <a:ext uri="{FF2B5EF4-FFF2-40B4-BE49-F238E27FC236}">
                <a16:creationId xmlns:a16="http://schemas.microsoft.com/office/drawing/2014/main" id="{7F702129-15D3-48B0-A3D8-B5A8CE86A576}"/>
              </a:ext>
            </a:extLst>
          </p:cNvPr>
          <p:cNvSpPr/>
          <p:nvPr/>
        </p:nvSpPr>
        <p:spPr>
          <a:xfrm>
            <a:off x="4892125" y="6199731"/>
            <a:ext cx="4377136" cy="3328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sv-SE" sz="14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INTEGRATION BAT.911-PA852 (ECN3) _2705: </a:t>
            </a:r>
            <a:r>
              <a:rPr lang="en-GB" sz="1400" b="1" i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ST1518207_01</a:t>
            </a:r>
          </a:p>
        </p:txBody>
      </p:sp>
    </p:spTree>
    <p:extLst>
      <p:ext uri="{BB962C8B-B14F-4D97-AF65-F5344CB8AC3E}">
        <p14:creationId xmlns:p14="http://schemas.microsoft.com/office/powerpoint/2010/main" val="1083798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E9B0FC3D-BFEE-4E1E-8FEA-39BB13A9A7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" t="2572" r="4572"/>
          <a:stretch/>
        </p:blipFill>
        <p:spPr>
          <a:xfrm>
            <a:off x="1829511" y="467806"/>
            <a:ext cx="9846859" cy="5467797"/>
          </a:xfrm>
          <a:prstGeom prst="rect">
            <a:avLst/>
          </a:prstGeom>
        </p:spPr>
      </p:pic>
      <p:sp>
        <p:nvSpPr>
          <p:cNvPr id="8" name="CustomShape 2">
            <a:extLst>
              <a:ext uri="{FF2B5EF4-FFF2-40B4-BE49-F238E27FC236}">
                <a16:creationId xmlns:a16="http://schemas.microsoft.com/office/drawing/2014/main" id="{11BA7D33-851F-4570-8BB1-57647FB7EAA2}"/>
              </a:ext>
            </a:extLst>
          </p:cNvPr>
          <p:cNvSpPr/>
          <p:nvPr/>
        </p:nvSpPr>
        <p:spPr>
          <a:xfrm>
            <a:off x="2214884" y="6041195"/>
            <a:ext cx="2338328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BAT.911-PA852</a:t>
            </a:r>
          </a:p>
        </p:txBody>
      </p:sp>
      <p:sp>
        <p:nvSpPr>
          <p:cNvPr id="9" name="CustomShape 2">
            <a:extLst>
              <a:ext uri="{FF2B5EF4-FFF2-40B4-BE49-F238E27FC236}">
                <a16:creationId xmlns:a16="http://schemas.microsoft.com/office/drawing/2014/main" id="{919ECBF8-BC2C-4283-8CB0-343AF3F7ADB4}"/>
              </a:ext>
            </a:extLst>
          </p:cNvPr>
          <p:cNvSpPr/>
          <p:nvPr/>
        </p:nvSpPr>
        <p:spPr>
          <a:xfrm>
            <a:off x="4892125" y="6199731"/>
            <a:ext cx="4377136" cy="3328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sv-SE" sz="14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INTEGRATION BAT.911-PA852 (ECN3) _2705: </a:t>
            </a:r>
            <a:r>
              <a:rPr lang="en-GB" sz="1400" b="1" i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ST1518207_01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869BE02E-0CE2-4A4F-893A-AEA689B8108A}"/>
              </a:ext>
            </a:extLst>
          </p:cNvPr>
          <p:cNvSpPr/>
          <p:nvPr/>
        </p:nvSpPr>
        <p:spPr>
          <a:xfrm>
            <a:off x="227766" y="485254"/>
            <a:ext cx="1458992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AS BUILT</a:t>
            </a:r>
          </a:p>
        </p:txBody>
      </p:sp>
    </p:spTree>
    <p:extLst>
      <p:ext uri="{BB962C8B-B14F-4D97-AF65-F5344CB8AC3E}">
        <p14:creationId xmlns:p14="http://schemas.microsoft.com/office/powerpoint/2010/main" val="278536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8E59F81-C4B4-4695-A886-CA4AB3D905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r="8992"/>
          <a:stretch/>
        </p:blipFill>
        <p:spPr>
          <a:xfrm>
            <a:off x="1865193" y="227745"/>
            <a:ext cx="8461613" cy="5813450"/>
          </a:xfrm>
          <a:prstGeom prst="rect">
            <a:avLst/>
          </a:prstGeom>
        </p:spPr>
      </p:pic>
      <p:sp>
        <p:nvSpPr>
          <p:cNvPr id="5" name="CustomShape 2">
            <a:extLst>
              <a:ext uri="{FF2B5EF4-FFF2-40B4-BE49-F238E27FC236}">
                <a16:creationId xmlns:a16="http://schemas.microsoft.com/office/drawing/2014/main" id="{CD542B0D-2514-4F49-BFA8-1289CC8C7135}"/>
              </a:ext>
            </a:extLst>
          </p:cNvPr>
          <p:cNvSpPr/>
          <p:nvPr/>
        </p:nvSpPr>
        <p:spPr>
          <a:xfrm>
            <a:off x="2214884" y="6041195"/>
            <a:ext cx="2338328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BAT.911-PA852</a:t>
            </a: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DC682954-57FB-4642-B32B-749A13392FDA}"/>
              </a:ext>
            </a:extLst>
          </p:cNvPr>
          <p:cNvSpPr/>
          <p:nvPr/>
        </p:nvSpPr>
        <p:spPr>
          <a:xfrm>
            <a:off x="4892125" y="6199731"/>
            <a:ext cx="4377136" cy="3328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sv-SE" sz="14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INTEGRATION BAT.911-PA852 (ECN3) _2705: </a:t>
            </a:r>
            <a:r>
              <a:rPr lang="en-GB" sz="1400" b="1" i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ST1518207_01</a:t>
            </a:r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2F340BD2-5F40-405D-B434-1C23BF901CE4}"/>
              </a:ext>
            </a:extLst>
          </p:cNvPr>
          <p:cNvSpPr/>
          <p:nvPr/>
        </p:nvSpPr>
        <p:spPr>
          <a:xfrm>
            <a:off x="227766" y="485254"/>
            <a:ext cx="1458992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AS BUILT</a:t>
            </a:r>
          </a:p>
        </p:txBody>
      </p:sp>
    </p:spTree>
    <p:extLst>
      <p:ext uri="{BB962C8B-B14F-4D97-AF65-F5344CB8AC3E}">
        <p14:creationId xmlns:p14="http://schemas.microsoft.com/office/powerpoint/2010/main" val="2584874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A681B61-41C0-4963-B718-D56FA172DF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" t="13611" r="1420"/>
          <a:stretch/>
        </p:blipFill>
        <p:spPr>
          <a:xfrm>
            <a:off x="331033" y="542335"/>
            <a:ext cx="8223745" cy="5773329"/>
          </a:xfrm>
          <a:prstGeom prst="rect">
            <a:avLst/>
          </a:prstGeom>
        </p:spPr>
      </p:pic>
      <p:sp>
        <p:nvSpPr>
          <p:cNvPr id="8" name="CustomShape 2">
            <a:extLst>
              <a:ext uri="{FF2B5EF4-FFF2-40B4-BE49-F238E27FC236}">
                <a16:creationId xmlns:a16="http://schemas.microsoft.com/office/drawing/2014/main" id="{FA31A63A-E4A3-4697-8FA5-A420F5662C54}"/>
              </a:ext>
            </a:extLst>
          </p:cNvPr>
          <p:cNvSpPr/>
          <p:nvPr/>
        </p:nvSpPr>
        <p:spPr>
          <a:xfrm>
            <a:off x="373429" y="182091"/>
            <a:ext cx="2283556" cy="36024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lvl="0"/>
            <a:r>
              <a:rPr lang="en-US" b="1" dirty="0">
                <a:latin typeface="Arial" panose="020B0604020202020204" pitchFamily="34" charset="0"/>
              </a:rPr>
              <a:t>Detection </a:t>
            </a:r>
            <a:r>
              <a:rPr lang="en-US" b="1" dirty="0" err="1">
                <a:latin typeface="Arial" panose="020B0604020202020204" pitchFamily="34" charset="0"/>
              </a:rPr>
              <a:t>Incendie</a:t>
            </a: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9B54F831-5630-49BB-894C-F092237854C1}"/>
              </a:ext>
            </a:extLst>
          </p:cNvPr>
          <p:cNvSpPr/>
          <p:nvPr/>
        </p:nvSpPr>
        <p:spPr>
          <a:xfrm rot="584629">
            <a:off x="5855058" y="5036704"/>
            <a:ext cx="261566" cy="4235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D8C9671F-87E0-45B2-BA41-A37EFB724EB5}"/>
              </a:ext>
            </a:extLst>
          </p:cNvPr>
          <p:cNvSpPr/>
          <p:nvPr/>
        </p:nvSpPr>
        <p:spPr>
          <a:xfrm rot="20927985">
            <a:off x="6317981" y="5034413"/>
            <a:ext cx="261566" cy="4235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FE9EF10C-87CE-45CE-9703-54DD06D8A3A0}"/>
              </a:ext>
            </a:extLst>
          </p:cNvPr>
          <p:cNvSpPr/>
          <p:nvPr/>
        </p:nvSpPr>
        <p:spPr>
          <a:xfrm rot="11636530">
            <a:off x="4997311" y="4673416"/>
            <a:ext cx="261566" cy="4235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04FF8B21-CB08-483E-93CD-33FBCB62FE2C}"/>
              </a:ext>
            </a:extLst>
          </p:cNvPr>
          <p:cNvSpPr/>
          <p:nvPr/>
        </p:nvSpPr>
        <p:spPr>
          <a:xfrm rot="10379886">
            <a:off x="5534695" y="4684324"/>
            <a:ext cx="261566" cy="4235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9F996E8C-8FC0-4CDD-82B7-D4FE8FA7C123}"/>
              </a:ext>
            </a:extLst>
          </p:cNvPr>
          <p:cNvSpPr/>
          <p:nvPr/>
        </p:nvSpPr>
        <p:spPr>
          <a:xfrm rot="17724424">
            <a:off x="2729584" y="4701468"/>
            <a:ext cx="261566" cy="4235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75ACD2-B8C3-4805-B0DE-9B77223B1EF5}"/>
              </a:ext>
            </a:extLst>
          </p:cNvPr>
          <p:cNvSpPr/>
          <p:nvPr/>
        </p:nvSpPr>
        <p:spPr>
          <a:xfrm>
            <a:off x="3491651" y="5165149"/>
            <a:ext cx="2053228" cy="749469"/>
          </a:xfrm>
          <a:prstGeom prst="rect">
            <a:avLst/>
          </a:prstGeom>
          <a:noFill/>
          <a:ln w="19050" cmpd="sng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F293E8D-4B9A-4D27-8E12-CAA525975938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4518265" y="5914618"/>
            <a:ext cx="0" cy="44570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stomShape 2">
            <a:extLst>
              <a:ext uri="{FF2B5EF4-FFF2-40B4-BE49-F238E27FC236}">
                <a16:creationId xmlns:a16="http://schemas.microsoft.com/office/drawing/2014/main" id="{36A2C124-C3AC-4245-AD79-F69E204F53D9}"/>
              </a:ext>
            </a:extLst>
          </p:cNvPr>
          <p:cNvSpPr/>
          <p:nvPr/>
        </p:nvSpPr>
        <p:spPr>
          <a:xfrm>
            <a:off x="3856980" y="6358571"/>
            <a:ext cx="1322571" cy="24811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lvl="0"/>
            <a:r>
              <a:rPr lang="en-US" sz="1200" b="1" dirty="0" err="1">
                <a:latin typeface="Arial" panose="020B0604020202020204" pitchFamily="34" charset="0"/>
              </a:rPr>
              <a:t>Système</a:t>
            </a:r>
            <a:r>
              <a:rPr lang="en-US" sz="1200" b="1" dirty="0">
                <a:latin typeface="Arial" panose="020B0604020202020204" pitchFamily="34" charset="0"/>
              </a:rPr>
              <a:t> </a:t>
            </a:r>
            <a:r>
              <a:rPr lang="en-US" sz="1200" b="1" dirty="0" err="1">
                <a:latin typeface="Arial" panose="020B0604020202020204" pitchFamily="34" charset="0"/>
              </a:rPr>
              <a:t>actuel</a:t>
            </a:r>
            <a:endParaRPr lang="en-US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0" name="CustomShape 2">
            <a:extLst>
              <a:ext uri="{FF2B5EF4-FFF2-40B4-BE49-F238E27FC236}">
                <a16:creationId xmlns:a16="http://schemas.microsoft.com/office/drawing/2014/main" id="{3D021B3F-9E29-4D28-BDF7-B833BC6C9E0C}"/>
              </a:ext>
            </a:extLst>
          </p:cNvPr>
          <p:cNvSpPr/>
          <p:nvPr/>
        </p:nvSpPr>
        <p:spPr>
          <a:xfrm>
            <a:off x="8721807" y="1335272"/>
            <a:ext cx="3308588" cy="925257"/>
          </a:xfrm>
          <a:prstGeom prst="rect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3x racks ( </a:t>
            </a:r>
            <a:r>
              <a:rPr lang="en-US" sz="18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baie</a:t>
            </a: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ECS, CMSI, SSS)</a:t>
            </a: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5x platines LASD</a:t>
            </a: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1x platine ASD</a:t>
            </a: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1" name="CustomShape 2">
            <a:extLst>
              <a:ext uri="{FF2B5EF4-FFF2-40B4-BE49-F238E27FC236}">
                <a16:creationId xmlns:a16="http://schemas.microsoft.com/office/drawing/2014/main" id="{798D4376-BA7A-4C15-AC50-F7824A3AA171}"/>
              </a:ext>
            </a:extLst>
          </p:cNvPr>
          <p:cNvSpPr/>
          <p:nvPr/>
        </p:nvSpPr>
        <p:spPr>
          <a:xfrm>
            <a:off x="1349260" y="2180590"/>
            <a:ext cx="3022214" cy="925257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Enlever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le grillage de la mezzanine</a:t>
            </a:r>
            <a:endParaRPr lang="en-US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Enlever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echelle à </a:t>
            </a:r>
            <a:r>
              <a:rPr lang="fr-FR" dirty="0">
                <a:solidFill>
                  <a:schemeClr val="tx1"/>
                </a:solidFill>
              </a:rPr>
              <a:t>câbles </a:t>
            </a:r>
            <a:endParaRPr lang="en-US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2" name="CustomShape 2">
            <a:extLst>
              <a:ext uri="{FF2B5EF4-FFF2-40B4-BE49-F238E27FC236}">
                <a16:creationId xmlns:a16="http://schemas.microsoft.com/office/drawing/2014/main" id="{2E261B17-41A3-451F-99E1-9581ECA109E6}"/>
              </a:ext>
            </a:extLst>
          </p:cNvPr>
          <p:cNvSpPr/>
          <p:nvPr/>
        </p:nvSpPr>
        <p:spPr>
          <a:xfrm>
            <a:off x="9407737" y="447226"/>
            <a:ext cx="1936728" cy="64676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ctr">
            <a:noAutofit/>
          </a:bodyPr>
          <a:lstStyle/>
          <a:p>
            <a:pPr lvl="0" algn="ctr"/>
            <a:r>
              <a:rPr lang="en-US" sz="2800" b="1" u="sng" dirty="0">
                <a:effectLst/>
              </a:rPr>
              <a:t>Solution A</a:t>
            </a:r>
            <a:endParaRPr lang="en-US" sz="2800" dirty="0">
              <a:ea typeface="Times New Roman" panose="02020603050405020304" pitchFamily="18" charset="0"/>
            </a:endParaRPr>
          </a:p>
        </p:txBody>
      </p:sp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AFCF0B1F-17D2-4E30-9131-27B42A773D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4" r="17210" b="11053"/>
          <a:stretch/>
        </p:blipFill>
        <p:spPr>
          <a:xfrm>
            <a:off x="7892880" y="2389826"/>
            <a:ext cx="3631379" cy="42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" name="CustomShape 2">
            <a:extLst>
              <a:ext uri="{FF2B5EF4-FFF2-40B4-BE49-F238E27FC236}">
                <a16:creationId xmlns:a16="http://schemas.microsoft.com/office/drawing/2014/main" id="{C2C1E21F-7A98-4868-8E8F-B560673D5E07}"/>
              </a:ext>
            </a:extLst>
          </p:cNvPr>
          <p:cNvSpPr/>
          <p:nvPr/>
        </p:nvSpPr>
        <p:spPr>
          <a:xfrm>
            <a:off x="373429" y="6186815"/>
            <a:ext cx="2338328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BAT.911-PA852</a:t>
            </a:r>
          </a:p>
        </p:txBody>
      </p:sp>
    </p:spTree>
    <p:extLst>
      <p:ext uri="{BB962C8B-B14F-4D97-AF65-F5344CB8AC3E}">
        <p14:creationId xmlns:p14="http://schemas.microsoft.com/office/powerpoint/2010/main" val="2821105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88305416-E562-4C4A-8F4F-48C04CC8B7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90"/>
          <a:stretch/>
        </p:blipFill>
        <p:spPr>
          <a:xfrm>
            <a:off x="115415" y="346775"/>
            <a:ext cx="8433786" cy="6038481"/>
          </a:xfrm>
          <a:prstGeom prst="rect">
            <a:avLst/>
          </a:prstGeom>
        </p:spPr>
      </p:pic>
      <p:sp>
        <p:nvSpPr>
          <p:cNvPr id="4" name="CustomShape 2">
            <a:extLst>
              <a:ext uri="{FF2B5EF4-FFF2-40B4-BE49-F238E27FC236}">
                <a16:creationId xmlns:a16="http://schemas.microsoft.com/office/drawing/2014/main" id="{6E6D280A-690C-40DD-B378-CBC4040CE549}"/>
              </a:ext>
            </a:extLst>
          </p:cNvPr>
          <p:cNvSpPr/>
          <p:nvPr/>
        </p:nvSpPr>
        <p:spPr>
          <a:xfrm>
            <a:off x="373429" y="182091"/>
            <a:ext cx="2283556" cy="36024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lvl="0"/>
            <a:r>
              <a:rPr lang="en-US" b="1" dirty="0">
                <a:latin typeface="Arial" panose="020B0604020202020204" pitchFamily="34" charset="0"/>
              </a:rPr>
              <a:t>Detection </a:t>
            </a:r>
            <a:r>
              <a:rPr lang="en-US" b="1" dirty="0" err="1">
                <a:latin typeface="Arial" panose="020B0604020202020204" pitchFamily="34" charset="0"/>
              </a:rPr>
              <a:t>Incendie</a:t>
            </a: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860FDDE4-CF9D-423E-AD57-0FADE35170B3}"/>
              </a:ext>
            </a:extLst>
          </p:cNvPr>
          <p:cNvSpPr/>
          <p:nvPr/>
        </p:nvSpPr>
        <p:spPr>
          <a:xfrm>
            <a:off x="8721807" y="1335272"/>
            <a:ext cx="3308588" cy="925257"/>
          </a:xfrm>
          <a:prstGeom prst="rect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3x racks ( </a:t>
            </a:r>
            <a:r>
              <a:rPr lang="en-US" sz="18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baie</a:t>
            </a: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ECS, CMSI, SSS)</a:t>
            </a: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5x platines LASD</a:t>
            </a: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1x platine ASD</a:t>
            </a: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98D064C-59A8-4BE9-9F16-5289DEBC0C5D}"/>
              </a:ext>
            </a:extLst>
          </p:cNvPr>
          <p:cNvSpPr/>
          <p:nvPr/>
        </p:nvSpPr>
        <p:spPr>
          <a:xfrm>
            <a:off x="9407737" y="447226"/>
            <a:ext cx="1936728" cy="64676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ctr">
            <a:noAutofit/>
          </a:bodyPr>
          <a:lstStyle/>
          <a:p>
            <a:pPr lvl="0" algn="ctr"/>
            <a:r>
              <a:rPr lang="en-US" sz="2800" b="1" u="sng" dirty="0">
                <a:effectLst/>
              </a:rPr>
              <a:t>Solution B</a:t>
            </a:r>
            <a:endParaRPr lang="en-US" sz="2800" dirty="0">
              <a:ea typeface="Times New Roman" panose="02020603050405020304" pitchFamily="18" charset="0"/>
            </a:endParaRPr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D260D4FF-5C2B-4DD7-BF8E-E9B344F3BA65}"/>
              </a:ext>
            </a:extLst>
          </p:cNvPr>
          <p:cNvSpPr/>
          <p:nvPr/>
        </p:nvSpPr>
        <p:spPr>
          <a:xfrm>
            <a:off x="373429" y="6186815"/>
            <a:ext cx="2338328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BAT.911-PA852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4762DB-F09C-4523-9C1A-C683FAF537FB}"/>
              </a:ext>
            </a:extLst>
          </p:cNvPr>
          <p:cNvSpPr/>
          <p:nvPr/>
        </p:nvSpPr>
        <p:spPr>
          <a:xfrm>
            <a:off x="3491651" y="4891597"/>
            <a:ext cx="2053228" cy="1023022"/>
          </a:xfrm>
          <a:prstGeom prst="rect">
            <a:avLst/>
          </a:prstGeom>
          <a:noFill/>
          <a:ln w="19050" cmpd="sng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1B70FB5-905E-44D2-8169-0E0E87993EC4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4518265" y="5914619"/>
            <a:ext cx="0" cy="4457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stomShape 2">
            <a:extLst>
              <a:ext uri="{FF2B5EF4-FFF2-40B4-BE49-F238E27FC236}">
                <a16:creationId xmlns:a16="http://schemas.microsoft.com/office/drawing/2014/main" id="{014E7A15-D322-46A9-9265-EA6BEB55952E}"/>
              </a:ext>
            </a:extLst>
          </p:cNvPr>
          <p:cNvSpPr/>
          <p:nvPr/>
        </p:nvSpPr>
        <p:spPr>
          <a:xfrm>
            <a:off x="3856980" y="6358571"/>
            <a:ext cx="1322571" cy="24811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lvl="0"/>
            <a:r>
              <a:rPr lang="en-US" sz="1200" b="1" dirty="0" err="1">
                <a:latin typeface="Arial" panose="020B0604020202020204" pitchFamily="34" charset="0"/>
              </a:rPr>
              <a:t>Système</a:t>
            </a:r>
            <a:r>
              <a:rPr lang="en-US" sz="1200" b="1" dirty="0">
                <a:latin typeface="Arial" panose="020B0604020202020204" pitchFamily="34" charset="0"/>
              </a:rPr>
              <a:t> </a:t>
            </a:r>
            <a:r>
              <a:rPr lang="en-US" sz="1200" b="1" dirty="0" err="1">
                <a:latin typeface="Arial" panose="020B0604020202020204" pitchFamily="34" charset="0"/>
              </a:rPr>
              <a:t>actuel</a:t>
            </a:r>
            <a:endParaRPr lang="en-US" sz="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A8E06DFD-3296-4625-888F-8A61255B7B0D}"/>
              </a:ext>
            </a:extLst>
          </p:cNvPr>
          <p:cNvSpPr/>
          <p:nvPr/>
        </p:nvSpPr>
        <p:spPr>
          <a:xfrm rot="584629">
            <a:off x="3951061" y="3356519"/>
            <a:ext cx="261566" cy="4235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3AD9AA85-3BFF-40A9-B3A2-1B9FD01A0FB5}"/>
              </a:ext>
            </a:extLst>
          </p:cNvPr>
          <p:cNvSpPr/>
          <p:nvPr/>
        </p:nvSpPr>
        <p:spPr>
          <a:xfrm rot="17724424">
            <a:off x="2960404" y="3627269"/>
            <a:ext cx="261566" cy="4235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E4BB196D-64A3-47EA-B76A-29545C719D01}"/>
              </a:ext>
            </a:extLst>
          </p:cNvPr>
          <p:cNvSpPr/>
          <p:nvPr/>
        </p:nvSpPr>
        <p:spPr>
          <a:xfrm rot="20539555">
            <a:off x="4280537" y="3331581"/>
            <a:ext cx="261566" cy="4235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stomShape 2">
            <a:extLst>
              <a:ext uri="{FF2B5EF4-FFF2-40B4-BE49-F238E27FC236}">
                <a16:creationId xmlns:a16="http://schemas.microsoft.com/office/drawing/2014/main" id="{BBAE7B16-7ECF-4D40-97FF-9CCEE508D498}"/>
              </a:ext>
            </a:extLst>
          </p:cNvPr>
          <p:cNvSpPr/>
          <p:nvPr/>
        </p:nvSpPr>
        <p:spPr>
          <a:xfrm>
            <a:off x="1349260" y="2544582"/>
            <a:ext cx="3022214" cy="68621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Ajouter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une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extension de mezzanine</a:t>
            </a:r>
            <a:endParaRPr lang="en-US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20" name="Picture 19" descr="Diagram, engineering drawing&#10;&#10;Description automatically generated">
            <a:extLst>
              <a:ext uri="{FF2B5EF4-FFF2-40B4-BE49-F238E27FC236}">
                <a16:creationId xmlns:a16="http://schemas.microsoft.com/office/drawing/2014/main" id="{9947BB53-FACC-43C1-96FF-F9E85F3844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3" t="14886" r="22134"/>
          <a:stretch/>
        </p:blipFill>
        <p:spPr>
          <a:xfrm>
            <a:off x="8111806" y="2452043"/>
            <a:ext cx="3258882" cy="42683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4943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E1D0A010-06A4-475E-8954-6ED894FECF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1" t="4716" r="19572" b="4180"/>
          <a:stretch/>
        </p:blipFill>
        <p:spPr>
          <a:xfrm>
            <a:off x="2047164" y="143298"/>
            <a:ext cx="7758752" cy="5800299"/>
          </a:xfrm>
          <a:prstGeom prst="rect">
            <a:avLst/>
          </a:prstGeom>
        </p:spPr>
      </p:pic>
      <p:sp>
        <p:nvSpPr>
          <p:cNvPr id="6" name="CustomShape 2">
            <a:extLst>
              <a:ext uri="{FF2B5EF4-FFF2-40B4-BE49-F238E27FC236}">
                <a16:creationId xmlns:a16="http://schemas.microsoft.com/office/drawing/2014/main" id="{ECD45458-6B4D-420B-8AE8-87A392D275BE}"/>
              </a:ext>
            </a:extLst>
          </p:cNvPr>
          <p:cNvSpPr/>
          <p:nvPr/>
        </p:nvSpPr>
        <p:spPr>
          <a:xfrm>
            <a:off x="5401639" y="4382430"/>
            <a:ext cx="2097809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PT853-TA853</a:t>
            </a:r>
          </a:p>
        </p:txBody>
      </p:sp>
      <p:sp>
        <p:nvSpPr>
          <p:cNvPr id="8" name="CustomShape 2">
            <a:extLst>
              <a:ext uri="{FF2B5EF4-FFF2-40B4-BE49-F238E27FC236}">
                <a16:creationId xmlns:a16="http://schemas.microsoft.com/office/drawing/2014/main" id="{7FC90BC9-8E7C-4942-81C9-B10E45A5BF98}"/>
              </a:ext>
            </a:extLst>
          </p:cNvPr>
          <p:cNvSpPr/>
          <p:nvPr/>
        </p:nvSpPr>
        <p:spPr>
          <a:xfrm>
            <a:off x="8395649" y="2798900"/>
            <a:ext cx="2097809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PT854-TA854</a:t>
            </a:r>
          </a:p>
        </p:txBody>
      </p:sp>
      <p:sp>
        <p:nvSpPr>
          <p:cNvPr id="10" name="CustomShape 2">
            <a:extLst>
              <a:ext uri="{FF2B5EF4-FFF2-40B4-BE49-F238E27FC236}">
                <a16:creationId xmlns:a16="http://schemas.microsoft.com/office/drawing/2014/main" id="{06E0CAAC-5D1D-4B27-A05A-2EA1764FE45E}"/>
              </a:ext>
            </a:extLst>
          </p:cNvPr>
          <p:cNvSpPr/>
          <p:nvPr/>
        </p:nvSpPr>
        <p:spPr>
          <a:xfrm>
            <a:off x="1409665" y="6047458"/>
            <a:ext cx="3380698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BAT.918_PT853_PT854</a:t>
            </a:r>
          </a:p>
        </p:txBody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50B8D665-375A-40DA-98D1-6467ABFB4E6D}"/>
              </a:ext>
            </a:extLst>
          </p:cNvPr>
          <p:cNvSpPr/>
          <p:nvPr/>
        </p:nvSpPr>
        <p:spPr>
          <a:xfrm>
            <a:off x="5424480" y="6199731"/>
            <a:ext cx="3775886" cy="3328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sv-SE" sz="14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INTEGRATION BAT.918-BX83_2706: </a:t>
            </a:r>
            <a:r>
              <a:rPr lang="en-GB" sz="1400" b="1" i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ST1544688_01</a:t>
            </a:r>
          </a:p>
        </p:txBody>
      </p:sp>
      <p:sp>
        <p:nvSpPr>
          <p:cNvPr id="13" name="CustomShape 2">
            <a:extLst>
              <a:ext uri="{FF2B5EF4-FFF2-40B4-BE49-F238E27FC236}">
                <a16:creationId xmlns:a16="http://schemas.microsoft.com/office/drawing/2014/main" id="{B169D196-5A7B-432D-B736-B34DD85E8BA3}"/>
              </a:ext>
            </a:extLst>
          </p:cNvPr>
          <p:cNvSpPr/>
          <p:nvPr/>
        </p:nvSpPr>
        <p:spPr>
          <a:xfrm>
            <a:off x="3828731" y="1184118"/>
            <a:ext cx="2097809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BAT.918-BX83</a:t>
            </a:r>
          </a:p>
        </p:txBody>
      </p:sp>
    </p:spTree>
    <p:extLst>
      <p:ext uri="{BB962C8B-B14F-4D97-AF65-F5344CB8AC3E}">
        <p14:creationId xmlns:p14="http://schemas.microsoft.com/office/powerpoint/2010/main" val="3117296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4EC6D947-C874-4F9F-8BB4-32AC7DC7EE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7" t="3520" r="31062" b="1945"/>
          <a:stretch/>
        </p:blipFill>
        <p:spPr>
          <a:xfrm>
            <a:off x="344475" y="256784"/>
            <a:ext cx="3983276" cy="6018756"/>
          </a:xfrm>
          <a:prstGeom prst="rect">
            <a:avLst/>
          </a:prstGeom>
        </p:spPr>
      </p:pic>
      <p:sp>
        <p:nvSpPr>
          <p:cNvPr id="6" name="CustomShape 2">
            <a:extLst>
              <a:ext uri="{FF2B5EF4-FFF2-40B4-BE49-F238E27FC236}">
                <a16:creationId xmlns:a16="http://schemas.microsoft.com/office/drawing/2014/main" id="{F17828CF-BBF8-4832-9636-8F6C8A25A17F}"/>
              </a:ext>
            </a:extLst>
          </p:cNvPr>
          <p:cNvSpPr/>
          <p:nvPr/>
        </p:nvSpPr>
        <p:spPr>
          <a:xfrm>
            <a:off x="2214884" y="6047458"/>
            <a:ext cx="2338328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BAT.918-PT853</a:t>
            </a:r>
          </a:p>
        </p:txBody>
      </p:sp>
      <p:sp>
        <p:nvSpPr>
          <p:cNvPr id="9" name="CustomShape 2">
            <a:extLst>
              <a:ext uri="{FF2B5EF4-FFF2-40B4-BE49-F238E27FC236}">
                <a16:creationId xmlns:a16="http://schemas.microsoft.com/office/drawing/2014/main" id="{96F39B9F-67E1-4A1A-8F1F-EF7CACACAAA6}"/>
              </a:ext>
            </a:extLst>
          </p:cNvPr>
          <p:cNvSpPr/>
          <p:nvPr/>
        </p:nvSpPr>
        <p:spPr>
          <a:xfrm>
            <a:off x="4892125" y="6199731"/>
            <a:ext cx="4283190" cy="3328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sv-SE" sz="14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PT853/TA853 (ECN3) Integration EA_2706: </a:t>
            </a:r>
            <a:r>
              <a:rPr lang="en-GB" sz="1400" b="1" i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ST1552620_01</a:t>
            </a:r>
          </a:p>
        </p:txBody>
      </p:sp>
      <p:pic>
        <p:nvPicPr>
          <p:cNvPr id="13" name="Picture 12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CED4154C-5CBA-4612-B82B-F927BDF06B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7" r="7637"/>
          <a:stretch/>
        </p:blipFill>
        <p:spPr>
          <a:xfrm>
            <a:off x="4321480" y="657615"/>
            <a:ext cx="7618301" cy="4702113"/>
          </a:xfrm>
          <a:prstGeom prst="rect">
            <a:avLst/>
          </a:prstGeom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6C82772A-911A-4846-9AD0-05D6473F945B}"/>
              </a:ext>
            </a:extLst>
          </p:cNvPr>
          <p:cNvSpPr/>
          <p:nvPr/>
        </p:nvSpPr>
        <p:spPr>
          <a:xfrm>
            <a:off x="9514228" y="6047458"/>
            <a:ext cx="1458992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AS BUILT</a:t>
            </a:r>
          </a:p>
        </p:txBody>
      </p:sp>
    </p:spTree>
    <p:extLst>
      <p:ext uri="{BB962C8B-B14F-4D97-AF65-F5344CB8AC3E}">
        <p14:creationId xmlns:p14="http://schemas.microsoft.com/office/powerpoint/2010/main" val="266296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>
            <a:extLst>
              <a:ext uri="{FF2B5EF4-FFF2-40B4-BE49-F238E27FC236}">
                <a16:creationId xmlns:a16="http://schemas.microsoft.com/office/drawing/2014/main" id="{0D08CE52-6473-4F4D-8376-FB2870B23CB1}"/>
              </a:ext>
            </a:extLst>
          </p:cNvPr>
          <p:cNvSpPr/>
          <p:nvPr/>
        </p:nvSpPr>
        <p:spPr>
          <a:xfrm>
            <a:off x="7683548" y="322125"/>
            <a:ext cx="2338328" cy="4890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BAT.918-PT853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FC5BC5EA-C7C9-4694-956E-3F22CE5E50AF}"/>
              </a:ext>
            </a:extLst>
          </p:cNvPr>
          <p:cNvSpPr/>
          <p:nvPr/>
        </p:nvSpPr>
        <p:spPr>
          <a:xfrm>
            <a:off x="2134462" y="5506711"/>
            <a:ext cx="2264667" cy="9542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lvl="0"/>
            <a:r>
              <a:rPr lang="en-US" b="1" u="sng" dirty="0">
                <a:effectLst/>
              </a:rPr>
              <a:t>Solution A</a:t>
            </a:r>
            <a:endParaRPr lang="en-US" sz="1800" dirty="0">
              <a:ea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dirty="0">
                <a:effectLst/>
              </a:rPr>
              <a:t>1x </a:t>
            </a:r>
            <a:r>
              <a:rPr lang="en-US" dirty="0" err="1">
                <a:effectLst/>
              </a:rPr>
              <a:t>platine</a:t>
            </a:r>
            <a:r>
              <a:rPr lang="en-US" dirty="0">
                <a:effectLst/>
              </a:rPr>
              <a:t> ASD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dirty="0">
                <a:effectLst/>
              </a:rPr>
              <a:t>coffret </a:t>
            </a:r>
            <a:r>
              <a:rPr lang="en-US" dirty="0" err="1">
                <a:effectLst/>
              </a:rPr>
              <a:t>électrique</a:t>
            </a:r>
            <a:endParaRPr lang="en-US" sz="1800" dirty="0">
              <a:effectLst/>
              <a:ea typeface="Calibri" panose="020F0502020204030204" pitchFamily="34" charset="0"/>
            </a:endParaRP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719D699D-81E9-475D-B615-B3C57E19541C}"/>
              </a:ext>
            </a:extLst>
          </p:cNvPr>
          <p:cNvSpPr/>
          <p:nvPr/>
        </p:nvSpPr>
        <p:spPr>
          <a:xfrm>
            <a:off x="6818566" y="5626420"/>
            <a:ext cx="4068292" cy="9542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b">
            <a:noAutofit/>
          </a:bodyPr>
          <a:lstStyle/>
          <a:p>
            <a:pPr lvl="0"/>
            <a:r>
              <a:rPr lang="en-US" b="1" u="sng" dirty="0">
                <a:effectLst/>
              </a:rPr>
              <a:t>Solution B (</a:t>
            </a:r>
            <a:r>
              <a:rPr lang="en-US" b="1" u="sng" dirty="0" err="1">
                <a:effectLst/>
              </a:rPr>
              <a:t>si</a:t>
            </a:r>
            <a:r>
              <a:rPr lang="en-US" b="1" u="sng" dirty="0">
                <a:effectLst/>
              </a:rPr>
              <a:t> </a:t>
            </a:r>
            <a:r>
              <a:rPr lang="en-US" b="1" u="sng" dirty="0" err="1">
                <a:effectLst/>
              </a:rPr>
              <a:t>parois</a:t>
            </a:r>
            <a:r>
              <a:rPr lang="en-US" b="1" u="sng" dirty="0">
                <a:effectLst/>
              </a:rPr>
              <a:t> coupe feu </a:t>
            </a:r>
            <a:r>
              <a:rPr lang="en-US" b="1" u="sng" dirty="0" err="1">
                <a:effectLst/>
              </a:rPr>
              <a:t>installée</a:t>
            </a:r>
            <a:r>
              <a:rPr lang="en-US" b="1" u="sng" dirty="0">
                <a:effectLst/>
              </a:rPr>
              <a:t>)</a:t>
            </a:r>
            <a:endParaRPr lang="en-US" sz="1800" dirty="0">
              <a:ea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dirty="0">
                <a:effectLst/>
              </a:rPr>
              <a:t>1x </a:t>
            </a:r>
            <a:r>
              <a:rPr lang="en-US" dirty="0" err="1">
                <a:effectLst/>
              </a:rPr>
              <a:t>platine</a:t>
            </a:r>
            <a:r>
              <a:rPr lang="en-US" dirty="0">
                <a:effectLst/>
              </a:rPr>
              <a:t> ASD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dirty="0">
                <a:effectLst/>
              </a:rPr>
              <a:t>coffret </a:t>
            </a:r>
            <a:r>
              <a:rPr lang="en-US" dirty="0" err="1">
                <a:effectLst/>
              </a:rPr>
              <a:t>électrique</a:t>
            </a:r>
            <a:endParaRPr lang="en-US" sz="1800" dirty="0">
              <a:effectLst/>
              <a:ea typeface="Calibri" panose="020F0502020204030204" pitchFamily="34" charset="0"/>
            </a:endParaRPr>
          </a:p>
        </p:txBody>
      </p:sp>
      <p:pic>
        <p:nvPicPr>
          <p:cNvPr id="9" name="Picture 8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885F8D5F-5C07-4A17-AD8F-745D8D0295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81" y="270064"/>
            <a:ext cx="6052605" cy="47150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Graphical user interface&#10;&#10;Description automatically generated">
            <a:extLst>
              <a:ext uri="{FF2B5EF4-FFF2-40B4-BE49-F238E27FC236}">
                <a16:creationId xmlns:a16="http://schemas.microsoft.com/office/drawing/2014/main" id="{DACE41B1-3304-4382-AD74-ADB41426A2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32"/>
          <a:stretch/>
        </p:blipFill>
        <p:spPr>
          <a:xfrm>
            <a:off x="5951034" y="1052875"/>
            <a:ext cx="6007185" cy="4331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8D4DA2BD-370D-4BB5-8A82-541CAD008377}"/>
              </a:ext>
            </a:extLst>
          </p:cNvPr>
          <p:cNvSpPr/>
          <p:nvPr/>
        </p:nvSpPr>
        <p:spPr>
          <a:xfrm rot="584629">
            <a:off x="3425729" y="3182954"/>
            <a:ext cx="261566" cy="7974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2DDD61F1-1650-4E15-9DDA-30ED4BB4D254}"/>
              </a:ext>
            </a:extLst>
          </p:cNvPr>
          <p:cNvSpPr/>
          <p:nvPr/>
        </p:nvSpPr>
        <p:spPr>
          <a:xfrm rot="20927985">
            <a:off x="3827845" y="3247240"/>
            <a:ext cx="261566" cy="7974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E265DD5-E3B8-46EE-8F01-CD601D4B14ED}"/>
              </a:ext>
            </a:extLst>
          </p:cNvPr>
          <p:cNvSpPr/>
          <p:nvPr/>
        </p:nvSpPr>
        <p:spPr>
          <a:xfrm rot="9587028">
            <a:off x="8375756" y="3134422"/>
            <a:ext cx="261566" cy="61865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68D2641A-A2B9-47CF-9833-70210342D33D}"/>
              </a:ext>
            </a:extLst>
          </p:cNvPr>
          <p:cNvSpPr/>
          <p:nvPr/>
        </p:nvSpPr>
        <p:spPr>
          <a:xfrm rot="11586556">
            <a:off x="8832988" y="3189289"/>
            <a:ext cx="261566" cy="53297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DC956B95-7D7C-4578-A842-AA1E7492671D}"/>
              </a:ext>
            </a:extLst>
          </p:cNvPr>
          <p:cNvSpPr/>
          <p:nvPr/>
        </p:nvSpPr>
        <p:spPr>
          <a:xfrm rot="12118087">
            <a:off x="7546100" y="2927560"/>
            <a:ext cx="261566" cy="7974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981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</TotalTime>
  <Words>223</Words>
  <Application>Microsoft Office PowerPoint</Application>
  <PresentationFormat>Widescreen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Rafael Fernandez Gomez</dc:creator>
  <cp:lastModifiedBy>Rafael Fernandez Gomez</cp:lastModifiedBy>
  <cp:revision>9</cp:revision>
  <dcterms:created xsi:type="dcterms:W3CDTF">2022-03-09T17:35:26Z</dcterms:created>
  <dcterms:modified xsi:type="dcterms:W3CDTF">2022-03-17T07:08:30Z</dcterms:modified>
</cp:coreProperties>
</file>