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6" r:id="rId2"/>
    <p:sldId id="276" r:id="rId3"/>
    <p:sldId id="277" r:id="rId4"/>
    <p:sldId id="256" r:id="rId5"/>
    <p:sldId id="279" r:id="rId6"/>
    <p:sldId id="4775" r:id="rId7"/>
    <p:sldId id="477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680"/>
  </p:normalViewPr>
  <p:slideViewPr>
    <p:cSldViewPr snapToGrid="0" snapToObjects="1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BBF77-CF47-624F-8DD7-494D3571D813}" type="datetimeFigureOut">
              <a:rPr lang="en-US" smtClean="0"/>
              <a:t>4/9/22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B221C-13A5-DE4A-9F26-FF35DD975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230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36189-91A1-485C-98C5-E2088C598FF4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12506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9AF6C-396E-4740-9D33-10F561CCD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17AB5A-2268-ED44-8926-1163C5F827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5D0E1-1292-5343-AEFC-EFACC90C7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0BA25-40D4-D042-93FE-55F82EBA6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FFA49-6326-6948-B125-591FE5D2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DDD84-9648-7741-8C11-8FD7F58E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695524-2134-CB46-B463-8F77EABDE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47776D-CF34-694B-8E6E-4D5DCCD37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D3E82-5150-8B47-9BE3-B7B3CC66F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DEC2A-A60F-D048-82EE-C10AA1512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9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C112F5-954E-C74E-B968-5F178A554A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F9397A-7829-E046-9C3E-0B16D68D8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6C810A-F29C-B940-8BCD-03C147FAD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9598A-DCD0-7B4D-99B3-25FE3D519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B84CA2-0673-9846-85C2-0154C12F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87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234" y="-7938"/>
            <a:ext cx="12962467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8" descr="mc-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9467" y="6391276"/>
            <a:ext cx="99060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 9" descr="ipog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6380163"/>
            <a:ext cx="577851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87465"/>
            <a:ext cx="109728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09600" y="304801"/>
            <a:ext cx="109728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7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824384" y="6356351"/>
            <a:ext cx="2743200" cy="365125"/>
          </a:xfrm>
        </p:spPr>
        <p:txBody>
          <a:bodyPr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fld id="{CE045A91-0E5D-9C4E-BF76-5DFE33A8854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9" name="Datumsplatzhalter 1"/>
          <p:cNvSpPr>
            <a:spLocks noGrp="1"/>
          </p:cNvSpPr>
          <p:nvPr>
            <p:ph type="dt" sz="half" idx="11"/>
          </p:nvPr>
        </p:nvSpPr>
        <p:spPr>
          <a:xfrm>
            <a:off x="624417" y="6356351"/>
            <a:ext cx="2743200" cy="365125"/>
          </a:xfrm>
        </p:spPr>
        <p:txBody>
          <a:bodyPr/>
          <a:lstStyle>
            <a:lvl1pPr algn="l">
              <a:defRPr sz="1200" dirty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x-none"/>
              <a:t>24.08.2019</a:t>
            </a:r>
            <a:endParaRPr lang="de-DE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2"/>
          </p:nvPr>
        </p:nvSpPr>
        <p:spPr>
          <a:xfrm>
            <a:off x="4038600" y="6356351"/>
            <a:ext cx="4114800" cy="365125"/>
          </a:xfrm>
        </p:spPr>
        <p:txBody>
          <a:bodyPr/>
          <a:lstStyle>
            <a:lvl1pPr algn="ctr">
              <a:defRPr sz="1200" smtClean="0">
                <a:solidFill>
                  <a:srgbClr val="003478"/>
                </a:solidFill>
              </a:defRPr>
            </a:lvl1pPr>
          </a:lstStyle>
          <a:p>
            <a:pPr>
              <a:defRPr/>
            </a:pPr>
            <a:r>
              <a:rPr lang="de-DE"/>
              <a:t>IPPOG - D.Hatzifotiadou - ICNFP2019 </a:t>
            </a:r>
          </a:p>
        </p:txBody>
      </p:sp>
    </p:spTree>
    <p:extLst>
      <p:ext uri="{BB962C8B-B14F-4D97-AF65-F5344CB8AC3E}">
        <p14:creationId xmlns:p14="http://schemas.microsoft.com/office/powerpoint/2010/main" val="3325672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75B7F-C41E-AD4E-B4A4-994239E07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15B6C0-82F4-DB48-8B20-408A5B7FEA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36AA7-B862-8044-B048-5FBDCA8C2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AFBDD-8603-7241-B989-E2DD9B3D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6CB05-C1FE-F544-A0A4-0ABA3D672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3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F82F5-7285-E549-92CE-575D1664D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5663BF-B068-1743-9F75-A8BA18B38B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CFBA4D-2F74-AC4C-A998-A71A2A94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E8DF2-2D7C-8345-9274-44621DC2A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E2BCD3-06E6-4842-83DE-D9449E335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7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F614-EE57-1742-AA4B-86D1D06CA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36E712-AD5E-DF40-87EF-94A69AE918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2F6C9F-4EDB-6747-8865-53ABB669A8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74E2C1-2D3A-0141-8E0B-85C1F5C1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04B49B-829D-2541-A620-58CA27524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4AF73-0A25-0B4A-890F-DAFDC3EE3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08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898CF-95E9-064B-B46B-6334091C3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81695-A32F-2946-9102-1BA8DC331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15C7B1-FCBD-124F-8589-1020EA293C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9E6C1D-6BF6-9C4C-B3DE-8675B450C7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E852A0-7ECC-154E-9C90-AF6CE8B6A7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112283-0D02-A349-B893-57CDEA7EC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297A14-B46C-2F42-A585-16B3AB8A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104C1C-AE29-5749-9AA8-F738314D6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07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E52E0-A0F4-1D4D-B738-D61C44470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ED7C77-63A8-6C49-8711-3BCE9EBC8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7FA249-2E32-BF41-9A65-B1B1E25D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5F9024-E2CC-D247-957F-B8037DC9B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6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36A391-C90F-4F4B-AFB6-E2977A8A2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23BDAE-0792-D74B-AE59-49FBE259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8867F-9D94-8C4A-AA96-CA4DCE429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75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576D4-4446-5044-BA14-8F72A09DC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C01EB-D65B-3249-9956-DCEEDD273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3F897F-5BF0-4248-85F1-DF6F53584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72E97-91B8-884B-BC58-F4211A98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6AA359-F51D-7A43-830B-C6411CC3E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1FBD5-E98A-004A-AA5C-0D3CDD00C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2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C9F93-1463-D445-A2AF-73901E453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C0867-EE04-3B4A-9DAF-4C2AEAE1EB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9EB16C-90F1-244B-991A-E8BE18A265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FED20-1EDF-B14F-9290-5F0F182DE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6B120F-6CF8-9E44-8DAF-F5C0C4A63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B48E4-20B8-3A42-A43D-1F6244C02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6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C554E6-428E-7940-9D97-8A548D26A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789B8-28E0-8447-9C67-A1BB5271A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1B0B5-76FC-CF4D-9AD0-3758351244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D1395-F314-284B-9122-5D3B8657F29D}" type="datetimeFigureOut">
              <a:rPr lang="en-US" smtClean="0"/>
              <a:t>4/9/22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7B68F-7D25-4C49-ACB1-05B4822B2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4859C-9655-C149-AA78-9AA9B88F4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6167D-064C-9A4B-981A-124B87209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56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BB181-0CB4-C944-87D7-FF9E467A7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"/>
            <a:ext cx="10515600" cy="86801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IPPOG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7DE013-E287-3241-8CA4-9B94CA9C3C37}"/>
              </a:ext>
            </a:extLst>
          </p:cNvPr>
          <p:cNvSpPr txBox="1"/>
          <p:nvPr/>
        </p:nvSpPr>
        <p:spPr>
          <a:xfrm>
            <a:off x="239151" y="745591"/>
            <a:ext cx="11713698" cy="42707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dirty="0">
                <a:latin typeface="Bookman Old Style" panose="02050604050505020204" pitchFamily="18" charset="0"/>
              </a:rPr>
              <a:t>International Particle Physics Outreach Group (IPPOG) Collaboration)</a:t>
            </a:r>
          </a:p>
          <a:p>
            <a:pPr>
              <a:lnSpc>
                <a:spcPct val="170000"/>
              </a:lnSpc>
            </a:pPr>
            <a:r>
              <a:rPr lang="el-GR" dirty="0">
                <a:latin typeface="Bookman Old Style" panose="02050604050505020204" pitchFamily="18" charset="0"/>
              </a:rPr>
              <a:t>IPPOG : </a:t>
            </a:r>
            <a:r>
              <a:rPr lang="en-US" dirty="0">
                <a:latin typeface="Bookman Old Style" panose="02050604050505020204" pitchFamily="18" charset="0"/>
              </a:rPr>
              <a:t>Global n</a:t>
            </a:r>
            <a:r>
              <a:rPr lang="el-GR" dirty="0" err="1">
                <a:latin typeface="Bookman Old Style" panose="02050604050505020204" pitchFamily="18" charset="0"/>
              </a:rPr>
              <a:t>etwork</a:t>
            </a:r>
            <a:r>
              <a:rPr lang="el-GR" dirty="0">
                <a:latin typeface="Bookman Old Style" panose="02050604050505020204" pitchFamily="18" charset="0"/>
              </a:rPr>
              <a:t> of </a:t>
            </a:r>
            <a:r>
              <a:rPr lang="el-GR" dirty="0" err="1">
                <a:latin typeface="Bookman Old Style" panose="02050604050505020204" pitchFamily="18" charset="0"/>
              </a:rPr>
              <a:t>particle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physicists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active</a:t>
            </a:r>
            <a:r>
              <a:rPr lang="el-GR" dirty="0">
                <a:latin typeface="Bookman Old Style" panose="02050604050505020204" pitchFamily="18" charset="0"/>
              </a:rPr>
              <a:t> in </a:t>
            </a:r>
            <a:r>
              <a:rPr lang="el-GR" dirty="0" err="1">
                <a:latin typeface="Bookman Old Style" panose="02050604050505020204" pitchFamily="18" charset="0"/>
              </a:rPr>
              <a:t>education</a:t>
            </a:r>
            <a:r>
              <a:rPr lang="el-GR" dirty="0">
                <a:latin typeface="Bookman Old Style" panose="02050604050505020204" pitchFamily="18" charset="0"/>
              </a:rPr>
              <a:t> and </a:t>
            </a:r>
            <a:r>
              <a:rPr lang="el-GR" dirty="0" err="1">
                <a:latin typeface="Bookman Old Style" panose="02050604050505020204" pitchFamily="18" charset="0"/>
              </a:rPr>
              <a:t>outreach</a:t>
            </a:r>
            <a:endParaRPr lang="el-GR" dirty="0"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latin typeface="Bookman Old Style" panose="02050604050505020204" pitchFamily="18" charset="0"/>
              </a:rPr>
              <a:t>M</a:t>
            </a:r>
            <a:r>
              <a:rPr lang="el-GR" dirty="0" err="1">
                <a:latin typeface="Bookman Old Style" panose="02050604050505020204" pitchFamily="18" charset="0"/>
              </a:rPr>
              <a:t>ain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aims</a:t>
            </a:r>
            <a:r>
              <a:rPr lang="el-GR" dirty="0">
                <a:latin typeface="Bookman Old Style" panose="02050604050505020204" pitchFamily="18" charset="0"/>
              </a:rPr>
              <a:t>:</a:t>
            </a:r>
            <a:r>
              <a:rPr lang="en-US" dirty="0">
                <a:latin typeface="Bookman Old Style" panose="02050604050505020204" pitchFamily="18" charset="0"/>
              </a:rPr>
              <a:t> (1) </a:t>
            </a:r>
            <a:r>
              <a:rPr lang="el-GR" dirty="0" err="1">
                <a:latin typeface="Bookman Old Style" panose="02050604050505020204" pitchFamily="18" charset="0"/>
              </a:rPr>
              <a:t>Networking</a:t>
            </a:r>
            <a:r>
              <a:rPr lang="el-GR" dirty="0">
                <a:latin typeface="Bookman Old Style" panose="02050604050505020204" pitchFamily="18" charset="0"/>
              </a:rPr>
              <a:t> and </a:t>
            </a:r>
            <a:r>
              <a:rPr lang="el-GR" dirty="0" err="1">
                <a:latin typeface="Bookman Old Style" panose="02050604050505020204" pitchFamily="18" charset="0"/>
              </a:rPr>
              <a:t>coordination</a:t>
            </a:r>
            <a:r>
              <a:rPr lang="el-GR" dirty="0">
                <a:latin typeface="Bookman Old Style" panose="02050604050505020204" pitchFamily="18" charset="0"/>
              </a:rPr>
              <a:t> of </a:t>
            </a:r>
            <a:r>
              <a:rPr lang="el-GR" dirty="0" err="1">
                <a:latin typeface="Bookman Old Style" panose="02050604050505020204" pitchFamily="18" charset="0"/>
              </a:rPr>
              <a:t>global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activities</a:t>
            </a:r>
            <a:r>
              <a:rPr lang="en-US" dirty="0">
                <a:latin typeface="Bookman Old Style" panose="02050604050505020204" pitchFamily="18" charset="0"/>
              </a:rPr>
              <a:t>, (2) E</a:t>
            </a:r>
            <a:r>
              <a:rPr lang="el-GR" dirty="0" err="1">
                <a:latin typeface="Bookman Old Style" panose="02050604050505020204" pitchFamily="18" charset="0"/>
              </a:rPr>
              <a:t>xchange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information</a:t>
            </a:r>
            <a:r>
              <a:rPr lang="el-GR" dirty="0">
                <a:latin typeface="Bookman Old Style" panose="02050604050505020204" pitchFamily="18" charset="0"/>
              </a:rPr>
              <a:t>, </a:t>
            </a:r>
            <a:r>
              <a:rPr lang="el-GR" dirty="0" err="1">
                <a:latin typeface="Bookman Old Style" panose="02050604050505020204" pitchFamily="18" charset="0"/>
              </a:rPr>
              <a:t>experiences</a:t>
            </a:r>
            <a:r>
              <a:rPr lang="el-GR" dirty="0">
                <a:latin typeface="Bookman Old Style" panose="02050604050505020204" pitchFamily="18" charset="0"/>
              </a:rPr>
              <a:t> and </a:t>
            </a:r>
            <a:r>
              <a:rPr lang="el-GR" dirty="0" err="1">
                <a:latin typeface="Bookman Old Style" panose="02050604050505020204" pitchFamily="18" charset="0"/>
              </a:rPr>
              <a:t>best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practices</a:t>
            </a:r>
            <a:r>
              <a:rPr lang="el-GR" dirty="0">
                <a:latin typeface="Bookman Old Style" panose="02050604050505020204" pitchFamily="18" charset="0"/>
              </a:rPr>
              <a:t> in </a:t>
            </a:r>
            <a:r>
              <a:rPr lang="el-GR" dirty="0" err="1">
                <a:latin typeface="Bookman Old Style" panose="02050604050505020204" pitchFamily="18" charset="0"/>
              </a:rPr>
              <a:t>outreach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activities</a:t>
            </a:r>
            <a:r>
              <a:rPr lang="en-US" dirty="0">
                <a:latin typeface="Bookman Old Style" panose="02050604050505020204" pitchFamily="18" charset="0"/>
              </a:rPr>
              <a:t> (3) S</a:t>
            </a:r>
            <a:r>
              <a:rPr lang="el-GR" dirty="0" err="1">
                <a:latin typeface="Bookman Old Style" panose="02050604050505020204" pitchFamily="18" charset="0"/>
              </a:rPr>
              <a:t>hare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resources</a:t>
            </a:r>
            <a:endParaRPr lang="el-GR" dirty="0"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latin typeface="Bookman Old Style" panose="02050604050505020204" pitchFamily="18" charset="0"/>
              </a:rPr>
              <a:t>M</a:t>
            </a:r>
            <a:r>
              <a:rPr lang="el-GR" dirty="0" err="1">
                <a:latin typeface="Bookman Old Style" panose="02050604050505020204" pitchFamily="18" charset="0"/>
              </a:rPr>
              <a:t>embers</a:t>
            </a:r>
            <a:r>
              <a:rPr lang="el-GR" dirty="0">
                <a:latin typeface="Bookman Old Style" panose="02050604050505020204" pitchFamily="18" charset="0"/>
              </a:rPr>
              <a:t> : </a:t>
            </a:r>
            <a:r>
              <a:rPr lang="el-GR" b="1" dirty="0">
                <a:latin typeface="Bookman Old Style" panose="02050604050505020204" pitchFamily="18" charset="0"/>
              </a:rPr>
              <a:t>24 </a:t>
            </a:r>
            <a:r>
              <a:rPr lang="el-GR" b="1" dirty="0" err="1">
                <a:latin typeface="Bookman Old Style" panose="02050604050505020204" pitchFamily="18" charset="0"/>
              </a:rPr>
              <a:t>country</a:t>
            </a:r>
            <a:r>
              <a:rPr lang="el-GR" b="1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representatives</a:t>
            </a:r>
            <a:r>
              <a:rPr lang="el-GR" dirty="0">
                <a:latin typeface="Bookman Old Style" panose="02050604050505020204" pitchFamily="18" charset="0"/>
              </a:rPr>
              <a:t>, </a:t>
            </a:r>
            <a:r>
              <a:rPr lang="el-GR" b="1" dirty="0">
                <a:latin typeface="Bookman Old Style" panose="02050604050505020204" pitchFamily="18" charset="0"/>
              </a:rPr>
              <a:t>5 </a:t>
            </a:r>
            <a:r>
              <a:rPr lang="el-GR" b="1" dirty="0" err="1">
                <a:latin typeface="Bookman Old Style" panose="02050604050505020204" pitchFamily="18" charset="0"/>
              </a:rPr>
              <a:t>experiments</a:t>
            </a:r>
            <a:r>
              <a:rPr lang="el-GR" dirty="0">
                <a:latin typeface="Bookman Old Style" panose="02050604050505020204" pitchFamily="18" charset="0"/>
              </a:rPr>
              <a:t>, </a:t>
            </a:r>
            <a:r>
              <a:rPr lang="el-GR" b="1" dirty="0">
                <a:latin typeface="Bookman Old Style" panose="02050604050505020204" pitchFamily="18" charset="0"/>
              </a:rPr>
              <a:t>1 </a:t>
            </a:r>
            <a:r>
              <a:rPr lang="el-GR" b="1" dirty="0" err="1">
                <a:latin typeface="Bookman Old Style" panose="02050604050505020204" pitchFamily="18" charset="0"/>
              </a:rPr>
              <a:t>international</a:t>
            </a:r>
            <a:r>
              <a:rPr lang="el-GR" b="1" dirty="0">
                <a:latin typeface="Bookman Old Style" panose="02050604050505020204" pitchFamily="18" charset="0"/>
              </a:rPr>
              <a:t> </a:t>
            </a:r>
            <a:r>
              <a:rPr lang="el-GR" b="1" dirty="0" err="1">
                <a:latin typeface="Bookman Old Style" panose="02050604050505020204" pitchFamily="18" charset="0"/>
              </a:rPr>
              <a:t>laboratory</a:t>
            </a:r>
            <a:r>
              <a:rPr lang="el-GR" b="1" dirty="0">
                <a:latin typeface="Bookman Old Style" panose="02050604050505020204" pitchFamily="18" charset="0"/>
              </a:rPr>
              <a:t> (CERN)</a:t>
            </a:r>
          </a:p>
          <a:p>
            <a:pPr>
              <a:lnSpc>
                <a:spcPct val="170000"/>
              </a:lnSpc>
            </a:pPr>
            <a:r>
              <a:rPr lang="el-GR" dirty="0" err="1">
                <a:latin typeface="Bookman Old Style" panose="02050604050505020204" pitchFamily="18" charset="0"/>
              </a:rPr>
              <a:t>Flagship</a:t>
            </a:r>
            <a:r>
              <a:rPr lang="el-GR" dirty="0">
                <a:latin typeface="Bookman Old Style" panose="02050604050505020204" pitchFamily="18" charset="0"/>
              </a:rPr>
              <a:t> </a:t>
            </a:r>
            <a:r>
              <a:rPr lang="el-GR" dirty="0" err="1">
                <a:latin typeface="Bookman Old Style" panose="02050604050505020204" pitchFamily="18" charset="0"/>
              </a:rPr>
              <a:t>activity</a:t>
            </a:r>
            <a:r>
              <a:rPr lang="el-GR" dirty="0">
                <a:latin typeface="Bookman Old Style" panose="02050604050505020204" pitchFamily="18" charset="0"/>
              </a:rPr>
              <a:t> : </a:t>
            </a:r>
            <a:r>
              <a:rPr lang="el-GR" b="1" dirty="0">
                <a:latin typeface="Bookman Old Style" panose="02050604050505020204" pitchFamily="18" charset="0"/>
              </a:rPr>
              <a:t>International </a:t>
            </a:r>
            <a:r>
              <a:rPr lang="el-GR" b="1" dirty="0" err="1">
                <a:latin typeface="Bookman Old Style" panose="02050604050505020204" pitchFamily="18" charset="0"/>
              </a:rPr>
              <a:t>particle</a:t>
            </a:r>
            <a:r>
              <a:rPr lang="el-GR" b="1" dirty="0">
                <a:latin typeface="Bookman Old Style" panose="02050604050505020204" pitchFamily="18" charset="0"/>
              </a:rPr>
              <a:t> </a:t>
            </a:r>
            <a:r>
              <a:rPr lang="el-GR" b="1" dirty="0" err="1">
                <a:latin typeface="Bookman Old Style" panose="02050604050505020204" pitchFamily="18" charset="0"/>
              </a:rPr>
              <a:t>physics</a:t>
            </a:r>
            <a:r>
              <a:rPr lang="el-GR" b="1" dirty="0">
                <a:latin typeface="Bookman Old Style" panose="02050604050505020204" pitchFamily="18" charset="0"/>
              </a:rPr>
              <a:t> </a:t>
            </a:r>
            <a:r>
              <a:rPr lang="el-GR" b="1" dirty="0" err="1">
                <a:latin typeface="Bookman Old Style" panose="02050604050505020204" pitchFamily="18" charset="0"/>
              </a:rPr>
              <a:t>masterclasses</a:t>
            </a:r>
            <a:endParaRPr lang="el-GR" b="1" dirty="0">
              <a:latin typeface="Bookman Old Style" panose="02050604050505020204" pitchFamily="18" charset="0"/>
            </a:endParaRPr>
          </a:p>
          <a:p>
            <a:pPr>
              <a:lnSpc>
                <a:spcPct val="170000"/>
              </a:lnSpc>
            </a:pPr>
            <a:r>
              <a:rPr lang="en-US" dirty="0">
                <a:latin typeface="Bookman Old Style" panose="02050604050505020204" pitchFamily="18" charset="0"/>
              </a:rPr>
              <a:t>First EPPOG Meeting Sep. 1997 at CERN, DG Chris Llewellyn-Smith: ”</a:t>
            </a:r>
            <a:r>
              <a:rPr lang="en-US" i="1" dirty="0">
                <a:latin typeface="Bookman Old Style" panose="02050604050505020204" pitchFamily="18" charset="0"/>
              </a:rPr>
              <a:t>the particle physics community has a moral obligation to inform the public on its activities. To do this well experiences must be shared among countries in view of the need to optimize the use of resources”</a:t>
            </a:r>
          </a:p>
        </p:txBody>
      </p:sp>
      <p:pic>
        <p:nvPicPr>
          <p:cNvPr id="10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C6D98454-9430-9A46-9621-85C11840DB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3373" y="5058303"/>
            <a:ext cx="7057292" cy="1739237"/>
          </a:xfrm>
          <a:effectLst>
            <a:innerShdw blurRad="114300">
              <a:prstClr val="black"/>
            </a:inn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498364-CE1D-C349-87AD-B77FD52E006B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1/7</a:t>
            </a:r>
          </a:p>
        </p:txBody>
      </p:sp>
    </p:spTree>
    <p:extLst>
      <p:ext uri="{BB962C8B-B14F-4D97-AF65-F5344CB8AC3E}">
        <p14:creationId xmlns:p14="http://schemas.microsoft.com/office/powerpoint/2010/main" val="1915143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Ellipse 85"/>
          <p:cNvSpPr/>
          <p:nvPr/>
        </p:nvSpPr>
        <p:spPr>
          <a:xfrm>
            <a:off x="9509002" y="1862139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7" name="Ellipse 76"/>
          <p:cNvSpPr/>
          <p:nvPr/>
        </p:nvSpPr>
        <p:spPr>
          <a:xfrm>
            <a:off x="1634680" y="2760664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8" name="Ellipse 77"/>
          <p:cNvSpPr/>
          <p:nvPr/>
        </p:nvSpPr>
        <p:spPr>
          <a:xfrm>
            <a:off x="1631504" y="3656014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634680" y="4598989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0" name="Ellipse 79"/>
          <p:cNvSpPr/>
          <p:nvPr/>
        </p:nvSpPr>
        <p:spPr>
          <a:xfrm>
            <a:off x="1634679" y="5457826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2" name="Ellipse 81"/>
          <p:cNvSpPr/>
          <p:nvPr/>
        </p:nvSpPr>
        <p:spPr>
          <a:xfrm>
            <a:off x="9505827" y="2770189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3" name="Ellipse 82"/>
          <p:cNvSpPr/>
          <p:nvPr/>
        </p:nvSpPr>
        <p:spPr>
          <a:xfrm>
            <a:off x="9505827" y="3663951"/>
            <a:ext cx="803275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4" name="Ellipse 83"/>
          <p:cNvSpPr/>
          <p:nvPr/>
        </p:nvSpPr>
        <p:spPr>
          <a:xfrm>
            <a:off x="9509001" y="4567238"/>
            <a:ext cx="804862" cy="79851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85" name="Ellipse 84"/>
          <p:cNvSpPr/>
          <p:nvPr/>
        </p:nvSpPr>
        <p:spPr>
          <a:xfrm>
            <a:off x="9518526" y="5465764"/>
            <a:ext cx="804862" cy="796925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2781" name="Titel 2"/>
          <p:cNvSpPr>
            <a:spLocks noGrp="1"/>
          </p:cNvSpPr>
          <p:nvPr>
            <p:ph type="title"/>
          </p:nvPr>
        </p:nvSpPr>
        <p:spPr>
          <a:xfrm>
            <a:off x="1981200" y="304801"/>
            <a:ext cx="8229600" cy="669925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de-DE" altLang="de-DE" sz="3200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Statistics</a:t>
            </a:r>
            <a:r>
              <a:rPr lang="de-DE" altLang="de-DE" sz="3200" dirty="0">
                <a:solidFill>
                  <a:srgbClr val="FF0000"/>
                </a:solidFill>
                <a:latin typeface="Bookman Old Style" panose="02050604050505020204" pitchFamily="18" charset="0"/>
              </a:rPr>
              <a:t> International Masterclasses</a:t>
            </a:r>
          </a:p>
        </p:txBody>
      </p:sp>
      <p:sp>
        <p:nvSpPr>
          <p:cNvPr id="47" name="Pfeil nach rechts 46"/>
          <p:cNvSpPr/>
          <p:nvPr/>
        </p:nvSpPr>
        <p:spPr>
          <a:xfrm>
            <a:off x="2512566" y="188595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3" name="Textfeld 57"/>
          <p:cNvSpPr txBox="1">
            <a:spLocks noChangeArrowheads="1"/>
          </p:cNvSpPr>
          <p:nvPr/>
        </p:nvSpPr>
        <p:spPr bwMode="auto">
          <a:xfrm>
            <a:off x="4487416" y="209232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countries</a:t>
            </a:r>
          </a:p>
        </p:txBody>
      </p: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9709027" y="2078039"/>
            <a:ext cx="6000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52</a:t>
            </a:r>
          </a:p>
        </p:txBody>
      </p:sp>
      <p:sp>
        <p:nvSpPr>
          <p:cNvPr id="60" name="Pfeil nach rechts 59"/>
          <p:cNvSpPr/>
          <p:nvPr/>
        </p:nvSpPr>
        <p:spPr>
          <a:xfrm>
            <a:off x="2512566" y="2781300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6" name="Textfeld 60"/>
          <p:cNvSpPr txBox="1">
            <a:spLocks noChangeArrowheads="1"/>
          </p:cNvSpPr>
          <p:nvPr/>
        </p:nvSpPr>
        <p:spPr bwMode="auto">
          <a:xfrm>
            <a:off x="4487416" y="2987675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institutes</a:t>
            </a:r>
          </a:p>
        </p:txBody>
      </p:sp>
      <p:sp>
        <p:nvSpPr>
          <p:cNvPr id="62" name="Pfeil nach rechts 61"/>
          <p:cNvSpPr/>
          <p:nvPr/>
        </p:nvSpPr>
        <p:spPr>
          <a:xfrm>
            <a:off x="2512566" y="3686175"/>
            <a:ext cx="6895802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08" name="Textfeld 62"/>
          <p:cNvSpPr txBox="1">
            <a:spLocks noChangeArrowheads="1"/>
          </p:cNvSpPr>
          <p:nvPr/>
        </p:nvSpPr>
        <p:spPr bwMode="auto">
          <a:xfrm>
            <a:off x="4487416" y="3892550"/>
            <a:ext cx="2376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masterclasses</a:t>
            </a:r>
          </a:p>
        </p:txBody>
      </p:sp>
      <p:sp>
        <p:nvSpPr>
          <p:cNvPr id="64" name="Pfeil nach rechts 63"/>
          <p:cNvSpPr/>
          <p:nvPr/>
        </p:nvSpPr>
        <p:spPr>
          <a:xfrm>
            <a:off x="2514154" y="4621214"/>
            <a:ext cx="6894214" cy="752475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0" name="Textfeld 64"/>
          <p:cNvSpPr txBox="1">
            <a:spLocks noChangeArrowheads="1"/>
          </p:cNvSpPr>
          <p:nvPr/>
        </p:nvSpPr>
        <p:spPr bwMode="auto">
          <a:xfrm>
            <a:off x="4489005" y="4787900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students</a:t>
            </a:r>
          </a:p>
        </p:txBody>
      </p:sp>
      <p:sp>
        <p:nvSpPr>
          <p:cNvPr id="66" name="Pfeil nach rechts 65"/>
          <p:cNvSpPr/>
          <p:nvPr/>
        </p:nvSpPr>
        <p:spPr>
          <a:xfrm>
            <a:off x="2514154" y="5486400"/>
            <a:ext cx="6894214" cy="750888"/>
          </a:xfrm>
          <a:prstGeom prst="rightArrow">
            <a:avLst>
              <a:gd name="adj1" fmla="val 50000"/>
              <a:gd name="adj2" fmla="val 93123"/>
            </a:avLst>
          </a:prstGeom>
          <a:solidFill>
            <a:srgbClr val="003478"/>
          </a:solidFill>
          <a:ln>
            <a:solidFill>
              <a:srgbClr val="00347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2812" name="Textfeld 66"/>
          <p:cNvSpPr txBox="1">
            <a:spLocks noChangeArrowheads="1"/>
          </p:cNvSpPr>
          <p:nvPr/>
        </p:nvSpPr>
        <p:spPr bwMode="auto">
          <a:xfrm>
            <a:off x="4489005" y="5692775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>
                <a:solidFill>
                  <a:srgbClr val="FFFFFF"/>
                </a:solidFill>
              </a:rPr>
              <a:t>video conferences</a:t>
            </a:r>
          </a:p>
        </p:txBody>
      </p:sp>
      <p:sp>
        <p:nvSpPr>
          <p:cNvPr id="68" name="Textfeld 67"/>
          <p:cNvSpPr txBox="1">
            <a:spLocks noChangeArrowheads="1"/>
          </p:cNvSpPr>
          <p:nvPr/>
        </p:nvSpPr>
        <p:spPr bwMode="auto">
          <a:xfrm>
            <a:off x="1836291" y="3003550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58</a:t>
            </a:r>
          </a:p>
        </p:txBody>
      </p:sp>
      <p:sp>
        <p:nvSpPr>
          <p:cNvPr id="69" name="Textfeld 68"/>
          <p:cNvSpPr txBox="1">
            <a:spLocks noChangeArrowheads="1"/>
          </p:cNvSpPr>
          <p:nvPr/>
        </p:nvSpPr>
        <p:spPr bwMode="auto">
          <a:xfrm>
            <a:off x="1829942" y="3902076"/>
            <a:ext cx="627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72</a:t>
            </a:r>
          </a:p>
        </p:txBody>
      </p:sp>
      <p:sp>
        <p:nvSpPr>
          <p:cNvPr id="70" name="Textfeld 69"/>
          <p:cNvSpPr txBox="1">
            <a:spLocks noChangeArrowheads="1"/>
          </p:cNvSpPr>
          <p:nvPr/>
        </p:nvSpPr>
        <p:spPr bwMode="auto">
          <a:xfrm>
            <a:off x="1836291" y="4799014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3k</a:t>
            </a:r>
          </a:p>
        </p:txBody>
      </p:sp>
      <p:sp>
        <p:nvSpPr>
          <p:cNvPr id="71" name="Textfeld 70"/>
          <p:cNvSpPr txBox="1">
            <a:spLocks noChangeArrowheads="1"/>
          </p:cNvSpPr>
          <p:nvPr/>
        </p:nvSpPr>
        <p:spPr bwMode="auto">
          <a:xfrm>
            <a:off x="1833116" y="5699125"/>
            <a:ext cx="628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12</a:t>
            </a:r>
          </a:p>
        </p:txBody>
      </p:sp>
      <p:sp>
        <p:nvSpPr>
          <p:cNvPr id="72" name="Textfeld 71"/>
          <p:cNvSpPr txBox="1">
            <a:spLocks noChangeArrowheads="1"/>
          </p:cNvSpPr>
          <p:nvPr/>
        </p:nvSpPr>
        <p:spPr bwMode="auto">
          <a:xfrm>
            <a:off x="9651876" y="300355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225</a:t>
            </a:r>
          </a:p>
        </p:txBody>
      </p:sp>
      <p:sp>
        <p:nvSpPr>
          <p:cNvPr id="73" name="Textfeld 72"/>
          <p:cNvSpPr txBox="1">
            <a:spLocks noChangeArrowheads="1"/>
          </p:cNvSpPr>
          <p:nvPr/>
        </p:nvSpPr>
        <p:spPr bwMode="auto">
          <a:xfrm>
            <a:off x="9669339" y="3884614"/>
            <a:ext cx="627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307</a:t>
            </a:r>
          </a:p>
        </p:txBody>
      </p:sp>
      <p:sp>
        <p:nvSpPr>
          <p:cNvPr id="75" name="Textfeld 74"/>
          <p:cNvSpPr txBox="1">
            <a:spLocks noChangeArrowheads="1"/>
          </p:cNvSpPr>
          <p:nvPr/>
        </p:nvSpPr>
        <p:spPr bwMode="auto">
          <a:xfrm>
            <a:off x="9712201" y="5707064"/>
            <a:ext cx="627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82</a:t>
            </a:r>
          </a:p>
        </p:txBody>
      </p:sp>
      <p:sp>
        <p:nvSpPr>
          <p:cNvPr id="76" name="Ellipse 75"/>
          <p:cNvSpPr/>
          <p:nvPr/>
        </p:nvSpPr>
        <p:spPr>
          <a:xfrm>
            <a:off x="1633092" y="1851026"/>
            <a:ext cx="803275" cy="798513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57" name="Textfeld 56"/>
          <p:cNvSpPr txBox="1">
            <a:spLocks noChangeArrowheads="1"/>
          </p:cNvSpPr>
          <p:nvPr/>
        </p:nvSpPr>
        <p:spPr bwMode="auto">
          <a:xfrm>
            <a:off x="1844229" y="2108200"/>
            <a:ext cx="627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>
                <a:solidFill>
                  <a:srgbClr val="003478"/>
                </a:solidFill>
              </a:rPr>
              <a:t>18</a:t>
            </a:r>
          </a:p>
        </p:txBody>
      </p:sp>
      <p:sp>
        <p:nvSpPr>
          <p:cNvPr id="65" name="Textfeld 64"/>
          <p:cNvSpPr txBox="1">
            <a:spLocks noChangeArrowheads="1"/>
          </p:cNvSpPr>
          <p:nvPr/>
        </p:nvSpPr>
        <p:spPr bwMode="auto">
          <a:xfrm>
            <a:off x="9660396" y="4792874"/>
            <a:ext cx="7112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dirty="0">
                <a:solidFill>
                  <a:srgbClr val="003478"/>
                </a:solidFill>
              </a:rPr>
              <a:t>14k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1703512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1704986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2005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2308790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feld 86"/>
          <p:cNvSpPr txBox="1"/>
          <p:nvPr/>
        </p:nvSpPr>
        <p:spPr>
          <a:xfrm>
            <a:off x="2310264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2006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2909666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feld 88"/>
          <p:cNvSpPr txBox="1"/>
          <p:nvPr/>
        </p:nvSpPr>
        <p:spPr>
          <a:xfrm>
            <a:off x="2911140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2007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3514944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extfeld 90"/>
          <p:cNvSpPr txBox="1"/>
          <p:nvPr/>
        </p:nvSpPr>
        <p:spPr>
          <a:xfrm>
            <a:off x="3516418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2008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4122305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feld 92"/>
          <p:cNvSpPr txBox="1"/>
          <p:nvPr/>
        </p:nvSpPr>
        <p:spPr>
          <a:xfrm>
            <a:off x="4123779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2009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4727583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feld 94"/>
          <p:cNvSpPr txBox="1"/>
          <p:nvPr/>
        </p:nvSpPr>
        <p:spPr>
          <a:xfrm>
            <a:off x="4729057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2010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5328459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feld 96"/>
          <p:cNvSpPr txBox="1"/>
          <p:nvPr/>
        </p:nvSpPr>
        <p:spPr>
          <a:xfrm>
            <a:off x="5329933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2011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5933737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feld 98"/>
          <p:cNvSpPr txBox="1"/>
          <p:nvPr/>
        </p:nvSpPr>
        <p:spPr>
          <a:xfrm>
            <a:off x="5935211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2012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0" name="Abgerundetes Rechteck 99"/>
          <p:cNvSpPr/>
          <p:nvPr/>
        </p:nvSpPr>
        <p:spPr>
          <a:xfrm>
            <a:off x="6541430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feld 100"/>
          <p:cNvSpPr txBox="1"/>
          <p:nvPr/>
        </p:nvSpPr>
        <p:spPr>
          <a:xfrm>
            <a:off x="6542904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2013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2" name="Abgerundetes Rechteck 101"/>
          <p:cNvSpPr/>
          <p:nvPr/>
        </p:nvSpPr>
        <p:spPr>
          <a:xfrm>
            <a:off x="7146708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feld 102"/>
          <p:cNvSpPr txBox="1"/>
          <p:nvPr/>
        </p:nvSpPr>
        <p:spPr>
          <a:xfrm>
            <a:off x="7148182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2014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4" name="Abgerundetes Rechteck 103"/>
          <p:cNvSpPr/>
          <p:nvPr/>
        </p:nvSpPr>
        <p:spPr>
          <a:xfrm>
            <a:off x="7747584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feld 104"/>
          <p:cNvSpPr txBox="1"/>
          <p:nvPr/>
        </p:nvSpPr>
        <p:spPr>
          <a:xfrm>
            <a:off x="7749058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2015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8352862" y="1299605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bgerundetes Rechteck 107"/>
          <p:cNvSpPr/>
          <p:nvPr/>
        </p:nvSpPr>
        <p:spPr>
          <a:xfrm>
            <a:off x="8958140" y="1299411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feld 108"/>
          <p:cNvSpPr txBox="1"/>
          <p:nvPr/>
        </p:nvSpPr>
        <p:spPr>
          <a:xfrm>
            <a:off x="8959614" y="1284826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2017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9563418" y="1299411"/>
            <a:ext cx="596419" cy="278607"/>
          </a:xfrm>
          <a:prstGeom prst="roundRect">
            <a:avLst/>
          </a:prstGeom>
          <a:gradFill flip="none" rotWithShape="1">
            <a:gsLst>
              <a:gs pos="0">
                <a:srgbClr val="0CC6DE">
                  <a:tint val="66000"/>
                  <a:satMod val="160000"/>
                </a:srgbClr>
              </a:gs>
              <a:gs pos="50000">
                <a:srgbClr val="0CC6DE">
                  <a:tint val="44500"/>
                  <a:satMod val="160000"/>
                </a:srgbClr>
              </a:gs>
              <a:gs pos="100000">
                <a:srgbClr val="0CC6DE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0CC6D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feld 110"/>
          <p:cNvSpPr txBox="1"/>
          <p:nvPr/>
        </p:nvSpPr>
        <p:spPr>
          <a:xfrm>
            <a:off x="9564892" y="1284826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2018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63" name="Textfeld 106"/>
          <p:cNvSpPr txBox="1"/>
          <p:nvPr/>
        </p:nvSpPr>
        <p:spPr>
          <a:xfrm>
            <a:off x="8354336" y="1285020"/>
            <a:ext cx="599362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1F497D"/>
                </a:solidFill>
              </a:rPr>
              <a:t>2016</a:t>
            </a:r>
            <a:endParaRPr lang="en-US" sz="1400" dirty="0">
              <a:solidFill>
                <a:srgbClr val="1F497D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AA9BCA8-1D20-A041-B032-857937F1A59F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2/7</a:t>
            </a:r>
          </a:p>
        </p:txBody>
      </p:sp>
    </p:spTree>
    <p:extLst>
      <p:ext uri="{BB962C8B-B14F-4D97-AF65-F5344CB8AC3E}">
        <p14:creationId xmlns:p14="http://schemas.microsoft.com/office/powerpoint/2010/main" val="3716044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irlsdoph.png">
            <a:extLst>
              <a:ext uri="{FF2B5EF4-FFF2-40B4-BE49-F238E27FC236}">
                <a16:creationId xmlns:a16="http://schemas.microsoft.com/office/drawing/2014/main" id="{8A01EA5D-48A8-884E-8E83-9E8917402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3557" y="10551"/>
            <a:ext cx="6096000" cy="3198813"/>
          </a:xfrm>
          <a:prstGeom prst="rect">
            <a:avLst/>
          </a:prstGeom>
        </p:spPr>
      </p:pic>
      <p:pic>
        <p:nvPicPr>
          <p:cNvPr id="5" name="Picture 4" descr="particles4u.png">
            <a:extLst>
              <a:ext uri="{FF2B5EF4-FFF2-40B4-BE49-F238E27FC236}">
                <a16:creationId xmlns:a16="http://schemas.microsoft.com/office/drawing/2014/main" id="{68C8B4F5-DD31-EC44-A157-F90D4A13F1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254" y="124073"/>
            <a:ext cx="4241231" cy="3794786"/>
          </a:xfrm>
          <a:prstGeom prst="rect">
            <a:avLst/>
          </a:prstGeom>
        </p:spPr>
      </p:pic>
      <p:pic>
        <p:nvPicPr>
          <p:cNvPr id="6" name="Content Placeholder 6" descr="resources.png">
            <a:extLst>
              <a:ext uri="{FF2B5EF4-FFF2-40B4-BE49-F238E27FC236}">
                <a16:creationId xmlns:a16="http://schemas.microsoft.com/office/drawing/2014/main" id="{1C7FCB60-BBE5-7840-A2BD-2D5FB5A0D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6" b="25756"/>
          <a:stretch>
            <a:fillRect/>
          </a:stretch>
        </p:blipFill>
        <p:spPr>
          <a:xfrm>
            <a:off x="-323557" y="3429000"/>
            <a:ext cx="5584874" cy="3071466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BDA2ACC-30A8-E347-A16C-5FB970E2225F}"/>
              </a:ext>
            </a:extLst>
          </p:cNvPr>
          <p:cNvSpPr/>
          <p:nvPr/>
        </p:nvSpPr>
        <p:spPr>
          <a:xfrm>
            <a:off x="5427023" y="3822810"/>
            <a:ext cx="7077694" cy="26776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Benefits</a:t>
            </a:r>
            <a:r>
              <a:rPr lang="en-US" sz="1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through this program</a:t>
            </a:r>
            <a:endParaRPr lang="en-IN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Both"/>
            </a:pPr>
            <a:r>
              <a:rPr lang="en-IN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Flagship program - International Masterclass </a:t>
            </a:r>
            <a:r>
              <a:rPr lang="en-IN" sz="1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 be brought to India: Allow school and </a:t>
            </a:r>
            <a:r>
              <a:rPr lang="en-IN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college students to access LHC and several other mega sciences data </a:t>
            </a:r>
            <a:r>
              <a:rPr lang="en-IN" sz="1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and learn aspects of frontier science. Such classes are held in several countries at different times of the year and have been a huge success. For example, In 2018, the masterclasses were attended by over 14,000 students from 225 institutes in 52 nations in the entire year.</a:t>
            </a:r>
            <a:endParaRPr lang="en-IN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Both"/>
            </a:pPr>
            <a:r>
              <a:rPr lang="en-IN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Access and Sharing of outreach resources </a:t>
            </a:r>
            <a:r>
              <a:rPr lang="en-IN" sz="12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(Like the ones in Vigyan </a:t>
            </a:r>
            <a:r>
              <a:rPr lang="en-IN" sz="1200" i="1" dirty="0" err="1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Samagam</a:t>
            </a:r>
            <a:r>
              <a:rPr lang="en-IN" sz="1200" i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more)</a:t>
            </a:r>
          </a:p>
          <a:p>
            <a:pPr marL="342900" lvl="0" indent="-342900" algn="just">
              <a:buFont typeface="+mj-lt"/>
              <a:buAutoNum type="alphaLcParenBoth"/>
            </a:pPr>
            <a:r>
              <a:rPr lang="en-IN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Maximum the impact of mega science projects</a:t>
            </a:r>
            <a:r>
              <a:rPr lang="en-IN" sz="1200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The mega sciences projects require substantial funding and investments. This collaboration will allow to maximize the impact of education and outreach efforts related to particle physics</a:t>
            </a:r>
            <a:endParaRPr lang="en-IN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lphaLcParenBoth"/>
            </a:pPr>
            <a:r>
              <a:rPr lang="en-IN" sz="1200" b="1" dirty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Foster the acceptance and value of the scientific method and evidence-based decision making in society. </a:t>
            </a:r>
            <a:endParaRPr lang="en-IN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49AB90-477D-FA41-A2EF-3728EE4A7563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3/7</a:t>
            </a:r>
          </a:p>
        </p:txBody>
      </p:sp>
    </p:spTree>
    <p:extLst>
      <p:ext uri="{BB962C8B-B14F-4D97-AF65-F5344CB8AC3E}">
        <p14:creationId xmlns:p14="http://schemas.microsoft.com/office/powerpoint/2010/main" val="3982484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024579D-3E35-F846-A713-65A95AE639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66" y="0"/>
            <a:ext cx="3769322" cy="5327731"/>
          </a:xfrm>
          <a:prstGeom prst="rect">
            <a:avLst/>
          </a:prstGeom>
        </p:spPr>
      </p:pic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4DDCB23C-C891-D549-9F5A-AB21668D8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165100"/>
            <a:ext cx="3666208" cy="43926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991BF2-54FD-314F-A5F7-81C7195791D2}"/>
              </a:ext>
            </a:extLst>
          </p:cNvPr>
          <p:cNvSpPr txBox="1"/>
          <p:nvPr/>
        </p:nvSpPr>
        <p:spPr>
          <a:xfrm>
            <a:off x="9786938" y="1740535"/>
            <a:ext cx="16385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Bookman Old Style" panose="02050604050505020204" pitchFamily="18" charset="0"/>
              </a:rPr>
              <a:t>India </a:t>
            </a:r>
          </a:p>
          <a:p>
            <a:r>
              <a:rPr lang="en-US" sz="3200" dirty="0">
                <a:latin typeface="Bookman Old Style" panose="02050604050505020204" pitchFamily="18" charset="0"/>
              </a:rPr>
              <a:t>Part of </a:t>
            </a:r>
          </a:p>
          <a:p>
            <a:r>
              <a:rPr lang="en-US" sz="3200" dirty="0">
                <a:latin typeface="Bookman Old Style" panose="02050604050505020204" pitchFamily="18" charset="0"/>
              </a:rPr>
              <a:t>IPPOG</a:t>
            </a:r>
          </a:p>
        </p:txBody>
      </p:sp>
      <p:pic>
        <p:nvPicPr>
          <p:cNvPr id="9" name="Picture 2" descr="May be an image of 3 people, indoor and text that says 'Mute ATLAS SCX1 Bedangadas Mohanty'">
            <a:extLst>
              <a:ext uri="{FF2B5EF4-FFF2-40B4-BE49-F238E27FC236}">
                <a16:creationId xmlns:a16="http://schemas.microsoft.com/office/drawing/2014/main" id="{899E8A41-EF95-C24E-B30F-B77924986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557" y="4814669"/>
            <a:ext cx="6065943" cy="187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198867-14AD-F240-8100-B3DF7F6D1A83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4/7</a:t>
            </a:r>
          </a:p>
        </p:txBody>
      </p:sp>
    </p:spTree>
    <p:extLst>
      <p:ext uri="{BB962C8B-B14F-4D97-AF65-F5344CB8AC3E}">
        <p14:creationId xmlns:p14="http://schemas.microsoft.com/office/powerpoint/2010/main" val="3439604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9B17058-FD47-5C4D-B6A7-EBA42978D912}"/>
              </a:ext>
            </a:extLst>
          </p:cNvPr>
          <p:cNvSpPr txBox="1"/>
          <p:nvPr/>
        </p:nvSpPr>
        <p:spPr>
          <a:xfrm>
            <a:off x="2014779" y="25797"/>
            <a:ext cx="7303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  <a:latin typeface="Bookman Old Style" panose="02050604050505020204" pitchFamily="18" charset="0"/>
              </a:rPr>
              <a:t>Centre for Medical and Radiation Physics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B46F71-4889-B04B-9941-9065EC1AE02B}"/>
              </a:ext>
            </a:extLst>
          </p:cNvPr>
          <p:cNvSpPr txBox="1"/>
          <p:nvPr/>
        </p:nvSpPr>
        <p:spPr>
          <a:xfrm>
            <a:off x="1629337" y="604475"/>
            <a:ext cx="8446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>
                <a:latin typeface="Bookman Old Style" panose="02050604050505020204" pitchFamily="18" charset="0"/>
              </a:rPr>
              <a:t>Cater to the need for well trained Medical Physicist in the  country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B1C276-6247-484D-900F-7D30CA74A800}"/>
              </a:ext>
            </a:extLst>
          </p:cNvPr>
          <p:cNvSpPr txBox="1"/>
          <p:nvPr/>
        </p:nvSpPr>
        <p:spPr>
          <a:xfrm>
            <a:off x="128019" y="4972727"/>
            <a:ext cx="4459479" cy="1754326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latin typeface="Bookman Old Style" panose="02050604050505020204" pitchFamily="18" charset="0"/>
              </a:rPr>
              <a:t>Masters Course on Medical Physics</a:t>
            </a:r>
          </a:p>
          <a:p>
            <a:r>
              <a:rPr lang="en-US" dirty="0">
                <a:latin typeface="Bookman Old Style" panose="02050604050505020204" pitchFamily="18" charset="0"/>
              </a:rPr>
              <a:t>Number of students : 10/year</a:t>
            </a:r>
          </a:p>
          <a:p>
            <a:r>
              <a:rPr lang="en-US" dirty="0">
                <a:latin typeface="Bookman Old Style" panose="02050604050505020204" pitchFamily="18" charset="0"/>
              </a:rPr>
              <a:t>After BSc + JAM + interview</a:t>
            </a:r>
          </a:p>
          <a:p>
            <a:r>
              <a:rPr lang="en-US" dirty="0">
                <a:latin typeface="Bookman Old Style" panose="02050604050505020204" pitchFamily="18" charset="0"/>
              </a:rPr>
              <a:t>1</a:t>
            </a:r>
            <a:r>
              <a:rPr lang="en-US" baseline="30000" dirty="0">
                <a:latin typeface="Bookman Old Style" panose="02050604050505020204" pitchFamily="18" charset="0"/>
              </a:rPr>
              <a:t>st</a:t>
            </a:r>
            <a:r>
              <a:rPr lang="en-US" dirty="0">
                <a:latin typeface="Bookman Old Style" panose="02050604050505020204" pitchFamily="18" charset="0"/>
              </a:rPr>
              <a:t> Year – Core Physics</a:t>
            </a:r>
          </a:p>
          <a:p>
            <a:r>
              <a:rPr lang="en-US" dirty="0">
                <a:latin typeface="Bookman Old Style" panose="02050604050505020204" pitchFamily="18" charset="0"/>
              </a:rPr>
              <a:t>2</a:t>
            </a:r>
            <a:r>
              <a:rPr lang="en-US" baseline="30000" dirty="0">
                <a:latin typeface="Bookman Old Style" panose="02050604050505020204" pitchFamily="18" charset="0"/>
              </a:rPr>
              <a:t>nd</a:t>
            </a:r>
            <a:r>
              <a:rPr lang="en-US" dirty="0">
                <a:latin typeface="Bookman Old Style" panose="02050604050505020204" pitchFamily="18" charset="0"/>
              </a:rPr>
              <a:t> Year – Core Medical Physics</a:t>
            </a:r>
          </a:p>
          <a:p>
            <a:r>
              <a:rPr lang="en-US" dirty="0">
                <a:latin typeface="Bookman Old Style" panose="02050604050505020204" pitchFamily="18" charset="0"/>
              </a:rPr>
              <a:t>3</a:t>
            </a:r>
            <a:r>
              <a:rPr lang="en-US" baseline="30000" dirty="0">
                <a:latin typeface="Bookman Old Style" panose="02050604050505020204" pitchFamily="18" charset="0"/>
              </a:rPr>
              <a:t>rd</a:t>
            </a:r>
            <a:r>
              <a:rPr lang="en-US" dirty="0">
                <a:latin typeface="Bookman Old Style" panose="02050604050505020204" pitchFamily="18" charset="0"/>
              </a:rPr>
              <a:t> Year – Internship in hospital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8250DC-33AC-A241-9639-D9EEA6F8F13B}"/>
              </a:ext>
            </a:extLst>
          </p:cNvPr>
          <p:cNvSpPr/>
          <p:nvPr/>
        </p:nvSpPr>
        <p:spPr>
          <a:xfrm>
            <a:off x="5248576" y="1012727"/>
            <a:ext cx="6661910" cy="4247317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IN" b="1" u="sng" dirty="0">
                <a:latin typeface="Bookman Old Style" panose="02050604050505020204" pitchFamily="18" charset="0"/>
              </a:rPr>
              <a:t>Skill set to be developed</a:t>
            </a:r>
            <a:r>
              <a:rPr lang="en-IN" b="1" u="sng" dirty="0">
                <a:effectLst/>
                <a:latin typeface="Bookman Old Style" panose="02050604050505020204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latin typeface="Bookman Old Style" panose="02050604050505020204" pitchFamily="18" charset="0"/>
              </a:rPr>
              <a:t>U</a:t>
            </a:r>
            <a:r>
              <a:rPr lang="en-IN" dirty="0">
                <a:effectLst/>
                <a:latin typeface="Bookman Old Style" panose="02050604050505020204" pitchFamily="18" charset="0"/>
              </a:rPr>
              <a:t>se of diagnostic and treatment radiation equipment </a:t>
            </a:r>
            <a:endParaRPr lang="en-IN" dirty="0">
              <a:latin typeface="Bookman Old Style" panose="0205060405050502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Quality assure the radiation machines 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Quality assure radiation treatment planning 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Quality assure radiation treatment delivery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latin typeface="Bookman Old Style" panose="02050604050505020204" pitchFamily="18" charset="0"/>
              </a:rPr>
              <a:t>I</a:t>
            </a:r>
            <a:r>
              <a:rPr lang="en-IN" dirty="0">
                <a:effectLst/>
                <a:latin typeface="Bookman Old Style" panose="02050604050505020204" pitchFamily="18" charset="0"/>
              </a:rPr>
              <a:t>n-depth knowledge on the radiation machine structure and function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Understand the principles and physical laws governing the biological effects of radiation 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Solve radiation therapy technology related problems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latin typeface="Bookman Old Style" panose="02050604050505020204" pitchFamily="18" charset="0"/>
              </a:rPr>
              <a:t>A</a:t>
            </a:r>
            <a:r>
              <a:rPr lang="en-IN" dirty="0">
                <a:effectLst/>
                <a:latin typeface="Bookman Old Style" panose="02050604050505020204" pitchFamily="18" charset="0"/>
              </a:rPr>
              <a:t>ppropriate domain knowledge on areas that are clinically applicable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latin typeface="Bookman Old Style" panose="02050604050505020204" pitchFamily="18" charset="0"/>
              </a:rPr>
              <a:t>T</a:t>
            </a:r>
            <a:r>
              <a:rPr lang="en-IN" dirty="0">
                <a:effectLst/>
                <a:latin typeface="Bookman Old Style" panose="02050604050505020204" pitchFamily="18" charset="0"/>
              </a:rPr>
              <a:t>each junior technicians in radiation therapy</a:t>
            </a:r>
          </a:p>
          <a:p>
            <a:pPr marL="342900" indent="-342900">
              <a:buFont typeface="+mj-lt"/>
              <a:buAutoNum type="arabicPeriod"/>
            </a:pPr>
            <a:r>
              <a:rPr lang="en-IN" dirty="0">
                <a:effectLst/>
                <a:latin typeface="Bookman Old Style" panose="02050604050505020204" pitchFamily="18" charset="0"/>
              </a:rPr>
              <a:t>Teach trainee oncologist on the relevant aspects of medical physics</a:t>
            </a:r>
            <a:endParaRPr lang="en-US" dirty="0">
              <a:latin typeface="Bookman Old Style" panose="02050604050505020204" pitchFamily="18" charset="0"/>
            </a:endParaRPr>
          </a:p>
        </p:txBody>
      </p:sp>
      <p:pic>
        <p:nvPicPr>
          <p:cNvPr id="10" name="Picture 9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783F2F3-8E50-C542-A93E-2ABAFADC3B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31" b="23776"/>
          <a:stretch/>
        </p:blipFill>
        <p:spPr>
          <a:xfrm>
            <a:off x="128019" y="1101223"/>
            <a:ext cx="5120557" cy="374974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A3C49AD-A1E0-7F4D-A3AC-4DD13F1F6C9B}"/>
              </a:ext>
            </a:extLst>
          </p:cNvPr>
          <p:cNvSpPr txBox="1"/>
          <p:nvPr/>
        </p:nvSpPr>
        <p:spPr>
          <a:xfrm>
            <a:off x="4909072" y="5387460"/>
            <a:ext cx="700141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Bookman Old Style" panose="02050604050505020204" pitchFamily="18" charset="0"/>
              </a:rPr>
              <a:t>Maximum number of cancer patients that can be treated annually is ~ 500 per teletherapy equipment.</a:t>
            </a:r>
          </a:p>
          <a:p>
            <a:r>
              <a:rPr lang="en-US" dirty="0">
                <a:latin typeface="Bookman Old Style" panose="02050604050505020204" pitchFamily="18" charset="0"/>
              </a:rPr>
              <a:t>Only about ~ 1000 registered Medical Physicists in country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6920A8-332E-5E41-9BA1-392EBFDC2DD8}"/>
              </a:ext>
            </a:extLst>
          </p:cNvPr>
          <p:cNvSpPr txBox="1"/>
          <p:nvPr/>
        </p:nvSpPr>
        <p:spPr>
          <a:xfrm>
            <a:off x="10475504" y="577794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Bookman Old Style" panose="02050604050505020204" pitchFamily="18" charset="0"/>
              </a:rPr>
              <a:t>1</a:t>
            </a:r>
            <a:r>
              <a:rPr lang="en-US" i="1" baseline="30000" dirty="0">
                <a:latin typeface="Bookman Old Style" panose="02050604050505020204" pitchFamily="18" charset="0"/>
              </a:rPr>
              <a:t>st</a:t>
            </a:r>
            <a:r>
              <a:rPr lang="en-US" i="1" dirty="0">
                <a:latin typeface="Bookman Old Style" panose="02050604050505020204" pitchFamily="18" charset="0"/>
              </a:rPr>
              <a:t> In Odisha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5C9CE7-08FD-7646-80DE-1A8E13176B92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Bookman Old Style" panose="02050604050505020204" pitchFamily="18" charset="0"/>
              </a:rPr>
              <a:t>5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/7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C2E5FD-0CF0-FA4A-ACBE-29CC29376D1B}"/>
              </a:ext>
            </a:extLst>
          </p:cNvPr>
          <p:cNvSpPr txBox="1"/>
          <p:nvPr/>
        </p:nvSpPr>
        <p:spPr>
          <a:xfrm>
            <a:off x="8409779" y="6317894"/>
            <a:ext cx="311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Bookman Old Style" panose="02050604050505020204" pitchFamily="18" charset="0"/>
              </a:rPr>
              <a:t>Bedanga</a:t>
            </a:r>
            <a:r>
              <a:rPr lang="en-US" i="1" dirty="0">
                <a:latin typeface="Bookman Old Style" panose="02050604050505020204" pitchFamily="18" charset="0"/>
              </a:rPr>
              <a:t> Mohanty, NISER</a:t>
            </a:r>
          </a:p>
        </p:txBody>
      </p:sp>
    </p:spTree>
    <p:extLst>
      <p:ext uri="{BB962C8B-B14F-4D97-AF65-F5344CB8AC3E}">
        <p14:creationId xmlns:p14="http://schemas.microsoft.com/office/powerpoint/2010/main" val="4166238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E2EF410-46BC-194A-9A03-CE842955B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186" y="17290"/>
            <a:ext cx="970056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1BA71D-815A-DD4D-AA7C-E75779487919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Bookman Old Style" panose="02050604050505020204" pitchFamily="18" charset="0"/>
              </a:rPr>
              <a:t>6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/7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4F7888-3D4B-614A-80A8-CBCFAA2F4A49}"/>
              </a:ext>
            </a:extLst>
          </p:cNvPr>
          <p:cNvSpPr txBox="1"/>
          <p:nvPr/>
        </p:nvSpPr>
        <p:spPr>
          <a:xfrm>
            <a:off x="8922255" y="6440707"/>
            <a:ext cx="3116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latin typeface="Bookman Old Style" panose="02050604050505020204" pitchFamily="18" charset="0"/>
              </a:rPr>
              <a:t>Bedanga</a:t>
            </a:r>
            <a:r>
              <a:rPr lang="en-US" i="1" dirty="0">
                <a:latin typeface="Bookman Old Style" panose="02050604050505020204" pitchFamily="18" charset="0"/>
              </a:rPr>
              <a:t> Mohanty, NISER</a:t>
            </a:r>
          </a:p>
        </p:txBody>
      </p:sp>
      <p:pic>
        <p:nvPicPr>
          <p:cNvPr id="7" name="Picture 6" descr="Bhabha Atomic Research Centre - Wikipedia">
            <a:extLst>
              <a:ext uri="{FF2B5EF4-FFF2-40B4-BE49-F238E27FC236}">
                <a16:creationId xmlns:a16="http://schemas.microsoft.com/office/drawing/2014/main" id="{A5CE469C-BB5B-0548-B5B1-AD4822374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864" y="350582"/>
            <a:ext cx="1343088" cy="137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ll India Institute of Medical Sciences, Bhubaneswar - Wikipedia">
            <a:extLst>
              <a:ext uri="{FF2B5EF4-FFF2-40B4-BE49-F238E27FC236}">
                <a16:creationId xmlns:a16="http://schemas.microsoft.com/office/drawing/2014/main" id="{10D5D506-DF80-6440-841E-0F5967112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864" y="1808305"/>
            <a:ext cx="1371341" cy="137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HPGIC-Cuttack - Home | Facebook">
            <a:extLst>
              <a:ext uri="{FF2B5EF4-FFF2-40B4-BE49-F238E27FC236}">
                <a16:creationId xmlns:a16="http://schemas.microsoft.com/office/drawing/2014/main" id="{5358DDD4-D2B7-4A44-A503-2F0B0F57C2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865" y="3179647"/>
            <a:ext cx="1371342" cy="13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TMC Recruitment 2022 Apply Online Job Vacancies 09 March 2022">
            <a:extLst>
              <a:ext uri="{FF2B5EF4-FFF2-40B4-BE49-F238E27FC236}">
                <a16:creationId xmlns:a16="http://schemas.microsoft.com/office/drawing/2014/main" id="{59CFA2EC-D79D-BC4A-A0A4-0DC1A7CE5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893" y="4712931"/>
            <a:ext cx="1528745" cy="152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18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BE9302-FBAB-E649-9061-A29DBC269268}"/>
              </a:ext>
            </a:extLst>
          </p:cNvPr>
          <p:cNvSpPr txBox="1"/>
          <p:nvPr/>
        </p:nvSpPr>
        <p:spPr>
          <a:xfrm>
            <a:off x="1710047" y="201956"/>
            <a:ext cx="855023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Thanks</a:t>
            </a:r>
          </a:p>
          <a:p>
            <a:pPr algn="ctr"/>
            <a:endParaRPr lang="en-US" sz="3600" dirty="0">
              <a:latin typeface="Bookman Old Style" panose="02050604050505020204" pitchFamily="18" charset="0"/>
            </a:endParaRPr>
          </a:p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IPPOG</a:t>
            </a:r>
          </a:p>
          <a:p>
            <a:pPr algn="ctr"/>
            <a:endParaRPr lang="en-US" sz="3600" dirty="0">
              <a:latin typeface="Bookman Old Style" panose="02050604050505020204" pitchFamily="18" charset="0"/>
            </a:endParaRPr>
          </a:p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CMRP</a:t>
            </a:r>
          </a:p>
          <a:p>
            <a:pPr algn="ctr"/>
            <a:endParaRPr lang="en-US" sz="3600" dirty="0">
              <a:latin typeface="Bookman Old Style" panose="02050604050505020204" pitchFamily="18" charset="0"/>
            </a:endParaRPr>
          </a:p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Speakers</a:t>
            </a:r>
          </a:p>
          <a:p>
            <a:pPr algn="ctr"/>
            <a:endParaRPr lang="en-US" sz="3600" dirty="0">
              <a:latin typeface="Bookman Old Style" panose="02050604050505020204" pitchFamily="18" charset="0"/>
            </a:endParaRPr>
          </a:p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All participants </a:t>
            </a:r>
          </a:p>
          <a:p>
            <a:pPr algn="ctr"/>
            <a:endParaRPr lang="en-US" sz="3600" dirty="0">
              <a:latin typeface="Bookman Old Style" panose="02050604050505020204" pitchFamily="18" charset="0"/>
            </a:endParaRPr>
          </a:p>
          <a:p>
            <a:pPr algn="ctr"/>
            <a:r>
              <a:rPr lang="en-US" sz="3600" dirty="0">
                <a:latin typeface="Bookman Old Style" panose="02050604050505020204" pitchFamily="18" charset="0"/>
              </a:rPr>
              <a:t>All volunteers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AFF3ED-B802-5F40-A343-3B48ABDAFC37}"/>
              </a:ext>
            </a:extLst>
          </p:cNvPr>
          <p:cNvSpPr txBox="1"/>
          <p:nvPr/>
        </p:nvSpPr>
        <p:spPr>
          <a:xfrm>
            <a:off x="11298807" y="17290"/>
            <a:ext cx="607859" cy="369332"/>
          </a:xfrm>
          <a:prstGeom prst="rect">
            <a:avLst/>
          </a:prstGeom>
          <a:solidFill>
            <a:srgbClr val="FFFF00"/>
          </a:solidFill>
          <a:effectLst>
            <a:innerShdw blurRad="114300">
              <a:prstClr val="black"/>
            </a:inn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7/7</a:t>
            </a:r>
          </a:p>
        </p:txBody>
      </p:sp>
    </p:spTree>
    <p:extLst>
      <p:ext uri="{BB962C8B-B14F-4D97-AF65-F5344CB8AC3E}">
        <p14:creationId xmlns:p14="http://schemas.microsoft.com/office/powerpoint/2010/main" val="948214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503</Words>
  <Application>Microsoft Macintosh PowerPoint</Application>
  <PresentationFormat>Widescreen</PresentationFormat>
  <Paragraphs>88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Calibri</vt:lpstr>
      <vt:lpstr>Calibri Light</vt:lpstr>
      <vt:lpstr>Office Theme</vt:lpstr>
      <vt:lpstr>IPPOG</vt:lpstr>
      <vt:lpstr>Statistics International Masterclasses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IPPOG</dc:title>
  <dc:creator>Bedangadas Mohanty</dc:creator>
  <cp:lastModifiedBy>Bedangadas Mohanty</cp:lastModifiedBy>
  <cp:revision>2</cp:revision>
  <dcterms:created xsi:type="dcterms:W3CDTF">2022-04-09T03:09:01Z</dcterms:created>
  <dcterms:modified xsi:type="dcterms:W3CDTF">2022-04-09T03:34:16Z</dcterms:modified>
</cp:coreProperties>
</file>