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1" r:id="rId2"/>
    <p:sldId id="260" r:id="rId3"/>
    <p:sldId id="272" r:id="rId4"/>
    <p:sldId id="264" r:id="rId5"/>
    <p:sldId id="281" r:id="rId6"/>
    <p:sldId id="284" r:id="rId7"/>
    <p:sldId id="271" r:id="rId8"/>
    <p:sldId id="285" r:id="rId9"/>
    <p:sldId id="286" r:id="rId10"/>
    <p:sldId id="279" r:id="rId11"/>
    <p:sldId id="287" r:id="rId12"/>
    <p:sldId id="288" r:id="rId13"/>
    <p:sldId id="283" r:id="rId14"/>
    <p:sldId id="280" r:id="rId15"/>
    <p:sldId id="25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58" autoAdjust="0"/>
  </p:normalViewPr>
  <p:slideViewPr>
    <p:cSldViewPr snapToGrid="0" snapToObjects="1">
      <p:cViewPr varScale="1">
        <p:scale>
          <a:sx n="95" d="100"/>
          <a:sy n="95" d="100"/>
        </p:scale>
        <p:origin x="-20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780ED-FDAB-8E42-AA2B-BF4830D865BA}" type="datetimeFigureOut">
              <a:rPr lang="en-US" smtClean="0"/>
              <a:t>4/21/11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35810-1C50-6846-9E73-C44ECAFB7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658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E1526-3DF5-684A-A8F9-C10782566141}" type="datetimeFigureOut">
              <a:rPr lang="en-US" smtClean="0"/>
              <a:t>4/21/11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C8A23-394A-CF4A-96FD-A0A027D45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195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23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0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9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63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5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1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46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48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37676-1828-4249-836E-7117FF0B1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5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" y="2130425"/>
            <a:ext cx="9144000" cy="175577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Angular distributions and rotations of frames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In vector meson decays to lepton pairs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subTitle" idx="1"/>
          </p:nvPr>
        </p:nvSpPr>
        <p:spPr>
          <a:xfrm>
            <a:off x="392798" y="3886200"/>
            <a:ext cx="8222561" cy="101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i="1" dirty="0" smtClean="0"/>
              <a:t>Sandro Palestini,  CERN</a:t>
            </a:r>
          </a:p>
          <a:p>
            <a:r>
              <a:rPr lang="en-US" sz="2000" b="1" dirty="0" err="1"/>
              <a:t>Quarkonium</a:t>
            </a:r>
            <a:r>
              <a:rPr lang="en-US" sz="2000" b="1" dirty="0"/>
              <a:t> production: Probing QCD at the </a:t>
            </a:r>
            <a:r>
              <a:rPr lang="en-US" sz="2000" b="1" dirty="0" smtClean="0"/>
              <a:t>LHC, Vienna 18-21 April 2011</a:t>
            </a:r>
            <a:endParaRPr lang="en-US" sz="2000" i="1" dirty="0" smtClean="0"/>
          </a:p>
          <a:p>
            <a:pPr algn="ctr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33514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r="9102"/>
          <a:stretch/>
        </p:blipFill>
        <p:spPr>
          <a:xfrm>
            <a:off x="748193" y="3621028"/>
            <a:ext cx="4692650" cy="114723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53565" y="471234"/>
            <a:ext cx="6019800" cy="5661866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200" dirty="0" smtClean="0">
                <a:solidFill>
                  <a:srgbClr val="000000"/>
                </a:solidFill>
              </a:rPr>
              <a:t>A rotation by </a:t>
            </a:r>
            <a:r>
              <a:rPr lang="en-US" sz="22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p</a:t>
            </a:r>
            <a:r>
              <a:rPr lang="en-US" sz="2200" dirty="0" smtClean="0">
                <a:solidFill>
                  <a:srgbClr val="000000"/>
                </a:solidFill>
              </a:rPr>
              <a:t>/2  (typical between CS and H frame) links opposite points on the ellipses.</a:t>
            </a:r>
          </a:p>
          <a:p>
            <a:pPr lvl="1"/>
            <a:endParaRPr lang="en-US" sz="2200" dirty="0" smtClean="0">
              <a:solidFill>
                <a:srgbClr val="000000"/>
              </a:solidFill>
            </a:endParaRPr>
          </a:p>
          <a:p>
            <a:pPr lvl="1"/>
            <a:r>
              <a:rPr lang="en-US" sz="2200" dirty="0" smtClean="0">
                <a:solidFill>
                  <a:srgbClr val="000000"/>
                </a:solidFill>
              </a:rPr>
              <a:t>The </a:t>
            </a:r>
            <a:r>
              <a:rPr lang="en-US" sz="2200" dirty="0" smtClean="0">
                <a:solidFill>
                  <a:srgbClr val="000000"/>
                </a:solidFill>
                <a:sym typeface="Symbol"/>
              </a:rPr>
              <a:t>ellipses fill a conical volume </a:t>
            </a:r>
          </a:p>
          <a:p>
            <a:pPr marL="857250" lvl="2" indent="0">
              <a:buNone/>
            </a:pPr>
            <a:r>
              <a:rPr lang="en-US" sz="1800" dirty="0" smtClean="0">
                <a:solidFill>
                  <a:srgbClr val="0000FF"/>
                </a:solidFill>
                <a:sym typeface="Symbol"/>
              </a:rPr>
              <a:t> (we are dealing with inclusive processes … )</a:t>
            </a:r>
          </a:p>
          <a:p>
            <a:pPr marL="457200" lvl="1" indent="0">
              <a:buNone/>
            </a:pPr>
            <a:endParaRPr lang="en-US" sz="2200" dirty="0" smtClean="0">
              <a:solidFill>
                <a:srgbClr val="000000"/>
              </a:solidFill>
            </a:endParaRPr>
          </a:p>
          <a:p>
            <a:pPr lvl="1"/>
            <a:r>
              <a:rPr lang="en-US" sz="2200" dirty="0">
                <a:solidFill>
                  <a:srgbClr val="000000"/>
                </a:solidFill>
                <a:sym typeface="Symbol"/>
              </a:rPr>
              <a:t>T</a:t>
            </a:r>
            <a:r>
              <a:rPr lang="en-US" sz="2200" dirty="0" smtClean="0">
                <a:solidFill>
                  <a:srgbClr val="000000"/>
                </a:solidFill>
                <a:sym typeface="Symbol"/>
              </a:rPr>
              <a:t>he </a:t>
            </a:r>
            <a:r>
              <a:rPr lang="en-US" sz="2200" dirty="0">
                <a:solidFill>
                  <a:srgbClr val="000000"/>
                </a:solidFill>
                <a:sym typeface="Symbol"/>
              </a:rPr>
              <a:t>conical surface defines the maximum range allowed by </a:t>
            </a:r>
            <a:r>
              <a:rPr lang="en-US" sz="2200" dirty="0" smtClean="0">
                <a:solidFill>
                  <a:srgbClr val="000000"/>
                </a:solidFill>
                <a:sym typeface="Symbol"/>
              </a:rPr>
              <a:t>for  </a:t>
            </a:r>
            <a:r>
              <a:rPr lang="en-US" sz="2200" dirty="0" smtClean="0">
                <a:solidFill>
                  <a:srgbClr val="000000"/>
                </a:solidFill>
              </a:rPr>
              <a:t>|</a:t>
            </a:r>
            <a:r>
              <a:rPr lang="en-US" sz="2200" dirty="0">
                <a:solidFill>
                  <a:srgbClr val="000000"/>
                </a:solidFill>
                <a:sym typeface="Symbol"/>
              </a:rPr>
              <a:t></a:t>
            </a:r>
            <a:r>
              <a:rPr lang="en-US" sz="2200" baseline="-25000" dirty="0">
                <a:solidFill>
                  <a:srgbClr val="000000"/>
                </a:solidFill>
                <a:sym typeface="Symbol"/>
              </a:rPr>
              <a:t></a:t>
            </a:r>
            <a:r>
              <a:rPr lang="en-US" sz="2200" dirty="0" smtClean="0">
                <a:solidFill>
                  <a:srgbClr val="000000"/>
                </a:solidFill>
                <a:sym typeface="Symbol"/>
              </a:rPr>
              <a:t>|</a:t>
            </a:r>
            <a:r>
              <a:rPr lang="en-US" sz="2200" dirty="0">
                <a:solidFill>
                  <a:srgbClr val="000000"/>
                </a:solidFill>
                <a:sym typeface="Symbol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sym typeface="Symbol"/>
              </a:rPr>
              <a:t>for any given values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000000"/>
                </a:solidFill>
              </a:rPr>
              <a:t>of  </a:t>
            </a:r>
            <a:r>
              <a:rPr lang="en-US" sz="2400" dirty="0">
                <a:sym typeface="Symbol"/>
              </a:rPr>
              <a:t></a:t>
            </a:r>
            <a:r>
              <a:rPr lang="en-US" sz="2400" baseline="-25000" dirty="0">
                <a:sym typeface="Symbol"/>
              </a:rPr>
              <a:t></a:t>
            </a:r>
            <a:r>
              <a:rPr lang="en-US" sz="2400" dirty="0">
                <a:sym typeface="Symbol"/>
              </a:rPr>
              <a:t>, </a:t>
            </a:r>
            <a:r>
              <a:rPr lang="en-US" sz="2400" baseline="-25000" dirty="0" smtClean="0">
                <a:sym typeface="Symbol"/>
              </a:rPr>
              <a:t></a:t>
            </a:r>
            <a:r>
              <a:rPr lang="en-US" sz="2400" dirty="0" smtClean="0">
                <a:sym typeface="Symbol"/>
              </a:rPr>
              <a:t> :</a:t>
            </a:r>
            <a:endParaRPr lang="en-US" sz="2200" dirty="0">
              <a:solidFill>
                <a:srgbClr val="000000"/>
              </a:solidFill>
              <a:sym typeface="Symbol"/>
            </a:endParaRPr>
          </a:p>
          <a:p>
            <a:pPr marL="457200" lvl="1" indent="0">
              <a:buNone/>
            </a:pPr>
            <a:endParaRPr lang="en-US" sz="2400" dirty="0" smtClean="0">
              <a:solidFill>
                <a:srgbClr val="000000"/>
              </a:solidFill>
              <a:sym typeface="Symbol"/>
            </a:endParaRPr>
          </a:p>
          <a:p>
            <a:pPr marL="457200" lvl="1" indent="0">
              <a:buNone/>
            </a:pPr>
            <a:endParaRPr lang="en-US" sz="2400" dirty="0" smtClean="0">
              <a:solidFill>
                <a:srgbClr val="000000"/>
              </a:solidFill>
              <a:sym typeface="Symbol"/>
            </a:endParaRPr>
          </a:p>
          <a:p>
            <a:pPr marL="457200" lvl="1" indent="0">
              <a:buNone/>
            </a:pPr>
            <a:endParaRPr lang="en-US" sz="2400" dirty="0" smtClean="0">
              <a:solidFill>
                <a:srgbClr val="000000"/>
              </a:solidFill>
              <a:sym typeface="Symbol"/>
            </a:endParaRPr>
          </a:p>
          <a:p>
            <a:pPr lvl="1"/>
            <a:r>
              <a:rPr lang="en-US" sz="2200" dirty="0">
                <a:solidFill>
                  <a:srgbClr val="000000"/>
                </a:solidFill>
                <a:sym typeface="Symbol"/>
              </a:rPr>
              <a:t>This expression completes  the bounds/consistency relations between coefficients, </a:t>
            </a:r>
            <a:r>
              <a:rPr lang="en-US" sz="2200" dirty="0" smtClean="0">
                <a:solidFill>
                  <a:srgbClr val="000000"/>
                </a:solidFill>
                <a:sym typeface="Symbol"/>
              </a:rPr>
              <a:t>together </a:t>
            </a:r>
            <a:r>
              <a:rPr lang="en-US" sz="2200" dirty="0">
                <a:solidFill>
                  <a:srgbClr val="000000"/>
                </a:solidFill>
                <a:sym typeface="Symbol"/>
              </a:rPr>
              <a:t>with: 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632" y="3628627"/>
            <a:ext cx="3182905" cy="31770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11224" t="5078"/>
          <a:stretch/>
        </p:blipFill>
        <p:spPr>
          <a:xfrm>
            <a:off x="5792818" y="38493"/>
            <a:ext cx="3182905" cy="33969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938"/>
            <a:ext cx="8229600" cy="7413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  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r="6801"/>
          <a:stretch/>
        </p:blipFill>
        <p:spPr>
          <a:xfrm>
            <a:off x="1405228" y="5989066"/>
            <a:ext cx="3600385" cy="5518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30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0873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Bounds/consistency relations between coefficients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conical </a:t>
            </a:r>
            <a:r>
              <a:rPr lang="en-US" dirty="0" smtClean="0"/>
              <a:t>bound is tighter than the bounds usually shown.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83805"/>
            <a:ext cx="2677930" cy="25831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930" y="3583805"/>
            <a:ext cx="2716928" cy="25831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0170" y="2936637"/>
            <a:ext cx="3446836" cy="344683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7598312" y="6233358"/>
            <a:ext cx="1088488" cy="150115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315423" y="5515907"/>
            <a:ext cx="698852" cy="744573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584221" y="5515906"/>
            <a:ext cx="895327" cy="764633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686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914778" y="4891904"/>
            <a:ext cx="2065618" cy="1838732"/>
            <a:chOff x="5283200" y="2995613"/>
            <a:chExt cx="3336138" cy="313055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83200" y="2995613"/>
              <a:ext cx="3336138" cy="313055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718300" y="3111500"/>
              <a:ext cx="484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Symbol"/>
                </a:rPr>
                <a:t></a:t>
              </a:r>
              <a:r>
                <a:rPr lang="en-US" baseline="-25000" dirty="0">
                  <a:sym typeface="Symbol"/>
                </a:rPr>
                <a:t>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78700" y="4044434"/>
              <a:ext cx="404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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58791" y="5187434"/>
              <a:ext cx="39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</a:t>
              </a:r>
              <a:endParaRPr lang="en-US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0168" b="12694"/>
          <a:stretch>
            <a:fillRect/>
          </a:stretch>
        </p:blipFill>
        <p:spPr>
          <a:xfrm>
            <a:off x="3471797" y="2990676"/>
            <a:ext cx="4266025" cy="81073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88921" y="5591172"/>
            <a:ext cx="3904646" cy="11968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50" y="41394"/>
            <a:ext cx="9101479" cy="78353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Invariant combinations of the coefficients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53" y="831598"/>
            <a:ext cx="8996876" cy="1396925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Relevance of invariants discussed yesterday</a:t>
            </a:r>
          </a:p>
          <a:p>
            <a:r>
              <a:rPr lang="en-US" sz="2600" dirty="0" smtClean="0"/>
              <a:t>An invariant may be seen as related to a property of an ellipsis, rather than to a point that loops along the ellipsis as frames are rotated.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03615" y="2163053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0587" t="17901" r="77335" b="15432"/>
          <a:stretch/>
        </p:blipFill>
        <p:spPr>
          <a:xfrm>
            <a:off x="1302401" y="5608093"/>
            <a:ext cx="846666" cy="11701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48281" t="17901" r="6260" b="15432"/>
          <a:stretch/>
        </p:blipFill>
        <p:spPr>
          <a:xfrm>
            <a:off x="1767184" y="5604896"/>
            <a:ext cx="3186833" cy="11701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402" y="354773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~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15231" y="2244255"/>
            <a:ext cx="868082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First example: </a:t>
            </a:r>
            <a:r>
              <a:rPr lang="en-US" sz="2400" dirty="0" smtClean="0"/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related to known invariant  </a:t>
            </a:r>
            <a:r>
              <a:rPr lang="en-US" sz="2400" dirty="0">
                <a:solidFill>
                  <a:srgbClr val="FF0000"/>
                </a:solidFill>
                <a:sym typeface="Symbol"/>
              </a:rPr>
              <a:t>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/>
              <a:t>The plane containing any ellipsis defines a correlation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>
                <a:sym typeface="Symbol"/>
              </a:rPr>
              <a:t>between </a:t>
            </a:r>
            <a:r>
              <a:rPr lang="en-US" sz="2400" baseline="-25000" dirty="0">
                <a:sym typeface="Symbol"/>
              </a:rPr>
              <a:t> </a:t>
            </a:r>
            <a:r>
              <a:rPr lang="en-US" sz="2400" dirty="0">
                <a:sym typeface="Symbol"/>
              </a:rPr>
              <a:t>and </a:t>
            </a:r>
            <a:r>
              <a:rPr lang="en-US" sz="2400" baseline="-25000" dirty="0" smtClean="0">
                <a:sym typeface="Symbol"/>
              </a:rPr>
              <a:t> </a:t>
            </a:r>
            <a:r>
              <a:rPr lang="en-US" sz="2400" dirty="0" smtClean="0">
                <a:sym typeface="Symbol"/>
              </a:rPr>
              <a:t>:</a:t>
            </a:r>
            <a:endParaRPr lang="en-US" sz="2400" dirty="0" smtClean="0"/>
          </a:p>
          <a:p>
            <a:pPr>
              <a:buFont typeface="Arial"/>
              <a:buChar char="•"/>
            </a:pPr>
            <a:endParaRPr lang="en-US" dirty="0"/>
          </a:p>
          <a:p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in other words: the value of </a:t>
            </a:r>
            <a:r>
              <a:rPr lang="el-GR" sz="2000" dirty="0" smtClean="0">
                <a:solidFill>
                  <a:srgbClr val="0000FF"/>
                </a:solidFill>
              </a:rPr>
              <a:t>λ </a:t>
            </a:r>
            <a:r>
              <a:rPr lang="el-GR" sz="2000" dirty="0">
                <a:solidFill>
                  <a:srgbClr val="0000FF"/>
                </a:solidFill>
              </a:rPr>
              <a:t>=(λ</a:t>
            </a:r>
            <a:r>
              <a:rPr lang="el-GR" sz="2000" baseline="-25000" dirty="0">
                <a:solidFill>
                  <a:srgbClr val="0000FF"/>
                </a:solidFill>
              </a:rPr>
              <a:t>θ</a:t>
            </a:r>
            <a:r>
              <a:rPr lang="el-GR" sz="2000" dirty="0">
                <a:solidFill>
                  <a:srgbClr val="0000FF"/>
                </a:solidFill>
              </a:rPr>
              <a:t>+3λ</a:t>
            </a:r>
            <a:r>
              <a:rPr lang="el-GR" sz="2000" baseline="-25000" dirty="0">
                <a:solidFill>
                  <a:srgbClr val="0000FF"/>
                </a:solidFill>
              </a:rPr>
              <a:t>ϕ</a:t>
            </a:r>
            <a:r>
              <a:rPr lang="el-GR" sz="2000" dirty="0">
                <a:solidFill>
                  <a:srgbClr val="0000FF"/>
                </a:solidFill>
              </a:rPr>
              <a:t>)/(</a:t>
            </a:r>
            <a:r>
              <a:rPr lang="el-GR" sz="2000" dirty="0" smtClean="0">
                <a:solidFill>
                  <a:srgbClr val="0000FF"/>
                </a:solidFill>
              </a:rPr>
              <a:t>1‐</a:t>
            </a:r>
            <a:r>
              <a:rPr lang="el-GR" sz="2000" dirty="0">
                <a:solidFill>
                  <a:srgbClr val="0000FF"/>
                </a:solidFill>
              </a:rPr>
              <a:t>λ</a:t>
            </a:r>
            <a:r>
              <a:rPr lang="el-GR" sz="2000" baseline="-25000" dirty="0">
                <a:solidFill>
                  <a:srgbClr val="0000FF"/>
                </a:solidFill>
              </a:rPr>
              <a:t>ϕ</a:t>
            </a:r>
            <a:r>
              <a:rPr lang="el-GR" sz="2000" dirty="0" smtClean="0">
                <a:solidFill>
                  <a:srgbClr val="0000FF"/>
                </a:solidFill>
              </a:rPr>
              <a:t>)</a:t>
            </a:r>
            <a:r>
              <a:rPr lang="en-US" sz="2000" dirty="0" smtClean="0">
                <a:solidFill>
                  <a:srgbClr val="0000FF"/>
                </a:solidFill>
              </a:rPr>
              <a:t> is invariant.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sz="2400" dirty="0" smtClean="0"/>
              <a:t>A </a:t>
            </a:r>
            <a:r>
              <a:rPr lang="en-US" sz="2400" dirty="0" smtClean="0">
                <a:solidFill>
                  <a:srgbClr val="FF0000"/>
                </a:solidFill>
              </a:rPr>
              <a:t>new invariant </a:t>
            </a:r>
            <a:r>
              <a:rPr lang="en-US" sz="2400" dirty="0" smtClean="0"/>
              <a:t>may be related to other properties, such as size of axes of ellipsis, or the range covered by the coefficients. They involve the third coefficient </a:t>
            </a:r>
            <a:r>
              <a:rPr lang="el-GR" sz="2400" dirty="0" smtClean="0"/>
              <a:t>λ</a:t>
            </a:r>
            <a:r>
              <a:rPr lang="el-GR" sz="2400" baseline="-25000" dirty="0" smtClean="0"/>
              <a:t>θϕ</a:t>
            </a:r>
            <a:r>
              <a:rPr lang="en-US" sz="2400" dirty="0" smtClean="0"/>
              <a:t>. An example is: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3666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346" y="344154"/>
            <a:ext cx="3296711" cy="31388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6888" y="374410"/>
            <a:ext cx="3274018" cy="295744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8750"/>
            <a:ext cx="8229600" cy="5805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3659206"/>
            <a:ext cx="8229600" cy="273068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ym typeface="Symbol"/>
              </a:rPr>
              <a:t></a:t>
            </a:r>
            <a:r>
              <a:rPr lang="en-US" sz="2800" baseline="-25000" dirty="0" smtClean="0">
                <a:sym typeface="Symbol"/>
              </a:rPr>
              <a:t>  </a:t>
            </a:r>
            <a:r>
              <a:rPr lang="en-US" sz="2800" dirty="0" smtClean="0">
                <a:sym typeface="Symbol"/>
              </a:rPr>
              <a:t>specifies a plane,   </a:t>
            </a:r>
            <a:r>
              <a:rPr lang="en-US" sz="2600" dirty="0">
                <a:sym typeface="Symbol"/>
              </a:rPr>
              <a:t>*</a:t>
            </a:r>
            <a:r>
              <a:rPr lang="en-US" sz="3000" dirty="0" smtClean="0">
                <a:sym typeface="Symbol"/>
              </a:rPr>
              <a:t> </a:t>
            </a:r>
            <a:r>
              <a:rPr lang="en-US" sz="2800" dirty="0" smtClean="0">
                <a:sym typeface="Symbol"/>
              </a:rPr>
              <a:t>specifies a cylinder (elliptical)</a:t>
            </a:r>
          </a:p>
          <a:p>
            <a:r>
              <a:rPr lang="en-US" sz="2800" dirty="0" smtClean="0">
                <a:sym typeface="Symbol"/>
              </a:rPr>
              <a:t>Each of them alone does not specify the </a:t>
            </a:r>
            <a:r>
              <a:rPr lang="en-US" sz="2800" i="1" dirty="0" smtClean="0">
                <a:sym typeface="Symbol"/>
              </a:rPr>
              <a:t>intrinsic angular distribution</a:t>
            </a:r>
            <a:r>
              <a:rPr lang="en-US" sz="2800" dirty="0" smtClean="0">
                <a:sym typeface="Symbol"/>
              </a:rPr>
              <a:t> (but provides a relevant information) </a:t>
            </a:r>
          </a:p>
          <a:p>
            <a:r>
              <a:rPr lang="en-US" sz="2800" dirty="0" smtClean="0">
                <a:sym typeface="Symbol"/>
              </a:rPr>
              <a:t>Together, they specify the intrinsic angular distribution</a:t>
            </a:r>
          </a:p>
          <a:p>
            <a:r>
              <a:rPr lang="en-US" sz="2800" dirty="0" smtClean="0">
                <a:sym typeface="Symbol"/>
              </a:rPr>
              <a:t>The phase along the ellipsis specifies how the intrinsic angular distribution is oriented relative to (</a:t>
            </a:r>
            <a:r>
              <a:rPr lang="en-US" sz="2800" i="1" dirty="0" smtClean="0">
                <a:sym typeface="Symbol"/>
              </a:rPr>
              <a:t>e.g.</a:t>
            </a:r>
            <a:r>
              <a:rPr lang="en-US" sz="2800" dirty="0" smtClean="0">
                <a:sym typeface="Symbol"/>
              </a:rPr>
              <a:t>) the H and the CS frames</a:t>
            </a:r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862" y="381771"/>
            <a:ext cx="3441700" cy="30488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8033" y="3539330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75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r>
              <a:rPr lang="en-US" sz="2800" dirty="0" smtClean="0"/>
              <a:t>A geometrical description for the transformation of the coefficients of the angular distributions under rotations of frames (in the production plane).</a:t>
            </a:r>
          </a:p>
          <a:p>
            <a:r>
              <a:rPr lang="en-US" sz="2800" dirty="0" smtClean="0"/>
              <a:t>Better bounds/consistency relations between the coefficients. </a:t>
            </a:r>
          </a:p>
          <a:p>
            <a:r>
              <a:rPr lang="en-US" sz="2800" dirty="0" smtClean="0"/>
              <a:t>A new discussion of invariants, a new invariant depending on the three coefficients of the angular distribution.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68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Acknowledgements and references:</a:t>
            </a:r>
            <a:endParaRPr lang="en-US" sz="3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4107" y="1600200"/>
            <a:ext cx="8229600" cy="45259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Thanks to the organizers for the nice workshop.</a:t>
            </a:r>
          </a:p>
          <a:p>
            <a:r>
              <a:rPr lang="en-US" sz="2400" dirty="0" smtClean="0"/>
              <a:t>P. </a:t>
            </a:r>
            <a:r>
              <a:rPr lang="en-US" sz="2400" dirty="0" err="1" smtClean="0"/>
              <a:t>Faccioli</a:t>
            </a:r>
            <a:r>
              <a:rPr lang="en-US" sz="2400" dirty="0" smtClean="0"/>
              <a:t>, C. </a:t>
            </a:r>
            <a:r>
              <a:rPr lang="en-US" sz="2400" dirty="0" err="1" smtClean="0"/>
              <a:t>Lourenço</a:t>
            </a:r>
            <a:r>
              <a:rPr lang="en-US" sz="2400" dirty="0" smtClean="0"/>
              <a:t>,</a:t>
            </a:r>
            <a:r>
              <a:rPr lang="en-US" sz="2400" dirty="0"/>
              <a:t> </a:t>
            </a:r>
            <a:r>
              <a:rPr lang="en-US" sz="2400" dirty="0" smtClean="0"/>
              <a:t>J. </a:t>
            </a:r>
            <a:r>
              <a:rPr lang="en-US" sz="2400" dirty="0" err="1" smtClean="0"/>
              <a:t>Seixas</a:t>
            </a:r>
            <a:r>
              <a:rPr lang="en-US" sz="2400" dirty="0" smtClean="0"/>
              <a:t> and H.K. </a:t>
            </a:r>
            <a:r>
              <a:rPr lang="en-US" sz="2400" dirty="0" err="1" smtClean="0"/>
              <a:t>Woehri</a:t>
            </a:r>
            <a:r>
              <a:rPr lang="en-US" sz="2400" dirty="0" smtClean="0"/>
              <a:t>,                  PRL 105, 061601; PR D81, 111502; EPJ C69, 657.</a:t>
            </a:r>
          </a:p>
          <a:p>
            <a:r>
              <a:rPr lang="en-US" sz="2400" dirty="0" smtClean="0"/>
              <a:t>S.P., PR D83, 031503 (arXiv:1012.2485).</a:t>
            </a:r>
          </a:p>
          <a:p>
            <a:r>
              <a:rPr lang="en-US" sz="2400" dirty="0" err="1" smtClean="0"/>
              <a:t>Nir</a:t>
            </a:r>
            <a:r>
              <a:rPr lang="en-US" sz="2400" dirty="0" smtClean="0"/>
              <a:t> </a:t>
            </a:r>
            <a:r>
              <a:rPr lang="en-US" sz="2400" dirty="0" err="1" smtClean="0"/>
              <a:t>Amram</a:t>
            </a:r>
            <a:r>
              <a:rPr lang="en-US" sz="2400" dirty="0" smtClean="0"/>
              <a:t> for the plots on detector acceptance.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S.P., Vienna, 21 Apr.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07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4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957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Reference frames, angular variables 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88636" y="5210176"/>
            <a:ext cx="2886364" cy="199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3175002" y="5195453"/>
            <a:ext cx="2978148" cy="11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8636" y="5184370"/>
            <a:ext cx="137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Collision axis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175000" y="5116538"/>
            <a:ext cx="1443182" cy="92050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>
            <a:off x="1847273" y="4989946"/>
            <a:ext cx="1355436" cy="240145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175000" y="5195455"/>
            <a:ext cx="1087582" cy="99290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2990273" y="4989946"/>
            <a:ext cx="184728" cy="173413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V="1">
            <a:off x="2309092" y="5195454"/>
            <a:ext cx="865909" cy="358247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2942889" y="5303110"/>
            <a:ext cx="390343" cy="180109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228115" y="5196250"/>
            <a:ext cx="535703" cy="357451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239659" y="4806263"/>
            <a:ext cx="641577" cy="391731"/>
          </a:xfrm>
          <a:prstGeom prst="line">
            <a:avLst/>
          </a:prstGeom>
          <a:ln w="25400">
            <a:solidFill>
              <a:srgbClr val="008000"/>
            </a:solidFill>
            <a:prstDash val="dash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228115" y="4851167"/>
            <a:ext cx="397158" cy="312191"/>
          </a:xfrm>
          <a:prstGeom prst="line">
            <a:avLst/>
          </a:prstGeom>
          <a:ln w="19050">
            <a:solidFill>
              <a:srgbClr val="008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273140" y="5116538"/>
            <a:ext cx="352133" cy="46820"/>
          </a:xfrm>
          <a:prstGeom prst="line">
            <a:avLst/>
          </a:prstGeom>
          <a:ln w="19050">
            <a:solidFill>
              <a:srgbClr val="008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87488" y="454940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6620790" y="4791003"/>
            <a:ext cx="1077676" cy="1106967"/>
            <a:chOff x="6620790" y="4791003"/>
            <a:chExt cx="1077676" cy="1106967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6688282" y="5436754"/>
              <a:ext cx="715818" cy="1588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 flipH="1" flipV="1">
              <a:off x="6365010" y="5113482"/>
              <a:ext cx="646545" cy="1588"/>
            </a:xfrm>
            <a:prstGeom prst="straightConnector1">
              <a:avLst/>
            </a:prstGeom>
            <a:ln w="19050" cmpd="sng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6639790" y="5387569"/>
              <a:ext cx="108000" cy="1080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04100" y="5173172"/>
              <a:ext cx="2770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z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620790" y="5528638"/>
              <a:ext cx="10776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lab frame</a:t>
              </a:r>
              <a:endParaRPr 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399639" y="5307838"/>
            <a:ext cx="289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</a:t>
            </a:r>
            <a:endParaRPr lang="en-US" dirty="0"/>
          </a:p>
        </p:txBody>
      </p:sp>
      <p:cxnSp>
        <p:nvCxnSpPr>
          <p:cNvPr id="26" name="Curved Connector 25"/>
          <p:cNvCxnSpPr/>
          <p:nvPr/>
        </p:nvCxnSpPr>
        <p:spPr>
          <a:xfrm rot="10800000" flipV="1">
            <a:off x="3879277" y="4734074"/>
            <a:ext cx="921324" cy="255871"/>
          </a:xfrm>
          <a:prstGeom prst="curvedConnector3">
            <a:avLst>
              <a:gd name="adj1" fmla="val 50000"/>
            </a:avLst>
          </a:prstGeom>
          <a:ln w="539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728026" y="2501900"/>
            <a:ext cx="152344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rest frame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88636" y="1232862"/>
            <a:ext cx="37499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z axis is directed along the beam.</a:t>
            </a:r>
          </a:p>
          <a:p>
            <a:r>
              <a:rPr lang="en-US" sz="2000" dirty="0" smtClean="0"/>
              <a:t>The lab frame is oriented so that the J/</a:t>
            </a:r>
            <a:r>
              <a:rPr lang="en-US" sz="2000" dirty="0" smtClean="0">
                <a:latin typeface="Symbol" charset="2"/>
                <a:cs typeface="Symbol" charset="2"/>
              </a:rPr>
              <a:t>y </a:t>
            </a:r>
            <a:r>
              <a:rPr lang="en-US" sz="2000" dirty="0" smtClean="0">
                <a:cs typeface="Symbol" charset="2"/>
              </a:rPr>
              <a:t>is in the x-z plane.</a:t>
            </a:r>
          </a:p>
          <a:p>
            <a:endParaRPr lang="en-US" sz="2000" dirty="0" smtClean="0">
              <a:cs typeface="Symbol" charset="2"/>
            </a:endParaRPr>
          </a:p>
          <a:p>
            <a:r>
              <a:rPr lang="en-US" sz="2000" dirty="0" smtClean="0">
                <a:cs typeface="Symbol" charset="2"/>
              </a:rPr>
              <a:t>The </a:t>
            </a:r>
            <a:r>
              <a:rPr lang="en-US" sz="2000" dirty="0" err="1" smtClean="0">
                <a:cs typeface="Symbol" charset="2"/>
              </a:rPr>
              <a:t>y</a:t>
            </a:r>
            <a:r>
              <a:rPr lang="en-US" sz="2000" dirty="0" smtClean="0">
                <a:cs typeface="Symbol" charset="2"/>
              </a:rPr>
              <a:t> and </a:t>
            </a:r>
            <a:r>
              <a:rPr lang="en-US" sz="2000" dirty="0" err="1" smtClean="0">
                <a:cs typeface="Symbol" charset="2"/>
              </a:rPr>
              <a:t>y</a:t>
            </a:r>
            <a:r>
              <a:rPr lang="en-US" sz="2000" dirty="0" smtClean="0">
                <a:cs typeface="Symbol" charset="2"/>
              </a:rPr>
              <a:t>’ axes are parallel.</a:t>
            </a:r>
          </a:p>
          <a:p>
            <a:endParaRPr lang="en-US" sz="2000" dirty="0" smtClean="0">
              <a:cs typeface="Symbol" charset="2"/>
            </a:endParaRPr>
          </a:p>
          <a:p>
            <a:r>
              <a:rPr lang="en-US" sz="2000" dirty="0" smtClean="0">
                <a:cs typeface="Symbol" charset="2"/>
              </a:rPr>
              <a:t>Different choices are possible for the the direction of z’ (and x’)</a:t>
            </a:r>
          </a:p>
        </p:txBody>
      </p:sp>
      <p:sp>
        <p:nvSpPr>
          <p:cNvPr id="32" name="Oval 31"/>
          <p:cNvSpPr/>
          <p:nvPr/>
        </p:nvSpPr>
        <p:spPr>
          <a:xfrm>
            <a:off x="4163298" y="2772294"/>
            <a:ext cx="2156691" cy="2033969"/>
          </a:xfrm>
          <a:prstGeom prst="ellipse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4468091" y="3209636"/>
            <a:ext cx="1512454" cy="1166091"/>
          </a:xfrm>
          <a:prstGeom prst="line">
            <a:avLst/>
          </a:prstGeom>
          <a:ln w="2540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 flipV="1">
            <a:off x="4794713" y="3354074"/>
            <a:ext cx="778405" cy="115457"/>
          </a:xfrm>
          <a:prstGeom prst="line">
            <a:avLst/>
          </a:prstGeom>
          <a:ln w="19050" cap="flat" cmpd="sng" algn="ctr">
            <a:solidFill>
              <a:srgbClr val="008000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 flipH="1" flipV="1">
            <a:off x="4866295" y="3319437"/>
            <a:ext cx="819960" cy="69270"/>
          </a:xfrm>
          <a:prstGeom prst="line">
            <a:avLst/>
          </a:prstGeom>
          <a:ln w="57150" cmpd="sng">
            <a:solidFill>
              <a:srgbClr val="008000"/>
            </a:solidFill>
            <a:tailEnd type="triangle"/>
          </a:ln>
          <a:effectLst>
            <a:glow rad="25400">
              <a:schemeClr val="accent6">
                <a:lumMod val="75000"/>
                <a:alpha val="66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5124450" y="3674004"/>
            <a:ext cx="117195" cy="933070"/>
          </a:xfrm>
          <a:prstGeom prst="line">
            <a:avLst/>
          </a:prstGeom>
          <a:ln w="57150" cmpd="sng">
            <a:solidFill>
              <a:srgbClr val="008000"/>
            </a:solidFill>
            <a:prstDash val="sysDot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241640" y="3397250"/>
            <a:ext cx="911510" cy="403755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6200000" flipV="1">
            <a:off x="4599590" y="3147410"/>
            <a:ext cx="916380" cy="349260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5220925" y="3743560"/>
            <a:ext cx="46182" cy="4571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5124450" y="2971800"/>
            <a:ext cx="191725" cy="76200"/>
          </a:xfrm>
          <a:prstGeom prst="line">
            <a:avLst/>
          </a:prstGeom>
          <a:ln w="127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/>
        </p:nvSpPr>
        <p:spPr>
          <a:xfrm>
            <a:off x="4966925" y="3254894"/>
            <a:ext cx="640125" cy="745606"/>
          </a:xfrm>
          <a:prstGeom prst="arc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 flipH="1">
            <a:off x="5024075" y="3209636"/>
            <a:ext cx="393700" cy="745606"/>
          </a:xfrm>
          <a:prstGeom prst="arc">
            <a:avLst>
              <a:gd name="adj1" fmla="val 16477937"/>
              <a:gd name="adj2" fmla="val 18364824"/>
            </a:avLst>
          </a:prstGeom>
          <a:ln w="12700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396877" y="3027918"/>
            <a:ext cx="42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>
                <a:latin typeface="Symbol" charset="2"/>
                <a:cs typeface="Symbol" charset="2"/>
              </a:rPr>
              <a:t>’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804435" y="3209636"/>
            <a:ext cx="43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j</a:t>
            </a:r>
            <a:r>
              <a:rPr lang="en-US" dirty="0" smtClean="0">
                <a:latin typeface="Symbol" charset="2"/>
                <a:cs typeface="Symbol" charset="2"/>
              </a:rPr>
              <a:t>’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76091" y="2574760"/>
            <a:ext cx="347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x</a:t>
            </a:r>
            <a:r>
              <a:rPr lang="en-US" b="1" dirty="0" smtClean="0"/>
              <a:t>’</a:t>
            </a:r>
            <a:endParaRPr lang="en-US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5240908" y="3674004"/>
            <a:ext cx="353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y</a:t>
            </a:r>
            <a:r>
              <a:rPr lang="en-US" b="1" dirty="0" smtClean="0"/>
              <a:t>’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5189682" y="2501900"/>
            <a:ext cx="415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Mistral"/>
                <a:cs typeface="Mistral"/>
              </a:rPr>
              <a:t>l</a:t>
            </a:r>
            <a:r>
              <a:rPr lang="en-US" sz="2800" baseline="30000" dirty="0" smtClean="0"/>
              <a:t>+</a:t>
            </a:r>
            <a:endParaRPr lang="en-US" sz="2800" baseline="30000" dirty="0"/>
          </a:p>
        </p:txBody>
      </p:sp>
      <p:sp>
        <p:nvSpPr>
          <p:cNvPr id="48" name="Oval 47"/>
          <p:cNvSpPr/>
          <p:nvPr/>
        </p:nvSpPr>
        <p:spPr>
          <a:xfrm flipV="1">
            <a:off x="5207000" y="3731367"/>
            <a:ext cx="76200" cy="95035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153150" y="3209636"/>
            <a:ext cx="336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z</a:t>
            </a:r>
            <a:r>
              <a:rPr lang="en-US" b="1" dirty="0" smtClean="0"/>
              <a:t>’</a:t>
            </a:r>
            <a:endParaRPr lang="en-US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10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2232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Functional form of the angular distribution </a:t>
            </a:r>
            <a:r>
              <a:rPr lang="en-US" sz="3100" dirty="0" smtClean="0">
                <a:solidFill>
                  <a:srgbClr val="FF0000"/>
                </a:solidFill>
              </a:rPr>
              <a:t>for decays of 1</a:t>
            </a:r>
            <a:r>
              <a:rPr lang="en-US" sz="3100" baseline="30000" dirty="0" smtClean="0">
                <a:solidFill>
                  <a:srgbClr val="FF0000"/>
                </a:solidFill>
              </a:rPr>
              <a:t>- -</a:t>
            </a:r>
            <a:r>
              <a:rPr lang="en-US" sz="3100" dirty="0" smtClean="0">
                <a:solidFill>
                  <a:srgbClr val="FF0000"/>
                </a:solidFill>
              </a:rPr>
              <a:t> states to </a:t>
            </a:r>
            <a:r>
              <a:rPr lang="en-US" sz="3100" dirty="0" smtClean="0">
                <a:solidFill>
                  <a:srgbClr val="FF0000"/>
                </a:solidFill>
                <a:sym typeface="Wingdings"/>
              </a:rPr>
              <a:t>lepton pairs decays</a:t>
            </a:r>
            <a:endParaRPr lang="en-US" sz="31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90176" y="1231827"/>
            <a:ext cx="64135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i="1" dirty="0" err="1"/>
              <a:t>d</a:t>
            </a:r>
            <a:r>
              <a:rPr lang="en-US" sz="2000" dirty="0" err="1"/>
              <a:t>N</a:t>
            </a:r>
            <a:r>
              <a:rPr lang="en-US" sz="2000" dirty="0"/>
              <a:t>/</a:t>
            </a:r>
            <a:r>
              <a:rPr lang="en-US" sz="2000" i="1" dirty="0"/>
              <a:t>d</a:t>
            </a:r>
            <a:r>
              <a:rPr lang="en-US" sz="2000" dirty="0" smtClean="0">
                <a:sym typeface="Symbol"/>
              </a:rPr>
              <a:t>  </a:t>
            </a:r>
            <a:r>
              <a:rPr lang="en-US" sz="2000" dirty="0" smtClean="0"/>
              <a:t>[ 1 </a:t>
            </a:r>
            <a:r>
              <a:rPr lang="en-US" sz="2000" dirty="0"/>
              <a:t>+ </a:t>
            </a:r>
            <a:r>
              <a:rPr lang="en-US" sz="2000" dirty="0">
                <a:solidFill>
                  <a:srgbClr val="FF0000"/>
                </a:solidFill>
                <a:sym typeface="Symbol"/>
              </a:rPr>
              <a:t></a:t>
            </a:r>
            <a:r>
              <a:rPr lang="en-US" sz="2000" baseline="-25000" dirty="0">
                <a:solidFill>
                  <a:srgbClr val="FF0000"/>
                </a:solidFill>
                <a:sym typeface="Symbol"/>
              </a:rPr>
              <a:t></a:t>
            </a:r>
            <a:r>
              <a:rPr lang="en-US" sz="2000" baseline="-25000" dirty="0"/>
              <a:t> </a:t>
            </a:r>
            <a:r>
              <a:rPr lang="en-US" sz="2000" dirty="0"/>
              <a:t>cos</a:t>
            </a:r>
            <a:r>
              <a:rPr lang="en-US" sz="2000" baseline="30000" dirty="0"/>
              <a:t>2</a:t>
            </a:r>
            <a:r>
              <a:rPr lang="en-US" sz="2000" dirty="0"/>
              <a:t>(</a:t>
            </a:r>
            <a:r>
              <a:rPr lang="en-US" sz="2000" dirty="0">
                <a:sym typeface="Symbol"/>
              </a:rPr>
              <a:t></a:t>
            </a:r>
            <a:r>
              <a:rPr lang="en-US" sz="2000" dirty="0"/>
              <a:t>) </a:t>
            </a:r>
            <a:endParaRPr lang="en-US" sz="2000" dirty="0" smtClean="0"/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+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</a:t>
            </a:r>
            <a:r>
              <a:rPr lang="en-US" sz="2000" baseline="-25000" dirty="0">
                <a:solidFill>
                  <a:srgbClr val="FF0000"/>
                </a:solidFill>
                <a:sym typeface="Symbol"/>
              </a:rPr>
              <a:t></a:t>
            </a:r>
            <a:r>
              <a:rPr lang="en-US" sz="2000" baseline="-25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sin</a:t>
            </a:r>
            <a:r>
              <a:rPr lang="en-US" sz="2000" baseline="30000" dirty="0"/>
              <a:t>2</a:t>
            </a:r>
            <a:r>
              <a:rPr lang="en-US" sz="2000" dirty="0"/>
              <a:t>(</a:t>
            </a:r>
            <a:r>
              <a:rPr lang="en-US" sz="2000" dirty="0">
                <a:sym typeface="Symbol"/>
              </a:rPr>
              <a:t></a:t>
            </a:r>
            <a:r>
              <a:rPr lang="en-US" sz="2000" dirty="0"/>
              <a:t>) </a:t>
            </a:r>
            <a:r>
              <a:rPr lang="en-US" sz="2000" dirty="0" err="1"/>
              <a:t>cos</a:t>
            </a:r>
            <a:r>
              <a:rPr lang="en-US" sz="2000" dirty="0"/>
              <a:t>(2</a:t>
            </a:r>
            <a:r>
              <a:rPr lang="en-US" sz="2000" dirty="0">
                <a:sym typeface="Symbol"/>
              </a:rPr>
              <a:t>) </a:t>
            </a:r>
            <a:endParaRPr lang="en-US" sz="2000" dirty="0" smtClean="0">
              <a:sym typeface="Symbol"/>
            </a:endParaRPr>
          </a:p>
          <a:p>
            <a:pPr>
              <a:buNone/>
            </a:pPr>
            <a:r>
              <a:rPr lang="en-US" sz="2000" dirty="0">
                <a:sym typeface="Symbol"/>
              </a:rPr>
              <a:t> </a:t>
            </a:r>
            <a:r>
              <a:rPr lang="en-US" sz="2000" dirty="0" smtClean="0">
                <a:sym typeface="Symbol"/>
              </a:rPr>
              <a:t>                      </a:t>
            </a:r>
            <a:r>
              <a:rPr lang="en-US" sz="2000" dirty="0" smtClean="0"/>
              <a:t>+ </a:t>
            </a:r>
            <a:r>
              <a:rPr lang="en-US" sz="2000" dirty="0">
                <a:solidFill>
                  <a:srgbClr val="FF0000"/>
                </a:solidFill>
                <a:sym typeface="Symbol"/>
              </a:rPr>
              <a:t></a:t>
            </a:r>
            <a:r>
              <a:rPr lang="en-US" sz="2000" baseline="-25000" dirty="0">
                <a:solidFill>
                  <a:srgbClr val="FF0000"/>
                </a:solidFill>
                <a:sym typeface="Symbol"/>
              </a:rPr>
              <a:t></a:t>
            </a:r>
            <a:r>
              <a:rPr lang="en-US" sz="2000" baseline="-25000" dirty="0"/>
              <a:t> </a:t>
            </a:r>
            <a:r>
              <a:rPr lang="en-US" sz="2000" dirty="0"/>
              <a:t>sin(2</a:t>
            </a:r>
            <a:r>
              <a:rPr lang="en-US" sz="2000" dirty="0">
                <a:sym typeface="Symbol"/>
              </a:rPr>
              <a:t></a:t>
            </a:r>
            <a:r>
              <a:rPr lang="en-US" sz="2000" dirty="0"/>
              <a:t>) </a:t>
            </a:r>
            <a:r>
              <a:rPr lang="en-US" sz="2000" dirty="0" err="1"/>
              <a:t>cos</a:t>
            </a:r>
            <a:r>
              <a:rPr lang="en-US" sz="2000" dirty="0"/>
              <a:t>(</a:t>
            </a:r>
            <a:r>
              <a:rPr lang="en-US" sz="2000" dirty="0">
                <a:sym typeface="Symbol"/>
              </a:rPr>
              <a:t></a:t>
            </a:r>
            <a:r>
              <a:rPr lang="en-US" sz="2000" dirty="0" smtClean="0"/>
              <a:t>) ]/ (</a:t>
            </a:r>
            <a:r>
              <a:rPr lang="en-US" sz="2000" dirty="0"/>
              <a:t>1+</a:t>
            </a:r>
            <a:r>
              <a:rPr lang="en-US" sz="2000" dirty="0">
                <a:solidFill>
                  <a:srgbClr val="0000FF"/>
                </a:solidFill>
                <a:sym typeface="Symbol"/>
              </a:rPr>
              <a:t></a:t>
            </a:r>
            <a:r>
              <a:rPr lang="en-US" sz="2000" baseline="-25000" dirty="0">
                <a:solidFill>
                  <a:srgbClr val="0000FF"/>
                </a:solidFill>
                <a:sym typeface="Symbol"/>
              </a:rPr>
              <a:t></a:t>
            </a:r>
            <a:r>
              <a:rPr lang="en-US" sz="2000" dirty="0"/>
              <a:t>/3)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499" y="2435920"/>
            <a:ext cx="80399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is valid in any frame (</a:t>
            </a:r>
            <a:r>
              <a:rPr lang="en-US" sz="2000" dirty="0" err="1" smtClean="0"/>
              <a:t>eg</a:t>
            </a:r>
            <a:r>
              <a:rPr lang="en-US" sz="2000" dirty="0" smtClean="0"/>
              <a:t>: CS or H, only the y-axis direction is fixed) under general conditions, but of course the three coefficients have different values in different frames: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329" t="9812" r="7188"/>
          <a:stretch/>
        </p:blipFill>
        <p:spPr>
          <a:xfrm>
            <a:off x="3092125" y="3810364"/>
            <a:ext cx="5937575" cy="25396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4499" y="3921860"/>
            <a:ext cx="219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Rotation of </a:t>
            </a:r>
            <a:r>
              <a:rPr lang="en-US" dirty="0"/>
              <a:t>frame </a:t>
            </a:r>
            <a:r>
              <a:rPr lang="en-US" dirty="0" smtClean="0"/>
              <a:t>as </a:t>
            </a:r>
            <a:r>
              <a:rPr lang="en-US" dirty="0"/>
              <a:t>x’=x </a:t>
            </a:r>
            <a:r>
              <a:rPr lang="en-US" dirty="0" err="1"/>
              <a:t>cos</a:t>
            </a:r>
            <a:r>
              <a:rPr lang="en-US" dirty="0"/>
              <a:t>(</a:t>
            </a:r>
            <a:r>
              <a:rPr lang="en-US" dirty="0">
                <a:sym typeface="Symbol"/>
              </a:rPr>
              <a:t></a:t>
            </a:r>
            <a:r>
              <a:rPr lang="en-US" dirty="0"/>
              <a:t>)-z </a:t>
            </a:r>
            <a:r>
              <a:rPr lang="en-US" dirty="0" smtClean="0"/>
              <a:t>sin(</a:t>
            </a:r>
            <a:r>
              <a:rPr lang="en-US" dirty="0">
                <a:sym typeface="Symbol"/>
              </a:rPr>
              <a:t></a:t>
            </a:r>
            <a:r>
              <a:rPr lang="en-US" dirty="0"/>
              <a:t>)  etc., 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0080" y="5252472"/>
            <a:ext cx="27685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Between CS and H frames, the rotation angles approximates  ~ 90 </a:t>
            </a:r>
            <a:r>
              <a:rPr lang="en-US" sz="1600" dirty="0" err="1" smtClean="0">
                <a:solidFill>
                  <a:srgbClr val="0000FF"/>
                </a:solidFill>
              </a:rPr>
              <a:t>deg</a:t>
            </a:r>
            <a:r>
              <a:rPr lang="en-US" sz="1600" dirty="0" smtClean="0">
                <a:solidFill>
                  <a:srgbClr val="0000FF"/>
                </a:solidFill>
              </a:rPr>
              <a:t> over large areas of ATLAS or CMS acceptance 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76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Modes defined by the coefficients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731" y="1537731"/>
            <a:ext cx="2413335" cy="2171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00" y="1684298"/>
            <a:ext cx="2413000" cy="218316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73165" y="4020105"/>
            <a:ext cx="194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Symbol"/>
              </a:rPr>
              <a:t></a:t>
            </a:r>
            <a:r>
              <a:rPr lang="en-US" baseline="-25000" dirty="0" smtClean="0">
                <a:solidFill>
                  <a:srgbClr val="FF0000"/>
                </a:solidFill>
                <a:sym typeface="Symbol"/>
              </a:rPr>
              <a:t></a:t>
            </a:r>
            <a:r>
              <a:rPr lang="en-US" dirty="0" smtClean="0">
                <a:solidFill>
                  <a:srgbClr val="FF0000"/>
                </a:solidFill>
              </a:rPr>
              <a:t>=+1</a:t>
            </a:r>
            <a:r>
              <a:rPr lang="en-US" dirty="0" smtClean="0"/>
              <a:t>, </a:t>
            </a:r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>
                <a:sym typeface="Symbol"/>
              </a:rPr>
              <a:t></a:t>
            </a:r>
            <a:r>
              <a:rPr lang="en-US" dirty="0" smtClean="0"/>
              <a:t>=0, </a:t>
            </a:r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>
                <a:sym typeface="Symbol"/>
              </a:rPr>
              <a:t></a:t>
            </a:r>
            <a:r>
              <a:rPr lang="en-US" dirty="0" smtClean="0"/>
              <a:t>=0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58447" y="4001610"/>
            <a:ext cx="2174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>
                <a:sym typeface="Symbol"/>
              </a:rPr>
              <a:t></a:t>
            </a:r>
            <a:r>
              <a:rPr lang="en-US" dirty="0" smtClean="0"/>
              <a:t>=0,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</a:t>
            </a:r>
            <a:r>
              <a:rPr lang="en-US" baseline="-25000" dirty="0" smtClean="0">
                <a:solidFill>
                  <a:srgbClr val="FF0000"/>
                </a:solidFill>
                <a:sym typeface="Symbol"/>
              </a:rPr>
              <a:t></a:t>
            </a:r>
            <a:r>
              <a:rPr lang="en-US" dirty="0" smtClean="0">
                <a:solidFill>
                  <a:srgbClr val="FF0000"/>
                </a:solidFill>
              </a:rPr>
              <a:t>=</a:t>
            </a:r>
            <a:r>
              <a:rPr lang="en-US" dirty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0.5</a:t>
            </a:r>
            <a:r>
              <a:rPr lang="en-US" dirty="0" smtClean="0"/>
              <a:t>, </a:t>
            </a:r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>
                <a:sym typeface="Symbol"/>
              </a:rPr>
              <a:t></a:t>
            </a:r>
            <a:r>
              <a:rPr lang="en-US" dirty="0" smtClean="0"/>
              <a:t>=0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70453" y="3943905"/>
            <a:ext cx="2116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>
                <a:sym typeface="Symbol"/>
              </a:rPr>
              <a:t></a:t>
            </a:r>
            <a:r>
              <a:rPr lang="en-US" dirty="0" smtClean="0"/>
              <a:t>=0, </a:t>
            </a:r>
            <a:r>
              <a:rPr lang="en-US" dirty="0" smtClean="0">
                <a:sym typeface="Symbol"/>
              </a:rPr>
              <a:t></a:t>
            </a:r>
            <a:r>
              <a:rPr lang="en-US" baseline="-25000" dirty="0" smtClean="0">
                <a:sym typeface="Symbol"/>
              </a:rPr>
              <a:t></a:t>
            </a:r>
            <a:r>
              <a:rPr lang="en-US" dirty="0" smtClean="0"/>
              <a:t>=0,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</a:t>
            </a:r>
            <a:r>
              <a:rPr lang="en-US" baseline="-25000" dirty="0" smtClean="0">
                <a:solidFill>
                  <a:srgbClr val="FF0000"/>
                </a:solidFill>
                <a:sym typeface="Symbol"/>
              </a:rPr>
              <a:t></a:t>
            </a:r>
            <a:r>
              <a:rPr lang="en-US" dirty="0" smtClean="0">
                <a:solidFill>
                  <a:srgbClr val="FF0000"/>
                </a:solidFill>
              </a:rPr>
              <a:t>=+0.5 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7200" y="1537731"/>
            <a:ext cx="2660315" cy="2278181"/>
            <a:chOff x="457200" y="1886466"/>
            <a:chExt cx="2660315" cy="2278181"/>
          </a:xfrm>
        </p:grpSpPr>
        <p:pic>
          <p:nvPicPr>
            <p:cNvPr id="3" name="Picture 2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2141498"/>
              <a:ext cx="2257743" cy="2023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362982" y="3091934"/>
              <a:ext cx="754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c</a:t>
              </a:r>
              <a:r>
                <a:rPr lang="en-US" dirty="0" err="1" smtClean="0"/>
                <a:t>os</a:t>
              </a:r>
              <a:r>
                <a:rPr lang="en-US" dirty="0" smtClean="0"/>
                <a:t>(</a:t>
              </a:r>
              <a:r>
                <a:rPr lang="en-US" dirty="0">
                  <a:latin typeface="Symbol" charset="2"/>
                  <a:cs typeface="Symbol" charset="2"/>
                </a:rPr>
                <a:t>q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54035" y="3281440"/>
              <a:ext cx="3049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charset="2"/>
                  <a:cs typeface="Symbol" charset="2"/>
                </a:rPr>
                <a:t>f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42814" y="1886466"/>
              <a:ext cx="832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dirty="0" smtClean="0">
                  <a:latin typeface="Symbol" charset="2"/>
                  <a:cs typeface="Symbol" charset="2"/>
                </a:rPr>
                <a:t>s</a:t>
              </a:r>
              <a:r>
                <a:rPr lang="en-US" dirty="0" smtClean="0"/>
                <a:t>/</a:t>
              </a:r>
              <a:r>
                <a:rPr lang="en-US" dirty="0" err="1" smtClean="0"/>
                <a:t>d</a:t>
              </a:r>
              <a:r>
                <a:rPr lang="en-US" dirty="0" err="1" smtClean="0">
                  <a:latin typeface="Symbol" charset="2"/>
                  <a:cs typeface="Symbol" charset="2"/>
                </a:rPr>
                <a:t>W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2898" y="5178420"/>
            <a:ext cx="8820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ym typeface="Symbol"/>
              </a:rPr>
              <a:t></a:t>
            </a:r>
            <a:r>
              <a:rPr lang="en-US" sz="2000" baseline="-25000" dirty="0" smtClean="0">
                <a:sym typeface="Symbol"/>
              </a:rPr>
              <a:t>  </a:t>
            </a:r>
            <a:r>
              <a:rPr lang="en-US" sz="2000" dirty="0" smtClean="0">
                <a:sym typeface="Symbol"/>
              </a:rPr>
              <a:t>: benefits from large coverage in </a:t>
            </a:r>
            <a:r>
              <a:rPr lang="en-US" sz="2000" dirty="0" err="1" smtClean="0">
                <a:sym typeface="Symbol"/>
              </a:rPr>
              <a:t>cos</a:t>
            </a:r>
            <a:r>
              <a:rPr lang="en-US" sz="2000" dirty="0" smtClean="0">
                <a:sym typeface="Symbol"/>
              </a:rPr>
              <a:t>(</a:t>
            </a:r>
            <a:r>
              <a:rPr lang="en-US" sz="2000" dirty="0" smtClean="0">
                <a:latin typeface="Symbol" charset="2"/>
                <a:cs typeface="Symbol" charset="2"/>
                <a:sym typeface="Symbol"/>
              </a:rPr>
              <a:t>q</a:t>
            </a:r>
            <a:r>
              <a:rPr lang="en-US" sz="2000" dirty="0" smtClean="0">
                <a:sym typeface="Symbol"/>
              </a:rPr>
              <a:t>), </a:t>
            </a:r>
          </a:p>
          <a:p>
            <a:r>
              <a:rPr lang="en-US" sz="2000" dirty="0">
                <a:sym typeface="Symbol"/>
              </a:rPr>
              <a:t>	</a:t>
            </a:r>
            <a:r>
              <a:rPr lang="en-US" sz="2000" dirty="0" smtClean="0">
                <a:sym typeface="Symbol"/>
              </a:rPr>
              <a:t>and coverage in </a:t>
            </a:r>
            <a:r>
              <a:rPr lang="en-US" sz="2000" dirty="0" smtClean="0">
                <a:latin typeface="Symbol" charset="2"/>
                <a:cs typeface="Symbol" charset="2"/>
                <a:sym typeface="Symbol"/>
              </a:rPr>
              <a:t>f</a:t>
            </a:r>
            <a:r>
              <a:rPr lang="en-US" sz="2000" dirty="0" smtClean="0">
                <a:sym typeface="Symbol"/>
              </a:rPr>
              <a:t> to </a:t>
            </a:r>
            <a:r>
              <a:rPr lang="en-US" sz="2000" dirty="0" err="1" smtClean="0">
                <a:sym typeface="Symbol"/>
              </a:rPr>
              <a:t>disentagle</a:t>
            </a:r>
            <a:r>
              <a:rPr lang="en-US" sz="2000" dirty="0" smtClean="0">
                <a:sym typeface="Symbol"/>
              </a:rPr>
              <a:t> from </a:t>
            </a:r>
            <a:r>
              <a:rPr lang="en-US" sz="2000" baseline="-25000" dirty="0" smtClean="0">
                <a:sym typeface="Symbol"/>
              </a:rPr>
              <a:t> </a:t>
            </a:r>
            <a:r>
              <a:rPr lang="en-US" sz="2000" dirty="0" smtClean="0">
                <a:sym typeface="Symbol"/>
              </a:rPr>
              <a:t>(see below)</a:t>
            </a:r>
          </a:p>
          <a:p>
            <a:r>
              <a:rPr lang="en-US" sz="2000" dirty="0" smtClean="0">
                <a:sym typeface="Symbol"/>
              </a:rPr>
              <a:t></a:t>
            </a:r>
            <a:r>
              <a:rPr lang="en-US" sz="2000" baseline="-25000" dirty="0" smtClean="0">
                <a:sym typeface="Symbol"/>
              </a:rPr>
              <a:t>  </a:t>
            </a:r>
            <a:r>
              <a:rPr lang="en-US" sz="2000" dirty="0" smtClean="0">
                <a:sym typeface="Symbol"/>
              </a:rPr>
              <a:t>: needs coverage in </a:t>
            </a:r>
            <a:r>
              <a:rPr lang="en-US" sz="2000" dirty="0" smtClean="0">
                <a:latin typeface="Symbol" charset="2"/>
                <a:cs typeface="Symbol" charset="2"/>
                <a:sym typeface="Symbol"/>
              </a:rPr>
              <a:t>f </a:t>
            </a:r>
            <a:r>
              <a:rPr lang="en-US" sz="2000" dirty="0" smtClean="0">
                <a:sym typeface="Symbol"/>
              </a:rPr>
              <a:t>for rather small |</a:t>
            </a:r>
            <a:r>
              <a:rPr lang="en-US" sz="2000" dirty="0" err="1" smtClean="0">
                <a:sym typeface="Symbol"/>
              </a:rPr>
              <a:t>cos</a:t>
            </a:r>
            <a:r>
              <a:rPr lang="en-US" sz="2000" dirty="0" smtClean="0">
                <a:sym typeface="Symbol"/>
              </a:rPr>
              <a:t>(</a:t>
            </a:r>
            <a:r>
              <a:rPr lang="en-US" sz="2000" dirty="0" smtClean="0">
                <a:latin typeface="Symbol" charset="2"/>
                <a:cs typeface="Symbol" charset="2"/>
                <a:sym typeface="Symbol"/>
              </a:rPr>
              <a:t>q</a:t>
            </a:r>
            <a:r>
              <a:rPr lang="en-US" sz="2000" dirty="0" smtClean="0">
                <a:sym typeface="Symbol"/>
              </a:rPr>
              <a:t>)|.</a:t>
            </a:r>
          </a:p>
          <a:p>
            <a:r>
              <a:rPr lang="en-US" sz="2000" dirty="0" smtClean="0">
                <a:sym typeface="Symbol"/>
              </a:rPr>
              <a:t></a:t>
            </a:r>
            <a:r>
              <a:rPr lang="en-US" sz="2000" baseline="-25000" dirty="0" smtClean="0">
                <a:sym typeface="Symbol"/>
              </a:rPr>
              <a:t></a:t>
            </a:r>
            <a:r>
              <a:rPr lang="en-US" sz="2000" dirty="0" smtClean="0">
                <a:sym typeface="Symbol"/>
              </a:rPr>
              <a:t>: needs coverage in </a:t>
            </a:r>
            <a:r>
              <a:rPr lang="en-US" sz="2000" dirty="0" smtClean="0">
                <a:latin typeface="Symbol" charset="2"/>
                <a:cs typeface="Symbol" charset="2"/>
                <a:sym typeface="Symbol"/>
              </a:rPr>
              <a:t>f</a:t>
            </a:r>
            <a:r>
              <a:rPr lang="en-US" sz="2000" dirty="0" smtClean="0">
                <a:sym typeface="Symbol"/>
              </a:rPr>
              <a:t> for |</a:t>
            </a:r>
            <a:r>
              <a:rPr lang="en-US" sz="2000" dirty="0" err="1" smtClean="0">
                <a:sym typeface="Symbol"/>
              </a:rPr>
              <a:t>cos</a:t>
            </a:r>
            <a:r>
              <a:rPr lang="en-US" sz="2000" dirty="0" smtClean="0">
                <a:sym typeface="Symbol"/>
              </a:rPr>
              <a:t>(</a:t>
            </a:r>
            <a:r>
              <a:rPr lang="en-US" sz="2000" dirty="0" smtClean="0">
                <a:latin typeface="Symbol" charset="2"/>
                <a:cs typeface="Symbol" charset="2"/>
                <a:sym typeface="Symbol"/>
              </a:rPr>
              <a:t>q</a:t>
            </a:r>
            <a:r>
              <a:rPr lang="en-US" sz="2000" dirty="0" smtClean="0">
                <a:sym typeface="Symbol"/>
              </a:rPr>
              <a:t>)|≈ 0.3-0.9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54035" y="4640301"/>
            <a:ext cx="7394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Acceptance requirements for angular polarization study: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49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/>
          <a:srcRect t="9324" b="1701"/>
          <a:stretch/>
        </p:blipFill>
        <p:spPr>
          <a:xfrm>
            <a:off x="2973520" y="3631147"/>
            <a:ext cx="2292965" cy="271147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/>
          <a:srcRect t="9425"/>
          <a:stretch/>
        </p:blipFill>
        <p:spPr>
          <a:xfrm>
            <a:off x="2843216" y="203199"/>
            <a:ext cx="2478084" cy="291725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52399" y="95220"/>
            <a:ext cx="24719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Expected 2D distributions of events in representative bins in  </a:t>
            </a:r>
            <a:r>
              <a:rPr lang="en-US" sz="2400" b="1" i="1" dirty="0" smtClean="0"/>
              <a:t>y</a:t>
            </a:r>
            <a:r>
              <a:rPr lang="en-US" sz="2400" b="1" dirty="0" smtClean="0"/>
              <a:t>, </a:t>
            </a:r>
            <a:r>
              <a:rPr lang="en-US" sz="2400" b="1" i="1" dirty="0" err="1" smtClean="0"/>
              <a:t>p</a:t>
            </a:r>
            <a:r>
              <a:rPr lang="en-US" sz="3200" b="1" baseline="-25000" dirty="0" err="1" smtClean="0"/>
              <a:t>T</a:t>
            </a:r>
            <a:r>
              <a:rPr lang="en-US" sz="3200" b="1" baseline="-25000" dirty="0" smtClean="0"/>
              <a:t>   </a:t>
            </a:r>
          </a:p>
          <a:p>
            <a:r>
              <a:rPr lang="en-US" sz="2400" b="1" dirty="0" err="1" smtClean="0">
                <a:solidFill>
                  <a:srgbClr val="FF0000"/>
                </a:solidFill>
              </a:rPr>
              <a:t>Helicity</a:t>
            </a:r>
            <a:r>
              <a:rPr lang="en-US" sz="2400" b="1" dirty="0" smtClean="0">
                <a:solidFill>
                  <a:srgbClr val="FF0000"/>
                </a:solidFill>
              </a:rPr>
              <a:t> frame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1935" y="1573766"/>
            <a:ext cx="114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y </a:t>
            </a:r>
            <a:r>
              <a:rPr lang="en-US" dirty="0" smtClean="0"/>
              <a:t>= 0 − 0.8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80572" y="6335752"/>
            <a:ext cx="1913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p</a:t>
            </a:r>
            <a:r>
              <a:rPr lang="en-US" sz="2400" baseline="-25000" dirty="0" err="1"/>
              <a:t>T</a:t>
            </a:r>
            <a:r>
              <a:rPr lang="en-US" dirty="0" smtClean="0"/>
              <a:t>= 16 − 18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2735" y="4694872"/>
            <a:ext cx="114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y </a:t>
            </a:r>
            <a:r>
              <a:rPr lang="en-US" dirty="0" smtClean="0"/>
              <a:t>= 1.5 − 2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23166" y="6342618"/>
            <a:ext cx="1796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p</a:t>
            </a:r>
            <a:r>
              <a:rPr lang="en-US" sz="2400" baseline="-25000" dirty="0" err="1"/>
              <a:t>T</a:t>
            </a:r>
            <a:r>
              <a:rPr lang="en-US" dirty="0" smtClean="0"/>
              <a:t>= </a:t>
            </a:r>
            <a:r>
              <a:rPr lang="en-US" dirty="0"/>
              <a:t>8</a:t>
            </a:r>
            <a:r>
              <a:rPr lang="en-US" dirty="0" smtClean="0"/>
              <a:t> − 10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2147603" y="1236989"/>
            <a:ext cx="88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Symbol" charset="2"/>
                <a:cs typeface="Symbol" charset="2"/>
              </a:rPr>
              <a:t>f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9227" y="3046881"/>
            <a:ext cx="1403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cs typeface="Symbol" charset="2"/>
              </a:rPr>
              <a:t>cos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(q)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2330238" y="4502514"/>
            <a:ext cx="754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Symbol" charset="2"/>
                <a:cs typeface="Symbol" charset="2"/>
              </a:rPr>
              <a:t>f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/>
          <a:srcRect t="10040"/>
          <a:stretch/>
        </p:blipFill>
        <p:spPr>
          <a:xfrm>
            <a:off x="6572366" y="203200"/>
            <a:ext cx="2216034" cy="28448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/>
          <a:srcRect t="7598"/>
          <a:stretch/>
        </p:blipFill>
        <p:spPr>
          <a:xfrm>
            <a:off x="6598940" y="3554868"/>
            <a:ext cx="2146300" cy="280148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52400" y="2604968"/>
            <a:ext cx="247196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ym typeface="Symbol"/>
              </a:rPr>
              <a:t></a:t>
            </a:r>
            <a:r>
              <a:rPr lang="en-US" sz="2000" baseline="-25000" dirty="0" smtClean="0">
                <a:sym typeface="Symbol"/>
              </a:rPr>
              <a:t></a:t>
            </a:r>
            <a:r>
              <a:rPr lang="en-US" sz="2000" dirty="0" smtClean="0">
                <a:sym typeface="Symbol"/>
              </a:rPr>
              <a:t> : coverage already at low </a:t>
            </a:r>
            <a:r>
              <a:rPr lang="en-US" sz="2000" i="1" dirty="0" err="1" smtClean="0">
                <a:sym typeface="Symbol"/>
              </a:rPr>
              <a:t>p</a:t>
            </a:r>
            <a:r>
              <a:rPr lang="en-US" sz="2400" baseline="-25000" dirty="0" err="1" smtClean="0">
                <a:sym typeface="Symbol"/>
              </a:rPr>
              <a:t>T</a:t>
            </a:r>
            <a:endParaRPr lang="en-US" sz="1200" dirty="0">
              <a:sym typeface="Symbol"/>
            </a:endParaRPr>
          </a:p>
          <a:p>
            <a:r>
              <a:rPr lang="en-US" sz="2000" dirty="0">
                <a:sym typeface="Symbol"/>
              </a:rPr>
              <a:t></a:t>
            </a:r>
            <a:r>
              <a:rPr lang="en-US" sz="2000" baseline="-25000" dirty="0">
                <a:sym typeface="Symbol"/>
              </a:rPr>
              <a:t> </a:t>
            </a:r>
            <a:r>
              <a:rPr lang="en-US" sz="2000" dirty="0">
                <a:sym typeface="Symbol"/>
              </a:rPr>
              <a:t>and in particular </a:t>
            </a:r>
            <a:r>
              <a:rPr lang="en-US" sz="2000" baseline="-25000" dirty="0">
                <a:sym typeface="Symbol"/>
              </a:rPr>
              <a:t></a:t>
            </a:r>
            <a:r>
              <a:rPr lang="en-US" sz="2000" dirty="0">
                <a:sym typeface="Symbol"/>
              </a:rPr>
              <a:t>: improved </a:t>
            </a:r>
            <a:r>
              <a:rPr lang="en-US" sz="2000" dirty="0" smtClean="0">
                <a:sym typeface="Symbol"/>
              </a:rPr>
              <a:t>cove-rage </a:t>
            </a:r>
            <a:r>
              <a:rPr lang="en-US" sz="2000" dirty="0">
                <a:sym typeface="Symbol"/>
              </a:rPr>
              <a:t>in regions of large </a:t>
            </a:r>
            <a:r>
              <a:rPr lang="en-US" sz="2000" i="1" dirty="0" err="1" smtClean="0">
                <a:sym typeface="Symbol"/>
              </a:rPr>
              <a:t>p</a:t>
            </a:r>
            <a:r>
              <a:rPr lang="en-US" sz="2400" baseline="-25000" dirty="0" err="1" smtClean="0">
                <a:sym typeface="Symbol"/>
              </a:rPr>
              <a:t>T</a:t>
            </a:r>
            <a:r>
              <a:rPr lang="en-US" sz="2000" dirty="0" smtClean="0">
                <a:sym typeface="Symbol"/>
              </a:rPr>
              <a:t> </a:t>
            </a:r>
            <a:r>
              <a:rPr lang="en-US" sz="2000" dirty="0">
                <a:sym typeface="Symbol"/>
              </a:rPr>
              <a:t>and/or </a:t>
            </a:r>
            <a:r>
              <a:rPr lang="en-US" sz="2000" dirty="0" smtClean="0">
                <a:sym typeface="Symbol"/>
              </a:rPr>
              <a:t>large rapidity</a:t>
            </a:r>
            <a:endParaRPr lang="en-US" sz="2000" i="1" dirty="0">
              <a:sym typeface="Symbol"/>
            </a:endParaRPr>
          </a:p>
          <a:p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52399" y="5288340"/>
            <a:ext cx="2821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[Monte Carlo with uniform angular distribution generation, ATLAS-inspired acceptance. Negative y, or opposite lepton charge convention give opposite </a:t>
            </a:r>
            <a:r>
              <a:rPr lang="en-US" sz="1600" i="1" dirty="0" smtClean="0"/>
              <a:t>curvatures</a:t>
            </a:r>
            <a:r>
              <a:rPr lang="en-US" sz="1600" dirty="0" smtClean="0"/>
              <a:t>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45329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5607" y="3593146"/>
            <a:ext cx="2048834" cy="28221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399" y="349220"/>
            <a:ext cx="24719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2D distributions in representative bins in  </a:t>
            </a:r>
            <a:r>
              <a:rPr lang="en-US" sz="2400" b="1" i="1" dirty="0" smtClean="0"/>
              <a:t>y</a:t>
            </a:r>
            <a:r>
              <a:rPr lang="en-US" sz="2400" b="1" dirty="0" smtClean="0"/>
              <a:t>, </a:t>
            </a:r>
            <a:r>
              <a:rPr lang="en-US" sz="2400" b="1" i="1" dirty="0" err="1" smtClean="0"/>
              <a:t>p</a:t>
            </a:r>
            <a:r>
              <a:rPr lang="en-US" sz="3200" b="1" baseline="-25000" dirty="0" err="1" smtClean="0"/>
              <a:t>T</a:t>
            </a:r>
            <a:r>
              <a:rPr lang="en-US" sz="3200" b="1" baseline="-25000" dirty="0" smtClean="0"/>
              <a:t>    </a:t>
            </a:r>
            <a:endParaRPr lang="en-US" sz="24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C-S frame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1935" y="1573766"/>
            <a:ext cx="114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y </a:t>
            </a:r>
            <a:r>
              <a:rPr lang="en-US" dirty="0" smtClean="0"/>
              <a:t>= 0 − 0.8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31958" y="6362928"/>
            <a:ext cx="1913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p</a:t>
            </a:r>
            <a:r>
              <a:rPr lang="en-US" sz="2400" baseline="-25000" dirty="0" err="1"/>
              <a:t>T</a:t>
            </a:r>
            <a:r>
              <a:rPr lang="en-US" dirty="0" smtClean="0"/>
              <a:t>= 16 − 18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2735" y="4694872"/>
            <a:ext cx="114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y </a:t>
            </a:r>
            <a:r>
              <a:rPr lang="en-US" dirty="0" smtClean="0"/>
              <a:t>= 1.5 − 2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23166" y="6342618"/>
            <a:ext cx="1796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p</a:t>
            </a:r>
            <a:r>
              <a:rPr lang="en-US" sz="2400" baseline="-25000" dirty="0" err="1"/>
              <a:t>T</a:t>
            </a:r>
            <a:r>
              <a:rPr lang="en-US" dirty="0" smtClean="0"/>
              <a:t>= </a:t>
            </a:r>
            <a:r>
              <a:rPr lang="en-US" dirty="0"/>
              <a:t>8</a:t>
            </a:r>
            <a:r>
              <a:rPr lang="en-US" dirty="0" smtClean="0"/>
              <a:t> − 10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2263051" y="1102668"/>
            <a:ext cx="88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Symbol" charset="2"/>
                <a:cs typeface="Symbol" charset="2"/>
              </a:rPr>
              <a:t>f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9227" y="3018021"/>
            <a:ext cx="1633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cs typeface="Symbol" charset="2"/>
              </a:rPr>
              <a:t>cos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(q)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2284971" y="4469003"/>
            <a:ext cx="883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Symbol" charset="2"/>
                <a:cs typeface="Symbol" charset="2"/>
              </a:rPr>
              <a:t>f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100" y="241300"/>
            <a:ext cx="2307386" cy="292102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8135" y="3554868"/>
            <a:ext cx="2383752" cy="280148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4379" y="273020"/>
            <a:ext cx="2110061" cy="29400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393" y="3051534"/>
            <a:ext cx="2624370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ym typeface="Symbol"/>
            </a:endParaRPr>
          </a:p>
          <a:p>
            <a:r>
              <a:rPr lang="en-US" sz="2000" dirty="0">
                <a:sym typeface="Symbol"/>
              </a:rPr>
              <a:t>Good coverage for </a:t>
            </a:r>
            <a:r>
              <a:rPr lang="en-US" sz="2000" baseline="-25000" dirty="0">
                <a:sym typeface="Symbol"/>
              </a:rPr>
              <a:t></a:t>
            </a:r>
            <a:r>
              <a:rPr lang="en-US" sz="2000" dirty="0" smtClean="0">
                <a:sym typeface="Symbol"/>
              </a:rPr>
              <a:t>;</a:t>
            </a:r>
          </a:p>
          <a:p>
            <a:r>
              <a:rPr lang="en-US" sz="2000" dirty="0" smtClean="0">
                <a:sym typeface="Symbol"/>
              </a:rPr>
              <a:t></a:t>
            </a:r>
            <a:r>
              <a:rPr lang="en-US" sz="2000" baseline="-25000" dirty="0">
                <a:sym typeface="Symbol"/>
              </a:rPr>
              <a:t> </a:t>
            </a:r>
            <a:r>
              <a:rPr lang="en-US" sz="2000" dirty="0">
                <a:sym typeface="Symbol"/>
              </a:rPr>
              <a:t>and </a:t>
            </a:r>
            <a:r>
              <a:rPr lang="en-US" sz="2000" baseline="-25000" dirty="0">
                <a:sym typeface="Symbol"/>
              </a:rPr>
              <a:t> </a:t>
            </a:r>
            <a:r>
              <a:rPr lang="en-US" sz="2000" dirty="0">
                <a:sym typeface="Symbol"/>
              </a:rPr>
              <a:t>entangled </a:t>
            </a:r>
            <a:r>
              <a:rPr lang="en-US" sz="2000" dirty="0" smtClean="0">
                <a:sym typeface="Symbol"/>
              </a:rPr>
              <a:t>at low-moderate    </a:t>
            </a:r>
            <a:r>
              <a:rPr lang="en-US" sz="2000" i="1" dirty="0" err="1" smtClean="0">
                <a:sym typeface="Symbol"/>
              </a:rPr>
              <a:t>p</a:t>
            </a:r>
            <a:r>
              <a:rPr lang="en-US" sz="2000" baseline="-25000" dirty="0" err="1" smtClean="0">
                <a:sym typeface="Symbol"/>
              </a:rPr>
              <a:t>T</a:t>
            </a:r>
            <a:r>
              <a:rPr lang="en-US" sz="2000" dirty="0">
                <a:sym typeface="Symbol"/>
              </a:rPr>
              <a:t>/</a:t>
            </a:r>
            <a:r>
              <a:rPr lang="en-US" sz="2000" dirty="0" smtClean="0">
                <a:sym typeface="Symbol"/>
              </a:rPr>
              <a:t> </a:t>
            </a:r>
            <a:r>
              <a:rPr lang="en-US" sz="2000" i="1" dirty="0">
                <a:sym typeface="Symbol"/>
              </a:rPr>
              <a:t>y</a:t>
            </a:r>
            <a:r>
              <a:rPr lang="en-US" sz="2000" dirty="0">
                <a:sym typeface="Symbol"/>
              </a:rPr>
              <a:t> :</a:t>
            </a:r>
          </a:p>
          <a:p>
            <a:pPr marL="400050" lvl="1"/>
            <a:r>
              <a:rPr lang="en-US" sz="2000" dirty="0">
                <a:sym typeface="Symbol"/>
              </a:rPr>
              <a:t>For </a:t>
            </a:r>
            <a:r>
              <a:rPr lang="en-US" sz="2000" dirty="0">
                <a:latin typeface="ＭＳ ゴシック"/>
                <a:ea typeface="ＭＳ ゴシック"/>
                <a:cs typeface="ＭＳ ゴシック"/>
              </a:rPr>
              <a:t>≈</a:t>
            </a:r>
            <a:r>
              <a:rPr lang="en-US" sz="1600" dirty="0">
                <a:latin typeface="ＭＳ ゴシック"/>
                <a:ea typeface="ＭＳ ゴシック"/>
                <a:cs typeface="ＭＳ ゴシック"/>
              </a:rPr>
              <a:t>±</a:t>
            </a:r>
            <a:r>
              <a:rPr lang="en-US" sz="2000" dirty="0">
                <a:latin typeface="Symbol" charset="2"/>
                <a:ea typeface="ＭＳ ゴシック"/>
                <a:cs typeface="Symbol" charset="2"/>
              </a:rPr>
              <a:t>p</a:t>
            </a:r>
            <a:r>
              <a:rPr lang="en-US" sz="2000" dirty="0">
                <a:sym typeface="Symbol"/>
              </a:rPr>
              <a:t>/2</a:t>
            </a:r>
            <a:r>
              <a:rPr lang="en-US" sz="2000" dirty="0" smtClean="0">
                <a:sym typeface="Symbol"/>
              </a:rPr>
              <a:t>, we </a:t>
            </a:r>
            <a:r>
              <a:rPr lang="en-US" sz="2000" dirty="0">
                <a:sym typeface="Symbol"/>
              </a:rPr>
              <a:t>are sensitive to the combination:            (</a:t>
            </a:r>
            <a:r>
              <a:rPr lang="en-US" sz="2000" baseline="-25000" dirty="0">
                <a:sym typeface="Symbol"/>
              </a:rPr>
              <a:t></a:t>
            </a:r>
            <a:r>
              <a:rPr lang="en-US" sz="2000" dirty="0">
                <a:sym typeface="Symbol"/>
              </a:rPr>
              <a:t>+</a:t>
            </a:r>
            <a:r>
              <a:rPr lang="en-US" sz="2000" baseline="-25000" dirty="0">
                <a:sym typeface="Symbol"/>
              </a:rPr>
              <a:t></a:t>
            </a:r>
            <a:r>
              <a:rPr lang="en-US" sz="2000" dirty="0">
                <a:sym typeface="Symbol"/>
              </a:rPr>
              <a:t>)/(1-</a:t>
            </a:r>
            <a:r>
              <a:rPr lang="en-US" sz="2000" baseline="-25000" dirty="0">
                <a:sym typeface="Symbol"/>
              </a:rPr>
              <a:t></a:t>
            </a:r>
            <a:r>
              <a:rPr lang="en-US" sz="2000" dirty="0">
                <a:sym typeface="Symbol"/>
              </a:rPr>
              <a:t>)  </a:t>
            </a:r>
            <a:endParaRPr lang="en-US" sz="2000" dirty="0" smtClean="0">
              <a:sym typeface="Symbol"/>
            </a:endParaRPr>
          </a:p>
          <a:p>
            <a:pPr indent="-57150"/>
            <a:r>
              <a:rPr lang="en-US" sz="2000" dirty="0" smtClean="0">
                <a:sym typeface="Symbol"/>
              </a:rPr>
              <a:t>   </a:t>
            </a:r>
            <a:r>
              <a:rPr lang="en-US" sz="2000" dirty="0">
                <a:sym typeface="Symbol"/>
              </a:rPr>
              <a:t>[not useful if </a:t>
            </a:r>
            <a:r>
              <a:rPr lang="en-US" sz="2000" baseline="-25000" dirty="0">
                <a:sym typeface="Symbol"/>
              </a:rPr>
              <a:t></a:t>
            </a:r>
            <a:r>
              <a:rPr lang="en-US" sz="2000" dirty="0">
                <a:latin typeface="ＭＳ ゴシック"/>
                <a:ea typeface="ＭＳ ゴシック"/>
                <a:cs typeface="ＭＳ ゴシック"/>
              </a:rPr>
              <a:t>≈-</a:t>
            </a:r>
            <a:r>
              <a:rPr lang="en-US" sz="2000" dirty="0">
                <a:sym typeface="Symbol"/>
              </a:rPr>
              <a:t></a:t>
            </a:r>
            <a:r>
              <a:rPr lang="en-US" sz="2000" baseline="-25000" dirty="0">
                <a:sym typeface="Symbol"/>
              </a:rPr>
              <a:t></a:t>
            </a:r>
            <a:r>
              <a:rPr lang="en-US" sz="2000" dirty="0">
                <a:sym typeface="Symbol"/>
              </a:rPr>
              <a:t>]</a:t>
            </a:r>
            <a:endParaRPr lang="en-US" sz="2000" baseline="-25000" dirty="0">
              <a:sym typeface="Symbol"/>
            </a:endParaRPr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780572" y="3020220"/>
            <a:ext cx="1633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cs typeface="Symbol" charset="2"/>
              </a:rPr>
              <a:t>cos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(q)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03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4767728" y="476234"/>
            <a:ext cx="3151943" cy="2593638"/>
            <a:chOff x="4648200" y="745172"/>
            <a:chExt cx="3151943" cy="259363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48200" y="745172"/>
              <a:ext cx="3151943" cy="21717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986554" y="2969478"/>
              <a:ext cx="2652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</a:t>
              </a:r>
              <a:r>
                <a:rPr lang="en-US" dirty="0" smtClean="0"/>
                <a:t>=+0.5, </a:t>
              </a:r>
              <a:r>
                <a:rPr lang="en-US" dirty="0" smtClean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</a:t>
              </a:r>
              <a:r>
                <a:rPr lang="en-US" dirty="0" smtClean="0"/>
                <a:t>=-0.5, </a:t>
              </a:r>
              <a:r>
                <a:rPr lang="en-US" dirty="0" smtClean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</a:t>
              </a:r>
              <a:r>
                <a:rPr lang="en-US" dirty="0" smtClean="0"/>
                <a:t>=+0.2 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571782" y="774700"/>
              <a:ext cx="832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dirty="0" smtClean="0">
                  <a:latin typeface="Symbol" charset="2"/>
                  <a:cs typeface="Symbol" charset="2"/>
                </a:rPr>
                <a:t>s</a:t>
              </a:r>
              <a:r>
                <a:rPr lang="en-US" dirty="0" smtClean="0"/>
                <a:t>/</a:t>
              </a:r>
              <a:r>
                <a:rPr lang="en-US" dirty="0" err="1" smtClean="0"/>
                <a:t>d</a:t>
              </a:r>
              <a:r>
                <a:rPr lang="en-US" dirty="0" err="1" smtClean="0">
                  <a:latin typeface="Symbol" charset="2"/>
                  <a:cs typeface="Symbol" charset="2"/>
                </a:rPr>
                <a:t>W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045610" y="2362874"/>
              <a:ext cx="754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c</a:t>
              </a:r>
              <a:r>
                <a:rPr lang="en-US" dirty="0" err="1" smtClean="0"/>
                <a:t>os</a:t>
              </a:r>
              <a:r>
                <a:rPr lang="en-US" dirty="0" smtClean="0"/>
                <a:t>(</a:t>
              </a:r>
              <a:r>
                <a:rPr lang="en-US" dirty="0">
                  <a:latin typeface="Symbol" charset="2"/>
                  <a:cs typeface="Symbol" charset="2"/>
                </a:rPr>
                <a:t>q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79870" y="2547540"/>
              <a:ext cx="3049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charset="2"/>
                  <a:cs typeface="Symbol" charset="2"/>
                </a:rPr>
                <a:t>f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12800" y="513837"/>
            <a:ext cx="2957571" cy="2560598"/>
            <a:chOff x="812800" y="767834"/>
            <a:chExt cx="2957571" cy="256059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2800" y="819877"/>
              <a:ext cx="2924021" cy="2171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48768" y="2959100"/>
              <a:ext cx="2652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</a:t>
              </a:r>
              <a:r>
                <a:rPr lang="en-US" dirty="0" smtClean="0"/>
                <a:t>=-0.5, </a:t>
              </a:r>
              <a:r>
                <a:rPr lang="en-US" dirty="0" smtClean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</a:t>
              </a:r>
              <a:r>
                <a:rPr lang="en-US" dirty="0" smtClean="0"/>
                <a:t>=+0.5, </a:t>
              </a:r>
              <a:r>
                <a:rPr lang="en-US" dirty="0" smtClean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</a:t>
              </a:r>
              <a:r>
                <a:rPr lang="en-US" dirty="0" smtClean="0"/>
                <a:t>=+0.2 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26482" y="767834"/>
              <a:ext cx="832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dirty="0" smtClean="0">
                  <a:latin typeface="Symbol" charset="2"/>
                  <a:cs typeface="Symbol" charset="2"/>
                </a:rPr>
                <a:t>s</a:t>
              </a:r>
              <a:r>
                <a:rPr lang="en-US" dirty="0" smtClean="0"/>
                <a:t>/</a:t>
              </a:r>
              <a:r>
                <a:rPr lang="en-US" dirty="0" err="1" smtClean="0"/>
                <a:t>d</a:t>
              </a:r>
              <a:r>
                <a:rPr lang="en-US" dirty="0" err="1" smtClean="0">
                  <a:latin typeface="Symbol" charset="2"/>
                  <a:cs typeface="Symbol" charset="2"/>
                </a:rPr>
                <a:t>W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015838" y="2296636"/>
              <a:ext cx="754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c</a:t>
              </a:r>
              <a:r>
                <a:rPr lang="en-US" dirty="0" err="1" smtClean="0"/>
                <a:t>os</a:t>
              </a:r>
              <a:r>
                <a:rPr lang="en-US" dirty="0" smtClean="0"/>
                <a:t>(</a:t>
              </a:r>
              <a:r>
                <a:rPr lang="en-US" dirty="0">
                  <a:latin typeface="Symbol" charset="2"/>
                  <a:cs typeface="Symbol" charset="2"/>
                </a:rPr>
                <a:t>q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38215" y="2405102"/>
              <a:ext cx="3049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charset="2"/>
                  <a:cs typeface="Symbol" charset="2"/>
                </a:rPr>
                <a:t>f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38850" y="3398841"/>
            <a:ext cx="8757101" cy="3216965"/>
            <a:chOff x="108968" y="3593211"/>
            <a:chExt cx="8757101" cy="3216965"/>
          </a:xfrm>
        </p:grpSpPr>
        <p:grpSp>
          <p:nvGrpSpPr>
            <p:cNvPr id="27" name="Group 26"/>
            <p:cNvGrpSpPr/>
            <p:nvPr/>
          </p:nvGrpSpPr>
          <p:grpSpPr>
            <a:xfrm>
              <a:off x="4614802" y="4155462"/>
              <a:ext cx="4251267" cy="2568120"/>
              <a:chOff x="4614802" y="4155462"/>
              <a:chExt cx="4251267" cy="256812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4889969">
                <a:off x="4552055" y="4354889"/>
                <a:ext cx="2431440" cy="2305946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88216" y="4597909"/>
                <a:ext cx="1877853" cy="1904489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378229" y="4155462"/>
                <a:ext cx="11202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CS frame  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658635" y="3593211"/>
              <a:ext cx="77123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Illustration of acceptance for intermediate </a:t>
              </a:r>
              <a:r>
                <a:rPr lang="en-US" sz="2800" i="1" dirty="0" err="1" smtClean="0">
                  <a:solidFill>
                    <a:srgbClr val="FF0000"/>
                  </a:solidFill>
                </a:rPr>
                <a:t>p</a:t>
              </a:r>
              <a:r>
                <a:rPr lang="en-US" sz="3200" baseline="-25000" dirty="0" err="1" smtClean="0">
                  <a:solidFill>
                    <a:srgbClr val="FF0000"/>
                  </a:solidFill>
                </a:rPr>
                <a:t>T</a:t>
              </a:r>
              <a:r>
                <a:rPr lang="en-US" sz="2800" dirty="0" smtClean="0">
                  <a:solidFill>
                    <a:srgbClr val="FF0000"/>
                  </a:solidFill>
                </a:rPr>
                <a:t>, low </a:t>
              </a:r>
              <a:r>
                <a:rPr lang="en-US" sz="2800" i="1" dirty="0" smtClean="0">
                  <a:solidFill>
                    <a:srgbClr val="FF0000"/>
                  </a:solidFill>
                </a:rPr>
                <a:t>y</a:t>
              </a:r>
              <a:r>
                <a:rPr lang="en-US" sz="2800" dirty="0" smtClean="0">
                  <a:solidFill>
                    <a:srgbClr val="FF0000"/>
                  </a:solidFill>
                </a:rPr>
                <a:t>  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08968" y="4102940"/>
              <a:ext cx="4747912" cy="2707236"/>
              <a:chOff x="108968" y="4102940"/>
              <a:chExt cx="4747912" cy="2707236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108968" y="4102940"/>
                <a:ext cx="4747912" cy="2399459"/>
                <a:chOff x="108968" y="4102940"/>
                <a:chExt cx="4747912" cy="2399459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108968" y="4102940"/>
                  <a:ext cx="4747912" cy="2399459"/>
                  <a:chOff x="108968" y="4102940"/>
                  <a:chExt cx="4747912" cy="2399459"/>
                </a:xfrm>
              </p:grpSpPr>
              <p:pic>
                <p:nvPicPr>
                  <p:cNvPr id="10" name="Picture 9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08968" y="4257062"/>
                    <a:ext cx="2367532" cy="2245337"/>
                  </a:xfrm>
                  <a:prstGeom prst="rect">
                    <a:avLst/>
                  </a:prstGeom>
                </p:spPr>
              </p:pic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2323332" y="4247634"/>
                    <a:ext cx="2533548" cy="2254765"/>
                    <a:chOff x="2323332" y="4247634"/>
                    <a:chExt cx="2533548" cy="2254765"/>
                  </a:xfrm>
                </p:grpSpPr>
                <p:pic>
                  <p:nvPicPr>
                    <p:cNvPr id="12" name="Picture 11"/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2323332" y="4597910"/>
                      <a:ext cx="1866900" cy="190448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3103954" y="4247634"/>
                      <a:ext cx="304929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f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p:txBody>
                </p:sp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4101332" y="5335007"/>
                      <a:ext cx="75554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 err="1" smtClean="0"/>
                        <a:t>cos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q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p:txBody>
                </p:sp>
              </p:grp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1785917" y="4102940"/>
                    <a:ext cx="1025491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dirty="0" smtClean="0">
                        <a:solidFill>
                          <a:srgbClr val="FF0000"/>
                        </a:solidFill>
                      </a:rPr>
                      <a:t>H frame  </a:t>
                    </a:r>
                    <a:endParaRPr lang="en-US" sz="2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5" name="TextBox 14"/>
                <p:cNvSpPr txBox="1"/>
                <p:nvPr/>
              </p:nvSpPr>
              <p:spPr>
                <a:xfrm>
                  <a:off x="1293624" y="4269239"/>
                  <a:ext cx="2758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z</a:t>
                  </a:r>
                  <a:endParaRPr lang="en-US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93524" y="5882139"/>
                  <a:ext cx="28725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x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874273" y="5742439"/>
                  <a:ext cx="2891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y</a:t>
                  </a:r>
                </a:p>
              </p:txBody>
            </p:sp>
          </p:grpSp>
          <p:sp>
            <p:nvSpPr>
              <p:cNvPr id="2" name="TextBox 1"/>
              <p:cNvSpPr txBox="1"/>
              <p:nvPr/>
            </p:nvSpPr>
            <p:spPr>
              <a:xfrm>
                <a:off x="241300" y="6502399"/>
                <a:ext cx="39481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Approximate acceptance as depending on |</a:t>
                </a:r>
                <a:r>
                  <a:rPr lang="en-US" sz="1400" dirty="0" err="1" smtClean="0"/>
                  <a:t>P</a:t>
                </a:r>
                <a:r>
                  <a:rPr lang="en-US" sz="2000" baseline="-25000" dirty="0" err="1" smtClean="0"/>
                  <a:t>muon</a:t>
                </a:r>
                <a:r>
                  <a:rPr lang="en-US" sz="1400" dirty="0" smtClean="0"/>
                  <a:t>|</a:t>
                </a:r>
                <a:endParaRPr lang="en-US" sz="1400" dirty="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856880" y="6502398"/>
              <a:ext cx="39392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Approximate </a:t>
              </a:r>
              <a:r>
                <a:rPr lang="en-US" sz="1400" dirty="0" smtClean="0"/>
                <a:t>rotation between frames with 90 deg.</a:t>
              </a:r>
              <a:endParaRPr lang="en-US" sz="14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29668" y="0"/>
            <a:ext cx="79332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Examples of angular distributions for </a:t>
            </a:r>
            <a:r>
              <a:rPr lang="en-US" sz="3200" dirty="0">
                <a:solidFill>
                  <a:srgbClr val="FF0000"/>
                </a:solidFill>
                <a:sym typeface="Symbol"/>
              </a:rPr>
              <a:t></a:t>
            </a:r>
            <a:r>
              <a:rPr lang="en-US" sz="3200" baseline="-25000" dirty="0" smtClean="0">
                <a:solidFill>
                  <a:srgbClr val="FF0000"/>
                </a:solidFill>
                <a:sym typeface="Symbol"/>
              </a:rPr>
              <a:t> </a:t>
            </a:r>
            <a:r>
              <a:rPr lang="en-US" sz="3200" dirty="0" smtClean="0">
                <a:solidFill>
                  <a:srgbClr val="FF0000"/>
                </a:solidFill>
              </a:rPr>
              <a:t>+ </a:t>
            </a:r>
            <a:r>
              <a:rPr lang="en-US" sz="3200" dirty="0" smtClean="0">
                <a:solidFill>
                  <a:srgbClr val="FF0000"/>
                </a:solidFill>
                <a:sym typeface="Symbol"/>
              </a:rPr>
              <a:t></a:t>
            </a:r>
            <a:r>
              <a:rPr lang="en-US" sz="3200" baseline="-25000" dirty="0">
                <a:solidFill>
                  <a:srgbClr val="FF0000"/>
                </a:solidFill>
                <a:sym typeface="Symbol"/>
              </a:rPr>
              <a:t></a:t>
            </a:r>
            <a:r>
              <a:rPr lang="en-US" sz="3200" dirty="0" smtClean="0">
                <a:solidFill>
                  <a:srgbClr val="FF0000"/>
                </a:solidFill>
              </a:rPr>
              <a:t>=0  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383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582"/>
            <a:ext cx="9144000" cy="786075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General properties of the coefficients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8889"/>
            <a:ext cx="8229600" cy="2047357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From general principles, in any frame: 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Also, for any given set [</a:t>
            </a:r>
            <a:r>
              <a:rPr lang="en-US" sz="2400" dirty="0">
                <a:sym typeface="Symbol"/>
              </a:rPr>
              <a:t></a:t>
            </a:r>
            <a:r>
              <a:rPr lang="en-US" sz="2400" baseline="-25000" dirty="0" smtClean="0">
                <a:sym typeface="Symbol"/>
              </a:rPr>
              <a:t></a:t>
            </a:r>
            <a:r>
              <a:rPr lang="en-US" sz="2400" dirty="0" smtClean="0">
                <a:sym typeface="Symbol"/>
              </a:rPr>
              <a:t>, </a:t>
            </a:r>
            <a:r>
              <a:rPr lang="en-US" sz="2400" baseline="-25000" dirty="0" smtClean="0">
                <a:sym typeface="Symbol"/>
              </a:rPr>
              <a:t></a:t>
            </a:r>
            <a:r>
              <a:rPr lang="en-US" sz="2400" dirty="0" smtClean="0"/>
              <a:t>, </a:t>
            </a:r>
            <a:r>
              <a:rPr lang="en-US" sz="2400" dirty="0">
                <a:sym typeface="Symbol"/>
              </a:rPr>
              <a:t></a:t>
            </a:r>
            <a:r>
              <a:rPr lang="en-US" sz="2400" baseline="-25000" dirty="0" smtClean="0">
                <a:sym typeface="Symbol"/>
              </a:rPr>
              <a:t></a:t>
            </a:r>
            <a:r>
              <a:rPr lang="en-US" sz="2400" dirty="0">
                <a:sym typeface="Symbol"/>
              </a:rPr>
              <a:t>]</a:t>
            </a:r>
            <a:r>
              <a:rPr lang="en-US" sz="2400" dirty="0" smtClean="0"/>
              <a:t> in a frame F, we could rotate to a new frame F’ where  </a:t>
            </a:r>
            <a:r>
              <a:rPr lang="en-US" sz="2400" dirty="0" smtClean="0">
                <a:sym typeface="Symbol"/>
              </a:rPr>
              <a:t>’</a:t>
            </a:r>
            <a:r>
              <a:rPr lang="en-US" sz="2400" baseline="-25000" dirty="0" smtClean="0">
                <a:sym typeface="Symbol"/>
              </a:rPr>
              <a:t> </a:t>
            </a:r>
            <a:r>
              <a:rPr lang="en-US" sz="2400" dirty="0" smtClean="0">
                <a:sym typeface="Symbol"/>
              </a:rPr>
              <a:t>= 0</a:t>
            </a:r>
          </a:p>
          <a:p>
            <a:endParaRPr lang="en-US" sz="2400" dirty="0"/>
          </a:p>
          <a:p>
            <a:endParaRPr lang="en-US" sz="2400" dirty="0" smtClean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731" y="1386279"/>
            <a:ext cx="3863122" cy="5518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910234" y="3090697"/>
            <a:ext cx="5016610" cy="3654750"/>
            <a:chOff x="58289" y="2240817"/>
            <a:chExt cx="5743444" cy="4142837"/>
          </a:xfrm>
        </p:grpSpPr>
        <p:pic>
          <p:nvPicPr>
            <p:cNvPr id="6" name="Picture 5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2353733"/>
              <a:ext cx="4301016" cy="3932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87266" y="3969928"/>
              <a:ext cx="741899" cy="754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/>
            <p:nvPr/>
          </p:nvPicPr>
          <p:blipFill rotWithShape="1">
            <a:blip r:embed="rId5"/>
            <a:srcRect t="16158"/>
            <a:stretch/>
          </p:blipFill>
          <p:spPr bwMode="auto">
            <a:xfrm>
              <a:off x="2361718" y="3771900"/>
              <a:ext cx="780449" cy="65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/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8289" y="3951587"/>
              <a:ext cx="797822" cy="73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Oval 9"/>
            <p:cNvSpPr/>
            <p:nvPr/>
          </p:nvSpPr>
          <p:spPr>
            <a:xfrm>
              <a:off x="4290483" y="2705100"/>
              <a:ext cx="114300" cy="88900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267149" y="4272142"/>
              <a:ext cx="114300" cy="88900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290483" y="5854700"/>
              <a:ext cx="114300" cy="88900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552700" y="4316592"/>
              <a:ext cx="114300" cy="88900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856111" y="4316592"/>
              <a:ext cx="114300" cy="88900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1811" y="3766921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L-</a:t>
              </a:r>
              <a:r>
                <a:rPr lang="en-US" b="1" dirty="0" err="1"/>
                <a:t>z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00410" y="5758934"/>
              <a:ext cx="609600" cy="418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L-</a:t>
              </a:r>
              <a:r>
                <a:rPr lang="en-US" b="1" dirty="0" err="1"/>
                <a:t>x</a:t>
              </a:r>
              <a:endParaRPr lang="en-US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92133" y="2520434"/>
              <a:ext cx="609600" cy="418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L-</a:t>
              </a:r>
              <a:r>
                <a:rPr lang="en-US" b="1" dirty="0" err="1" smtClean="0"/>
                <a:t>y</a:t>
              </a:r>
              <a:endParaRPr lang="en-US" b="1" dirty="0"/>
            </a:p>
          </p:txBody>
        </p:sp>
        <p:pic>
          <p:nvPicPr>
            <p:cNvPr id="18" name="Picture 17"/>
            <p:cNvPicPr/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419550" y="5758934"/>
              <a:ext cx="584250" cy="62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/>
            <p:cNvPicPr/>
            <p:nvPr/>
          </p:nvPicPr>
          <p:blipFill>
            <a:blip r:embed="rId8"/>
            <a:srcRect b="-11724"/>
            <a:stretch>
              <a:fillRect/>
            </a:stretch>
          </p:blipFill>
          <p:spPr bwMode="auto">
            <a:xfrm>
              <a:off x="4401160" y="2240817"/>
              <a:ext cx="728006" cy="765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9"/>
            <p:cNvPicPr/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371600" y="4838700"/>
              <a:ext cx="685800" cy="68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Oval 20"/>
            <p:cNvSpPr/>
            <p:nvPr/>
          </p:nvSpPr>
          <p:spPr>
            <a:xfrm>
              <a:off x="1966383" y="4826000"/>
              <a:ext cx="114300" cy="88900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80683" y="4353144"/>
              <a:ext cx="15187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uniform</a:t>
              </a:r>
              <a:endParaRPr lang="en-US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03799" y="4176376"/>
              <a:ext cx="797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“T-z”</a:t>
              </a:r>
              <a:endParaRPr lang="en-US" b="1" dirty="0"/>
            </a:p>
          </p:txBody>
        </p:sp>
        <p:pic>
          <p:nvPicPr>
            <p:cNvPr id="24" name="Picture 23"/>
            <p:cNvPicPr/>
            <p:nvPr/>
          </p:nvPicPr>
          <p:blipFill rotWithShape="1">
            <a:blip r:embed="rId4"/>
            <a:srcRect t="15896"/>
            <a:stretch/>
          </p:blipFill>
          <p:spPr bwMode="auto">
            <a:xfrm rot="14195857">
              <a:off x="1448057" y="3083951"/>
              <a:ext cx="741899" cy="634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Oval 24"/>
            <p:cNvSpPr/>
            <p:nvPr/>
          </p:nvSpPr>
          <p:spPr>
            <a:xfrm>
              <a:off x="1979083" y="3746500"/>
              <a:ext cx="114300" cy="88900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338571" y="5774944"/>
            <a:ext cx="192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</a:rPr>
              <a:t>Donuts &amp; peanuts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0293" y="3623073"/>
            <a:ext cx="32220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Allowed triangle and angular distribution  pattern in </a:t>
            </a:r>
            <a:r>
              <a:rPr lang="en-US" sz="2400" dirty="0">
                <a:sym typeface="Symbol"/>
              </a:rPr>
              <a:t></a:t>
            </a:r>
            <a:r>
              <a:rPr lang="en-US" sz="2400" baseline="-25000" dirty="0" smtClean="0">
                <a:sym typeface="Symbol"/>
              </a:rPr>
              <a:t></a:t>
            </a:r>
            <a:r>
              <a:rPr lang="en-US" sz="2400" dirty="0" smtClean="0"/>
              <a:t>, </a:t>
            </a:r>
            <a:r>
              <a:rPr lang="en-US" sz="2400" dirty="0">
                <a:sym typeface="Symbol"/>
              </a:rPr>
              <a:t></a:t>
            </a:r>
            <a:r>
              <a:rPr lang="en-US" sz="2400" baseline="-25000" dirty="0" smtClean="0">
                <a:sym typeface="Symbol"/>
              </a:rPr>
              <a:t></a:t>
            </a:r>
            <a:r>
              <a:rPr lang="en-US" sz="2400" dirty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plane (</a:t>
            </a:r>
            <a:r>
              <a:rPr lang="en-US" sz="2400" baseline="-25000" dirty="0" smtClean="0">
                <a:sym typeface="Symbol"/>
              </a:rPr>
              <a:t></a:t>
            </a:r>
            <a:r>
              <a:rPr lang="en-US" sz="2400" dirty="0" smtClean="0">
                <a:sym typeface="Symbol"/>
              </a:rPr>
              <a:t>=0)</a:t>
            </a:r>
            <a:endParaRPr lang="en-US" sz="2400" dirty="0">
              <a:sym typeface="Symbol"/>
            </a:endParaRPr>
          </a:p>
          <a:p>
            <a:pPr marL="342900" indent="-342900">
              <a:buFont typeface="Arial"/>
              <a:buChar char="•"/>
            </a:pPr>
            <a:endParaRPr lang="en-US" sz="2400" dirty="0" smtClean="0">
              <a:sym typeface="Symbol"/>
            </a:endParaRPr>
          </a:p>
          <a:p>
            <a:endParaRPr lang="en-US" sz="2400" dirty="0" smtClean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3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4678096" y="2487928"/>
            <a:ext cx="4302300" cy="3978093"/>
            <a:chOff x="5283200" y="2995613"/>
            <a:chExt cx="3336138" cy="3130550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83200" y="2995613"/>
              <a:ext cx="3336138" cy="3130550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6718300" y="3111500"/>
              <a:ext cx="484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Symbol"/>
                </a:rPr>
                <a:t></a:t>
              </a:r>
              <a:r>
                <a:rPr lang="en-US" baseline="-25000" dirty="0">
                  <a:sym typeface="Symbol"/>
                </a:rPr>
                <a:t>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378700" y="4044434"/>
              <a:ext cx="404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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058791" y="5187434"/>
              <a:ext cx="39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Symbol"/>
                </a:rPr>
                <a:t></a:t>
              </a:r>
              <a:r>
                <a:rPr lang="en-US" baseline="-25000" dirty="0" smtClean="0">
                  <a:sym typeface="Symbol"/>
                </a:rPr>
                <a:t></a:t>
              </a:r>
              <a:endParaRPr lang="en-US" dirty="0"/>
            </a:p>
          </p:txBody>
        </p:sp>
      </p:grpSp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457200" y="28436"/>
            <a:ext cx="8229600" cy="68837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Rotation in the space of the coefficients 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idx="1"/>
          </p:nvPr>
        </p:nvSpPr>
        <p:spPr>
          <a:xfrm>
            <a:off x="457200" y="963016"/>
            <a:ext cx="8229600" cy="516314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It is convenient to consider the transformations of the coefficients of the angular distribution under rotation of frame as a geometrical rotation in the 3D space of the coefficients</a:t>
            </a:r>
            <a:r>
              <a:rPr lang="en-US" sz="2800" dirty="0"/>
              <a:t>:</a:t>
            </a: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0" y="2623870"/>
            <a:ext cx="5183490" cy="3764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000" dirty="0" smtClean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The transformations are described as </a:t>
            </a:r>
            <a:r>
              <a:rPr lang="en-US" dirty="0" smtClean="0">
                <a:solidFill>
                  <a:srgbClr val="FF0000"/>
                </a:solidFill>
              </a:rPr>
              <a:t>ellipses</a:t>
            </a:r>
            <a:r>
              <a:rPr lang="en-US" dirty="0" smtClean="0">
                <a:solidFill>
                  <a:srgbClr val="0000FF"/>
                </a:solidFill>
              </a:rPr>
              <a:t> in the space of the coefficients, 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normal to the plane 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</a:t>
            </a:r>
            <a:r>
              <a:rPr lang="en-US" baseline="-25000" dirty="0" smtClean="0">
                <a:solidFill>
                  <a:srgbClr val="0000FF"/>
                </a:solidFill>
                <a:sym typeface="Symbol"/>
              </a:rPr>
              <a:t>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</a:t>
            </a:r>
            <a:r>
              <a:rPr lang="en-US" baseline="-25000" dirty="0" smtClean="0">
                <a:solidFill>
                  <a:srgbClr val="0000FF"/>
                </a:solidFill>
                <a:sym typeface="Symbol"/>
              </a:rPr>
              <a:t>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 ,   and </a:t>
            </a:r>
            <a:r>
              <a:rPr lang="en-US" dirty="0" smtClean="0">
                <a:solidFill>
                  <a:srgbClr val="0000FF"/>
                </a:solidFill>
              </a:rPr>
              <a:t>wound about the line 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</a:t>
            </a:r>
            <a:r>
              <a:rPr lang="en-US" baseline="-25000" dirty="0" smtClean="0">
                <a:solidFill>
                  <a:srgbClr val="0000FF"/>
                </a:solidFill>
                <a:sym typeface="Symbol"/>
              </a:rPr>
              <a:t></a:t>
            </a:r>
            <a:r>
              <a:rPr lang="en-US" dirty="0" smtClean="0">
                <a:solidFill>
                  <a:srgbClr val="0000FF"/>
                </a:solidFill>
              </a:rPr>
              <a:t>=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</a:t>
            </a:r>
            <a:r>
              <a:rPr lang="en-US" baseline="-25000" dirty="0" smtClean="0">
                <a:solidFill>
                  <a:srgbClr val="0000FF"/>
                </a:solidFill>
                <a:sym typeface="Symbol"/>
              </a:rPr>
              <a:t>, 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</a:t>
            </a:r>
            <a:r>
              <a:rPr lang="en-US" baseline="-25000" dirty="0" smtClean="0">
                <a:solidFill>
                  <a:srgbClr val="0000FF"/>
                </a:solidFill>
                <a:sym typeface="Symbol"/>
              </a:rPr>
              <a:t></a:t>
            </a:r>
            <a:r>
              <a:rPr lang="en-US" dirty="0" smtClean="0">
                <a:solidFill>
                  <a:srgbClr val="0000FF"/>
                </a:solidFill>
              </a:rPr>
              <a:t>=0.</a:t>
            </a:r>
          </a:p>
          <a:p>
            <a:pPr marL="457200" lvl="1" indent="0">
              <a:buFont typeface="Arial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457200" lvl="1" indent="0">
              <a:buFont typeface="Arial"/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S.P., Vienna, 21 Apr.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37676-1828-4249-836E-7117FF0B1D2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19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4886</TotalTime>
  <Words>1354</Words>
  <Application>Microsoft Macintosh PowerPoint</Application>
  <PresentationFormat>On-screen Show (4:3)</PresentationFormat>
  <Paragraphs>171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Angular distributions and rotations of frames In vector meson decays to lepton pairs</vt:lpstr>
      <vt:lpstr>Reference frames, angular variables </vt:lpstr>
      <vt:lpstr>Functional form of the angular distribution for decays of 1- - states to lepton pairs decays</vt:lpstr>
      <vt:lpstr>Modes defined by the coefficients</vt:lpstr>
      <vt:lpstr>PowerPoint Presentation</vt:lpstr>
      <vt:lpstr>PowerPoint Presentation</vt:lpstr>
      <vt:lpstr>PowerPoint Presentation</vt:lpstr>
      <vt:lpstr>General properties of the coefficients</vt:lpstr>
      <vt:lpstr>Rotation in the space of the coefficients </vt:lpstr>
      <vt:lpstr>  </vt:lpstr>
      <vt:lpstr>Bounds/consistency relations between coefficients</vt:lpstr>
      <vt:lpstr>Invariant combinations of the coefficients</vt:lpstr>
      <vt:lpstr> </vt:lpstr>
      <vt:lpstr>Summary</vt:lpstr>
      <vt:lpstr>Acknowledgements and references:</vt:lpstr>
    </vt:vector>
  </TitlesOfParts>
  <Company>CERN - PH Dept.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 Palestini</dc:creator>
  <cp:lastModifiedBy>Sandro Palestini</cp:lastModifiedBy>
  <cp:revision>121</cp:revision>
  <dcterms:created xsi:type="dcterms:W3CDTF">2011-02-01T09:20:30Z</dcterms:created>
  <dcterms:modified xsi:type="dcterms:W3CDTF">2011-04-21T07:55:35Z</dcterms:modified>
</cp:coreProperties>
</file>