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98" r:id="rId2"/>
    <p:sldId id="296" r:id="rId3"/>
    <p:sldId id="297" r:id="rId4"/>
    <p:sldId id="293" r:id="rId5"/>
    <p:sldId id="299" r:id="rId6"/>
    <p:sldId id="300" r:id="rId7"/>
    <p:sldId id="286" r:id="rId8"/>
    <p:sldId id="28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7156"/>
    <a:srgbClr val="30FF66"/>
    <a:srgbClr val="000000"/>
    <a:srgbClr val="7DB9FF"/>
    <a:srgbClr val="82DBF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5698" autoAdjust="0"/>
  </p:normalViewPr>
  <p:slideViewPr>
    <p:cSldViewPr snapToGrid="0" snapToObjects="1">
      <p:cViewPr varScale="1">
        <p:scale>
          <a:sx n="101" d="100"/>
          <a:sy n="101" d="100"/>
        </p:scale>
        <p:origin x="-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71812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36353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6005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4209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6657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1934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72608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7422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8055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9528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674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5D6C5-E554-4343-963D-3C468D605972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D9FC7-EF1A-D548-95B5-251C923683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196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df"/><Relationship Id="rId4" Type="http://schemas.openxmlformats.org/officeDocument/2006/relationships/image" Target="../media/image6.png"/><Relationship Id="rId5" Type="http://schemas.openxmlformats.org/officeDocument/2006/relationships/image" Target="../media/image7.pdf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Smal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562" y="73372"/>
            <a:ext cx="2593713" cy="1507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070" y="66426"/>
            <a:ext cx="8904048" cy="584776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The </a:t>
            </a:r>
            <a:r>
              <a:rPr lang="en-US" sz="3200" i="1" dirty="0" smtClean="0">
                <a:solidFill>
                  <a:srgbClr val="0000FF"/>
                </a:solidFill>
                <a:latin typeface="Arial Narrow"/>
                <a:cs typeface="Arial Narrow"/>
              </a:rPr>
              <a:t>bright </a:t>
            </a:r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side of the moon</a:t>
            </a:r>
            <a:endParaRPr lang="en-US" sz="32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1078" y="793715"/>
            <a:ext cx="8820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The LHC accelerator is a </a:t>
            </a:r>
            <a:r>
              <a:rPr lang="en-US" dirty="0" err="1" smtClean="0"/>
              <a:t>quarkonium</a:t>
            </a:r>
            <a:r>
              <a:rPr lang="en-US" dirty="0" smtClean="0"/>
              <a:t> factory, </a:t>
            </a:r>
            <a:br>
              <a:rPr lang="en-US" dirty="0" smtClean="0"/>
            </a:br>
            <a:r>
              <a:rPr lang="en-US" dirty="0" smtClean="0"/>
              <a:t>even for the </a:t>
            </a:r>
            <a:r>
              <a:rPr lang="en-US" dirty="0" err="1" smtClean="0"/>
              <a:t>bottomonium</a:t>
            </a:r>
            <a:r>
              <a:rPr lang="en-US" dirty="0" smtClean="0"/>
              <a:t> family !</a:t>
            </a:r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The LHC experiments are the best ever built in HEP !</a:t>
            </a:r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The quality of the data and the speed of the analyses are truly outstanding 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>
              <a:sym typeface="Wingdings"/>
            </a:endParaRPr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>
                <a:sym typeface="Wingdings"/>
              </a:rPr>
              <a:t>We are, or will soon be, performing exceptionally high quality measurements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2716" y="6123644"/>
            <a:ext cx="4762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Up and down.</a:t>
            </a:r>
          </a:p>
          <a:p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But in the end it's only round and round.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048" y="4363467"/>
            <a:ext cx="2406508" cy="24065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2716" y="4338310"/>
            <a:ext cx="23615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Carlos </a:t>
            </a:r>
            <a:r>
              <a:rPr lang="en-GB" dirty="0" err="1" smtClean="0">
                <a:solidFill>
                  <a:srgbClr val="0000FF"/>
                </a:solidFill>
              </a:rPr>
              <a:t>Lourenço</a:t>
            </a:r>
            <a:r>
              <a:rPr lang="en-GB" dirty="0" smtClean="0">
                <a:solidFill>
                  <a:srgbClr val="0000FF"/>
                </a:solidFill>
              </a:rPr>
              <a:t/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“Concluding remarks”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Vienna, April 21</a:t>
            </a:r>
            <a:r>
              <a:rPr lang="en-GB" baseline="30000" dirty="0" smtClean="0">
                <a:solidFill>
                  <a:srgbClr val="0000FF"/>
                </a:solidFill>
              </a:rPr>
              <a:t>st</a:t>
            </a:r>
            <a:r>
              <a:rPr lang="en-GB" dirty="0" smtClean="0">
                <a:solidFill>
                  <a:srgbClr val="0000FF"/>
                </a:solidFill>
              </a:rPr>
              <a:t>, 2011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Smal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562" y="73372"/>
            <a:ext cx="2593713" cy="1507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070" y="66426"/>
            <a:ext cx="8904048" cy="584776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Money is a hit</a:t>
            </a:r>
            <a:endParaRPr lang="en-US" sz="32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1078" y="793715"/>
            <a:ext cx="88200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H</a:t>
            </a:r>
            <a:r>
              <a:rPr lang="en-US" dirty="0" smtClean="0"/>
              <a:t>owever</a:t>
            </a:r>
            <a:r>
              <a:rPr lang="en-US" dirty="0" smtClean="0"/>
              <a:t>, the LHC has not been built for </a:t>
            </a:r>
            <a:r>
              <a:rPr lang="en-US" dirty="0" err="1" smtClean="0"/>
              <a:t>quarkonium</a:t>
            </a:r>
            <a:r>
              <a:rPr lang="en-US" dirty="0" smtClean="0"/>
              <a:t> studies…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smtClean="0"/>
              <a:t>those of us crazy enough to study </a:t>
            </a:r>
            <a:r>
              <a:rPr lang="en-US" dirty="0" err="1" smtClean="0"/>
              <a:t>quarkonium</a:t>
            </a:r>
            <a:r>
              <a:rPr lang="en-US" dirty="0" smtClean="0"/>
              <a:t> </a:t>
            </a:r>
            <a:r>
              <a:rPr lang="en-US" dirty="0" smtClean="0"/>
              <a:t>physics</a:t>
            </a:r>
            <a:br>
              <a:rPr lang="en-US" dirty="0" smtClean="0"/>
            </a:br>
            <a:r>
              <a:rPr lang="en-US" dirty="0" smtClean="0"/>
              <a:t>are </a:t>
            </a:r>
            <a:r>
              <a:rPr lang="en-US" dirty="0" smtClean="0"/>
              <a:t>facing a big challenge in securing enough </a:t>
            </a:r>
            <a:r>
              <a:rPr lang="en-US" dirty="0" smtClean="0"/>
              <a:t>resources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smtClean="0"/>
              <a:t>turn a fantastic dream into</a:t>
            </a:r>
            <a:r>
              <a:rPr lang="en-US" dirty="0" smtClean="0"/>
              <a:t> concrete reality</a:t>
            </a:r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We </a:t>
            </a:r>
            <a:r>
              <a:rPr lang="en-US" dirty="0" smtClean="0"/>
              <a:t>need </a:t>
            </a:r>
            <a:r>
              <a:rPr lang="en-US" i="1" dirty="0" smtClean="0"/>
              <a:t>reliable </a:t>
            </a:r>
            <a:r>
              <a:rPr lang="en-US" dirty="0" smtClean="0"/>
              <a:t>help from the theory community to ensure that our measurements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i="1" dirty="0" smtClean="0"/>
              <a:t>will</a:t>
            </a:r>
            <a:r>
              <a:rPr lang="en-US" dirty="0" smtClean="0"/>
              <a:t> </a:t>
            </a:r>
            <a:r>
              <a:rPr lang="en-US" dirty="0" smtClean="0"/>
              <a:t>have a huge impact in the progress of the </a:t>
            </a:r>
            <a:r>
              <a:rPr lang="en-US" dirty="0" smtClean="0"/>
              <a:t>field</a:t>
            </a:r>
            <a:endParaRPr lang="en-US" dirty="0" smtClean="0"/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We </a:t>
            </a:r>
            <a:r>
              <a:rPr lang="en-US" dirty="0" smtClean="0"/>
              <a:t>need responsible and accountable advise on the list of top priority measurements, with the theory concepts turned into robust phenomenological predictions that can be clearly and unambiguously </a:t>
            </a:r>
            <a:r>
              <a:rPr lang="en-US" dirty="0" smtClean="0"/>
              <a:t>falsified</a:t>
            </a:r>
            <a:endParaRPr lang="en-US" dirty="0" smtClean="0"/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Expensive </a:t>
            </a:r>
            <a:r>
              <a:rPr lang="en-US" dirty="0" smtClean="0"/>
              <a:t>measurements can only be justified if they are model killers or if they provide accurate values of free parameters in the theories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2716" y="6123644"/>
            <a:ext cx="5457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Money it’s a crime</a:t>
            </a:r>
            <a:br>
              <a:rPr lang="en-GB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</a:br>
            <a:r>
              <a:rPr lang="en-GB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Share it fairly but don’t take a slide of my pie</a:t>
            </a:r>
            <a:endParaRPr lang="en-GB" dirty="0">
              <a:solidFill>
                <a:srgbClr val="000090"/>
              </a:solidFill>
              <a:latin typeface="Handwriting - Dakota"/>
              <a:cs typeface="Handwriting - Dakot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Smal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562" y="73372"/>
            <a:ext cx="2593713" cy="1507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070" y="66426"/>
            <a:ext cx="8904048" cy="584776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Us and them</a:t>
            </a:r>
            <a:endParaRPr lang="en-US" sz="32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1078" y="793715"/>
            <a:ext cx="8820040" cy="4462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This </a:t>
            </a:r>
            <a:r>
              <a:rPr lang="en-US" dirty="0" smtClean="0"/>
              <a:t>meeting was a </a:t>
            </a:r>
            <a:r>
              <a:rPr lang="en-US" i="1" dirty="0" smtClean="0"/>
              <a:t>workshop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smtClean="0"/>
              <a:t>many opportunities for people to discuss ideas,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problems </a:t>
            </a:r>
            <a:r>
              <a:rPr lang="en-US" dirty="0" smtClean="0"/>
              <a:t>and solutions, in and out of the meeting room</a:t>
            </a:r>
            <a:endParaRPr lang="en-US" dirty="0" smtClean="0"/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Many </a:t>
            </a:r>
            <a:r>
              <a:rPr lang="en-US" dirty="0" smtClean="0"/>
              <a:t>of us will follow up the discussions, exchanging existing knowledge and expertise; and refining the questions, in the absence of </a:t>
            </a:r>
            <a:r>
              <a:rPr lang="en-US" dirty="0" smtClean="0"/>
              <a:t>answers</a:t>
            </a:r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A </a:t>
            </a:r>
            <a:r>
              <a:rPr lang="en-US" dirty="0" smtClean="0"/>
              <a:t>few eye-opening publications will see the day thanks to discussions held in this week; </a:t>
            </a:r>
            <a:br>
              <a:rPr lang="en-US" dirty="0" smtClean="0"/>
            </a:br>
            <a:r>
              <a:rPr lang="en-US" dirty="0" smtClean="0"/>
              <a:t>that will be a very good measure of the success of the </a:t>
            </a:r>
            <a:r>
              <a:rPr lang="en-US" dirty="0" smtClean="0"/>
              <a:t>workshop</a:t>
            </a:r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We </a:t>
            </a:r>
            <a:r>
              <a:rPr lang="en-US" dirty="0" smtClean="0"/>
              <a:t>are pragmatic (and also very busy) people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we will </a:t>
            </a:r>
            <a:r>
              <a:rPr lang="en-US" i="1" dirty="0" smtClean="0">
                <a:sym typeface="Wingdings"/>
              </a:rPr>
              <a:t>not </a:t>
            </a:r>
            <a:r>
              <a:rPr lang="en-US" dirty="0" smtClean="0">
                <a:sym typeface="Wingdings"/>
              </a:rPr>
              <a:t>have </a:t>
            </a:r>
            <a:r>
              <a:rPr lang="en-US" dirty="0" smtClean="0">
                <a:sym typeface="Wingdings"/>
              </a:rPr>
              <a:t>proceedings</a:t>
            </a:r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But we will</a:t>
            </a:r>
            <a:r>
              <a:rPr lang="en-US" dirty="0" smtClean="0"/>
              <a:t> list </a:t>
            </a:r>
            <a:r>
              <a:rPr lang="en-US" dirty="0" smtClean="0"/>
              <a:t>the “capabilities and priorities” that shape the “perspectives and challenges” for the future of </a:t>
            </a:r>
            <a:r>
              <a:rPr lang="en-US" dirty="0" err="1" smtClean="0"/>
              <a:t>quarkonium</a:t>
            </a:r>
            <a:r>
              <a:rPr lang="en-US" dirty="0" smtClean="0"/>
              <a:t> production physics at the </a:t>
            </a:r>
            <a:r>
              <a:rPr lang="en-US" dirty="0" smtClean="0"/>
              <a:t>LHC</a:t>
            </a:r>
          </a:p>
          <a:p>
            <a:pPr marL="263525" indent="-263525">
              <a:spcAft>
                <a:spcPts val="1200"/>
              </a:spcAft>
              <a:buFont typeface="Lucida Grande"/>
              <a:buChar char="➹"/>
            </a:pPr>
            <a:r>
              <a:rPr lang="en-US" dirty="0" smtClean="0"/>
              <a:t>The potential capabilities of each LHC experiment convoluted with the “wish list” of the theorists (translated in an experimentalist’s language) should be turned </a:t>
            </a:r>
            <a:r>
              <a:rPr lang="en-US" dirty="0" smtClean="0"/>
              <a:t>into </a:t>
            </a:r>
            <a:r>
              <a:rPr lang="en-US" dirty="0" smtClean="0"/>
              <a:t>an extremely valuable work plan, aimed at ensuring that the wind blows in the right direction</a:t>
            </a:r>
            <a:r>
              <a:rPr lang="en-US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2716" y="6123644"/>
            <a:ext cx="775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Every year is getting shorter never seem to find the time.</a:t>
            </a:r>
          </a:p>
          <a:p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Plans that either come to naught or half a page of scribbled lines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0"/>
            <a:ext cx="2133600" cy="365125"/>
          </a:xfrm>
          <a:noFill/>
          <a:ln>
            <a:miter lim="800000"/>
            <a:headEnd/>
            <a:tailEnd/>
          </a:ln>
        </p:spPr>
        <p:txBody>
          <a:bodyPr anchor="t"/>
          <a:lstStyle/>
          <a:p>
            <a:fld id="{0FB3988B-9B49-4836-BF89-7D211C3B9A5F}" type="slidenum">
              <a:rPr lang="en-US" smtClean="0">
                <a:latin typeface="Calibri" pitchFamily="34" charset="0"/>
              </a:rPr>
              <a:pPr/>
              <a:t>4</a:t>
            </a:fld>
            <a:endParaRPr lang="en-US" dirty="0" smtClean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716" y="6123644"/>
            <a:ext cx="4314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The time is gone, the song is over,</a:t>
            </a:r>
          </a:p>
          <a:p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Thought I'd something more to say.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070" y="66426"/>
            <a:ext cx="8904048" cy="1077218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When you sail without destiny,</a:t>
            </a:r>
            <a:b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</a:br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no wind is favorable</a:t>
            </a:r>
            <a:endParaRPr lang="en-US" sz="32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  <p:pic>
        <p:nvPicPr>
          <p:cNvPr id="11" name="Picture 10" descr="Eri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140" y="1825653"/>
            <a:ext cx="6457704" cy="3466876"/>
          </a:xfrm>
          <a:prstGeom prst="rect">
            <a:avLst/>
          </a:prstGeom>
        </p:spPr>
      </p:pic>
      <p:pic>
        <p:nvPicPr>
          <p:cNvPr id="13" name="Picture 12" descr="logoSmal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562" y="73372"/>
            <a:ext cx="2593713" cy="150797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Scroll 11"/>
          <p:cNvSpPr/>
          <p:nvPr/>
        </p:nvSpPr>
        <p:spPr>
          <a:xfrm flipH="1">
            <a:off x="115161" y="870481"/>
            <a:ext cx="8933196" cy="5035175"/>
          </a:xfrm>
          <a:prstGeom prst="verticalScroll">
            <a:avLst>
              <a:gd name="adj" fmla="val 11727"/>
            </a:avLst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9080000" scaled="0"/>
            <a:tileRect/>
          </a:gradFill>
          <a:ln>
            <a:solidFill>
              <a:schemeClr val="accent6"/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3525" indent="-263525">
              <a:spcAft>
                <a:spcPts val="1200"/>
              </a:spcAft>
            </a:pPr>
            <a:endParaRPr lang="en-US" i="1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4219" y="1506058"/>
            <a:ext cx="7792766" cy="4278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525" indent="-263525">
              <a:spcAft>
                <a:spcPts val="1200"/>
              </a:spcAft>
            </a:pPr>
            <a:r>
              <a:rPr lang="en-US" dirty="0" smtClean="0">
                <a:solidFill>
                  <a:srgbClr val="800000"/>
                </a:solidFill>
              </a:rPr>
              <a:t>Dear Carlos, Hermine,</a:t>
            </a:r>
          </a:p>
          <a:p>
            <a:pPr marL="263525" indent="-263525">
              <a:spcAft>
                <a:spcPts val="1200"/>
              </a:spcAft>
            </a:pPr>
            <a:r>
              <a:rPr lang="en-US" dirty="0" smtClean="0">
                <a:solidFill>
                  <a:srgbClr val="800000"/>
                </a:solidFill>
              </a:rPr>
              <a:t>I am sorry I had to leave the workshop earlier and I did not say bye to you.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I thank you for </a:t>
            </a:r>
            <a:r>
              <a:rPr lang="en-US" dirty="0" err="1" smtClean="0">
                <a:solidFill>
                  <a:srgbClr val="800000"/>
                </a:solidFill>
              </a:rPr>
              <a:t>organising</a:t>
            </a:r>
            <a:r>
              <a:rPr lang="en-US" dirty="0" smtClean="0">
                <a:solidFill>
                  <a:srgbClr val="800000"/>
                </a:solidFill>
              </a:rPr>
              <a:t> it, </a:t>
            </a:r>
            <a:r>
              <a:rPr lang="en-US" b="1" dirty="0" smtClean="0">
                <a:solidFill>
                  <a:srgbClr val="800000"/>
                </a:solidFill>
              </a:rPr>
              <a:t>I had a great time, learnt a lot of new things and sincerely enjoyed the atmosphere and attitude of the physicists, beyond nationalistic and competitive views but honestly interested in the physics</a:t>
            </a:r>
            <a:r>
              <a:rPr lang="en-US" dirty="0" smtClean="0">
                <a:solidFill>
                  <a:srgbClr val="800000"/>
                </a:solidFill>
              </a:rPr>
              <a:t>.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I am in </a:t>
            </a:r>
            <a:r>
              <a:rPr lang="en-US" dirty="0" err="1" smtClean="0">
                <a:solidFill>
                  <a:srgbClr val="800000"/>
                </a:solidFill>
              </a:rPr>
              <a:t>favour</a:t>
            </a:r>
            <a:r>
              <a:rPr lang="en-US" dirty="0" smtClean="0">
                <a:solidFill>
                  <a:srgbClr val="800000"/>
                </a:solidFill>
              </a:rPr>
              <a:t> of creating a LHC-wide </a:t>
            </a:r>
            <a:r>
              <a:rPr lang="en-US" dirty="0" err="1" smtClean="0">
                <a:solidFill>
                  <a:srgbClr val="800000"/>
                </a:solidFill>
              </a:rPr>
              <a:t>quarkonia</a:t>
            </a:r>
            <a:r>
              <a:rPr lang="en-US" dirty="0" smtClean="0">
                <a:solidFill>
                  <a:srgbClr val="800000"/>
                </a:solidFill>
              </a:rPr>
              <a:t> group and will certainly participate to the next meeting wherever it will be, and I promise I will be less shy ;)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Finally, Hermine I am looking forward to your comparison plots, as they are always carefully made and extremely interesting.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         Happy Easter ! </a:t>
            </a:r>
            <a:r>
              <a:rPr lang="en-US" i="1" dirty="0" smtClean="0">
                <a:solidFill>
                  <a:srgbClr val="800000"/>
                </a:solidFill>
              </a:rPr>
              <a:t>				</a:t>
            </a:r>
            <a:r>
              <a:rPr lang="en-US" i="1" dirty="0" smtClean="0">
                <a:solidFill>
                  <a:srgbClr val="800000"/>
                </a:solidFill>
              </a:rPr>
              <a:t>			</a:t>
            </a:r>
            <a:r>
              <a:rPr lang="en-US" i="1" dirty="0" smtClean="0">
                <a:solidFill>
                  <a:srgbClr val="800000"/>
                </a:solidFill>
              </a:rPr>
              <a:t>[ a satisfied customer </a:t>
            </a:r>
            <a:r>
              <a:rPr lang="en-US" i="1" dirty="0" smtClean="0">
                <a:solidFill>
                  <a:srgbClr val="800000"/>
                </a:solidFill>
              </a:rPr>
              <a:t>]</a:t>
            </a:r>
            <a:endParaRPr lang="en-US" i="1" dirty="0" smtClean="0">
              <a:solidFill>
                <a:srgbClr val="800000"/>
              </a:solidFill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0"/>
            <a:ext cx="2133600" cy="365125"/>
          </a:xfrm>
          <a:noFill/>
          <a:ln>
            <a:miter lim="800000"/>
            <a:headEnd/>
            <a:tailEnd/>
          </a:ln>
        </p:spPr>
        <p:txBody>
          <a:bodyPr anchor="t"/>
          <a:lstStyle/>
          <a:p>
            <a:fld id="{0FB3988B-9B49-4836-BF89-7D211C3B9A5F}" type="slidenum">
              <a:rPr lang="en-US" smtClean="0">
                <a:latin typeface="Calibri" pitchFamily="34" charset="0"/>
              </a:rPr>
              <a:pPr/>
              <a:t>5</a:t>
            </a:fld>
            <a:endParaRPr lang="en-US" dirty="0" smtClean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716" y="6123644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I wish you were here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070" y="66426"/>
            <a:ext cx="8904048" cy="584776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Someone else </a:t>
            </a:r>
            <a:r>
              <a:rPr lang="en-US" sz="3200" i="1" dirty="0" smtClean="0">
                <a:solidFill>
                  <a:srgbClr val="0000FF"/>
                </a:solidFill>
                <a:latin typeface="Arial Narrow"/>
                <a:cs typeface="Arial Narrow"/>
              </a:rPr>
              <a:t>had </a:t>
            </a:r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something more to </a:t>
            </a:r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say !</a:t>
            </a:r>
            <a:endParaRPr lang="en-US" sz="32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Scroll 11"/>
          <p:cNvSpPr/>
          <p:nvPr/>
        </p:nvSpPr>
        <p:spPr>
          <a:xfrm flipH="1">
            <a:off x="115161" y="870481"/>
            <a:ext cx="8933196" cy="5035175"/>
          </a:xfrm>
          <a:prstGeom prst="verticalScroll">
            <a:avLst>
              <a:gd name="adj" fmla="val 11727"/>
            </a:avLst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9080000" scaled="0"/>
            <a:tileRect/>
          </a:gradFill>
          <a:ln>
            <a:solidFill>
              <a:schemeClr val="accent6"/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3525" indent="-263525">
              <a:spcAft>
                <a:spcPts val="1200"/>
              </a:spcAft>
            </a:pPr>
            <a:endParaRPr lang="en-US" i="1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4219" y="1506058"/>
            <a:ext cx="7792766" cy="4124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525" indent="-263525">
              <a:spcAft>
                <a:spcPts val="1200"/>
              </a:spcAft>
            </a:pPr>
            <a:r>
              <a:rPr lang="en-US" dirty="0" smtClean="0">
                <a:solidFill>
                  <a:srgbClr val="800000"/>
                </a:solidFill>
              </a:rPr>
              <a:t>Dear Chris, Dietrich, Wolfgang</a:t>
            </a:r>
            <a:r>
              <a:rPr lang="en-US" dirty="0" smtClean="0">
                <a:solidFill>
                  <a:srgbClr val="800000"/>
                </a:solidFill>
              </a:rPr>
              <a:t>, Brigitte, </a:t>
            </a:r>
            <a:r>
              <a:rPr lang="en-US" dirty="0" err="1" smtClean="0">
                <a:solidFill>
                  <a:srgbClr val="800000"/>
                </a:solidFill>
              </a:rPr>
              <a:t>Jožko</a:t>
            </a:r>
            <a:r>
              <a:rPr lang="en-US" dirty="0" smtClean="0">
                <a:solidFill>
                  <a:srgbClr val="800000"/>
                </a:solidFill>
              </a:rPr>
              <a:t>, </a:t>
            </a:r>
            <a:r>
              <a:rPr lang="en-US" dirty="0" err="1" smtClean="0">
                <a:solidFill>
                  <a:srgbClr val="800000"/>
                </a:solidFill>
              </a:rPr>
              <a:t>Valentin</a:t>
            </a:r>
            <a:r>
              <a:rPr lang="en-US" dirty="0" smtClean="0">
                <a:solidFill>
                  <a:srgbClr val="800000"/>
                </a:solidFill>
              </a:rPr>
              <a:t>, 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and many other Austrians !</a:t>
            </a:r>
          </a:p>
          <a:p>
            <a:endParaRPr lang="en-US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800000"/>
                </a:solidFill>
              </a:rPr>
              <a:t>I </a:t>
            </a:r>
            <a:r>
              <a:rPr lang="en-US" dirty="0" smtClean="0">
                <a:solidFill>
                  <a:srgbClr val="800000"/>
                </a:solidFill>
              </a:rPr>
              <a:t>thank you for </a:t>
            </a:r>
            <a:r>
              <a:rPr lang="en-US" dirty="0" err="1" smtClean="0">
                <a:solidFill>
                  <a:srgbClr val="800000"/>
                </a:solidFill>
              </a:rPr>
              <a:t>organising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it</a:t>
            </a:r>
          </a:p>
          <a:p>
            <a:endParaRPr lang="en-US" i="1" dirty="0" smtClean="0">
              <a:solidFill>
                <a:srgbClr val="800000"/>
              </a:solidFill>
            </a:endParaRPr>
          </a:p>
          <a:p>
            <a:r>
              <a:rPr lang="en-US" i="1" dirty="0" smtClean="0">
                <a:solidFill>
                  <a:srgbClr val="800000"/>
                </a:solidFill>
              </a:rPr>
              <a:t>The fact that everything went so smoothly is not a sign of absence of problems…</a:t>
            </a:r>
            <a:br>
              <a:rPr lang="en-US" i="1" dirty="0" smtClean="0">
                <a:solidFill>
                  <a:srgbClr val="800000"/>
                </a:solidFill>
              </a:rPr>
            </a:br>
            <a:r>
              <a:rPr lang="en-US" i="1" dirty="0" smtClean="0">
                <a:solidFill>
                  <a:srgbClr val="800000"/>
                </a:solidFill>
              </a:rPr>
              <a:t>but a sign that a few people worked in the shadow to remove all the stones</a:t>
            </a:r>
            <a:br>
              <a:rPr lang="en-US" i="1" dirty="0" smtClean="0">
                <a:solidFill>
                  <a:srgbClr val="800000"/>
                </a:solidFill>
              </a:rPr>
            </a:br>
            <a:r>
              <a:rPr lang="en-US" i="1" dirty="0" smtClean="0">
                <a:solidFill>
                  <a:srgbClr val="800000"/>
                </a:solidFill>
              </a:rPr>
              <a:t>from our path, so that we could concentrate on the scientific discussions !</a:t>
            </a:r>
          </a:p>
          <a:p>
            <a:endParaRPr lang="en-US" i="1" dirty="0" smtClean="0">
              <a:solidFill>
                <a:srgbClr val="800000"/>
              </a:solidFill>
            </a:endParaRPr>
          </a:p>
          <a:p>
            <a:endParaRPr lang="en-US" i="1" dirty="0" smtClean="0">
              <a:solidFill>
                <a:srgbClr val="800000"/>
              </a:solidFill>
            </a:endParaRPr>
          </a:p>
          <a:p>
            <a:endParaRPr lang="en-US" i="1" dirty="0" smtClean="0">
              <a:solidFill>
                <a:srgbClr val="800000"/>
              </a:solidFill>
            </a:endParaRPr>
          </a:p>
          <a:p>
            <a:endParaRPr lang="en-US" i="1" dirty="0" smtClean="0">
              <a:solidFill>
                <a:srgbClr val="800000"/>
              </a:solidFill>
            </a:endParaRPr>
          </a:p>
          <a:p>
            <a:endParaRPr lang="en-US" i="1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800000"/>
                </a:solidFill>
              </a:rPr>
              <a:t>        </a:t>
            </a:r>
            <a:r>
              <a:rPr lang="en-US" dirty="0" smtClean="0">
                <a:solidFill>
                  <a:srgbClr val="800000"/>
                </a:solidFill>
              </a:rPr>
              <a:t> Carlos &amp; Hermine </a:t>
            </a:r>
            <a:r>
              <a:rPr lang="en-US" i="1" dirty="0" smtClean="0">
                <a:solidFill>
                  <a:srgbClr val="800000"/>
                </a:solidFill>
              </a:rPr>
              <a:t>							</a:t>
            </a:r>
            <a:r>
              <a:rPr lang="en-US" i="1" dirty="0" smtClean="0">
                <a:solidFill>
                  <a:srgbClr val="800000"/>
                </a:solidFill>
              </a:rPr>
              <a:t>[ </a:t>
            </a:r>
            <a:r>
              <a:rPr lang="en-US" i="1" dirty="0" smtClean="0">
                <a:solidFill>
                  <a:srgbClr val="800000"/>
                </a:solidFill>
              </a:rPr>
              <a:t>satisfied</a:t>
            </a:r>
            <a:r>
              <a:rPr lang="en-US" i="1" dirty="0" smtClean="0">
                <a:solidFill>
                  <a:srgbClr val="800000"/>
                </a:solidFill>
              </a:rPr>
              <a:t> organizers ]</a:t>
            </a:r>
            <a:endParaRPr lang="en-US" i="1" dirty="0" smtClean="0">
              <a:solidFill>
                <a:srgbClr val="800000"/>
              </a:solidFill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0"/>
            <a:ext cx="2133600" cy="365125"/>
          </a:xfrm>
          <a:noFill/>
          <a:ln>
            <a:miter lim="800000"/>
            <a:headEnd/>
            <a:tailEnd/>
          </a:ln>
        </p:spPr>
        <p:txBody>
          <a:bodyPr anchor="t"/>
          <a:lstStyle/>
          <a:p>
            <a:fld id="{0FB3988B-9B49-4836-BF89-7D211C3B9A5F}" type="slidenum">
              <a:rPr lang="en-US" smtClean="0">
                <a:latin typeface="Calibri" pitchFamily="34" charset="0"/>
              </a:rPr>
              <a:pPr/>
              <a:t>6</a:t>
            </a:fld>
            <a:endParaRPr lang="en-US" dirty="0" smtClean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070" y="66426"/>
            <a:ext cx="8904048" cy="584776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Someone else </a:t>
            </a:r>
            <a:r>
              <a:rPr lang="en-US" sz="3200" i="1" dirty="0" smtClean="0">
                <a:solidFill>
                  <a:srgbClr val="0000FF"/>
                </a:solidFill>
                <a:latin typeface="Arial Narrow"/>
                <a:cs typeface="Arial Narrow"/>
              </a:rPr>
              <a:t>had </a:t>
            </a:r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something more to </a:t>
            </a:r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say !</a:t>
            </a:r>
            <a:endParaRPr lang="en-US" sz="32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716" y="6123644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We </a:t>
            </a:r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wish</a:t>
            </a:r>
            <a:r>
              <a:rPr lang="en-US" dirty="0" smtClean="0">
                <a:solidFill>
                  <a:srgbClr val="000090"/>
                </a:solidFill>
                <a:latin typeface="Handwriting - Dakota"/>
                <a:cs typeface="Handwriting - Dakota"/>
              </a:rPr>
              <a:t> to come back...</a:t>
            </a:r>
            <a:endParaRPr lang="en-US" dirty="0" smtClean="0">
              <a:solidFill>
                <a:srgbClr val="000090"/>
              </a:solidFill>
              <a:latin typeface="Handwriting - Dakota"/>
              <a:cs typeface="Handwriting - Dakot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070" y="66426"/>
            <a:ext cx="8904048" cy="584776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We will meet again</a:t>
            </a:r>
            <a:endParaRPr lang="en-US" sz="32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0"/>
            <a:ext cx="2133600" cy="365125"/>
          </a:xfrm>
          <a:noFill/>
          <a:ln>
            <a:miter lim="800000"/>
            <a:headEnd/>
            <a:tailEnd/>
          </a:ln>
        </p:spPr>
        <p:txBody>
          <a:bodyPr anchor="t"/>
          <a:lstStyle/>
          <a:p>
            <a:fld id="{0FB3988B-9B49-4836-BF89-7D211C3B9A5F}" type="slidenum">
              <a:rPr lang="en-US" smtClean="0">
                <a:latin typeface="Calibri" pitchFamily="34" charset="0"/>
              </a:rPr>
              <a:pPr/>
              <a:t>7</a:t>
            </a:fld>
            <a:endParaRPr lang="en-US" dirty="0" smtClean="0">
              <a:latin typeface="Calibri" pitchFamily="34" charset="0"/>
            </a:endParaRPr>
          </a:p>
        </p:txBody>
      </p:sp>
      <p:pic>
        <p:nvPicPr>
          <p:cNvPr id="7" name="Picture 6" descr="bnl_cover.tiff"/>
          <p:cNvPicPr>
            <a:picLocks noChangeAspect="1"/>
          </p:cNvPicPr>
          <p:nvPr/>
        </p:nvPicPr>
        <p:blipFill>
          <a:blip r:embed="rId2"/>
          <a:srcRect l="21454" t="11674" r="4538" b="48303"/>
          <a:stretch>
            <a:fillRect/>
          </a:stretch>
        </p:blipFill>
        <p:spPr>
          <a:xfrm>
            <a:off x="108905" y="738487"/>
            <a:ext cx="8937639" cy="171360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 descr="QWG2011_Poste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t="2557" r="44220" b="2457"/>
              <a:stretch>
                <a:fillRect/>
              </a:stretch>
            </p:blipFill>
          </mc:Choice>
          <mc:Fallback>
            <p:blipFill>
              <a:blip r:embed="rId4"/>
              <a:srcRect t="2557" r="44220" b="2457"/>
              <a:stretch>
                <a:fillRect/>
              </a:stretch>
            </p:blipFill>
          </mc:Fallback>
        </mc:AlternateContent>
        <p:spPr>
          <a:xfrm rot="5400000">
            <a:off x="5801006" y="1299455"/>
            <a:ext cx="1936669" cy="466485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 descr="Acitrezz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 l="10090" t="15847" r="7557" b="32244"/>
              <a:stretch>
                <a:fillRect/>
              </a:stretch>
            </p:blipFill>
          </mc:Choice>
          <mc:Fallback>
            <p:blipFill>
              <a:blip r:embed="rId6"/>
              <a:srcRect l="10090" t="15847" r="7557" b="32244"/>
              <a:stretch>
                <a:fillRect/>
              </a:stretch>
            </p:blipFill>
          </mc:Fallback>
        </mc:AlternateContent>
        <p:spPr>
          <a:xfrm>
            <a:off x="42231" y="2663549"/>
            <a:ext cx="4368764" cy="389683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070" y="66426"/>
            <a:ext cx="8904048" cy="584776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Lisbon story ?</a:t>
            </a:r>
            <a:endParaRPr lang="en-US" sz="32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0"/>
            <a:ext cx="2133600" cy="365125"/>
          </a:xfrm>
          <a:noFill/>
          <a:ln>
            <a:miter lim="800000"/>
            <a:headEnd/>
            <a:tailEnd/>
          </a:ln>
        </p:spPr>
        <p:txBody>
          <a:bodyPr anchor="t"/>
          <a:lstStyle/>
          <a:p>
            <a:fld id="{0FB3988B-9B49-4836-BF89-7D211C3B9A5F}" type="slidenum">
              <a:rPr lang="en-US" smtClean="0">
                <a:latin typeface="Calibri" pitchFamily="34" charset="0"/>
              </a:rPr>
              <a:pPr/>
              <a:t>8</a:t>
            </a:fld>
            <a:endParaRPr lang="en-US" dirty="0" smtClean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0353" y="700774"/>
            <a:ext cx="3419963" cy="996829"/>
          </a:xfrm>
          <a:prstGeom prst="rect">
            <a:avLst/>
          </a:prstGeom>
          <a:solidFill>
            <a:srgbClr val="0000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err="1" smtClean="0"/>
              <a:t>Quarkonium</a:t>
            </a:r>
            <a:r>
              <a:rPr lang="en-GB" sz="2400" b="1" dirty="0" smtClean="0"/>
              <a:t> polarization</a:t>
            </a:r>
            <a:endParaRPr lang="en-GB" b="1" dirty="0" smtClean="0"/>
          </a:p>
          <a:p>
            <a:pPr algn="ctr"/>
            <a:r>
              <a:rPr lang="en-GB" b="1" dirty="0" smtClean="0"/>
              <a:t>and other spin physics at the LHC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5869" y="1762772"/>
            <a:ext cx="368893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err="1" smtClean="0">
                <a:solidFill>
                  <a:srgbClr val="0000FF"/>
                </a:solidFill>
              </a:rPr>
              <a:t>Ericeira</a:t>
            </a:r>
            <a:r>
              <a:rPr lang="en-GB" sz="1600" b="1" dirty="0" smtClean="0">
                <a:solidFill>
                  <a:srgbClr val="0000FF"/>
                </a:solidFill>
              </a:rPr>
              <a:t> / </a:t>
            </a:r>
            <a:r>
              <a:rPr lang="en-GB" sz="1600" b="1" dirty="0" err="1" smtClean="0">
                <a:solidFill>
                  <a:srgbClr val="0000FF"/>
                </a:solidFill>
              </a:rPr>
              <a:t>Lisboa</a:t>
            </a:r>
            <a:r>
              <a:rPr lang="en-GB" sz="1600" b="1" dirty="0" smtClean="0">
                <a:solidFill>
                  <a:srgbClr val="0000FF"/>
                </a:solidFill>
              </a:rPr>
              <a:t>, Portugal – April 2012 (?)</a:t>
            </a:r>
            <a:endParaRPr lang="en-GB" sz="1600" b="1" dirty="0">
              <a:solidFill>
                <a:srgbClr val="0000FF"/>
              </a:solidFill>
            </a:endParaRPr>
          </a:p>
        </p:txBody>
      </p:sp>
      <p:pic>
        <p:nvPicPr>
          <p:cNvPr id="11" name="Picture 10" descr="onda.jpg"/>
          <p:cNvPicPr>
            <a:picLocks noChangeAspect="1"/>
          </p:cNvPicPr>
          <p:nvPr/>
        </p:nvPicPr>
        <p:blipFill>
          <a:blip r:embed="rId2"/>
          <a:srcRect r="7352"/>
          <a:stretch>
            <a:fillRect/>
          </a:stretch>
        </p:blipFill>
        <p:spPr>
          <a:xfrm>
            <a:off x="196896" y="2228769"/>
            <a:ext cx="4006876" cy="3030073"/>
          </a:xfrm>
          <a:prstGeom prst="rect">
            <a:avLst/>
          </a:prstGeom>
        </p:spPr>
      </p:pic>
      <p:pic>
        <p:nvPicPr>
          <p:cNvPr id="13" name="Picture 5" descr="C:\Users\Pietro\Desktop\QQbarPol\Donuts and Peanuts\donut.gif"/>
          <p:cNvPicPr>
            <a:picLocks noChangeAspect="1" noChangeArrowheads="1"/>
          </p:cNvPicPr>
          <p:nvPr/>
        </p:nvPicPr>
        <p:blipFill>
          <a:blip r:embed="rId3" cstate="print"/>
          <a:srcRect l="17493" t="12201" r="17493" b="10941"/>
          <a:stretch>
            <a:fillRect/>
          </a:stretch>
        </p:blipFill>
        <p:spPr bwMode="auto">
          <a:xfrm>
            <a:off x="1909104" y="4513649"/>
            <a:ext cx="577974" cy="40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C:\Users\Pietro\Desktop\QQbarPol\Donuts and Peanuts\peanut2.gif"/>
          <p:cNvPicPr>
            <a:picLocks noChangeAspect="1" noChangeArrowheads="1"/>
          </p:cNvPicPr>
          <p:nvPr/>
        </p:nvPicPr>
        <p:blipFill>
          <a:blip r:embed="rId4" cstate="print"/>
          <a:srcRect l="24196" t="24654" r="28380" b="22449"/>
          <a:stretch>
            <a:fillRect/>
          </a:stretch>
        </p:blipFill>
        <p:spPr bwMode="auto">
          <a:xfrm rot="720000">
            <a:off x="1391282" y="4027689"/>
            <a:ext cx="652877" cy="46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7070" y="5609089"/>
            <a:ext cx="8904048" cy="1077218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So long and…</a:t>
            </a:r>
            <a:b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</a:br>
            <a:r>
              <a:rPr lang="en-US" sz="3200" dirty="0" smtClean="0">
                <a:solidFill>
                  <a:srgbClr val="0000FF"/>
                </a:solidFill>
                <a:latin typeface="Arial Narrow"/>
                <a:cs typeface="Arial Narrow"/>
              </a:rPr>
              <a:t>thanks for all the peanuts and donuts</a:t>
            </a:r>
            <a:endParaRPr lang="en-US" sz="32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  <p:pic>
        <p:nvPicPr>
          <p:cNvPr id="35" name="Picture 34" descr="jotapsi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3119" y="1813072"/>
            <a:ext cx="4617707" cy="349607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6" name="Rectangle 35"/>
          <p:cNvSpPr/>
          <p:nvPr/>
        </p:nvSpPr>
        <p:spPr>
          <a:xfrm>
            <a:off x="171750" y="659900"/>
            <a:ext cx="4070304" cy="464924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nnaQuarkoniumWorksho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viennaQuarkoniumWorkshop.potx</Template>
  <TotalTime>8889</TotalTime>
  <Words>780</Words>
  <Application>Microsoft Macintosh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viennaQuarkoniumWorkshop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Hermine K Woehri</dc:creator>
  <cp:lastModifiedBy>Carlos Lourenco</cp:lastModifiedBy>
  <cp:revision>158</cp:revision>
  <dcterms:created xsi:type="dcterms:W3CDTF">2011-04-19T15:54:49Z</dcterms:created>
  <dcterms:modified xsi:type="dcterms:W3CDTF">2011-04-21T12:56:58Z</dcterms:modified>
</cp:coreProperties>
</file>