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27"/>
  </p:notesMasterIdLst>
  <p:sldIdLst>
    <p:sldId id="256" r:id="rId2"/>
    <p:sldId id="257" r:id="rId3"/>
    <p:sldId id="272" r:id="rId4"/>
    <p:sldId id="282" r:id="rId5"/>
    <p:sldId id="273" r:id="rId6"/>
    <p:sldId id="270" r:id="rId7"/>
    <p:sldId id="281" r:id="rId8"/>
    <p:sldId id="271" r:id="rId9"/>
    <p:sldId id="269" r:id="rId10"/>
    <p:sldId id="274" r:id="rId11"/>
    <p:sldId id="260" r:id="rId12"/>
    <p:sldId id="262" r:id="rId13"/>
    <p:sldId id="283" r:id="rId14"/>
    <p:sldId id="266" r:id="rId15"/>
    <p:sldId id="261" r:id="rId16"/>
    <p:sldId id="267" r:id="rId17"/>
    <p:sldId id="263" r:id="rId18"/>
    <p:sldId id="279" r:id="rId19"/>
    <p:sldId id="268" r:id="rId20"/>
    <p:sldId id="275" r:id="rId21"/>
    <p:sldId id="284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0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216E9-82A1-4497-8AB8-09E97568A080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ABD97-A658-42A2-BCD6-27805297E58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ABD97-A658-42A2-BCD6-27805297E5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ABD97-A658-42A2-BCD6-27805297E5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907704" y="836712"/>
            <a:ext cx="6550496" cy="1894362"/>
          </a:xfrm>
        </p:spPr>
        <p:txBody>
          <a:bodyPr/>
          <a:lstStyle>
            <a:lvl1pPr algn="r">
              <a:defRPr b="1"/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4073624"/>
            <a:ext cx="6172200" cy="1371600"/>
          </a:xfrm>
        </p:spPr>
        <p:txBody>
          <a:bodyPr/>
          <a:lstStyle>
            <a:lvl1pPr marL="0" indent="0" algn="ctr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dirty="0" smtClean="0"/>
              <a:t>Fare clic per modificare lo stile del sottotitolo dello schema</a:t>
            </a:r>
            <a:endParaRPr kumimoji="0" lang="en-US" dirty="0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4ABD4C0-A8D2-4815-BE38-84EC7809A7A7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27" name="Picture 3" descr="\\Vboxsvr\documenti\Immagini\Logo INFN-Pisa.gif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2280" y="5960465"/>
            <a:ext cx="1259632" cy="897535"/>
          </a:xfrm>
          <a:prstGeom prst="rect">
            <a:avLst/>
          </a:prstGeom>
          <a:noFill/>
        </p:spPr>
      </p:pic>
      <p:pic>
        <p:nvPicPr>
          <p:cNvPr id="1028" name="Picture 4" descr="\\Vboxsvr\documenti\Immagini\unisi-logo.gif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388424" y="5999607"/>
            <a:ext cx="684000" cy="858393"/>
          </a:xfrm>
          <a:prstGeom prst="rect">
            <a:avLst/>
          </a:prstGeom>
          <a:noFill/>
        </p:spPr>
      </p:pic>
      <p:pic>
        <p:nvPicPr>
          <p:cNvPr id="1029" name="Picture 5" descr="\\Vboxsvr\documenti\Immagini\CMS-Grey.gif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60432" y="1"/>
            <a:ext cx="684000" cy="6840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2E5F-C834-4F54-A74D-F0C0775CD76C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5C613-5EB2-4BB0-88E0-605BA967CEA1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sp>
        <p:nvSpPr>
          <p:cNvPr id="11" name="Tito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75F41-8D9A-4CCB-8C9F-28C7A007D799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2541717-2969-44B7-AB4A-9FCED4FCBFF9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0161-ABA3-453D-85A6-62D08DFA4297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40AB-1120-45E9-9771-41DAB4CDA2F7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A5AC42-B96E-48F3-AB89-BE05B690BF07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3AEF-86BD-4E3E-840D-FDDA048694A4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ADA11F-471F-430F-8B08-BD6D18FB3994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A45DF5-85E6-4873-AFD9-B631A75EB231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dirty="0" smtClean="0"/>
              <a:t>Secondo livello</a:t>
            </a:r>
          </a:p>
          <a:p>
            <a:pPr lvl="2" eaLnBrk="1" latinLnBrk="0" hangingPunct="1"/>
            <a:r>
              <a:rPr kumimoji="0" lang="it-IT" dirty="0" smtClean="0"/>
              <a:t>Terzo livello</a:t>
            </a:r>
          </a:p>
          <a:p>
            <a:pPr lvl="3" eaLnBrk="1" latinLnBrk="0" hangingPunct="1"/>
            <a:r>
              <a:rPr kumimoji="0" lang="it-IT" dirty="0" smtClean="0"/>
              <a:t>Quarto livello</a:t>
            </a:r>
          </a:p>
          <a:p>
            <a:pPr lvl="4" eaLnBrk="1" latinLnBrk="0" hangingPunct="1"/>
            <a:r>
              <a:rPr kumimoji="0" lang="it-IT" dirty="0" smtClean="0"/>
              <a:t>Quinto livello</a:t>
            </a:r>
            <a:endParaRPr kumimoji="0" lang="en-US" dirty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48752" y="6429328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7E8F2A-A565-4436-BAA7-06BD818F4D63}" type="datetime1">
              <a:rPr lang="it-IT" smtClean="0"/>
              <a:pPr/>
              <a:t>14/04/2011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1011560" y="6453336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8526336" y="6264736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498904" y="6283786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7" name="Picture 5" descr="\\Vboxsvr\documenti\Immagini\CMS-Grey.gif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60432" y="0"/>
            <a:ext cx="684000" cy="684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Prompt and non-prompt J/</a:t>
            </a:r>
            <a:r>
              <a:rPr lang="el-GR" dirty="0" smtClean="0"/>
              <a:t>ψ</a:t>
            </a:r>
            <a:r>
              <a:rPr lang="en-US" dirty="0" smtClean="0"/>
              <a:t> differential cross sections with CMS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Luca Martini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Università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Siena &amp; INFN Pisa)</a:t>
            </a:r>
          </a:p>
          <a:p>
            <a:r>
              <a:rPr lang="en-US" dirty="0" smtClean="0"/>
              <a:t> on behalf of the CMS collaboration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-36512" y="6239053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Quarkonium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Production Probing QCD at the LHC 19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April 2011, Vienna - Austria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J/ψ Cross-Section measurements</a:t>
            </a:r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J/ψ production cross section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11</a:t>
            </a:fld>
            <a:endParaRPr lang="it-IT" dirty="0"/>
          </a:p>
        </p:txBody>
      </p:sp>
      <p:graphicFrame>
        <p:nvGraphicFramePr>
          <p:cNvPr id="2050" name="Segnaposto contenuto 6"/>
          <p:cNvGraphicFramePr>
            <a:graphicFrameLocks noChangeAspect="1"/>
          </p:cNvGraphicFramePr>
          <p:nvPr>
            <p:ph sz="quarter" idx="1"/>
          </p:nvPr>
        </p:nvGraphicFramePr>
        <p:xfrm>
          <a:off x="611188" y="1556792"/>
          <a:ext cx="7567612" cy="1093788"/>
        </p:xfrm>
        <a:graphic>
          <a:graphicData uri="http://schemas.openxmlformats.org/presentationml/2006/ole">
            <p:oleObj spid="_x0000_s2050" name="Equazione" r:id="rId3" imgW="3251160" imgH="469800" progId="Equation.3">
              <p:embed/>
            </p:oleObj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11560" y="3359601"/>
            <a:ext cx="784887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fit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number of reconstructed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dimuons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a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bin</a:t>
            </a:r>
            <a:endParaRPr lang="it-IT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</a:pPr>
            <a:r>
              <a:rPr lang="it-IT" sz="24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=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geometrical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kinematical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acceptance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</a:pPr>
            <a:r>
              <a:rPr lang="el-GR" sz="24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	= trigger and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reconstruction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efficiencies</a:t>
            </a:r>
          </a:p>
          <a:p>
            <a:pPr marL="342900" indent="-342900">
              <a:spcBef>
                <a:spcPts val="600"/>
              </a:spcBef>
            </a:pPr>
            <a:r>
              <a:rPr lang="en-US" sz="24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     	=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integrated luminosity</a:t>
            </a:r>
          </a:p>
          <a:p>
            <a:pPr marL="342900" indent="-342900">
              <a:spcBef>
                <a:spcPts val="600"/>
              </a:spcBef>
            </a:pPr>
            <a:r>
              <a:rPr lang="el-GR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it-IT" sz="2400" i="1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sz="2400" i="1" kern="0" baseline="-25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l-GR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transverse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momentum bin size</a:t>
            </a:r>
          </a:p>
          <a:p>
            <a:pPr marL="342900" indent="-342900">
              <a:spcBef>
                <a:spcPts val="600"/>
              </a:spcBef>
            </a:pPr>
            <a:r>
              <a:rPr lang="el-GR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it-IT" sz="24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   	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rapidity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bin</a:t>
            </a:r>
            <a:r>
              <a:rPr lang="it-IT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147248" cy="25202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MC based study on </a:t>
            </a:r>
            <a:r>
              <a:rPr lang="en-US" sz="2000" dirty="0" smtClean="0">
                <a:solidFill>
                  <a:srgbClr val="FF0000"/>
                </a:solidFill>
              </a:rPr>
              <a:t>detectable</a:t>
            </a:r>
            <a:r>
              <a:rPr lang="en-US" sz="2000" dirty="0" smtClean="0"/>
              <a:t> </a:t>
            </a:r>
            <a:r>
              <a:rPr lang="en-US" sz="2000" dirty="0" err="1" smtClean="0"/>
              <a:t>muons</a:t>
            </a:r>
            <a:r>
              <a:rPr lang="en-US" sz="2000" dirty="0" smtClean="0"/>
              <a:t>: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25602" name="Picture 2" descr="\\Vboxsvr\documenti\Dottorato\Presentazioni\2011_04_19_Vienna\acceptance_formula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20994" y="188640"/>
            <a:ext cx="3795422" cy="79208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27649" name="Picture 1" descr="\\Vboxsvr\documenti\Dottorato\Presentazioni\2011_04_19_Vienna\acceptance_cut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37215"/>
            <a:ext cx="4680520" cy="1171705"/>
          </a:xfrm>
          <a:prstGeom prst="rect">
            <a:avLst/>
          </a:prstGeom>
          <a:noFill/>
        </p:spPr>
      </p:pic>
      <p:pic>
        <p:nvPicPr>
          <p:cNvPr id="28673" name="Picture 1" descr="\\Vboxsvr\documenti\Dottorato\Presentazioni\2011_04_19_Vienna\p_distribu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5985" y="2852936"/>
            <a:ext cx="4208463" cy="3657600"/>
          </a:xfrm>
          <a:prstGeom prst="rect">
            <a:avLst/>
          </a:prstGeom>
          <a:noFill/>
        </p:spPr>
      </p:pic>
      <p:pic>
        <p:nvPicPr>
          <p:cNvPr id="28674" name="Picture 2" descr="\\Vboxsvr\documenti\Dottorato\Presentazioni\2011_04_19_Vienna\pt_distributio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852937"/>
            <a:ext cx="404008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txBody>
          <a:bodyPr/>
          <a:lstStyle/>
          <a:p>
            <a:r>
              <a:rPr lang="en-US" dirty="0" smtClean="0"/>
              <a:t>Effect of the polarization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6146" name="Picture 2" descr="\\Vboxsvr\documenti\Dottorato\Presentazioni\2011_04_19_Vienna\acceptanc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06806" y="3259436"/>
            <a:ext cx="3753626" cy="3481932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395536" y="1052736"/>
            <a:ext cx="8136904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sz="2000" dirty="0" smtClean="0">
                <a:solidFill>
                  <a:prstClr val="black"/>
                </a:solidFill>
              </a:rPr>
              <a:t>The J/ψ polarization influences the detector </a:t>
            </a:r>
            <a:r>
              <a:rPr lang="en-US" sz="2000" dirty="0" smtClean="0">
                <a:solidFill>
                  <a:prstClr val="black"/>
                </a:solidFill>
              </a:rPr>
              <a:t>acceptance; </a:t>
            </a:r>
            <a:br>
              <a:rPr lang="en-US" sz="2000" dirty="0" smtClean="0">
                <a:solidFill>
                  <a:prstClr val="black"/>
                </a:solidFill>
              </a:rPr>
            </a:br>
            <a:r>
              <a:rPr lang="en-US" sz="2000" dirty="0" smtClean="0">
                <a:solidFill>
                  <a:prstClr val="black"/>
                </a:solidFill>
              </a:rPr>
              <a:t>5 </a:t>
            </a:r>
            <a:r>
              <a:rPr lang="en-US" sz="2000" smtClean="0">
                <a:solidFill>
                  <a:prstClr val="black"/>
                </a:solidFill>
              </a:rPr>
              <a:t>different </a:t>
            </a:r>
            <a:r>
              <a:rPr lang="en-US" sz="2000" smtClean="0">
                <a:solidFill>
                  <a:prstClr val="black"/>
                </a:solidFill>
              </a:rPr>
              <a:t>polarization </a:t>
            </a:r>
            <a:r>
              <a:rPr lang="en-US" sz="2000" dirty="0" smtClean="0">
                <a:solidFill>
                  <a:prstClr val="black"/>
                </a:solidFill>
              </a:rPr>
              <a:t>scenarios:</a:t>
            </a:r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dirty="0" err="1" smtClean="0">
                <a:solidFill>
                  <a:prstClr val="black"/>
                </a:solidFill>
              </a:rPr>
              <a:t>Unpolarized</a:t>
            </a:r>
            <a:endParaRPr lang="en-US" dirty="0" smtClean="0">
              <a:solidFill>
                <a:prstClr val="black"/>
              </a:solidFill>
            </a:endParaRPr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</a:rPr>
              <a:t>Collins-</a:t>
            </a:r>
            <a:r>
              <a:rPr lang="en-US" dirty="0" err="1" smtClean="0">
                <a:solidFill>
                  <a:prstClr val="black"/>
                </a:solidFill>
              </a:rPr>
              <a:t>Soper</a:t>
            </a:r>
            <a:r>
              <a:rPr lang="en-US" dirty="0" smtClean="0">
                <a:solidFill>
                  <a:prstClr val="black"/>
                </a:solidFill>
              </a:rPr>
              <a:t> (</a:t>
            </a:r>
            <a:r>
              <a:rPr lang="en-US" dirty="0" smtClean="0">
                <a:solidFill>
                  <a:prstClr val="black"/>
                </a:solidFill>
              </a:rPr>
              <a:t>transverse </a:t>
            </a:r>
            <a:r>
              <a:rPr lang="en-US" dirty="0" smtClean="0">
                <a:solidFill>
                  <a:prstClr val="black"/>
                </a:solidFill>
              </a:rPr>
              <a:t>&amp; </a:t>
            </a:r>
            <a:r>
              <a:rPr lang="en-US" dirty="0" smtClean="0">
                <a:solidFill>
                  <a:prstClr val="black"/>
                </a:solidFill>
              </a:rPr>
              <a:t>longitudinal)</a:t>
            </a:r>
            <a:endParaRPr lang="en-US" dirty="0" smtClean="0">
              <a:solidFill>
                <a:prstClr val="black"/>
              </a:solidFill>
            </a:endParaRPr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dirty="0" err="1" smtClean="0">
                <a:solidFill>
                  <a:prstClr val="black"/>
                </a:solidFill>
              </a:rPr>
              <a:t>Helicity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(transverse &amp; longitudinal)</a:t>
            </a:r>
            <a:endParaRPr lang="en-US" dirty="0" smtClean="0">
              <a:solidFill>
                <a:prstClr val="black"/>
              </a:solidFill>
            </a:endParaRPr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endParaRPr lang="it-IT" dirty="0" smtClean="0">
              <a:solidFill>
                <a:prstClr val="black"/>
              </a:solidFill>
            </a:endParaRPr>
          </a:p>
          <a:p>
            <a:pPr marL="274320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it-IT" sz="2000" dirty="0" err="1" smtClean="0">
                <a:solidFill>
                  <a:prstClr val="black"/>
                </a:solidFill>
              </a:rPr>
              <a:t>Main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systematic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uncertainties</a:t>
            </a:r>
            <a:r>
              <a:rPr lang="it-IT" sz="2000" dirty="0" smtClean="0">
                <a:solidFill>
                  <a:prstClr val="black"/>
                </a:solidFill>
              </a:rPr>
              <a:t>:</a:t>
            </a:r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it-IT" dirty="0" err="1" smtClean="0"/>
              <a:t>kinematical</a:t>
            </a:r>
            <a:r>
              <a:rPr lang="it-IT" dirty="0" smtClean="0"/>
              <a:t> </a:t>
            </a:r>
            <a:r>
              <a:rPr lang="it-IT" dirty="0" err="1" smtClean="0"/>
              <a:t>distributions</a:t>
            </a:r>
            <a:r>
              <a:rPr lang="it-IT" dirty="0" smtClean="0"/>
              <a:t> </a:t>
            </a:r>
            <a:r>
              <a:rPr lang="it-IT" dirty="0" smtClean="0">
                <a:solidFill>
                  <a:prstClr val="black"/>
                </a:solidFill>
              </a:rPr>
              <a:t>(&lt; 3%)</a:t>
            </a:r>
            <a:endParaRPr lang="en-US" dirty="0" smtClean="0"/>
          </a:p>
          <a:p>
            <a:pPr marL="731520" lvl="1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it-IT" dirty="0" err="1" smtClean="0"/>
              <a:t>b-hadron</a:t>
            </a:r>
            <a:r>
              <a:rPr lang="it-IT" dirty="0" smtClean="0"/>
              <a:t> </a:t>
            </a:r>
            <a:r>
              <a:rPr lang="it-IT" dirty="0" err="1" smtClean="0"/>
              <a:t>fraction</a:t>
            </a:r>
            <a:r>
              <a:rPr lang="it-IT" dirty="0" smtClean="0"/>
              <a:t> </a:t>
            </a:r>
            <a:r>
              <a:rPr lang="it-IT" dirty="0" smtClean="0">
                <a:solidFill>
                  <a:prstClr val="black"/>
                </a:solidFill>
              </a:rPr>
              <a:t>(&lt; 3.1%)</a:t>
            </a:r>
            <a:endParaRPr lang="en-US" dirty="0" smtClean="0"/>
          </a:p>
        </p:txBody>
      </p:sp>
      <p:sp>
        <p:nvSpPr>
          <p:cNvPr id="9" name="Rettangolo arrotondato 8"/>
          <p:cNvSpPr/>
          <p:nvPr/>
        </p:nvSpPr>
        <p:spPr>
          <a:xfrm>
            <a:off x="4932040" y="2852936"/>
            <a:ext cx="352839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Acceptance, </a:t>
            </a:r>
            <a:r>
              <a:rPr lang="en-US" sz="1600" dirty="0" err="1" smtClean="0"/>
              <a:t>unpolarized</a:t>
            </a:r>
            <a:r>
              <a:rPr lang="en-US" sz="1600" dirty="0" smtClean="0"/>
              <a:t> scenario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5122912" cy="2736304"/>
          </a:xfrm>
        </p:spPr>
        <p:txBody>
          <a:bodyPr>
            <a:normAutofit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ata-driven </a:t>
            </a:r>
            <a:r>
              <a:rPr lang="en-US" dirty="0" smtClean="0"/>
              <a:t>study:</a:t>
            </a:r>
          </a:p>
          <a:p>
            <a:pPr lvl="1"/>
            <a:r>
              <a:rPr lang="it-IT" dirty="0" smtClean="0"/>
              <a:t>Take </a:t>
            </a:r>
            <a:r>
              <a:rPr lang="it-IT" dirty="0" err="1" smtClean="0"/>
              <a:t>events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a </a:t>
            </a:r>
            <a:r>
              <a:rPr lang="it-IT" dirty="0" err="1" smtClean="0"/>
              <a:t>resonance</a:t>
            </a:r>
            <a:r>
              <a:rPr lang="it-IT" dirty="0" smtClean="0"/>
              <a:t>,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like</a:t>
            </a:r>
            <a:r>
              <a:rPr lang="it-IT" dirty="0" smtClean="0"/>
              <a:t> </a:t>
            </a:r>
            <a:r>
              <a:rPr lang="it-IT" dirty="0" smtClean="0"/>
              <a:t>a </a:t>
            </a:r>
            <a:r>
              <a:rPr lang="en-US" dirty="0" smtClean="0"/>
              <a:t>J/</a:t>
            </a:r>
            <a:r>
              <a:rPr lang="el-GR" dirty="0" smtClean="0"/>
              <a:t>ψ</a:t>
            </a:r>
            <a:r>
              <a:rPr lang="it-IT" dirty="0" smtClean="0"/>
              <a:t> </a:t>
            </a:r>
            <a:r>
              <a:rPr lang="it-IT" dirty="0" err="1" smtClean="0"/>
              <a:t>meson</a:t>
            </a:r>
            <a:endParaRPr lang="it-IT" dirty="0" smtClean="0"/>
          </a:p>
          <a:p>
            <a:pPr lvl="1"/>
            <a:r>
              <a:rPr lang="it-IT" dirty="0" err="1" smtClean="0"/>
              <a:t>Tag</a:t>
            </a:r>
            <a:r>
              <a:rPr lang="it-IT" dirty="0" smtClean="0"/>
              <a:t> a </a:t>
            </a:r>
            <a:r>
              <a:rPr lang="it-IT" dirty="0" err="1" smtClean="0"/>
              <a:t>well</a:t>
            </a:r>
            <a:r>
              <a:rPr lang="it-IT" dirty="0" smtClean="0"/>
              <a:t> </a:t>
            </a:r>
            <a:r>
              <a:rPr lang="it-IT" dirty="0" err="1" smtClean="0"/>
              <a:t>reconstructed</a:t>
            </a:r>
            <a:r>
              <a:rPr lang="it-IT" dirty="0" smtClean="0"/>
              <a:t> </a:t>
            </a:r>
            <a:r>
              <a:rPr lang="it-IT" dirty="0" err="1" smtClean="0"/>
              <a:t>muon</a:t>
            </a:r>
            <a:endParaRPr lang="it-IT" dirty="0" smtClean="0"/>
          </a:p>
          <a:p>
            <a:pPr lvl="1"/>
            <a:r>
              <a:rPr lang="it-IT" dirty="0" smtClean="0"/>
              <a:t>Probe the </a:t>
            </a:r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muon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test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passes</a:t>
            </a:r>
            <a:r>
              <a:rPr lang="it-IT" dirty="0" smtClean="0"/>
              <a:t> the </a:t>
            </a:r>
            <a:r>
              <a:rPr lang="it-IT" dirty="0" smtClean="0"/>
              <a:t>cut under </a:t>
            </a:r>
            <a:r>
              <a:rPr lang="it-IT" dirty="0" err="1" smtClean="0"/>
              <a:t>study</a:t>
            </a: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Efficiencies:</a:t>
            </a:r>
            <a:br>
              <a:rPr lang="en-US" dirty="0" smtClean="0"/>
            </a:br>
            <a:r>
              <a:rPr lang="en-US" dirty="0" smtClean="0"/>
              <a:t>The Tag &amp; Probe method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24578" name="Picture 2" descr="\\Vboxsvr\documenti\Dottorato\Presentazioni\2010_10_15_HQL_frascati\tnp_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052736"/>
            <a:ext cx="3554413" cy="3390900"/>
          </a:xfrm>
          <a:prstGeom prst="rect">
            <a:avLst/>
          </a:prstGeom>
          <a:noFill/>
        </p:spPr>
      </p:pic>
      <p:sp>
        <p:nvSpPr>
          <p:cNvPr id="10" name="Segnaposto contenuto 1"/>
          <p:cNvSpPr txBox="1">
            <a:spLocks/>
          </p:cNvSpPr>
          <p:nvPr/>
        </p:nvSpPr>
        <p:spPr>
          <a:xfrm>
            <a:off x="395536" y="4005064"/>
            <a:ext cx="8064896" cy="273630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it-IT" sz="2400" dirty="0" err="1" smtClean="0"/>
              <a:t>Factorization</a:t>
            </a:r>
            <a:r>
              <a:rPr lang="it-IT" sz="2400" dirty="0" smtClean="0"/>
              <a:t> </a:t>
            </a:r>
            <a:r>
              <a:rPr lang="it-IT" sz="2400" dirty="0" err="1" smtClean="0"/>
              <a:t>hypothesis</a:t>
            </a:r>
            <a:r>
              <a:rPr lang="it-IT" sz="2400" dirty="0" smtClean="0"/>
              <a:t> </a:t>
            </a:r>
            <a:r>
              <a:rPr lang="it-IT" sz="2400" dirty="0" err="1" smtClean="0"/>
              <a:t>tested</a:t>
            </a:r>
            <a:r>
              <a:rPr lang="it-IT" sz="2400" dirty="0" smtClean="0"/>
              <a:t> on MC: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74320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l-GR" sz="2100" dirty="0" smtClean="0"/>
              <a:t>ρ</a:t>
            </a:r>
            <a:r>
              <a:rPr lang="it-IT" sz="2100" dirty="0" smtClean="0"/>
              <a:t> </a:t>
            </a:r>
            <a:r>
              <a:rPr lang="it-IT" sz="2100" dirty="0" err="1" smtClean="0"/>
              <a:t>reflects</a:t>
            </a:r>
            <a:r>
              <a:rPr lang="it-IT" sz="2100" dirty="0" smtClean="0"/>
              <a:t> the </a:t>
            </a:r>
            <a:r>
              <a:rPr lang="it-IT" sz="2100" dirty="0" err="1" smtClean="0"/>
              <a:t>non-factorization</a:t>
            </a:r>
            <a:r>
              <a:rPr lang="it-IT" sz="2100" dirty="0" smtClean="0"/>
              <a:t> </a:t>
            </a:r>
            <a:r>
              <a:rPr lang="it-IT" sz="2100" dirty="0" smtClean="0"/>
              <a:t>(</a:t>
            </a:r>
            <a:r>
              <a:rPr lang="it-IT" sz="2100" dirty="0" err="1" smtClean="0"/>
              <a:t>correlations</a:t>
            </a:r>
            <a:r>
              <a:rPr lang="it-IT" sz="2100" dirty="0" smtClean="0"/>
              <a:t> </a:t>
            </a:r>
            <a:r>
              <a:rPr lang="it-IT" sz="2100" dirty="0" smtClean="0"/>
              <a:t>and </a:t>
            </a:r>
            <a:r>
              <a:rPr lang="it-IT" sz="2100" dirty="0" smtClean="0"/>
              <a:t>finite </a:t>
            </a:r>
            <a:r>
              <a:rPr lang="it-IT" sz="2100" dirty="0" err="1" smtClean="0"/>
              <a:t>size</a:t>
            </a:r>
            <a:r>
              <a:rPr lang="it-IT" sz="2100" dirty="0" smtClean="0"/>
              <a:t> </a:t>
            </a:r>
            <a:r>
              <a:rPr lang="it-IT" sz="2100" dirty="0" err="1" smtClean="0"/>
              <a:t>of</a:t>
            </a:r>
            <a:r>
              <a:rPr lang="it-IT" sz="2100" dirty="0" smtClean="0"/>
              <a:t> the single </a:t>
            </a:r>
            <a:r>
              <a:rPr lang="it-IT" sz="2100" dirty="0" err="1" smtClean="0"/>
              <a:t>muon</a:t>
            </a:r>
            <a:r>
              <a:rPr lang="it-IT" sz="2100" dirty="0" smtClean="0"/>
              <a:t> </a:t>
            </a:r>
            <a:r>
              <a:rPr lang="it-IT" sz="2100" dirty="0" err="1" smtClean="0"/>
              <a:t>efficiency</a:t>
            </a:r>
            <a:r>
              <a:rPr lang="it-IT" sz="2100" dirty="0" smtClean="0"/>
              <a:t> </a:t>
            </a:r>
            <a:r>
              <a:rPr lang="it-IT" sz="2100" dirty="0" err="1" smtClean="0"/>
              <a:t>bins</a:t>
            </a:r>
            <a:r>
              <a:rPr lang="it-IT" sz="2100" dirty="0" smtClean="0"/>
              <a:t>); </a:t>
            </a:r>
            <a:r>
              <a:rPr lang="el-GR" sz="2100" dirty="0" smtClean="0"/>
              <a:t>ε</a:t>
            </a:r>
            <a:r>
              <a:rPr lang="it-IT" sz="2100" baseline="-25000" dirty="0" err="1" smtClean="0"/>
              <a:t>vertex</a:t>
            </a:r>
            <a:r>
              <a:rPr lang="it-IT" sz="2100" dirty="0" smtClean="0"/>
              <a:t> </a:t>
            </a:r>
            <a:r>
              <a:rPr lang="it-IT" sz="2100" dirty="0" err="1" smtClean="0"/>
              <a:t>is</a:t>
            </a:r>
            <a:r>
              <a:rPr lang="it-IT" sz="2100" dirty="0" smtClean="0"/>
              <a:t> the </a:t>
            </a:r>
            <a:r>
              <a:rPr lang="it-IT" sz="2100" dirty="0" err="1" smtClean="0"/>
              <a:t>dimuon</a:t>
            </a:r>
            <a:r>
              <a:rPr lang="it-IT" sz="2100" dirty="0" smtClean="0"/>
              <a:t> </a:t>
            </a:r>
            <a:r>
              <a:rPr lang="it-IT" sz="2100" dirty="0" err="1" smtClean="0"/>
              <a:t>vertex</a:t>
            </a:r>
            <a:r>
              <a:rPr lang="it-IT" sz="2100" dirty="0" smtClean="0"/>
              <a:t> </a:t>
            </a:r>
            <a:r>
              <a:rPr lang="it-IT" sz="2100" dirty="0" err="1" smtClean="0"/>
              <a:t>efficiency</a:t>
            </a:r>
            <a:endParaRPr lang="it-IT" sz="2100" dirty="0" smtClean="0"/>
          </a:p>
          <a:p>
            <a:pPr marL="640080" lvl="1" indent="-274320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it-IT" sz="2100" dirty="0" smtClean="0"/>
          </a:p>
          <a:p>
            <a:pPr marL="182880" indent="-274320">
              <a:spcBef>
                <a:spcPct val="20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it-IT" sz="2100" dirty="0" err="1" smtClean="0"/>
              <a:t>Main</a:t>
            </a:r>
            <a:r>
              <a:rPr lang="it-IT" sz="2100" dirty="0" smtClean="0"/>
              <a:t> </a:t>
            </a:r>
            <a:r>
              <a:rPr lang="it-IT" sz="2100" dirty="0" err="1" smtClean="0"/>
              <a:t>systematic</a:t>
            </a:r>
            <a:r>
              <a:rPr lang="it-IT" sz="2100" dirty="0" smtClean="0"/>
              <a:t> </a:t>
            </a:r>
            <a:r>
              <a:rPr lang="it-IT" sz="2100" dirty="0" err="1" smtClean="0"/>
              <a:t>uncertainties</a:t>
            </a:r>
            <a:r>
              <a:rPr lang="it-IT" sz="2100" dirty="0" smtClean="0"/>
              <a:t>:</a:t>
            </a:r>
          </a:p>
          <a:p>
            <a:pPr marL="640080" lvl="1" indent="-27432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it-IT" sz="2100" dirty="0" err="1" smtClean="0"/>
              <a:t>Limited</a:t>
            </a:r>
            <a:r>
              <a:rPr lang="it-IT" sz="2100" dirty="0" smtClean="0"/>
              <a:t> </a:t>
            </a:r>
            <a:r>
              <a:rPr lang="it-IT" sz="2100" dirty="0" err="1" smtClean="0"/>
              <a:t>s</a:t>
            </a:r>
            <a:r>
              <a:rPr lang="it-IT" sz="2100" dirty="0" err="1" smtClean="0"/>
              <a:t>tatistics</a:t>
            </a:r>
            <a:r>
              <a:rPr lang="it-IT" sz="2100" dirty="0" smtClean="0"/>
              <a:t> </a:t>
            </a:r>
            <a:r>
              <a:rPr lang="it-IT" sz="2100" dirty="0" smtClean="0"/>
              <a:t>(&lt;12%)</a:t>
            </a:r>
          </a:p>
          <a:p>
            <a:pPr marL="640080" lvl="1" indent="-27432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it-IT" sz="2100" dirty="0" err="1" smtClean="0"/>
              <a:t>Correlations</a:t>
            </a:r>
            <a:r>
              <a:rPr lang="it-IT" sz="2100" dirty="0" smtClean="0"/>
              <a:t> (&lt;8%)</a:t>
            </a:r>
          </a:p>
          <a:p>
            <a:pPr marL="182880" indent="-274320">
              <a:spcBef>
                <a:spcPct val="20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endParaRPr lang="it-IT" sz="2100" dirty="0" smtClean="0"/>
          </a:p>
        </p:txBody>
      </p:sp>
      <p:sp>
        <p:nvSpPr>
          <p:cNvPr id="8" name="Rettangolo 7"/>
          <p:cNvSpPr/>
          <p:nvPr/>
        </p:nvSpPr>
        <p:spPr>
          <a:xfrm>
            <a:off x="7020272" y="2473151"/>
            <a:ext cx="1718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CMS MUO-10-002</a:t>
            </a:r>
            <a:endParaRPr lang="en-US" sz="1400" dirty="0"/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/>
        </p:nvGraphicFramePr>
        <p:xfrm>
          <a:off x="1130300" y="4411663"/>
          <a:ext cx="4287838" cy="530225"/>
        </p:xfrm>
        <a:graphic>
          <a:graphicData uri="http://schemas.openxmlformats.org/presentationml/2006/ole">
            <p:oleObj spid="_x0000_s25602" name="Equazione" r:id="rId4" imgW="19555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91264" cy="487375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Signal = Crystal Ball (for final state radiation)</a:t>
            </a:r>
          </a:p>
          <a:p>
            <a:r>
              <a:rPr lang="en-US" sz="1800" dirty="0" smtClean="0"/>
              <a:t>Background = Exponential</a:t>
            </a:r>
          </a:p>
          <a:p>
            <a:r>
              <a:rPr lang="en-US" sz="1800" dirty="0" smtClean="0"/>
              <a:t>27000 </a:t>
            </a:r>
            <a:r>
              <a:rPr lang="en-US" sz="1800" dirty="0" smtClean="0"/>
              <a:t>J/ψ mesons could be reconstructed in 314 /</a:t>
            </a:r>
            <a:r>
              <a:rPr lang="en-US" sz="1800" dirty="0" err="1" smtClean="0"/>
              <a:t>nb</a:t>
            </a:r>
            <a:r>
              <a:rPr lang="en-US" sz="1800" dirty="0" smtClean="0"/>
              <a:t>, including very </a:t>
            </a:r>
            <a:r>
              <a:rPr lang="en-US" sz="1800" dirty="0" smtClean="0"/>
              <a:t>low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events, t</a:t>
            </a:r>
            <a:r>
              <a:rPr lang="en-US" sz="1800" dirty="0" smtClean="0">
                <a:solidFill>
                  <a:prstClr val="black"/>
                </a:solidFill>
              </a:rPr>
              <a:t>hanks </a:t>
            </a:r>
            <a:r>
              <a:rPr lang="en-US" sz="1800" dirty="0" smtClean="0">
                <a:solidFill>
                  <a:prstClr val="black"/>
                </a:solidFill>
              </a:rPr>
              <a:t>to </a:t>
            </a:r>
            <a:r>
              <a:rPr lang="en-US" sz="1800" dirty="0" smtClean="0">
                <a:solidFill>
                  <a:prstClr val="black"/>
                </a:solidFill>
              </a:rPr>
              <a:t>the silicon tracker based reconstruction method </a:t>
            </a:r>
            <a:endParaRPr lang="en-US" sz="16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the number of J/</a:t>
            </a:r>
            <a:r>
              <a:rPr lang="el-GR" dirty="0" smtClean="0"/>
              <a:t>ψ</a:t>
            </a:r>
            <a:r>
              <a:rPr lang="it-IT" dirty="0" smtClean="0"/>
              <a:t>: </a:t>
            </a:r>
            <a:br>
              <a:rPr lang="it-IT" dirty="0" smtClean="0"/>
            </a:br>
            <a:r>
              <a:rPr lang="it-IT" dirty="0" err="1" smtClean="0"/>
              <a:t>The</a:t>
            </a:r>
            <a:r>
              <a:rPr lang="it-IT" dirty="0" smtClean="0"/>
              <a:t> </a:t>
            </a:r>
            <a:r>
              <a:rPr lang="en-US" dirty="0" smtClean="0"/>
              <a:t>Invariant Mass Fit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5122" name="Picture 2" descr="\\Vboxsvr\documenti\Dottorato\Presentazioni\2011_04_19_Vienna\JPsi40pb-1_barrel_Y07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9581" y="3068960"/>
            <a:ext cx="4302117" cy="3068960"/>
          </a:xfrm>
          <a:prstGeom prst="rect">
            <a:avLst/>
          </a:prstGeom>
          <a:noFill/>
        </p:spPr>
      </p:pic>
      <p:sp>
        <p:nvSpPr>
          <p:cNvPr id="7" name="Ovale 6"/>
          <p:cNvSpPr/>
          <p:nvPr/>
        </p:nvSpPr>
        <p:spPr>
          <a:xfrm>
            <a:off x="1049173" y="4077072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3" name="Picture 3" descr="\\Vboxsvr\documenti\Dottorato\Presentazioni\2011_04_19_Vienna\endcap_mass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32034" y="3113584"/>
            <a:ext cx="4000406" cy="2924944"/>
          </a:xfrm>
          <a:prstGeom prst="rect">
            <a:avLst/>
          </a:prstGeom>
          <a:noFill/>
        </p:spPr>
      </p:pic>
      <p:sp>
        <p:nvSpPr>
          <p:cNvPr id="8" name="Ovale 7"/>
          <p:cNvSpPr/>
          <p:nvPr/>
        </p:nvSpPr>
        <p:spPr>
          <a:xfrm>
            <a:off x="5225637" y="4077072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10"/>
          <p:cNvSpPr/>
          <p:nvPr/>
        </p:nvSpPr>
        <p:spPr>
          <a:xfrm>
            <a:off x="323528" y="6080868"/>
            <a:ext cx="4572000" cy="6647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2880" indent="-274320">
              <a:spcBef>
                <a:spcPct val="20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systematic</a:t>
            </a:r>
            <a:r>
              <a:rPr lang="it-IT" dirty="0" smtClean="0"/>
              <a:t> </a:t>
            </a:r>
            <a:r>
              <a:rPr lang="it-IT" dirty="0" err="1" smtClean="0"/>
              <a:t>uncertainty</a:t>
            </a:r>
            <a:r>
              <a:rPr lang="it-IT" dirty="0" smtClean="0"/>
              <a:t>:</a:t>
            </a:r>
          </a:p>
          <a:p>
            <a:pPr marL="640080" lvl="1" indent="-27432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it-IT" sz="1600" dirty="0" err="1" smtClean="0"/>
              <a:t>choice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signal</a:t>
            </a:r>
            <a:r>
              <a:rPr lang="it-IT" sz="1600" dirty="0" smtClean="0"/>
              <a:t> </a:t>
            </a:r>
            <a:r>
              <a:rPr lang="it-IT" sz="1600" dirty="0" err="1" smtClean="0"/>
              <a:t>shape</a:t>
            </a:r>
            <a:r>
              <a:rPr lang="it-IT" sz="1600" dirty="0" smtClean="0"/>
              <a:t> (&lt;8.8%)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\\Vboxsvr\documenti\Dottorato\Presentazioni\2011_04_19_Vienna\XSection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16080" y="908719"/>
            <a:ext cx="4716160" cy="4679967"/>
          </a:xfrm>
          <a:prstGeom prst="rect">
            <a:avLst/>
          </a:prstGeom>
          <a:noFill/>
        </p:spPr>
      </p:pic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5229200"/>
            <a:ext cx="7467600" cy="1008112"/>
          </a:xfrm>
        </p:spPr>
        <p:txBody>
          <a:bodyPr>
            <a:normAutofit fontScale="92500"/>
          </a:bodyPr>
          <a:lstStyle/>
          <a:p>
            <a:r>
              <a:rPr lang="fr-LU" dirty="0" smtClean="0"/>
              <a:t>3 </a:t>
            </a:r>
            <a:r>
              <a:rPr lang="fr-LU" dirty="0" err="1" smtClean="0"/>
              <a:t>different</a:t>
            </a:r>
            <a:r>
              <a:rPr lang="fr-LU" dirty="0" smtClean="0"/>
              <a:t> </a:t>
            </a:r>
            <a:r>
              <a:rPr lang="fr-LU" dirty="0" err="1" smtClean="0"/>
              <a:t>rapidity</a:t>
            </a:r>
            <a:r>
              <a:rPr lang="fr-LU" dirty="0" smtClean="0"/>
              <a:t> </a:t>
            </a:r>
            <a:r>
              <a:rPr lang="fr-LU" dirty="0" err="1" smtClean="0"/>
              <a:t>bins</a:t>
            </a:r>
            <a:endParaRPr lang="en-US" dirty="0" smtClean="0"/>
          </a:p>
          <a:p>
            <a:r>
              <a:rPr lang="en-US" dirty="0" smtClean="0"/>
              <a:t>Inclusive </a:t>
            </a:r>
            <a:r>
              <a:rPr lang="en-US" dirty="0" smtClean="0"/>
              <a:t>cross </a:t>
            </a:r>
            <a:r>
              <a:rPr lang="en-US" dirty="0" smtClean="0"/>
              <a:t>s</a:t>
            </a:r>
            <a:r>
              <a:rPr lang="en-US" dirty="0" smtClean="0"/>
              <a:t>ection </a:t>
            </a:r>
            <a:r>
              <a:rPr lang="en-US" dirty="0" smtClean="0"/>
              <a:t>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[6.5, 30], |y| &lt; 2.4: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Cross Section Results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27651" name="Picture 3" descr="\\Vboxsvr\documenti\Dottorato\Presentazioni\2011_04_19_Vienna\inclusive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6093296"/>
            <a:ext cx="8365875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15000" cy="17567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Measurement of the prompt/non-prompt components with a 2D ML fit: invariant mass and “pseudo-proper” decay length: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 </a:t>
            </a:r>
            <a:r>
              <a:rPr lang="en-US" sz="2000" i="1" dirty="0" err="1" smtClean="0"/>
              <a:t>l</a:t>
            </a:r>
            <a:r>
              <a:rPr lang="en-US" sz="2000" baseline="-25000" dirty="0" err="1" smtClean="0"/>
              <a:t>J</a:t>
            </a:r>
            <a:r>
              <a:rPr lang="en-US" sz="2000" baseline="-25000" dirty="0" smtClean="0"/>
              <a:t>/</a:t>
            </a:r>
            <a:r>
              <a:rPr lang="en-US" sz="2000" baseline="-25000" dirty="0" smtClean="0">
                <a:latin typeface="Symbol" pitchFamily="18" charset="2"/>
              </a:rPr>
              <a:t>y</a:t>
            </a:r>
            <a:r>
              <a:rPr lang="en-US" sz="2000" dirty="0" smtClean="0"/>
              <a:t> = </a:t>
            </a:r>
            <a:r>
              <a:rPr lang="en-US" sz="2000" i="1" dirty="0" err="1" smtClean="0"/>
              <a:t>L</a:t>
            </a:r>
            <a:r>
              <a:rPr lang="en-US" sz="2000" baseline="-25000" dirty="0" err="1" smtClean="0"/>
              <a:t>xy</a:t>
            </a:r>
            <a:r>
              <a:rPr lang="en-US" sz="2000" dirty="0" smtClean="0"/>
              <a:t> </a:t>
            </a:r>
            <a:r>
              <a:rPr lang="en-US" sz="2000" dirty="0" smtClean="0">
                <a:cs typeface="Times New Roman" pitchFamily="18" charset="0"/>
              </a:rPr>
              <a:t>∙ </a:t>
            </a:r>
            <a:r>
              <a:rPr lang="en-US" sz="2000" i="1" dirty="0" err="1" smtClean="0"/>
              <a:t>m</a:t>
            </a:r>
            <a:r>
              <a:rPr lang="en-US" sz="2000" baseline="-25000" dirty="0" err="1" smtClean="0"/>
              <a:t>J</a:t>
            </a:r>
            <a:r>
              <a:rPr lang="en-US" sz="2000" baseline="-25000" dirty="0" smtClean="0"/>
              <a:t>/</a:t>
            </a:r>
            <a:r>
              <a:rPr lang="en-US" sz="2000" baseline="-25000" dirty="0" smtClean="0">
                <a:latin typeface="Symbol" pitchFamily="18" charset="2"/>
              </a:rPr>
              <a:t>y</a:t>
            </a:r>
            <a:r>
              <a:rPr lang="en-US" sz="2000" dirty="0" smtClean="0"/>
              <a:t> /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endParaRPr lang="en-US" sz="2000" dirty="0" smtClean="0"/>
          </a:p>
          <a:p>
            <a:pPr>
              <a:lnSpc>
                <a:spcPct val="90000"/>
              </a:lnSpc>
              <a:buNone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Prompt Fraction:</a:t>
            </a:r>
            <a:br>
              <a:rPr lang="en-US" dirty="0" smtClean="0"/>
            </a:br>
            <a:r>
              <a:rPr lang="en-US" dirty="0" smtClean="0"/>
              <a:t>mass and decay </a:t>
            </a:r>
            <a:r>
              <a:rPr lang="en-US" dirty="0" smtClean="0"/>
              <a:t>length </a:t>
            </a:r>
            <a:r>
              <a:rPr lang="en-US" dirty="0" smtClean="0"/>
              <a:t>2</a:t>
            </a:r>
            <a:r>
              <a:rPr lang="en-US" dirty="0" smtClean="0"/>
              <a:t>d fit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7170" name="Picture 2" descr="\\Vboxsvr\documenti\Dottorato\Presentazioni\2011_04_19_Vienna\ctau_endcap_nopull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34871" y="3132562"/>
            <a:ext cx="4097569" cy="3560552"/>
          </a:xfrm>
          <a:prstGeom prst="rect">
            <a:avLst/>
          </a:prstGeom>
          <a:noFill/>
        </p:spPr>
      </p:pic>
      <p:pic>
        <p:nvPicPr>
          <p:cNvPr id="7" name="Picture 3" descr="\\VBOXSVR\Documenti\Dottorato\Presentazioni\2010_09_20_SIF_bologna\lxy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1373496"/>
            <a:ext cx="2088232" cy="1176947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467544" y="3255655"/>
            <a:ext cx="4248472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lnSpc>
                <a:spcPct val="90000"/>
              </a:lnSpc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sz="2000" dirty="0" smtClean="0">
                <a:solidFill>
                  <a:prstClr val="black"/>
                </a:solidFill>
              </a:rPr>
              <a:t>Decay length </a:t>
            </a:r>
            <a:r>
              <a:rPr lang="en-US" sz="2000" dirty="0" err="1" smtClean="0">
                <a:solidFill>
                  <a:prstClr val="black"/>
                </a:solidFill>
              </a:rPr>
              <a:t>parametrization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640080" lvl="1" indent="-274320">
              <a:lnSpc>
                <a:spcPct val="90000"/>
              </a:lnSpc>
              <a:spcBef>
                <a:spcPct val="20000"/>
              </a:spcBef>
              <a:buClr>
                <a:srgbClr val="94B6D2"/>
              </a:buClr>
              <a:buSzPct val="80000"/>
              <a:buFont typeface="Wingdings 2"/>
              <a:buChar char="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Prompt</a:t>
            </a:r>
            <a:r>
              <a:rPr lang="en-US" dirty="0" smtClean="0">
                <a:solidFill>
                  <a:prstClr val="black"/>
                </a:solidFill>
              </a:rPr>
              <a:t> events: δ-function</a:t>
            </a:r>
          </a:p>
          <a:p>
            <a:pPr marL="640080" lvl="1" indent="-274320">
              <a:lnSpc>
                <a:spcPct val="90000"/>
              </a:lnSpc>
              <a:spcBef>
                <a:spcPct val="20000"/>
              </a:spcBef>
              <a:buClr>
                <a:srgbClr val="94B6D2"/>
              </a:buClr>
              <a:buSzPct val="80000"/>
              <a:buFont typeface="Wingdings 2"/>
              <a:buChar char="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Non-prompt</a:t>
            </a:r>
            <a:r>
              <a:rPr lang="en-US" dirty="0" smtClean="0">
                <a:solidFill>
                  <a:prstClr val="black"/>
                </a:solidFill>
              </a:rPr>
              <a:t> events: MC templates</a:t>
            </a:r>
          </a:p>
          <a:p>
            <a:pPr marL="640080" lvl="1" indent="-274320">
              <a:lnSpc>
                <a:spcPct val="90000"/>
              </a:lnSpc>
              <a:spcBef>
                <a:spcPct val="20000"/>
              </a:spcBef>
              <a:buClr>
                <a:srgbClr val="94B6D2"/>
              </a:buClr>
              <a:buSzPct val="80000"/>
              <a:buFont typeface="Wingdings 2"/>
              <a:buChar char="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Background events</a:t>
            </a:r>
            <a:r>
              <a:rPr lang="en-US" dirty="0" smtClean="0">
                <a:solidFill>
                  <a:prstClr val="black"/>
                </a:solidFill>
              </a:rPr>
              <a:t>: asymmetric functional </a:t>
            </a:r>
            <a:r>
              <a:rPr lang="en-US" dirty="0" smtClean="0">
                <a:solidFill>
                  <a:prstClr val="black"/>
                </a:solidFill>
              </a:rPr>
              <a:t>pre-fitted </a:t>
            </a:r>
            <a:r>
              <a:rPr lang="en-US" dirty="0" smtClean="0">
                <a:solidFill>
                  <a:prstClr val="black"/>
                </a:solidFill>
              </a:rPr>
              <a:t>in the side bands</a:t>
            </a:r>
          </a:p>
          <a:p>
            <a:pPr marL="274320" indent="-274320">
              <a:lnSpc>
                <a:spcPct val="90000"/>
              </a:lnSpc>
              <a:spcBef>
                <a:spcPts val="600"/>
              </a:spcBef>
              <a:buClr>
                <a:srgbClr val="94B6D2"/>
              </a:buClr>
              <a:buSzPct val="70000"/>
              <a:buFont typeface="Courier New" pitchFamily="49" charset="0"/>
              <a:buChar char="o"/>
            </a:pPr>
            <a:r>
              <a:rPr lang="en-US" sz="2000" dirty="0" smtClean="0">
                <a:solidFill>
                  <a:prstClr val="black"/>
                </a:solidFill>
              </a:rPr>
              <a:t>All convoluted with a </a:t>
            </a:r>
            <a:r>
              <a:rPr lang="en-US" sz="2000" dirty="0" smtClean="0">
                <a:solidFill>
                  <a:srgbClr val="FF0000"/>
                </a:solidFill>
              </a:rPr>
              <a:t>resolution</a:t>
            </a:r>
            <a:r>
              <a:rPr lang="en-US" sz="2000" dirty="0" smtClean="0">
                <a:solidFill>
                  <a:prstClr val="black"/>
                </a:solidFill>
              </a:rPr>
              <a:t> function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Fraction of the J/ψ </a:t>
            </a:r>
            <a:r>
              <a:rPr lang="en-US" dirty="0" smtClean="0"/>
              <a:t>cross </a:t>
            </a:r>
            <a:r>
              <a:rPr lang="en-US" dirty="0" smtClean="0"/>
              <a:t>section originating from b-</a:t>
            </a:r>
            <a:r>
              <a:rPr lang="en-US" dirty="0" err="1" smtClean="0"/>
              <a:t>hadron</a:t>
            </a:r>
            <a:r>
              <a:rPr lang="en-US" dirty="0" smtClean="0"/>
              <a:t> decays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107504" y="5388429"/>
            <a:ext cx="8892480" cy="139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274320">
              <a:spcBef>
                <a:spcPct val="20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it-IT" sz="2000" dirty="0" err="1" smtClean="0"/>
              <a:t>Main</a:t>
            </a:r>
            <a:r>
              <a:rPr lang="it-IT" sz="2000" dirty="0" smtClean="0"/>
              <a:t> </a:t>
            </a:r>
            <a:r>
              <a:rPr lang="it-IT" sz="2000" dirty="0" err="1" smtClean="0"/>
              <a:t>systematic</a:t>
            </a:r>
            <a:r>
              <a:rPr lang="it-IT" sz="2000" dirty="0" smtClean="0"/>
              <a:t> </a:t>
            </a:r>
            <a:r>
              <a:rPr lang="it-IT" sz="2000" dirty="0" err="1" smtClean="0"/>
              <a:t>uncertainties</a:t>
            </a:r>
            <a:r>
              <a:rPr lang="it-IT" sz="2000" dirty="0" smtClean="0"/>
              <a:t>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Resolution model (0.8 up to 30% for the lowest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bin in the 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Primary vertex (0.3 up to 60% for the lowest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bin in the 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6" name="Picture 3" descr="\\Vboxsvr\documenti\Dottorato\Presentazioni\2011_04_19_Vienna\bfraction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19536" y="1580452"/>
            <a:ext cx="5272744" cy="379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5301208"/>
            <a:ext cx="8003232" cy="11727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a-DK" dirty="0" smtClean="0"/>
              <a:t>In 6.5 &lt;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da-DK" dirty="0" smtClean="0"/>
              <a:t> &lt; 30 GeV/c and |y| &lt; 2.4:</a:t>
            </a:r>
            <a:endParaRPr lang="it-IT" dirty="0" smtClean="0"/>
          </a:p>
          <a:p>
            <a:r>
              <a:rPr lang="it-IT" dirty="0" err="1" smtClean="0"/>
              <a:t>prompt</a:t>
            </a:r>
            <a:r>
              <a:rPr lang="it-IT" dirty="0" smtClean="0"/>
              <a:t> </a:t>
            </a:r>
            <a:r>
              <a:rPr lang="it-IT" dirty="0" smtClean="0"/>
              <a:t>:</a:t>
            </a:r>
            <a:r>
              <a:rPr lang="it-IT" dirty="0" smtClean="0"/>
              <a:t> </a:t>
            </a:r>
            <a:r>
              <a:rPr lang="it-IT" dirty="0" smtClean="0"/>
              <a:t>70.9 ± </a:t>
            </a:r>
            <a:r>
              <a:rPr lang="it-IT" dirty="0" smtClean="0"/>
              <a:t>2.1 (</a:t>
            </a:r>
            <a:r>
              <a:rPr lang="it-IT" dirty="0" err="1" smtClean="0"/>
              <a:t>stat</a:t>
            </a:r>
            <a:r>
              <a:rPr lang="it-IT" dirty="0" smtClean="0"/>
              <a:t>) ± </a:t>
            </a:r>
            <a:r>
              <a:rPr lang="it-IT" dirty="0" smtClean="0"/>
              <a:t>3.0 (</a:t>
            </a:r>
            <a:r>
              <a:rPr lang="it-IT" dirty="0" err="1" smtClean="0"/>
              <a:t>syst</a:t>
            </a:r>
            <a:r>
              <a:rPr lang="it-IT" dirty="0" smtClean="0"/>
              <a:t>) ± </a:t>
            </a:r>
            <a:r>
              <a:rPr lang="it-IT" dirty="0" smtClean="0"/>
              <a:t>7.8 (</a:t>
            </a:r>
            <a:r>
              <a:rPr lang="it-IT" dirty="0" err="1" smtClean="0"/>
              <a:t>lum</a:t>
            </a:r>
            <a:r>
              <a:rPr lang="it-IT" dirty="0" smtClean="0"/>
              <a:t>.) </a:t>
            </a:r>
            <a:r>
              <a:rPr lang="it-IT" dirty="0" err="1" smtClean="0"/>
              <a:t>nb</a:t>
            </a:r>
            <a:endParaRPr lang="it-IT" dirty="0" smtClean="0"/>
          </a:p>
          <a:p>
            <a:r>
              <a:rPr lang="it-IT" dirty="0" smtClean="0"/>
              <a:t>non </a:t>
            </a:r>
            <a:r>
              <a:rPr lang="it-IT" dirty="0" err="1" smtClean="0"/>
              <a:t>prompt</a:t>
            </a:r>
            <a:r>
              <a:rPr lang="it-IT" dirty="0" smtClean="0"/>
              <a:t> </a:t>
            </a:r>
            <a:r>
              <a:rPr lang="it-IT" dirty="0" smtClean="0"/>
              <a:t>:</a:t>
            </a:r>
            <a:r>
              <a:rPr lang="it-IT" dirty="0" smtClean="0"/>
              <a:t> </a:t>
            </a:r>
            <a:r>
              <a:rPr lang="it-IT" dirty="0" smtClean="0"/>
              <a:t>26.0 ± 1.4 (</a:t>
            </a:r>
            <a:r>
              <a:rPr lang="it-IT" dirty="0" err="1" smtClean="0"/>
              <a:t>stat</a:t>
            </a:r>
            <a:r>
              <a:rPr lang="it-IT" dirty="0" smtClean="0"/>
              <a:t>) ± 1.6 (</a:t>
            </a:r>
            <a:r>
              <a:rPr lang="it-IT" dirty="0" err="1" smtClean="0"/>
              <a:t>syst</a:t>
            </a:r>
            <a:r>
              <a:rPr lang="it-IT" dirty="0" smtClean="0"/>
              <a:t>) ± 2.9 (</a:t>
            </a:r>
            <a:r>
              <a:rPr lang="it-IT" dirty="0" err="1" smtClean="0"/>
              <a:t>lum</a:t>
            </a:r>
            <a:r>
              <a:rPr lang="it-IT" dirty="0" smtClean="0"/>
              <a:t>.) </a:t>
            </a:r>
            <a:r>
              <a:rPr lang="it-IT" dirty="0" err="1" smtClean="0"/>
              <a:t>nb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Prompt and Non Prompt Results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19</a:t>
            </a:fld>
            <a:endParaRPr lang="it-IT" dirty="0"/>
          </a:p>
        </p:txBody>
      </p:sp>
      <p:pic>
        <p:nvPicPr>
          <p:cNvPr id="9218" name="Picture 2" descr="\\Vboxsvr\documenti\Dottorato\Presentazioni\2011_04_19_Vienna\XSection_nonpromp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1008112"/>
            <a:ext cx="4225409" cy="4149080"/>
          </a:xfrm>
          <a:prstGeom prst="rect">
            <a:avLst/>
          </a:prstGeom>
          <a:noFill/>
        </p:spPr>
      </p:pic>
      <p:pic>
        <p:nvPicPr>
          <p:cNvPr id="9219" name="Picture 3" descr="\\Vboxsvr\documenti\Dottorato\Presentazioni\2011_04_19_Vienna\XSection_prompt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81986"/>
            <a:ext cx="4211960" cy="4175206"/>
          </a:xfrm>
          <a:prstGeom prst="rect">
            <a:avLst/>
          </a:prstGeom>
          <a:noFill/>
        </p:spPr>
      </p:pic>
      <p:sp>
        <p:nvSpPr>
          <p:cNvPr id="9" name="Rettangolo arrotondato 8"/>
          <p:cNvSpPr/>
          <p:nvPr/>
        </p:nvSpPr>
        <p:spPr>
          <a:xfrm>
            <a:off x="1403648" y="836712"/>
            <a:ext cx="165618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10" name="Rettangolo arrotondato 9"/>
          <p:cNvSpPr/>
          <p:nvPr/>
        </p:nvSpPr>
        <p:spPr>
          <a:xfrm>
            <a:off x="5796136" y="836712"/>
            <a:ext cx="165618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non prompt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quarkonium</a:t>
            </a:r>
            <a:r>
              <a:rPr lang="en-US" dirty="0" smtClean="0"/>
              <a:t> production puzzle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7" name="Picture 2" descr="\\Vboxsvr\documenti\Dottorato\Presentazioni\2011_04_19_Vienna\cdf_pola.bm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789040"/>
            <a:ext cx="4122685" cy="2794450"/>
          </a:xfrm>
          <a:prstGeom prst="rect">
            <a:avLst/>
          </a:prstGeom>
          <a:noFill/>
        </p:spPr>
      </p:pic>
      <p:pic>
        <p:nvPicPr>
          <p:cNvPr id="8" name="Picture 4" descr="\\Vboxsvr\documenti\Dottorato\Presentazioni\2011_04_19_Vienna\cdf_XS.bm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768" y="3861048"/>
            <a:ext cx="3963192" cy="2723068"/>
          </a:xfrm>
          <a:prstGeom prst="rect">
            <a:avLst/>
          </a:prstGeom>
          <a:noFill/>
        </p:spPr>
      </p:pic>
      <p:sp>
        <p:nvSpPr>
          <p:cNvPr id="9" name="Ovale 8"/>
          <p:cNvSpPr/>
          <p:nvPr/>
        </p:nvSpPr>
        <p:spPr>
          <a:xfrm>
            <a:off x="5220072" y="3933056"/>
            <a:ext cx="360040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91264" cy="487375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J/</a:t>
            </a:r>
            <a:r>
              <a:rPr lang="el-GR" sz="1800" dirty="0" smtClean="0"/>
              <a:t>ψ</a:t>
            </a:r>
            <a:r>
              <a:rPr lang="it-IT" sz="1800" dirty="0" smtClean="0"/>
              <a:t> </a:t>
            </a:r>
            <a:r>
              <a:rPr lang="it-IT" sz="1800" dirty="0" err="1" smtClean="0"/>
              <a:t>mesons</a:t>
            </a:r>
            <a:r>
              <a:rPr lang="it-IT" sz="1800" dirty="0" smtClean="0"/>
              <a:t> are </a:t>
            </a:r>
            <a:r>
              <a:rPr lang="it-IT" sz="1800" dirty="0" err="1" smtClean="0"/>
              <a:t>produced</a:t>
            </a:r>
            <a:r>
              <a:rPr lang="it-IT" sz="1800" dirty="0" smtClean="0"/>
              <a:t> in 2 </a:t>
            </a:r>
            <a:r>
              <a:rPr lang="it-IT" sz="1800" dirty="0" err="1" smtClean="0"/>
              <a:t>ways</a:t>
            </a:r>
            <a:r>
              <a:rPr lang="it-IT" sz="1800" dirty="0" smtClean="0"/>
              <a:t>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Prompt</a:t>
            </a:r>
            <a:r>
              <a:rPr lang="en-US" sz="1800" dirty="0" smtClean="0"/>
              <a:t>: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Direct</a:t>
            </a:r>
            <a:r>
              <a:rPr lang="en-US" sz="1400" dirty="0" smtClean="0"/>
              <a:t>ly from pp collisions</a:t>
            </a:r>
          </a:p>
          <a:p>
            <a:pPr lvl="2"/>
            <a:r>
              <a:rPr lang="en-US" sz="1400" dirty="0" smtClean="0"/>
              <a:t>“Feed-down” from heavier states as </a:t>
            </a:r>
            <a:r>
              <a:rPr lang="el-GR" sz="1400" dirty="0" smtClean="0"/>
              <a:t>χ</a:t>
            </a:r>
            <a:r>
              <a:rPr lang="it-IT" sz="1400" baseline="-25000" dirty="0" smtClean="0"/>
              <a:t>c</a:t>
            </a:r>
            <a:r>
              <a:rPr lang="it-IT" sz="1400" dirty="0" smtClean="0"/>
              <a:t> and </a:t>
            </a:r>
            <a:r>
              <a:rPr lang="el-GR" sz="1400" dirty="0" smtClean="0"/>
              <a:t>ψ</a:t>
            </a:r>
            <a:r>
              <a:rPr lang="it-IT" sz="1400" dirty="0" smtClean="0"/>
              <a:t>’</a:t>
            </a:r>
          </a:p>
          <a:p>
            <a:pPr lvl="1"/>
            <a:r>
              <a:rPr lang="it-IT" sz="1800" dirty="0" err="1" smtClean="0">
                <a:solidFill>
                  <a:srgbClr val="FF0000"/>
                </a:solidFill>
              </a:rPr>
              <a:t>Non-prompt</a:t>
            </a:r>
            <a:r>
              <a:rPr lang="it-IT" sz="1800" dirty="0" smtClean="0"/>
              <a:t> </a:t>
            </a:r>
            <a:r>
              <a:rPr lang="it-IT" sz="1800" dirty="0" err="1" smtClean="0"/>
              <a:t>from</a:t>
            </a:r>
            <a:r>
              <a:rPr lang="it-IT" sz="1800" dirty="0" smtClean="0"/>
              <a:t> </a:t>
            </a:r>
            <a:r>
              <a:rPr lang="it-IT" sz="1800" dirty="0" err="1" smtClean="0"/>
              <a:t>b-hadron</a:t>
            </a:r>
            <a:r>
              <a:rPr lang="it-IT" sz="1800" dirty="0" smtClean="0"/>
              <a:t> </a:t>
            </a:r>
            <a:r>
              <a:rPr lang="it-IT" sz="1800" dirty="0" err="1" smtClean="0"/>
              <a:t>decays</a:t>
            </a:r>
            <a:endParaRPr lang="en-US" sz="1800" dirty="0" smtClean="0"/>
          </a:p>
          <a:p>
            <a:r>
              <a:rPr lang="en-US" sz="1800" dirty="0" smtClean="0"/>
              <a:t>None of the existing theoretical models satisfactorily describes both </a:t>
            </a:r>
            <a:r>
              <a:rPr lang="en-US" sz="1800" dirty="0" smtClean="0">
                <a:solidFill>
                  <a:srgbClr val="FF0000"/>
                </a:solidFill>
              </a:rPr>
              <a:t>prompt cross section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FF0000"/>
                </a:solidFill>
              </a:rPr>
              <a:t>polarization</a:t>
            </a:r>
            <a:r>
              <a:rPr lang="en-US" sz="1800" dirty="0" smtClean="0"/>
              <a:t> measurements at </a:t>
            </a:r>
            <a:r>
              <a:rPr lang="en-US" sz="1800" dirty="0" err="1" smtClean="0"/>
              <a:t>TeVatron</a:t>
            </a:r>
            <a:endParaRPr lang="en-US" sz="1800" dirty="0" smtClean="0"/>
          </a:p>
          <a:p>
            <a:r>
              <a:rPr lang="en-US" sz="1800" dirty="0" smtClean="0"/>
              <a:t>Opportunity at LHC to provide valuable input to understanding of </a:t>
            </a:r>
            <a:r>
              <a:rPr lang="en-US" sz="1800" dirty="0" err="1" smtClean="0"/>
              <a:t>quarkonium</a:t>
            </a:r>
            <a:r>
              <a:rPr lang="en-US" sz="1800" dirty="0" smtClean="0"/>
              <a:t> production </a:t>
            </a:r>
            <a:r>
              <a:rPr lang="en-US" sz="1800" dirty="0" smtClean="0">
                <a:solidFill>
                  <a:srgbClr val="FF0000"/>
                </a:solidFill>
              </a:rPr>
              <a:t>including reach to higher </a:t>
            </a:r>
            <a:r>
              <a:rPr lang="en-US" sz="1800" dirty="0" err="1" smtClean="0">
                <a:solidFill>
                  <a:srgbClr val="FF0000"/>
                </a:solidFill>
              </a:rPr>
              <a:t>p</a:t>
            </a:r>
            <a:r>
              <a:rPr lang="en-US" sz="18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 region</a:t>
            </a:r>
          </a:p>
          <a:p>
            <a:endParaRPr lang="en-US" sz="1800" dirty="0" smtClean="0"/>
          </a:p>
        </p:txBody>
      </p:sp>
      <p:sp>
        <p:nvSpPr>
          <p:cNvPr id="11" name="Rettangolo 10"/>
          <p:cNvSpPr/>
          <p:nvPr/>
        </p:nvSpPr>
        <p:spPr>
          <a:xfrm>
            <a:off x="6300192" y="6567155"/>
            <a:ext cx="22012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 Phys. Rev. </a:t>
            </a:r>
            <a:r>
              <a:rPr lang="en-US" sz="1000" dirty="0" err="1" smtClean="0"/>
              <a:t>Lett</a:t>
            </a:r>
            <a:r>
              <a:rPr lang="en-US" sz="1000" dirty="0" smtClean="0"/>
              <a:t>. 99 (2007) 132001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147248" cy="5760640"/>
          </a:xfrm>
        </p:spPr>
        <p:txBody>
          <a:bodyPr>
            <a:noAutofit/>
          </a:bodyPr>
          <a:lstStyle/>
          <a:p>
            <a:r>
              <a:rPr lang="it-IT" sz="2000" dirty="0" smtClean="0"/>
              <a:t>First </a:t>
            </a:r>
            <a:r>
              <a:rPr lang="it-IT" sz="2000" dirty="0" err="1" smtClean="0"/>
              <a:t>measurement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</a:t>
            </a:r>
            <a:r>
              <a:rPr lang="it-IT" sz="2000" dirty="0" err="1" smtClean="0"/>
              <a:t>double</a:t>
            </a:r>
            <a:r>
              <a:rPr lang="it-IT" sz="2000" dirty="0" smtClean="0"/>
              <a:t> </a:t>
            </a:r>
            <a:r>
              <a:rPr lang="it-IT" sz="2000" dirty="0" err="1" smtClean="0"/>
              <a:t>differential</a:t>
            </a:r>
            <a:r>
              <a:rPr lang="it-IT" sz="2000" dirty="0" smtClean="0"/>
              <a:t> </a:t>
            </a:r>
            <a:r>
              <a:rPr lang="en-US" sz="2000" dirty="0" smtClean="0"/>
              <a:t>J/ψ production cross </a:t>
            </a:r>
            <a:r>
              <a:rPr lang="en-US" sz="2000" dirty="0" smtClean="0"/>
              <a:t>section, in the </a:t>
            </a:r>
            <a:r>
              <a:rPr lang="en-US" sz="2000" dirty="0" err="1" smtClean="0"/>
              <a:t>dimuon</a:t>
            </a:r>
            <a:r>
              <a:rPr lang="en-US" sz="2000" dirty="0" smtClean="0"/>
              <a:t> decay channel, with L = 314 /</a:t>
            </a:r>
            <a:r>
              <a:rPr lang="en-US" sz="2000" dirty="0" err="1" smtClean="0"/>
              <a:t>nb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it-IT" sz="2000" dirty="0" smtClean="0"/>
              <a:t>The </a:t>
            </a:r>
            <a:r>
              <a:rPr lang="it-IT" sz="2000" dirty="0" smtClean="0">
                <a:solidFill>
                  <a:srgbClr val="FF0000"/>
                </a:solidFill>
              </a:rPr>
              <a:t>inclusive</a:t>
            </a:r>
            <a:r>
              <a:rPr lang="it-IT" sz="2000" dirty="0" smtClean="0"/>
              <a:t> cross </a:t>
            </a:r>
            <a:r>
              <a:rPr lang="it-IT" sz="2000" dirty="0" err="1" smtClean="0"/>
              <a:t>section</a:t>
            </a:r>
            <a:r>
              <a:rPr lang="it-IT" sz="2000" dirty="0" smtClean="0"/>
              <a:t> </a:t>
            </a:r>
            <a:r>
              <a:rPr lang="it-IT" sz="2000" dirty="0" err="1" smtClean="0"/>
              <a:t>has</a:t>
            </a:r>
            <a:r>
              <a:rPr lang="it-IT" sz="2000" dirty="0" smtClean="0"/>
              <a:t> </a:t>
            </a:r>
            <a:r>
              <a:rPr lang="it-IT" sz="2000" dirty="0" err="1" smtClean="0"/>
              <a:t>been</a:t>
            </a:r>
            <a:r>
              <a:rPr lang="it-IT" sz="2000" dirty="0" smtClean="0"/>
              <a:t> </a:t>
            </a:r>
            <a:r>
              <a:rPr lang="it-IT" sz="2000" dirty="0" err="1" smtClean="0"/>
              <a:t>divided</a:t>
            </a:r>
            <a:r>
              <a:rPr lang="it-IT" sz="2000" dirty="0" smtClean="0"/>
              <a:t> </a:t>
            </a:r>
            <a:r>
              <a:rPr lang="it-IT" sz="2000" dirty="0" err="1" smtClean="0"/>
              <a:t>into</a:t>
            </a:r>
            <a:endParaRPr lang="it-IT" sz="2000" dirty="0" smtClean="0"/>
          </a:p>
          <a:p>
            <a:pPr lvl="1"/>
            <a:r>
              <a:rPr lang="it-IT" sz="1800" dirty="0" err="1" smtClean="0">
                <a:solidFill>
                  <a:srgbClr val="FF0000"/>
                </a:solidFill>
              </a:rPr>
              <a:t>prompt</a:t>
            </a:r>
            <a:r>
              <a:rPr lang="it-IT" sz="1800" dirty="0" smtClean="0"/>
              <a:t> (</a:t>
            </a:r>
            <a:r>
              <a:rPr lang="it-IT" sz="1800" dirty="0" err="1" smtClean="0"/>
              <a:t>direct</a:t>
            </a:r>
            <a:r>
              <a:rPr lang="it-IT" sz="1800" dirty="0" smtClean="0"/>
              <a:t> and </a:t>
            </a:r>
            <a:r>
              <a:rPr lang="it-IT" sz="1800" dirty="0" err="1" smtClean="0"/>
              <a:t>feed-down</a:t>
            </a:r>
            <a:r>
              <a:rPr lang="it-IT" sz="1800" dirty="0" smtClean="0"/>
              <a:t> </a:t>
            </a:r>
            <a:r>
              <a:rPr lang="it-IT" sz="1800" dirty="0" err="1" smtClean="0"/>
              <a:t>decays</a:t>
            </a:r>
            <a:r>
              <a:rPr lang="it-IT" sz="1800" dirty="0" smtClean="0"/>
              <a:t> </a:t>
            </a:r>
            <a:r>
              <a:rPr lang="it-IT" sz="1800" dirty="0" err="1" smtClean="0"/>
              <a:t>from</a:t>
            </a:r>
            <a:r>
              <a:rPr lang="it-IT" sz="1800" dirty="0" smtClean="0"/>
              <a:t> </a:t>
            </a:r>
            <a:r>
              <a:rPr lang="it-IT" sz="1800" dirty="0" err="1" smtClean="0"/>
              <a:t>heavier</a:t>
            </a:r>
            <a:r>
              <a:rPr lang="it-IT" sz="1800" dirty="0" smtClean="0"/>
              <a:t> </a:t>
            </a:r>
            <a:r>
              <a:rPr lang="it-IT" sz="1800" dirty="0" err="1" smtClean="0"/>
              <a:t>states</a:t>
            </a:r>
            <a:r>
              <a:rPr lang="it-IT" sz="1800" dirty="0" smtClean="0"/>
              <a:t>) </a:t>
            </a:r>
          </a:p>
          <a:p>
            <a:pPr lvl="1"/>
            <a:r>
              <a:rPr lang="it-IT" sz="1800" dirty="0" err="1" smtClean="0">
                <a:solidFill>
                  <a:srgbClr val="FF0000"/>
                </a:solidFill>
              </a:rPr>
              <a:t>non-prompt</a:t>
            </a:r>
            <a:r>
              <a:rPr lang="it-IT" sz="1800" dirty="0" smtClean="0"/>
              <a:t> </a:t>
            </a:r>
            <a:r>
              <a:rPr lang="it-IT" sz="1800" dirty="0" smtClean="0"/>
              <a:t>(</a:t>
            </a:r>
            <a:r>
              <a:rPr lang="it-IT" sz="1800" dirty="0" err="1" smtClean="0"/>
              <a:t>from</a:t>
            </a:r>
            <a:r>
              <a:rPr lang="it-IT" sz="1800" dirty="0" smtClean="0"/>
              <a:t> </a:t>
            </a:r>
            <a:r>
              <a:rPr lang="it-IT" sz="1800" dirty="0" smtClean="0"/>
              <a:t>b </a:t>
            </a:r>
            <a:r>
              <a:rPr lang="it-IT" sz="1800" dirty="0" err="1" smtClean="0"/>
              <a:t>decays</a:t>
            </a:r>
            <a:r>
              <a:rPr lang="it-IT" sz="1800" dirty="0" smtClean="0"/>
              <a:t>)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For </a:t>
            </a:r>
            <a:r>
              <a:rPr lang="en-US" sz="2000" dirty="0" smtClean="0"/>
              <a:t>the non-prompt </a:t>
            </a:r>
            <a:r>
              <a:rPr lang="en-US" sz="2000" dirty="0" smtClean="0"/>
              <a:t>case, there is </a:t>
            </a:r>
            <a:r>
              <a:rPr lang="en-US" sz="2000" dirty="0" smtClean="0"/>
              <a:t>good agreement </a:t>
            </a:r>
            <a:r>
              <a:rPr lang="en-US" sz="2000" dirty="0" smtClean="0"/>
              <a:t>between </a:t>
            </a:r>
            <a:r>
              <a:rPr lang="en-US" sz="2000" dirty="0" smtClean="0"/>
              <a:t>data and </a:t>
            </a:r>
            <a:r>
              <a:rPr lang="en-US" sz="2000" dirty="0" smtClean="0"/>
              <a:t>the FONLL </a:t>
            </a:r>
            <a:r>
              <a:rPr lang="en-US" sz="2000" dirty="0" smtClean="0"/>
              <a:t>and CASCADE </a:t>
            </a:r>
            <a:r>
              <a:rPr lang="en-US" sz="2000" dirty="0" smtClean="0"/>
              <a:t>calculations, </a:t>
            </a:r>
            <a:r>
              <a:rPr lang="en-US" sz="2000" dirty="0" smtClean="0"/>
              <a:t>both in shape and </a:t>
            </a:r>
            <a:r>
              <a:rPr lang="en-US" sz="2000" dirty="0" smtClean="0"/>
              <a:t>in absolute </a:t>
            </a:r>
            <a:r>
              <a:rPr lang="en-US" sz="2000" dirty="0" smtClean="0"/>
              <a:t>normalization</a:t>
            </a:r>
          </a:p>
          <a:p>
            <a:endParaRPr lang="en-US" sz="2000" dirty="0" smtClean="0"/>
          </a:p>
          <a:p>
            <a:r>
              <a:rPr lang="en-US" sz="2000" dirty="0" smtClean="0"/>
              <a:t>The measured prompt J/ψ cross section </a:t>
            </a:r>
            <a:r>
              <a:rPr lang="en-US" sz="2000" dirty="0" smtClean="0"/>
              <a:t>is not well described by </a:t>
            </a:r>
            <a:r>
              <a:rPr lang="en-US" sz="2000" dirty="0" smtClean="0"/>
              <a:t>any of the </a:t>
            </a:r>
            <a:r>
              <a:rPr lang="en-US" sz="2000" dirty="0" smtClean="0"/>
              <a:t>models we have considered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An improved study with </a:t>
            </a:r>
            <a:r>
              <a:rPr lang="en-US" sz="2000" dirty="0" smtClean="0"/>
              <a:t>the full 2010 data, including the </a:t>
            </a:r>
            <a:r>
              <a:rPr lang="en-US" sz="2000" dirty="0" smtClean="0"/>
              <a:t>ψ’ </a:t>
            </a:r>
            <a:r>
              <a:rPr lang="en-US" sz="2000" dirty="0" smtClean="0"/>
              <a:t>cross s</a:t>
            </a:r>
            <a:r>
              <a:rPr lang="en-US" sz="2000" dirty="0" smtClean="0"/>
              <a:t>ection measurement, </a:t>
            </a:r>
            <a:r>
              <a:rPr lang="en-US" sz="2000" dirty="0" smtClean="0"/>
              <a:t>is </a:t>
            </a:r>
            <a:r>
              <a:rPr lang="en-US" sz="2000" dirty="0" smtClean="0"/>
              <a:t>ongoing. Stay tuned !</a:t>
            </a:r>
            <a:endParaRPr lang="en-US" sz="20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20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Outlook: </a:t>
            </a:r>
            <a:br>
              <a:rPr lang="en-US" dirty="0" smtClean="0"/>
            </a:br>
            <a:r>
              <a:rPr lang="en-US" dirty="0" smtClean="0"/>
              <a:t>CMS can resolve the </a:t>
            </a:r>
            <a:r>
              <a:rPr lang="el-GR" dirty="0" smtClean="0"/>
              <a:t>χ</a:t>
            </a:r>
            <a:r>
              <a:rPr lang="en-US" baseline="-25000" dirty="0" smtClean="0"/>
              <a:t>c1</a:t>
            </a:r>
            <a:r>
              <a:rPr lang="en-US" dirty="0" smtClean="0"/>
              <a:t> and </a:t>
            </a:r>
            <a:r>
              <a:rPr lang="el-GR" dirty="0" smtClean="0"/>
              <a:t>χ</a:t>
            </a:r>
            <a:r>
              <a:rPr lang="en-US" baseline="-25000" dirty="0" smtClean="0"/>
              <a:t>c2</a:t>
            </a:r>
            <a:r>
              <a:rPr lang="en-US" dirty="0" smtClean="0"/>
              <a:t> states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21</a:t>
            </a:fld>
            <a:endParaRPr lang="it-IT" dirty="0"/>
          </a:p>
        </p:txBody>
      </p:sp>
      <p:pic>
        <p:nvPicPr>
          <p:cNvPr id="30722" name="Picture 2" descr="\\Vboxsvr\documenti\Dottorato\Presentazioni\2011_04_19_Vienna\ChicInvariantMa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4608512" cy="4608512"/>
          </a:xfrm>
          <a:prstGeom prst="rect">
            <a:avLst/>
          </a:prstGeom>
          <a:noFill/>
        </p:spPr>
      </p:pic>
      <p:pic>
        <p:nvPicPr>
          <p:cNvPr id="30723" name="Picture 3" descr="\\Vboxsvr\documenti\Dottorato\Presentazioni\2011_04_19_Vienna\EvtDispla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4425" y="1556793"/>
            <a:ext cx="5412191" cy="3476894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395536" y="558924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 has observed the χ</a:t>
            </a:r>
            <a:r>
              <a:rPr lang="en-US" baseline="-25000" dirty="0" smtClean="0"/>
              <a:t>c1</a:t>
            </a:r>
            <a:r>
              <a:rPr lang="en-US" dirty="0" smtClean="0"/>
              <a:t> and χ</a:t>
            </a:r>
            <a:r>
              <a:rPr lang="en-US" baseline="-25000" dirty="0" smtClean="0"/>
              <a:t>c2</a:t>
            </a:r>
            <a:r>
              <a:rPr lang="en-US" dirty="0" smtClean="0"/>
              <a:t> </a:t>
            </a:r>
            <a:r>
              <a:rPr lang="en-US" dirty="0" err="1" smtClean="0"/>
              <a:t>charmonium</a:t>
            </a:r>
            <a:r>
              <a:rPr lang="en-US" dirty="0" smtClean="0"/>
              <a:t> </a:t>
            </a:r>
            <a:r>
              <a:rPr lang="en-US" dirty="0" smtClean="0"/>
              <a:t>mesons through </a:t>
            </a:r>
            <a:r>
              <a:rPr lang="en-US" dirty="0" smtClean="0"/>
              <a:t>their </a:t>
            </a:r>
            <a:r>
              <a:rPr lang="en-US" dirty="0" err="1" smtClean="0"/>
              <a:t>radiative</a:t>
            </a:r>
            <a:r>
              <a:rPr lang="en-US" dirty="0" smtClean="0"/>
              <a:t> decay to J/Ψ + γ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photons are reconstructed using the photon conversion reconstruction technique.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22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Prompt</a:t>
            </a:r>
            <a:r>
              <a:rPr lang="it-IT" dirty="0" smtClean="0"/>
              <a:t> Cross </a:t>
            </a:r>
            <a:r>
              <a:rPr lang="it-IT" dirty="0" err="1" smtClean="0"/>
              <a:t>Section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28674" name="Picture 2" descr="\\Vboxsvr\documenti\Dottorato\Presentazioni\2011_04_19_Vienna\3_promp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124744"/>
            <a:ext cx="6025103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 </a:t>
            </a:r>
            <a:r>
              <a:rPr lang="it-IT" dirty="0" err="1" smtClean="0"/>
              <a:t>Prompt</a:t>
            </a:r>
            <a:r>
              <a:rPr lang="it-IT" dirty="0" smtClean="0"/>
              <a:t> Cross </a:t>
            </a:r>
            <a:r>
              <a:rPr lang="it-IT" dirty="0" err="1" smtClean="0"/>
              <a:t>Section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24</a:t>
            </a:fld>
            <a:endParaRPr lang="it-IT"/>
          </a:p>
        </p:txBody>
      </p:sp>
      <p:pic>
        <p:nvPicPr>
          <p:cNvPr id="29698" name="Picture 2" descr="\\Vboxsvr\documenti\Dottorato\Presentazioni\2011_04_19_Vienna\3_nonpromp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074974"/>
            <a:ext cx="6048672" cy="578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25</a:t>
            </a:fld>
            <a:endParaRPr lang="it-IT"/>
          </a:p>
        </p:txBody>
      </p:sp>
      <p:pic>
        <p:nvPicPr>
          <p:cNvPr id="26626" name="Picture 2" descr="\\Vboxsvr\documenti\Dottorato\Presentazioni\2011_04_19_Vienna\XS_table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5400000">
            <a:off x="1003547" y="-670891"/>
            <a:ext cx="6597353" cy="8316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6059016" cy="25202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Instead, the fixed-order next-to-leading-log (FONLL) approach, with the improved measurements of the b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J/</a:t>
            </a:r>
            <a:r>
              <a:rPr lang="el-GR" dirty="0" smtClean="0"/>
              <a:t>ψ</a:t>
            </a:r>
            <a:r>
              <a:rPr lang="it-IT" dirty="0" smtClean="0"/>
              <a:t> </a:t>
            </a:r>
            <a:r>
              <a:rPr lang="it-IT" dirty="0" err="1" smtClean="0"/>
              <a:t>fragmentation</a:t>
            </a:r>
            <a:r>
              <a:rPr lang="it-IT" dirty="0" smtClean="0"/>
              <a:t> and </a:t>
            </a:r>
            <a:r>
              <a:rPr lang="it-IT" dirty="0" err="1" smtClean="0"/>
              <a:t>decay</a:t>
            </a:r>
            <a:r>
              <a:rPr lang="it-IT" dirty="0" smtClean="0"/>
              <a:t>, are in </a:t>
            </a:r>
            <a:r>
              <a:rPr lang="it-IT" dirty="0" err="1" smtClean="0"/>
              <a:t>good</a:t>
            </a:r>
            <a:r>
              <a:rPr lang="it-IT" dirty="0" smtClean="0"/>
              <a:t> agreement </a:t>
            </a:r>
            <a:r>
              <a:rPr lang="it-IT" dirty="0" err="1" smtClean="0"/>
              <a:t>with</a:t>
            </a:r>
            <a:r>
              <a:rPr lang="it-IT" dirty="0" smtClean="0"/>
              <a:t> CDF data</a:t>
            </a:r>
            <a:endParaRPr lang="en-US" dirty="0" smtClean="0"/>
          </a:p>
          <a:p>
            <a:r>
              <a:rPr lang="en-US" dirty="0" smtClean="0"/>
              <a:t>Non-prompt production can lead directly to the measurement of the b-</a:t>
            </a:r>
            <a:r>
              <a:rPr lang="en-US" dirty="0" err="1" smtClean="0"/>
              <a:t>hadron</a:t>
            </a:r>
            <a:r>
              <a:rPr lang="en-US" dirty="0" smtClean="0"/>
              <a:t> cross section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Non-prompt fraction: </a:t>
            </a:r>
            <a:r>
              <a:rPr lang="en-US" cap="none" dirty="0" smtClean="0"/>
              <a:t>b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J/</a:t>
            </a:r>
            <a:r>
              <a:rPr lang="el-GR" dirty="0" smtClean="0"/>
              <a:t>ψ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25" y="792063"/>
            <a:ext cx="2608263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885113" y="1441351"/>
            <a:ext cx="663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baseline="-25000">
                <a:solidFill>
                  <a:srgbClr val="000099"/>
                </a:solidFill>
              </a:rPr>
              <a:t>s</a:t>
            </a:r>
            <a:r>
              <a:rPr lang="en-US" baseline="30000">
                <a:solidFill>
                  <a:srgbClr val="000099"/>
                </a:solidFill>
              </a:rPr>
              <a:t>2</a:t>
            </a:r>
            <a:endParaRPr lang="it-IT" baseline="30000">
              <a:solidFill>
                <a:srgbClr val="000099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372475" y="5329138"/>
            <a:ext cx="663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baseline="-25000">
                <a:solidFill>
                  <a:srgbClr val="000099"/>
                </a:solidFill>
              </a:rPr>
              <a:t>s</a:t>
            </a:r>
            <a:r>
              <a:rPr lang="en-US" baseline="30000">
                <a:solidFill>
                  <a:srgbClr val="000099"/>
                </a:solidFill>
              </a:rPr>
              <a:t>3</a:t>
            </a:r>
            <a:endParaRPr lang="it-IT" baseline="30000">
              <a:solidFill>
                <a:srgbClr val="000099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653338" y="3313013"/>
            <a:ext cx="663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baseline="-25000" dirty="0">
                <a:solidFill>
                  <a:srgbClr val="000099"/>
                </a:solidFill>
              </a:rPr>
              <a:t>s</a:t>
            </a:r>
            <a:r>
              <a:rPr lang="en-US" baseline="30000" dirty="0">
                <a:solidFill>
                  <a:srgbClr val="000099"/>
                </a:solidFill>
              </a:rPr>
              <a:t>3</a:t>
            </a:r>
            <a:endParaRPr lang="it-IT" baseline="30000" dirty="0">
              <a:solidFill>
                <a:srgbClr val="000099"/>
              </a:solidFill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95536" y="3717032"/>
            <a:ext cx="4680520" cy="2733675"/>
            <a:chOff x="3016" y="2481"/>
            <a:chExt cx="2586" cy="1722"/>
          </a:xfrm>
        </p:grpSpPr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6" y="2481"/>
              <a:ext cx="2586" cy="1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4332" y="2659"/>
              <a:ext cx="1179" cy="1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5511" y="2568"/>
              <a:ext cx="91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878" y="2523"/>
              <a:ext cx="1633" cy="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4468" y="2750"/>
              <a:ext cx="1043" cy="3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683569" y="6426200"/>
            <a:ext cx="1728192" cy="40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defTabSz="407988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pt-PT" sz="1000" b="1" dirty="0">
                <a:cs typeface="Arial" charset="0"/>
              </a:rPr>
              <a:t>M . Cacciari et al., </a:t>
            </a:r>
          </a:p>
          <a:p>
            <a:pPr defTabSz="407988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pt-PT" sz="1000" b="1" dirty="0">
                <a:cs typeface="Arial" charset="0"/>
              </a:rPr>
              <a:t>JHEP 0404, 068 (2004) </a:t>
            </a:r>
            <a:endParaRPr lang="en-GB" sz="1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355448"/>
            <a:ext cx="7467600" cy="487375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ﬁrst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CMS</a:t>
            </a:r>
            <a:r>
              <a:rPr lang="en-US" dirty="0" smtClean="0"/>
              <a:t> measurements of differential </a:t>
            </a:r>
            <a:r>
              <a:rPr lang="en-US" dirty="0" smtClean="0">
                <a:solidFill>
                  <a:srgbClr val="FF0000"/>
                </a:solidFill>
              </a:rPr>
              <a:t>inclusive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prompt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non-prompt</a:t>
            </a:r>
            <a:r>
              <a:rPr lang="en-US" dirty="0" smtClean="0"/>
              <a:t> J/ψ production cross sections in pp collisions are shown here</a:t>
            </a:r>
          </a:p>
          <a:p>
            <a:pPr lvl="1"/>
            <a:r>
              <a:rPr lang="en-US" dirty="0" smtClean="0"/>
              <a:t>through </a:t>
            </a:r>
            <a:r>
              <a:rPr lang="en-US" dirty="0" smtClean="0"/>
              <a:t>the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dimuon</a:t>
            </a:r>
            <a:r>
              <a:rPr lang="en-US" dirty="0" smtClean="0"/>
              <a:t> decay channel</a:t>
            </a:r>
          </a:p>
          <a:p>
            <a:pPr lvl="1"/>
            <a:r>
              <a:rPr lang="en-US" dirty="0" smtClean="0"/>
              <a:t>at the </a:t>
            </a:r>
            <a:r>
              <a:rPr lang="en-US" dirty="0" smtClean="0"/>
              <a:t>centre-of-mass energy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7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TeV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in the rapidity range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|y| &lt; 2.4</a:t>
            </a:r>
          </a:p>
          <a:p>
            <a:pPr lvl="1"/>
            <a:r>
              <a:rPr lang="en-US" dirty="0" smtClean="0"/>
              <a:t>with an integrated luminosity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314 nb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</a:rPr>
              <a:t>-1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 rot="1091710">
            <a:off x="5951744" y="2480132"/>
            <a:ext cx="274466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CERN-PH-EP-2010-046</a:t>
            </a:r>
            <a:endParaRPr lang="en-US" dirty="0"/>
          </a:p>
        </p:txBody>
      </p:sp>
      <p:pic>
        <p:nvPicPr>
          <p:cNvPr id="9" name="Picture 3" descr="\\Vboxsvr\documenti\Dottorato\Presentazioni\2011_04_19_Vienna\ispy_rz_r132440_e31093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39596" y="3717032"/>
            <a:ext cx="5216580" cy="2934326"/>
          </a:xfrm>
          <a:prstGeom prst="rect">
            <a:avLst/>
          </a:prstGeom>
          <a:noFill/>
          <a:ln w="47625" cmpd="dbl"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CMS detector</a:t>
            </a:r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0981DE-2A3B-41BD-B425-5CBFAA8E4CFC}" type="slidenum">
              <a:rPr lang="it-IT"/>
              <a:pPr/>
              <a:t>6</a:t>
            </a:fld>
            <a:endParaRPr lang="it-IT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CMS detector</a:t>
            </a:r>
            <a:endParaRPr lang="it-IT" dirty="0"/>
          </a:p>
        </p:txBody>
      </p:sp>
      <p:pic>
        <p:nvPicPr>
          <p:cNvPr id="19968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87513" y="1303784"/>
            <a:ext cx="6053137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84" name="Line 4"/>
          <p:cNvSpPr>
            <a:spLocks noChangeShapeType="1"/>
          </p:cNvSpPr>
          <p:nvPr/>
        </p:nvSpPr>
        <p:spPr bwMode="auto">
          <a:xfrm flipH="1">
            <a:off x="4113213" y="1916559"/>
            <a:ext cx="819150" cy="8493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685" name="Oval 5"/>
          <p:cNvSpPr>
            <a:spLocks noChangeArrowheads="1"/>
          </p:cNvSpPr>
          <p:nvPr/>
        </p:nvSpPr>
        <p:spPr bwMode="auto">
          <a:xfrm>
            <a:off x="4067175" y="2715072"/>
            <a:ext cx="95250" cy="103187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6517338" y="980728"/>
            <a:ext cx="2087110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CALORIMETERS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9696" name="Line 16"/>
          <p:cNvSpPr>
            <a:spLocks noChangeShapeType="1"/>
          </p:cNvSpPr>
          <p:nvPr/>
        </p:nvSpPr>
        <p:spPr bwMode="auto">
          <a:xfrm flipV="1">
            <a:off x="1603375" y="2930972"/>
            <a:ext cx="2368550" cy="1371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697" name="Oval 17"/>
          <p:cNvSpPr>
            <a:spLocks noChangeArrowheads="1"/>
          </p:cNvSpPr>
          <p:nvPr/>
        </p:nvSpPr>
        <p:spPr bwMode="auto">
          <a:xfrm>
            <a:off x="3925888" y="2878584"/>
            <a:ext cx="95250" cy="1047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698" name="Line 18"/>
          <p:cNvSpPr>
            <a:spLocks noChangeShapeType="1"/>
          </p:cNvSpPr>
          <p:nvPr/>
        </p:nvSpPr>
        <p:spPr bwMode="auto">
          <a:xfrm flipH="1">
            <a:off x="4641850" y="2564259"/>
            <a:ext cx="2017713" cy="3032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699" name="Oval 19"/>
          <p:cNvSpPr>
            <a:spLocks noChangeArrowheads="1"/>
          </p:cNvSpPr>
          <p:nvPr/>
        </p:nvSpPr>
        <p:spPr bwMode="auto">
          <a:xfrm>
            <a:off x="4595813" y="2815084"/>
            <a:ext cx="95250" cy="10318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0" name="Line 20"/>
          <p:cNvSpPr>
            <a:spLocks noChangeShapeType="1"/>
          </p:cNvSpPr>
          <p:nvPr/>
        </p:nvSpPr>
        <p:spPr bwMode="auto">
          <a:xfrm flipH="1">
            <a:off x="5991225" y="4366072"/>
            <a:ext cx="1444625" cy="2174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1" name="Oval 21"/>
          <p:cNvSpPr>
            <a:spLocks noChangeArrowheads="1"/>
          </p:cNvSpPr>
          <p:nvPr/>
        </p:nvSpPr>
        <p:spPr bwMode="auto">
          <a:xfrm>
            <a:off x="5942013" y="4531172"/>
            <a:ext cx="96837" cy="103187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2" name="Line 22"/>
          <p:cNvSpPr>
            <a:spLocks noChangeShapeType="1"/>
          </p:cNvSpPr>
          <p:nvPr/>
        </p:nvSpPr>
        <p:spPr bwMode="auto">
          <a:xfrm flipH="1" flipV="1">
            <a:off x="5005388" y="3985072"/>
            <a:ext cx="223837" cy="16414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3" name="Oval 23"/>
          <p:cNvSpPr>
            <a:spLocks noChangeArrowheads="1"/>
          </p:cNvSpPr>
          <p:nvPr/>
        </p:nvSpPr>
        <p:spPr bwMode="auto">
          <a:xfrm>
            <a:off x="4957763" y="3934272"/>
            <a:ext cx="96837" cy="103187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4" name="Line 24"/>
          <p:cNvSpPr>
            <a:spLocks noChangeShapeType="1"/>
          </p:cNvSpPr>
          <p:nvPr/>
        </p:nvSpPr>
        <p:spPr bwMode="auto">
          <a:xfrm flipV="1">
            <a:off x="3868738" y="3961259"/>
            <a:ext cx="996950" cy="15890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05" name="Oval 25"/>
          <p:cNvSpPr>
            <a:spLocks noChangeArrowheads="1"/>
          </p:cNvSpPr>
          <p:nvPr/>
        </p:nvSpPr>
        <p:spPr bwMode="auto">
          <a:xfrm>
            <a:off x="4816475" y="3908872"/>
            <a:ext cx="96838" cy="1047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26" name="Line 46"/>
          <p:cNvSpPr>
            <a:spLocks noChangeShapeType="1"/>
          </p:cNvSpPr>
          <p:nvPr/>
        </p:nvSpPr>
        <p:spPr bwMode="auto">
          <a:xfrm>
            <a:off x="1258888" y="2132459"/>
            <a:ext cx="2725737" cy="365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27" name="Oval 47"/>
          <p:cNvSpPr>
            <a:spLocks noChangeArrowheads="1"/>
          </p:cNvSpPr>
          <p:nvPr/>
        </p:nvSpPr>
        <p:spPr bwMode="auto">
          <a:xfrm>
            <a:off x="3935413" y="2446784"/>
            <a:ext cx="96837" cy="10318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728" name="Rectangle 48"/>
          <p:cNvSpPr>
            <a:spLocks noChangeArrowheads="1"/>
          </p:cNvSpPr>
          <p:nvPr/>
        </p:nvSpPr>
        <p:spPr bwMode="auto">
          <a:xfrm>
            <a:off x="561975" y="3084959"/>
            <a:ext cx="125835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 dirty="0">
                <a:solidFill>
                  <a:srgbClr val="FF0000"/>
                </a:solidFill>
              </a:rPr>
              <a:t>TRACKER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9729" name="Rectangle 49"/>
          <p:cNvSpPr>
            <a:spLocks noChangeArrowheads="1"/>
          </p:cNvSpPr>
          <p:nvPr/>
        </p:nvSpPr>
        <p:spPr bwMode="auto">
          <a:xfrm>
            <a:off x="1709738" y="3084959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GB">
              <a:latin typeface="Times" pitchFamily="18" charset="0"/>
            </a:endParaRPr>
          </a:p>
        </p:txBody>
      </p:sp>
      <p:pic>
        <p:nvPicPr>
          <p:cNvPr id="199745" name="Picture 6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2320" y="4221088"/>
            <a:ext cx="1165225" cy="1411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9748" name="Picture 6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7757" y="4941168"/>
            <a:ext cx="1164203" cy="8837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pic>
        <p:nvPicPr>
          <p:cNvPr id="199750" name="Picture 7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37075" y="4912172"/>
            <a:ext cx="1330325" cy="930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9751" name="Picture 7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1556792"/>
            <a:ext cx="1063625" cy="769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9752" name="Picture 7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8925" y="3461197"/>
            <a:ext cx="1866900" cy="1420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9753" name="Picture 7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60232" y="1902272"/>
            <a:ext cx="1095375" cy="876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9758" name="Rectangle 78"/>
          <p:cNvSpPr>
            <a:spLocks noChangeArrowheads="1"/>
          </p:cNvSpPr>
          <p:nvPr/>
        </p:nvSpPr>
        <p:spPr bwMode="auto">
          <a:xfrm>
            <a:off x="7506136" y="3645024"/>
            <a:ext cx="1242328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sz="1800" b="1" dirty="0" smtClean="0">
                <a:solidFill>
                  <a:srgbClr val="FF0000"/>
                </a:solidFill>
              </a:rPr>
              <a:t>MUON</a:t>
            </a:r>
          </a:p>
          <a:p>
            <a:pPr algn="r" eaLnBrk="0" hangingPunct="0"/>
            <a:r>
              <a:rPr lang="en-US" b="1" dirty="0" smtClean="0">
                <a:solidFill>
                  <a:srgbClr val="FF0000"/>
                </a:solidFill>
              </a:rPr>
              <a:t>ENDCAPS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CasellaDiTesto 81"/>
          <p:cNvSpPr txBox="1"/>
          <p:nvPr/>
        </p:nvSpPr>
        <p:spPr>
          <a:xfrm>
            <a:off x="6228184" y="5733256"/>
            <a:ext cx="2915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Cathode Strip Chambers (</a:t>
            </a:r>
            <a:r>
              <a:rPr lang="en-US" sz="1400" b="1" dirty="0" smtClean="0"/>
              <a:t>CSC</a:t>
            </a:r>
            <a:r>
              <a:rPr lang="en-US" sz="1400" dirty="0" smtClean="0"/>
              <a:t>)</a:t>
            </a:r>
          </a:p>
          <a:p>
            <a:pPr algn="r"/>
            <a:r>
              <a:rPr lang="en-US" sz="1400" dirty="0" smtClean="0"/>
              <a:t>Resistive Plate Chambers (</a:t>
            </a:r>
            <a:r>
              <a:rPr lang="en-US" sz="1400" b="1" dirty="0" smtClean="0"/>
              <a:t>RPC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83" name="CasellaDiTesto 82"/>
          <p:cNvSpPr txBox="1"/>
          <p:nvPr/>
        </p:nvSpPr>
        <p:spPr>
          <a:xfrm>
            <a:off x="4499992" y="594928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Resistive Plate</a:t>
            </a:r>
          </a:p>
          <a:p>
            <a:r>
              <a:rPr lang="en-US" sz="1400" dirty="0" smtClean="0"/>
              <a:t>Chambers (</a:t>
            </a:r>
            <a:r>
              <a:rPr lang="en-US" sz="1400" b="1" dirty="0" smtClean="0"/>
              <a:t>RPC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84" name="CasellaDiTesto 83"/>
          <p:cNvSpPr txBox="1"/>
          <p:nvPr/>
        </p:nvSpPr>
        <p:spPr>
          <a:xfrm>
            <a:off x="2915816" y="594928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Drift Tubes</a:t>
            </a:r>
          </a:p>
          <a:p>
            <a:r>
              <a:rPr lang="en-US" sz="1400" dirty="0" smtClean="0"/>
              <a:t>(</a:t>
            </a:r>
            <a:r>
              <a:rPr lang="en-US" sz="1400" b="1" dirty="0" smtClean="0"/>
              <a:t>DT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85" name="CasellaDiTesto 84"/>
          <p:cNvSpPr txBox="1"/>
          <p:nvPr/>
        </p:nvSpPr>
        <p:spPr>
          <a:xfrm>
            <a:off x="251520" y="494116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Pixels</a:t>
            </a:r>
          </a:p>
          <a:p>
            <a:r>
              <a:rPr lang="en-US" sz="1400" dirty="0" smtClean="0"/>
              <a:t>Silicon Strips</a:t>
            </a:r>
          </a:p>
        </p:txBody>
      </p:sp>
      <p:sp>
        <p:nvSpPr>
          <p:cNvPr id="86" name="CasellaDiTesto 85"/>
          <p:cNvSpPr txBox="1"/>
          <p:nvPr/>
        </p:nvSpPr>
        <p:spPr>
          <a:xfrm>
            <a:off x="4067944" y="1196752"/>
            <a:ext cx="262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ECAL</a:t>
            </a:r>
            <a:r>
              <a:rPr lang="en-US" sz="1400" dirty="0" smtClean="0"/>
              <a:t> Scintillating PbWO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 Crystals</a:t>
            </a:r>
            <a:endParaRPr lang="en-US" sz="1400" dirty="0"/>
          </a:p>
        </p:txBody>
      </p:sp>
      <p:sp>
        <p:nvSpPr>
          <p:cNvPr id="87" name="CasellaDiTesto 86"/>
          <p:cNvSpPr txBox="1"/>
          <p:nvPr/>
        </p:nvSpPr>
        <p:spPr>
          <a:xfrm>
            <a:off x="6228184" y="160963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HCAL</a:t>
            </a:r>
            <a:r>
              <a:rPr lang="en-US" sz="1400" dirty="0" smtClean="0"/>
              <a:t> Plastic </a:t>
            </a:r>
            <a:r>
              <a:rPr lang="en-US" sz="1400" dirty="0" err="1" smtClean="0"/>
              <a:t>scintillator</a:t>
            </a:r>
            <a:endParaRPr lang="en-US" sz="1400" dirty="0" smtClean="0"/>
          </a:p>
          <a:p>
            <a:pPr algn="r"/>
            <a:r>
              <a:rPr lang="en-US" sz="1400" dirty="0" smtClean="0"/>
              <a:t>Brass</a:t>
            </a:r>
            <a:endParaRPr lang="en-US" sz="1400" dirty="0"/>
          </a:p>
        </p:txBody>
      </p:sp>
      <p:sp>
        <p:nvSpPr>
          <p:cNvPr id="88" name="Rectangle 48"/>
          <p:cNvSpPr>
            <a:spLocks noChangeArrowheads="1"/>
          </p:cNvSpPr>
          <p:nvPr/>
        </p:nvSpPr>
        <p:spPr bwMode="auto">
          <a:xfrm>
            <a:off x="323528" y="1628800"/>
            <a:ext cx="1367362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SOLENOID</a:t>
            </a:r>
          </a:p>
          <a:p>
            <a:pPr eaLnBrk="0" hangingPunct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 = 3.8 T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2693988" y="4523234"/>
            <a:ext cx="19396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 dirty="0">
                <a:solidFill>
                  <a:srgbClr val="FF0000"/>
                </a:solidFill>
              </a:rPr>
              <a:t>MUON BARREL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4535488" y="170056"/>
            <a:ext cx="2268760" cy="7386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weight: 12500 t</a:t>
            </a:r>
          </a:p>
          <a:p>
            <a:r>
              <a:rPr lang="en-US" sz="1400" b="1" dirty="0" smtClean="0"/>
              <a:t>overall diameter: 15 m</a:t>
            </a:r>
          </a:p>
          <a:p>
            <a:r>
              <a:rPr lang="en-US" sz="1400" b="1" dirty="0" smtClean="0"/>
              <a:t>overall length: 21.6 m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395536" y="1507576"/>
            <a:ext cx="8219256" cy="4873752"/>
          </a:xfrm>
        </p:spPr>
        <p:txBody>
          <a:bodyPr>
            <a:normAutofit/>
          </a:bodyPr>
          <a:lstStyle/>
          <a:p>
            <a:pPr marL="184150" indent="-184150" defTabSz="457200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Pixel</a:t>
            </a:r>
            <a:r>
              <a:rPr lang="en-US" sz="2000" dirty="0" smtClean="0"/>
              <a:t>: 3 barrel layers + 2 disks each side</a:t>
            </a:r>
          </a:p>
          <a:p>
            <a:pPr marL="184150" indent="-184150" defTabSz="457200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Strips</a:t>
            </a:r>
            <a:r>
              <a:rPr lang="en-US" sz="2000" dirty="0" smtClean="0"/>
              <a:t>: 10-12 barrel and </a:t>
            </a:r>
            <a:r>
              <a:rPr lang="en-US" sz="2000" dirty="0" err="1" smtClean="0"/>
              <a:t>endcaps</a:t>
            </a:r>
            <a:r>
              <a:rPr lang="en-US" sz="2000" dirty="0" smtClean="0"/>
              <a:t> layers</a:t>
            </a:r>
          </a:p>
          <a:p>
            <a:pPr marL="184150" indent="-184150" defTabSz="457200">
              <a:defRPr/>
            </a:pPr>
            <a:r>
              <a:rPr lang="en-US" sz="2000" dirty="0" smtClean="0"/>
              <a:t>Excellent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</a:t>
            </a:r>
            <a:r>
              <a:rPr lang="en-US" sz="2000" dirty="0" smtClean="0"/>
              <a:t>resolution ≈ 1% (2% at high </a:t>
            </a:r>
            <a:r>
              <a:rPr lang="el-GR" sz="2000" dirty="0" smtClean="0"/>
              <a:t>η</a:t>
            </a:r>
            <a:r>
              <a:rPr lang="en-US" sz="2000" dirty="0" smtClean="0"/>
              <a:t>, because of the increasing material thickness traversed and the shorter lever arm)</a:t>
            </a:r>
          </a:p>
          <a:p>
            <a:pPr marL="184150" indent="-184150" defTabSz="457200">
              <a:defRPr/>
            </a:pPr>
            <a:r>
              <a:rPr lang="en-US" sz="2000" dirty="0" smtClean="0"/>
              <a:t>Tracking efficiency &gt; 99% for central </a:t>
            </a:r>
            <a:r>
              <a:rPr lang="en-US" sz="2000" dirty="0" err="1" smtClean="0"/>
              <a:t>muons</a:t>
            </a:r>
            <a:endParaRPr lang="en-US" dirty="0" smtClean="0"/>
          </a:p>
          <a:p>
            <a:pPr marL="184150" indent="-184150" defTabSz="457200">
              <a:defRPr/>
            </a:pPr>
            <a:r>
              <a:rPr lang="en-US" sz="2000" dirty="0" smtClean="0"/>
              <a:t>Excellent vertex reconstruction and impact parameter resolution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Tracker:</a:t>
            </a:r>
            <a:br>
              <a:rPr lang="en-US" dirty="0" smtClean="0"/>
            </a:br>
            <a:r>
              <a:rPr lang="en-US" dirty="0" smtClean="0"/>
              <a:t>Pixel and strips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26629" name="Picture 5" descr="\\Vboxsvr\documenti\Dottorato\Presentazioni\2011_04_19_Vienna\track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188641"/>
            <a:ext cx="2796462" cy="1872208"/>
          </a:xfrm>
          <a:prstGeom prst="rect">
            <a:avLst/>
          </a:prstGeom>
          <a:noFill/>
        </p:spPr>
      </p:pic>
      <p:pic>
        <p:nvPicPr>
          <p:cNvPr id="7169" name="Picture 1" descr="\\Vboxsvr\documenti\Dottorato\Presentazioni\2011_04_19_Vienna\dz_eff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861048"/>
            <a:ext cx="3234586" cy="2996952"/>
          </a:xfrm>
          <a:prstGeom prst="rect">
            <a:avLst/>
          </a:prstGeom>
          <a:noFill/>
        </p:spPr>
      </p:pic>
      <p:pic>
        <p:nvPicPr>
          <p:cNvPr id="7170" name="Picture 2" descr="\\Vboxsvr\documenti\Dottorato\Presentazioni\2011_04_19_Vienna\pv_eff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933056"/>
            <a:ext cx="2953892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75240" cy="4873752"/>
          </a:xfrm>
        </p:spPr>
        <p:txBody>
          <a:bodyPr/>
          <a:lstStyle/>
          <a:p>
            <a:pPr marL="184150" lvl="0" indent="-184150" defTabSz="457200">
              <a:defRPr/>
            </a:pPr>
            <a:r>
              <a:rPr lang="en-US" sz="1800" dirty="0" smtClean="0"/>
              <a:t>Match between </a:t>
            </a:r>
            <a:r>
              <a:rPr lang="en-US" sz="1800" dirty="0" err="1" smtClean="0"/>
              <a:t>muon</a:t>
            </a:r>
            <a:r>
              <a:rPr lang="en-US" sz="1800" dirty="0" smtClean="0"/>
              <a:t> segments  and a silicon track</a:t>
            </a:r>
          </a:p>
          <a:p>
            <a:pPr marL="184150" lvl="0" indent="-184150" defTabSz="457200">
              <a:defRPr/>
            </a:pPr>
            <a:r>
              <a:rPr lang="en-US" sz="1800" dirty="0" smtClean="0"/>
              <a:t>Large rapidity coverage: |η| &lt; 2.4</a:t>
            </a:r>
          </a:p>
          <a:p>
            <a:pPr marL="184150" indent="-184150" defTabSz="457200">
              <a:defRPr/>
            </a:pPr>
            <a:r>
              <a:rPr lang="en-US" sz="1800" dirty="0" smtClean="0"/>
              <a:t>W</a:t>
            </a:r>
            <a:r>
              <a:rPr lang="en-US" sz="1800" dirty="0" smtClean="0"/>
              <a:t>e use </a:t>
            </a:r>
            <a:r>
              <a:rPr lang="en-US" sz="1800" dirty="0" err="1" smtClean="0"/>
              <a:t>muons</a:t>
            </a:r>
            <a:r>
              <a:rPr lang="en-US" sz="1800" dirty="0" smtClean="0"/>
              <a:t> reconstructed with two methods: using several segments in the </a:t>
            </a:r>
            <a:r>
              <a:rPr lang="en-US" sz="1800" dirty="0" err="1" smtClean="0"/>
              <a:t>muon</a:t>
            </a:r>
            <a:r>
              <a:rPr lang="en-US" sz="1800" dirty="0" smtClean="0"/>
              <a:t> stations; or using a silicon tracker track matched to a </a:t>
            </a:r>
            <a:r>
              <a:rPr lang="en-US" sz="1800" dirty="0" err="1" smtClean="0"/>
              <a:t>muon</a:t>
            </a:r>
            <a:r>
              <a:rPr lang="en-US" sz="1800" dirty="0" smtClean="0"/>
              <a:t> segment. </a:t>
            </a:r>
            <a:r>
              <a:rPr lang="en-US" sz="1800" dirty="0" smtClean="0"/>
              <a:t>T</a:t>
            </a:r>
            <a:r>
              <a:rPr lang="en-US" sz="1800" dirty="0" smtClean="0"/>
              <a:t>he latter method allows access to </a:t>
            </a:r>
            <a:r>
              <a:rPr lang="en-US" sz="1800" dirty="0" smtClean="0"/>
              <a:t>lower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</a:t>
            </a:r>
            <a:r>
              <a:rPr lang="en-US" sz="1800" dirty="0" err="1" smtClean="0"/>
              <a:t>muons</a:t>
            </a:r>
            <a:endParaRPr lang="en-US" sz="1800" dirty="0" smtClean="0"/>
          </a:p>
          <a:p>
            <a:pPr marL="184150" indent="-184150" defTabSz="457200">
              <a:defRPr/>
            </a:pPr>
            <a:r>
              <a:rPr lang="en-US" sz="1800" dirty="0" smtClean="0"/>
              <a:t>Selections are based on track quantities (number of pixel and strips hits, </a:t>
            </a:r>
            <a:r>
              <a:rPr lang="el-GR" sz="1800" dirty="0" smtClean="0"/>
              <a:t>χ</a:t>
            </a:r>
            <a:r>
              <a:rPr lang="it-IT" sz="1800" baseline="30000" dirty="0" smtClean="0"/>
              <a:t>2</a:t>
            </a:r>
            <a:r>
              <a:rPr lang="it-IT" sz="1800" dirty="0" smtClean="0"/>
              <a:t> </a:t>
            </a:r>
            <a:r>
              <a:rPr lang="it-IT" sz="1800" dirty="0" err="1" smtClean="0"/>
              <a:t>of</a:t>
            </a:r>
            <a:r>
              <a:rPr lang="it-IT" sz="1800" dirty="0" smtClean="0"/>
              <a:t> the </a:t>
            </a:r>
            <a:r>
              <a:rPr lang="it-IT" sz="1800" dirty="0" err="1" smtClean="0"/>
              <a:t>fit</a:t>
            </a:r>
            <a:r>
              <a:rPr lang="it-IT" sz="1800" dirty="0" smtClean="0"/>
              <a:t>, …) </a:t>
            </a:r>
            <a:r>
              <a:rPr lang="en-US" sz="1800" dirty="0" smtClean="0"/>
              <a:t>for high quality reconstructed </a:t>
            </a:r>
            <a:r>
              <a:rPr lang="en-US" sz="1800" dirty="0" err="1" smtClean="0"/>
              <a:t>muon</a:t>
            </a:r>
            <a:r>
              <a:rPr lang="en-US" sz="1800" dirty="0" smtClean="0"/>
              <a:t> objects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Reconstructed </a:t>
            </a:r>
            <a:r>
              <a:rPr lang="en-US" dirty="0" err="1" smtClean="0"/>
              <a:t>Muons</a:t>
            </a:r>
            <a:r>
              <a:rPr lang="en-US" dirty="0" smtClean="0"/>
              <a:t> in CMS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12290" name="Picture 2" descr="\\Vboxsvr\documenti\Dottorato\Presentazioni\2011_04_19_Vienna\Muon_chambers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3645024"/>
            <a:ext cx="4227763" cy="3175639"/>
          </a:xfrm>
          <a:prstGeom prst="rect">
            <a:avLst/>
          </a:prstGeom>
          <a:noFill/>
        </p:spPr>
      </p:pic>
      <p:pic>
        <p:nvPicPr>
          <p:cNvPr id="7" name="Picture 2" descr="\\Vboxsvr\documenti\Dottorato\Presentazioni\2011_04_19_Vienna\dimuonSpectrum_40pb-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1966" y="3645024"/>
            <a:ext cx="4157071" cy="3212976"/>
          </a:xfrm>
          <a:prstGeom prst="rect">
            <a:avLst/>
          </a:prstGeom>
          <a:noFill/>
        </p:spPr>
      </p:pic>
      <p:pic>
        <p:nvPicPr>
          <p:cNvPr id="5121" name="Picture 1" descr="\\Vboxsvr\documenti\Dottorato\Presentazioni\2010_10_15_HQL_frascati\JPsi_Psi2S2.7pb-1_barrel_Y0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4941168"/>
            <a:ext cx="2304256" cy="1478453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7308304" y="40770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 /</a:t>
            </a:r>
            <a:r>
              <a:rPr lang="en-US" dirty="0" err="1" smtClean="0"/>
              <a:t>pb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Vboxsvr\documenti\Dottorato\Presentazioni\2011_04_19_Vienna\totallumivstime_lo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91948" y="2348880"/>
            <a:ext cx="4992554" cy="3744416"/>
          </a:xfrm>
          <a:prstGeom prst="rect">
            <a:avLst/>
          </a:prstGeom>
          <a:noFill/>
        </p:spPr>
      </p:pic>
      <p:sp>
        <p:nvSpPr>
          <p:cNvPr id="2" name="Segnaposto contenuto 1"/>
          <p:cNvSpPr>
            <a:spLocks noGrp="1"/>
          </p:cNvSpPr>
          <p:nvPr>
            <p:ph sz="quarter" idx="1"/>
          </p:nvPr>
        </p:nvSpPr>
        <p:spPr>
          <a:xfrm>
            <a:off x="323528" y="2659704"/>
            <a:ext cx="3960440" cy="4081664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/>
              <a:t>Data acquired with a </a:t>
            </a:r>
            <a:r>
              <a:rPr lang="en-US" sz="2000" dirty="0" smtClean="0">
                <a:solidFill>
                  <a:srgbClr val="FF0000"/>
                </a:solidFill>
              </a:rPr>
              <a:t>double-</a:t>
            </a:r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r>
              <a:rPr lang="en-US" sz="2000" dirty="0" smtClean="0"/>
              <a:t> trigger with only L1 requirements, </a:t>
            </a:r>
            <a:r>
              <a:rPr lang="en-US" sz="2000" dirty="0" smtClean="0">
                <a:solidFill>
                  <a:srgbClr val="FF0000"/>
                </a:solidFill>
              </a:rPr>
              <a:t>no minimum </a:t>
            </a:r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000" dirty="0" smtClean="0">
                <a:solidFill>
                  <a:srgbClr val="FF0000"/>
                </a:solidFill>
              </a:rPr>
              <a:t> requested</a:t>
            </a:r>
            <a:r>
              <a:rPr lang="en-US" sz="2000" dirty="0" smtClean="0"/>
              <a:t>, available </a:t>
            </a:r>
            <a:r>
              <a:rPr lang="en-US" sz="2000" dirty="0" err="1" smtClean="0"/>
              <a:t>unprescaled</a:t>
            </a:r>
            <a:r>
              <a:rPr lang="en-US" sz="2000" dirty="0" smtClean="0"/>
              <a:t> up to 314 nb</a:t>
            </a:r>
            <a:r>
              <a:rPr lang="en-US" sz="2000" baseline="30000" dirty="0" smtClean="0"/>
              <a:t>-1</a:t>
            </a:r>
          </a:p>
          <a:p>
            <a:r>
              <a:rPr lang="en-US" sz="2000" dirty="0" smtClean="0"/>
              <a:t>Single </a:t>
            </a:r>
            <a:r>
              <a:rPr lang="en-US" sz="2000" dirty="0" err="1" smtClean="0"/>
              <a:t>muon</a:t>
            </a:r>
            <a:r>
              <a:rPr lang="en-US" sz="2000" dirty="0" smtClean="0"/>
              <a:t> triggers for efficiency measurements</a:t>
            </a:r>
            <a:endParaRPr lang="en-US" sz="2000" baseline="30000" dirty="0" smtClean="0"/>
          </a:p>
          <a:p>
            <a:r>
              <a:rPr lang="en-US" sz="2000" dirty="0" smtClean="0"/>
              <a:t>Pile-up negligible</a:t>
            </a:r>
          </a:p>
          <a:p>
            <a:endParaRPr lang="en-US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en-US" dirty="0" err="1" smtClean="0"/>
              <a:t>Muon</a:t>
            </a:r>
            <a:r>
              <a:rPr lang="en-US" dirty="0" smtClean="0"/>
              <a:t> Triggers and data sample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11560" y="882005"/>
            <a:ext cx="77048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94B6D2"/>
              </a:buClr>
              <a:buSzPct val="70000"/>
            </a:pPr>
            <a:r>
              <a:rPr lang="en-US" sz="2000" dirty="0" smtClean="0">
                <a:solidFill>
                  <a:prstClr val="black"/>
                </a:solidFill>
              </a:rPr>
              <a:t>2-level trigger:</a:t>
            </a:r>
          </a:p>
          <a:p>
            <a:pPr marL="274320" lvl="0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sz="2000" dirty="0" smtClean="0">
                <a:solidFill>
                  <a:prstClr val="black"/>
                </a:solidFill>
              </a:rPr>
              <a:t>L1 (100 kHz): Hardware, involving only the </a:t>
            </a:r>
            <a:r>
              <a:rPr lang="en-US" sz="2000" dirty="0" err="1" smtClean="0">
                <a:solidFill>
                  <a:prstClr val="black"/>
                </a:solidFill>
              </a:rPr>
              <a:t>muon</a:t>
            </a:r>
            <a:r>
              <a:rPr lang="en-US" sz="2000" dirty="0" smtClean="0">
                <a:solidFill>
                  <a:prstClr val="black"/>
                </a:solidFill>
              </a:rPr>
              <a:t> stations</a:t>
            </a:r>
          </a:p>
          <a:p>
            <a:pPr marL="274320" lvl="0" indent="-274320">
              <a:spcBef>
                <a:spcPts val="600"/>
              </a:spcBef>
              <a:buClr>
                <a:srgbClr val="94B6D2"/>
              </a:buClr>
              <a:buSzPct val="70000"/>
              <a:buFont typeface="Wingdings"/>
              <a:buChar char=""/>
            </a:pPr>
            <a:r>
              <a:rPr lang="en-US" sz="2000" dirty="0" smtClean="0">
                <a:solidFill>
                  <a:prstClr val="black"/>
                </a:solidFill>
              </a:rPr>
              <a:t>HLT </a:t>
            </a:r>
            <a:r>
              <a:rPr lang="en-US" sz="2000" dirty="0" smtClean="0">
                <a:solidFill>
                  <a:prstClr val="black"/>
                </a:solidFill>
              </a:rPr>
              <a:t>(</a:t>
            </a:r>
            <a:r>
              <a:rPr lang="en-US" sz="2000" dirty="0" smtClean="0">
                <a:solidFill>
                  <a:prstClr val="black"/>
                </a:solidFill>
              </a:rPr>
              <a:t>250 Hz): Software, adding the tracker information</a:t>
            </a:r>
          </a:p>
          <a:p>
            <a:endParaRPr lang="en-US" sz="1600" dirty="0"/>
          </a:p>
        </p:txBody>
      </p:sp>
      <p:cxnSp>
        <p:nvCxnSpPr>
          <p:cNvPr id="9" name="Connettore 2 8"/>
          <p:cNvCxnSpPr/>
          <p:nvPr/>
        </p:nvCxnSpPr>
        <p:spPr>
          <a:xfrm flipV="1">
            <a:off x="3923928" y="3501008"/>
            <a:ext cx="2448272" cy="576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6732240" y="2708920"/>
            <a:ext cx="1872208" cy="3024336"/>
          </a:xfrm>
          <a:prstGeom prst="rect">
            <a:avLst/>
          </a:prstGeom>
          <a:solidFill>
            <a:schemeClr val="bg1">
              <a:lumMod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Lun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1746</TotalTime>
  <Words>1034</Words>
  <Application>Microsoft Office PowerPoint</Application>
  <PresentationFormat>Presentazione su schermo (4:3)</PresentationFormat>
  <Paragraphs>175</Paragraphs>
  <Slides>25</Slides>
  <Notes>2</Notes>
  <HiddenSlides>1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25</vt:i4>
      </vt:variant>
    </vt:vector>
  </HeadingPairs>
  <TitlesOfParts>
    <vt:vector size="28" baseType="lpstr">
      <vt:lpstr>Loggia</vt:lpstr>
      <vt:lpstr>Equazione</vt:lpstr>
      <vt:lpstr>Microsoft Equation 3.0</vt:lpstr>
      <vt:lpstr>Prompt and non-prompt J/ψ differential cross sections with CMS</vt:lpstr>
      <vt:lpstr>The quarkonium production puzzle</vt:lpstr>
      <vt:lpstr>The Non-prompt fraction: b J/ψ</vt:lpstr>
      <vt:lpstr>Diapositiva 4</vt:lpstr>
      <vt:lpstr>The CMS detector</vt:lpstr>
      <vt:lpstr>The CMS detector</vt:lpstr>
      <vt:lpstr>Inner Tracker: Pixel and strips</vt:lpstr>
      <vt:lpstr>Reconstructed Muons in CMS</vt:lpstr>
      <vt:lpstr>CMS Muon Triggers and data sample</vt:lpstr>
      <vt:lpstr>The J/ψ Cross-Section measurements</vt:lpstr>
      <vt:lpstr>J/ψ production cross section</vt:lpstr>
      <vt:lpstr>Acceptance</vt:lpstr>
      <vt:lpstr>Effect of the polarization</vt:lpstr>
      <vt:lpstr>Efficiencies: The Tag &amp; Probe method</vt:lpstr>
      <vt:lpstr>Extracting the number of J/ψ:  The Invariant Mass Fit</vt:lpstr>
      <vt:lpstr>Inclusive Cross Section Results</vt:lpstr>
      <vt:lpstr>Non Prompt Fraction: mass and decay length 2d fit</vt:lpstr>
      <vt:lpstr>Fraction of the J/ψ cross section originating from b-hadron decays</vt:lpstr>
      <vt:lpstr>Prompt and Non Prompt Results</vt:lpstr>
      <vt:lpstr>Conclusions</vt:lpstr>
      <vt:lpstr>Outlook:  CMS can resolve the χc1 and χc2 states</vt:lpstr>
      <vt:lpstr>Backup</vt:lpstr>
      <vt:lpstr>Prompt Cross Section </vt:lpstr>
      <vt:lpstr>Non Prompt Cross Section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Luca Martini</cp:lastModifiedBy>
  <cp:revision>196</cp:revision>
  <dcterms:modified xsi:type="dcterms:W3CDTF">2011-04-14T14:08:56Z</dcterms:modified>
</cp:coreProperties>
</file>