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258" r:id="rId4"/>
    <p:sldId id="260" r:id="rId5"/>
    <p:sldId id="277" r:id="rId6"/>
    <p:sldId id="259" r:id="rId7"/>
    <p:sldId id="261" r:id="rId8"/>
    <p:sldId id="262" r:id="rId9"/>
    <p:sldId id="280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3" r:id="rId20"/>
    <p:sldId id="274" r:id="rId21"/>
    <p:sldId id="281" r:id="rId22"/>
    <p:sldId id="283" r:id="rId23"/>
    <p:sldId id="284" r:id="rId24"/>
    <p:sldId id="285" r:id="rId25"/>
    <p:sldId id="286" r:id="rId26"/>
    <p:sldId id="287" r:id="rId27"/>
    <p:sldId id="289" r:id="rId28"/>
    <p:sldId id="290" r:id="rId29"/>
    <p:sldId id="291" r:id="rId30"/>
    <p:sldId id="279" r:id="rId31"/>
    <p:sldId id="282" r:id="rId32"/>
    <p:sldId id="288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 autoAdjust="0"/>
    <p:restoredTop sz="94619" autoAdjust="0"/>
  </p:normalViewPr>
  <p:slideViewPr>
    <p:cSldViewPr snapToGrid="0" snapToObjects="1">
      <p:cViewPr varScale="1">
        <p:scale>
          <a:sx n="125" d="100"/>
          <a:sy n="125" d="100"/>
        </p:scale>
        <p:origin x="-16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54572-4122-2D4D-B07C-A1C9FB43D1D8}" type="datetimeFigureOut">
              <a:rPr lang="en-US" smtClean="0"/>
              <a:t>15/04/11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2B7E75-98ED-0C43-8C28-620AA3985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5537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DA4053-7D4B-0945-A98B-1BF75CCA7C2E}" type="datetimeFigureOut">
              <a:rPr lang="en-US" smtClean="0"/>
              <a:t>15/04/11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5396D8-4562-3542-983E-27CF5AC28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8760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EF09E-C90B-4244-8673-8A4F5F5093DD}" type="datetime1">
              <a:rPr lang="fr-FR" smtClean="0"/>
              <a:t>15/04/11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671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F5EE2-64D2-134D-9E52-AB6D39A6C0BC}" type="datetime1">
              <a:rPr lang="fr-FR" smtClean="0"/>
              <a:t>15/04/11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34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77151-7402-E143-A612-2735001776A8}" type="datetime1">
              <a:rPr lang="fr-FR" smtClean="0"/>
              <a:t>15/04/11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966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93B7-A8E0-914D-B291-3D5ABC989153}" type="datetime1">
              <a:rPr lang="fr-FR" smtClean="0"/>
              <a:t>15/04/11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995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AB67D-11C4-0E4C-A642-DDA734DC62E7}" type="datetime1">
              <a:rPr lang="fr-FR" smtClean="0"/>
              <a:t>15/04/11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7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45F5-AA2D-0447-A29A-AD74D1FA69BA}" type="datetime1">
              <a:rPr lang="fr-FR" smtClean="0"/>
              <a:t>15/04/11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230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ED04-5CD5-AC4E-BB95-5197A6DBFFDB}" type="datetime1">
              <a:rPr lang="fr-FR" smtClean="0"/>
              <a:t>15/04/11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581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7188B-0AED-1C4D-B46A-96615FB4ABB6}" type="datetime1">
              <a:rPr lang="fr-FR" smtClean="0"/>
              <a:t>15/04/11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57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2D8FB-2811-7745-B4DA-2D701617408A}" type="datetime1">
              <a:rPr lang="fr-FR" smtClean="0"/>
              <a:t>15/04/11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886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5CDF-2F5E-6045-A2A0-3DB6F52B45C4}" type="datetime1">
              <a:rPr lang="fr-FR" smtClean="0"/>
              <a:t>15/04/11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82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5A3C2-ED3B-C14E-B0F5-DA882AC64828}" type="datetime1">
              <a:rPr lang="fr-FR" smtClean="0"/>
              <a:t>15/04/11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505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6322F-11D6-4643-AA39-5C5F6D4A7362}" type="datetime1">
              <a:rPr lang="fr-FR" smtClean="0"/>
              <a:t>15/04/11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95E96-CE1A-7447-94FE-2A90C1F4C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817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oleObject" Target="../embeddings/oleObject2.bin"/><Relationship Id="rId5" Type="http://schemas.openxmlformats.org/officeDocument/2006/relationships/image" Target="../media/image10.emf"/><Relationship Id="rId6" Type="http://schemas.openxmlformats.org/officeDocument/2006/relationships/image" Target="../media/image12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3.emf"/><Relationship Id="rId5" Type="http://schemas.openxmlformats.org/officeDocument/2006/relationships/image" Target="../media/image14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emf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25040"/>
            <a:ext cx="7772400" cy="1611606"/>
          </a:xfr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</a:bodyPr>
          <a:lstStyle/>
          <a:p>
            <a:r>
              <a:rPr lang="en-US" i="1" dirty="0" smtClean="0"/>
              <a:t>J</a:t>
            </a:r>
            <a:r>
              <a:rPr lang="en-US" dirty="0" smtClean="0"/>
              <a:t>/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production studies in LHCb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848821"/>
            <a:ext cx="7574426" cy="608432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Patrick Robbe, LAL Orsay, 18 Apr 2011</a:t>
            </a:r>
          </a:p>
          <a:p>
            <a:pPr algn="r"/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the LHCb Collaboration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05" y="181906"/>
            <a:ext cx="1714500" cy="1181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0208" y="388423"/>
            <a:ext cx="1117010" cy="6455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0008" y="5556684"/>
            <a:ext cx="3500096" cy="92333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Quarkonium Production</a:t>
            </a:r>
          </a:p>
          <a:p>
            <a:r>
              <a:rPr lang="en-US" dirty="0" smtClean="0"/>
              <a:t>Vienna, Austria</a:t>
            </a:r>
          </a:p>
          <a:p>
            <a:r>
              <a:rPr lang="en-US" dirty="0" smtClean="0"/>
              <a:t>18-21 April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548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Computed as:</a:t>
            </a:r>
          </a:p>
          <a:p>
            <a:r>
              <a:rPr lang="en-US" dirty="0"/>
              <a:t>With:</a:t>
            </a:r>
          </a:p>
          <a:p>
            <a:pPr lvl="1"/>
            <a:r>
              <a:rPr lang="en-US" u="sng" dirty="0">
                <a:solidFill>
                  <a:srgbClr val="953735"/>
                </a:solidFill>
              </a:rPr>
              <a:t>N(J/</a:t>
            </a:r>
            <a:r>
              <a:rPr lang="en-US" u="sng" dirty="0" err="1">
                <a:solidFill>
                  <a:srgbClr val="953735"/>
                </a:solidFill>
                <a:latin typeface="Symbol" charset="2"/>
                <a:cs typeface="Symbol" charset="2"/>
              </a:rPr>
              <a:t>y</a:t>
            </a:r>
            <a:r>
              <a:rPr lang="en-US" u="sng" dirty="0" err="1">
                <a:solidFill>
                  <a:srgbClr val="953735"/>
                </a:solidFill>
              </a:rPr>
              <a:t>➝</a:t>
            </a:r>
            <a:r>
              <a:rPr lang="en-US" u="sng" dirty="0" err="1">
                <a:solidFill>
                  <a:srgbClr val="953735"/>
                </a:solidFill>
                <a:latin typeface="Symbol" charset="2"/>
                <a:cs typeface="Symbol" charset="2"/>
              </a:rPr>
              <a:t>m</a:t>
            </a:r>
            <a:r>
              <a:rPr lang="en-US" u="sng" baseline="30000" dirty="0" err="1">
                <a:solidFill>
                  <a:srgbClr val="953735"/>
                </a:solidFill>
              </a:rPr>
              <a:t>+</a:t>
            </a:r>
            <a:r>
              <a:rPr lang="en-US" u="sng" dirty="0" err="1">
                <a:solidFill>
                  <a:srgbClr val="953735"/>
                </a:solidFill>
                <a:latin typeface="Symbol" charset="2"/>
                <a:cs typeface="Symbol" charset="2"/>
              </a:rPr>
              <a:t>m</a:t>
            </a:r>
            <a:r>
              <a:rPr lang="en-US" u="sng" baseline="30000" dirty="0">
                <a:solidFill>
                  <a:srgbClr val="953735"/>
                </a:solidFill>
              </a:rPr>
              <a:t>-</a:t>
            </a:r>
            <a:r>
              <a:rPr lang="en-US" u="sng" dirty="0">
                <a:solidFill>
                  <a:srgbClr val="953735"/>
                </a:solidFill>
              </a:rPr>
              <a:t>)</a:t>
            </a:r>
            <a:r>
              <a:rPr lang="en-US" dirty="0"/>
              <a:t>: number of reconstructed signal events, </a:t>
            </a:r>
            <a:r>
              <a:rPr lang="en-US" dirty="0" smtClean="0"/>
              <a:t>separately </a:t>
            </a:r>
            <a:r>
              <a:rPr lang="en-US" dirty="0"/>
              <a:t>prompt and from </a:t>
            </a:r>
            <a:r>
              <a:rPr lang="en-US" i="1" dirty="0"/>
              <a:t>b</a:t>
            </a:r>
            <a:r>
              <a:rPr lang="en-US" dirty="0"/>
              <a:t>.</a:t>
            </a:r>
          </a:p>
          <a:p>
            <a:pPr lvl="1"/>
            <a:r>
              <a:rPr lang="en-US" u="sng" dirty="0">
                <a:solidFill>
                  <a:srgbClr val="953735"/>
                </a:solidFill>
              </a:rPr>
              <a:t>L</a:t>
            </a:r>
            <a:r>
              <a:rPr lang="en-US" dirty="0"/>
              <a:t>: integrated luminosity (5.2 pb</a:t>
            </a:r>
            <a:r>
              <a:rPr lang="en-US" baseline="30000" dirty="0"/>
              <a:t>-1</a:t>
            </a:r>
            <a:r>
              <a:rPr lang="en-US" dirty="0"/>
              <a:t>)</a:t>
            </a:r>
          </a:p>
          <a:p>
            <a:pPr lvl="1"/>
            <a:r>
              <a:rPr lang="en-US" u="sng" dirty="0" err="1">
                <a:solidFill>
                  <a:srgbClr val="953735"/>
                </a:solidFill>
                <a:latin typeface="Symbol" charset="2"/>
                <a:cs typeface="Symbol" charset="2"/>
              </a:rPr>
              <a:t>e</a:t>
            </a:r>
            <a:r>
              <a:rPr lang="en-US" u="sng" baseline="-25000" dirty="0" err="1">
                <a:solidFill>
                  <a:srgbClr val="953735"/>
                </a:solidFill>
              </a:rPr>
              <a:t>tot</a:t>
            </a:r>
            <a:r>
              <a:rPr lang="en-US" dirty="0"/>
              <a:t>: total detection efficiency, including acceptance, reconstruction, selection and trigger efficiencies.</a:t>
            </a:r>
          </a:p>
          <a:p>
            <a:pPr lvl="1"/>
            <a:r>
              <a:rPr lang="en-US" u="sng" dirty="0">
                <a:solidFill>
                  <a:srgbClr val="953735"/>
                </a:solidFill>
              </a:rPr>
              <a:t>B(J/</a:t>
            </a:r>
            <a:r>
              <a:rPr lang="en-US" u="sng" dirty="0" err="1">
                <a:solidFill>
                  <a:srgbClr val="953735"/>
                </a:solidFill>
                <a:latin typeface="Symbol" charset="2"/>
                <a:cs typeface="Symbol" charset="2"/>
              </a:rPr>
              <a:t>y</a:t>
            </a:r>
            <a:r>
              <a:rPr lang="en-US" u="sng" dirty="0" err="1">
                <a:solidFill>
                  <a:srgbClr val="953735"/>
                </a:solidFill>
              </a:rPr>
              <a:t>➝</a:t>
            </a:r>
            <a:r>
              <a:rPr lang="en-US" u="sng" dirty="0" err="1">
                <a:solidFill>
                  <a:srgbClr val="953735"/>
                </a:solidFill>
                <a:latin typeface="Symbol" charset="2"/>
                <a:cs typeface="Symbol" charset="2"/>
              </a:rPr>
              <a:t>m</a:t>
            </a:r>
            <a:r>
              <a:rPr lang="en-US" u="sng" baseline="30000" dirty="0" err="1">
                <a:solidFill>
                  <a:srgbClr val="953735"/>
                </a:solidFill>
              </a:rPr>
              <a:t>+</a:t>
            </a:r>
            <a:r>
              <a:rPr lang="en-US" u="sng" dirty="0" err="1">
                <a:solidFill>
                  <a:srgbClr val="953735"/>
                </a:solidFill>
                <a:latin typeface="Symbol" charset="2"/>
                <a:cs typeface="Symbol" charset="2"/>
              </a:rPr>
              <a:t>m</a:t>
            </a:r>
            <a:r>
              <a:rPr lang="en-US" u="sng" baseline="30000" dirty="0">
                <a:solidFill>
                  <a:srgbClr val="953735"/>
                </a:solidFill>
              </a:rPr>
              <a:t>-</a:t>
            </a:r>
            <a:r>
              <a:rPr lang="en-US" u="sng" dirty="0">
                <a:solidFill>
                  <a:srgbClr val="953735"/>
                </a:solidFill>
              </a:rPr>
              <a:t>)</a:t>
            </a:r>
            <a:r>
              <a:rPr lang="en-US" dirty="0"/>
              <a:t>:  (5.94 ± 0.06) %</a:t>
            </a:r>
          </a:p>
          <a:p>
            <a:pPr lvl="1"/>
            <a:r>
              <a:rPr lang="en-US" u="sng" dirty="0" err="1">
                <a:solidFill>
                  <a:srgbClr val="953735"/>
                </a:solidFill>
                <a:latin typeface="Symbol" charset="2"/>
                <a:cs typeface="Symbol" charset="2"/>
              </a:rPr>
              <a:t>D</a:t>
            </a:r>
            <a:r>
              <a:rPr lang="en-US" u="sng" dirty="0" err="1">
                <a:solidFill>
                  <a:srgbClr val="953735"/>
                </a:solidFill>
              </a:rPr>
              <a:t>y</a:t>
            </a:r>
            <a:r>
              <a:rPr lang="en-US" u="sng" dirty="0">
                <a:solidFill>
                  <a:srgbClr val="953735"/>
                </a:solidFill>
              </a:rPr>
              <a:t> = 0.5, </a:t>
            </a:r>
            <a:r>
              <a:rPr lang="en-US" u="sng" dirty="0" err="1">
                <a:solidFill>
                  <a:srgbClr val="953735"/>
                </a:solidFill>
                <a:latin typeface="Symbol" charset="2"/>
                <a:cs typeface="Symbol" charset="2"/>
              </a:rPr>
              <a:t>D</a:t>
            </a:r>
            <a:r>
              <a:rPr lang="en-US" u="sng" dirty="0" err="1">
                <a:solidFill>
                  <a:srgbClr val="953735"/>
                </a:solidFill>
              </a:rPr>
              <a:t>p</a:t>
            </a:r>
            <a:r>
              <a:rPr lang="en-US" u="sng" baseline="-25000" dirty="0" err="1">
                <a:solidFill>
                  <a:srgbClr val="953735"/>
                </a:solidFill>
              </a:rPr>
              <a:t>T</a:t>
            </a:r>
            <a:r>
              <a:rPr lang="en-US" u="sng" dirty="0">
                <a:solidFill>
                  <a:srgbClr val="953735"/>
                </a:solidFill>
              </a:rPr>
              <a:t>=1</a:t>
            </a:r>
            <a:r>
              <a:rPr lang="en-US" dirty="0"/>
              <a:t>: bin sizes.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10</a:t>
            </a:fld>
            <a:endParaRPr lang="en-US"/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Cross-section Measurement</a:t>
            </a:r>
            <a:endParaRPr lang="en-US" dirty="0"/>
          </a:p>
        </p:txBody>
      </p:sp>
      <p:pic>
        <p:nvPicPr>
          <p:cNvPr id="6" name="Picture 5" descr="Capture d’écran 2010-12-01 à 18.09.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333" y="1515924"/>
            <a:ext cx="5325467" cy="897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85248"/>
            <a:ext cx="9144000" cy="1905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Fraction of J/</a:t>
            </a:r>
            <a:r>
              <a:rPr lang="en-US" dirty="0">
                <a:latin typeface="Symbol" charset="2"/>
                <a:cs typeface="Symbol" charset="2"/>
              </a:rPr>
              <a:t>y</a:t>
            </a:r>
            <a:r>
              <a:rPr lang="en-US" dirty="0"/>
              <a:t> from </a:t>
            </a:r>
            <a:r>
              <a:rPr lang="en-US" i="1" dirty="0"/>
              <a:t>b</a:t>
            </a:r>
            <a:r>
              <a:rPr lang="en-US" dirty="0"/>
              <a:t> is given by fit of </a:t>
            </a:r>
            <a:r>
              <a:rPr lang="en-US" b="1" i="1" dirty="0" err="1">
                <a:solidFill>
                  <a:srgbClr val="953735"/>
                </a:solidFill>
              </a:rPr>
              <a:t>t</a:t>
            </a:r>
            <a:r>
              <a:rPr lang="en-US" b="1" baseline="-25000" dirty="0" err="1">
                <a:solidFill>
                  <a:srgbClr val="953735"/>
                </a:solidFill>
              </a:rPr>
              <a:t>z</a:t>
            </a:r>
            <a:r>
              <a:rPr lang="en-US" dirty="0"/>
              <a:t>: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11</a:t>
            </a:fld>
            <a:endParaRPr lang="en-US"/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Separation prompt J/</a:t>
            </a:r>
            <a:r>
              <a:rPr lang="en-US" dirty="0">
                <a:latin typeface="Symbol" charset="2"/>
                <a:cs typeface="Symbol" charset="2"/>
              </a:rPr>
              <a:t>y</a:t>
            </a:r>
            <a:r>
              <a:rPr lang="en-US" dirty="0"/>
              <a:t> / J/</a:t>
            </a:r>
            <a:r>
              <a:rPr lang="en-US" dirty="0">
                <a:latin typeface="Symbol" charset="2"/>
                <a:cs typeface="Symbol" charset="2"/>
              </a:rPr>
              <a:t>y</a:t>
            </a:r>
            <a:r>
              <a:rPr lang="en-US" dirty="0"/>
              <a:t> from </a:t>
            </a:r>
            <a:r>
              <a:rPr lang="en-US" i="1" dirty="0"/>
              <a:t>b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7585295"/>
              </p:ext>
            </p:extLst>
          </p:nvPr>
        </p:nvGraphicFramePr>
        <p:xfrm>
          <a:off x="2300923" y="2279650"/>
          <a:ext cx="2946400" cy="82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1" name="Equation" r:id="rId4" imgW="1778000" imgH="495300" progId="Equation.3">
                  <p:embed/>
                </p:oleObj>
              </mc:Choice>
              <mc:Fallback>
                <p:oleObj name="Equation" r:id="rId4" imgW="1778000" imgH="495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00923" y="2279650"/>
                        <a:ext cx="2946400" cy="820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20" y="3100388"/>
            <a:ext cx="5403893" cy="37576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48960" y="4470400"/>
            <a:ext cx="43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818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12</a:t>
            </a:fld>
            <a:endParaRPr lang="en-US"/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457200" y="132398"/>
            <a:ext cx="8229600" cy="883602"/>
          </a:xfrm>
          <a:prstGeom prst="rect">
            <a:avLst/>
          </a:prstGeo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i="1" dirty="0" err="1" smtClean="0"/>
              <a:t>t</a:t>
            </a:r>
            <a:r>
              <a:rPr lang="en-US" i="1" baseline="-25000" dirty="0" err="1" smtClean="0"/>
              <a:t>z</a:t>
            </a:r>
            <a:r>
              <a:rPr lang="en-US" dirty="0" smtClean="0"/>
              <a:t> tail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013914"/>
            <a:ext cx="8229600" cy="4886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2400" dirty="0" smtClean="0"/>
              <a:t>Origin of the tail are signal J/</a:t>
            </a:r>
            <a:r>
              <a:rPr lang="en-US" sz="2400" dirty="0" smtClean="0">
                <a:latin typeface="Symbol" charset="2"/>
                <a:cs typeface="Symbol" charset="2"/>
              </a:rPr>
              <a:t>y</a:t>
            </a:r>
            <a:r>
              <a:rPr lang="en-US" sz="2400" dirty="0" smtClean="0"/>
              <a:t> associated with the </a:t>
            </a:r>
            <a:r>
              <a:rPr lang="en-US" sz="2400" b="1" i="1" dirty="0" smtClean="0">
                <a:solidFill>
                  <a:srgbClr val="953735"/>
                </a:solidFill>
              </a:rPr>
              <a:t>wrong Primary Vertex</a:t>
            </a:r>
            <a:r>
              <a:rPr lang="en-US" sz="2400" dirty="0"/>
              <a:t>.</a:t>
            </a:r>
            <a:endParaRPr lang="en-US" sz="2400" dirty="0" smtClean="0"/>
          </a:p>
          <a:p>
            <a:pPr>
              <a:lnSpc>
                <a:spcPct val="110000"/>
              </a:lnSpc>
            </a:pPr>
            <a:r>
              <a:rPr lang="en-US" sz="2400" dirty="0" smtClean="0"/>
              <a:t>The shape of the tail contribution is determined directly from data, simulating an uncorrelated PV using the one of the next event:</a:t>
            </a:r>
          </a:p>
          <a:p>
            <a:pPr>
              <a:lnSpc>
                <a:spcPct val="110000"/>
              </a:lnSpc>
            </a:pPr>
            <a:endParaRPr lang="en-US" sz="24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5688689"/>
              </p:ext>
            </p:extLst>
          </p:nvPr>
        </p:nvGraphicFramePr>
        <p:xfrm>
          <a:off x="5075179" y="2781729"/>
          <a:ext cx="2956042" cy="969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4" name="Equation" r:id="rId3" imgW="1549400" imgH="508000" progId="Equation.3">
                  <p:embed/>
                </p:oleObj>
              </mc:Choice>
              <mc:Fallback>
                <p:oleObj name="Equation" r:id="rId3" imgW="1549400" imgH="508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75179" y="2781729"/>
                        <a:ext cx="2956042" cy="9691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Content Placeholder 4" descr="Capture d’écran 2010-11-16 à 18.08.35.png"/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7" b="2725"/>
          <a:stretch/>
        </p:blipFill>
        <p:spPr>
          <a:xfrm>
            <a:off x="589279" y="3516568"/>
            <a:ext cx="4713017" cy="3056785"/>
          </a:xfrm>
        </p:spPr>
      </p:pic>
      <p:sp>
        <p:nvSpPr>
          <p:cNvPr id="9" name="TextBox 8"/>
          <p:cNvSpPr txBox="1"/>
          <p:nvPr/>
        </p:nvSpPr>
        <p:spPr>
          <a:xfrm>
            <a:off x="4262278" y="3701234"/>
            <a:ext cx="3113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Sideband subtracted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626712" y="4076837"/>
            <a:ext cx="2883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“next event” 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667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13</a:t>
            </a:fld>
            <a:endParaRPr lang="en-US"/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964882"/>
          </a:xfrm>
          <a:prstGeom prst="rect">
            <a:avLst/>
          </a:prstGeo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i="1" dirty="0" err="1"/>
              <a:t>t</a:t>
            </a:r>
            <a:r>
              <a:rPr lang="en-US" i="1" baseline="-25000" dirty="0" err="1"/>
              <a:t>z</a:t>
            </a:r>
            <a:r>
              <a:rPr lang="en-US" dirty="0"/>
              <a:t> </a:t>
            </a:r>
            <a:r>
              <a:rPr lang="en-US" dirty="0" smtClean="0"/>
              <a:t>signal and background functions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33604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u="sng" dirty="0" smtClean="0"/>
              <a:t>Signal</a:t>
            </a:r>
            <a:r>
              <a:rPr lang="en-US" sz="2800" dirty="0" smtClean="0"/>
              <a:t>:</a:t>
            </a:r>
          </a:p>
          <a:p>
            <a:endParaRPr lang="en-US" sz="2800" dirty="0">
              <a:cs typeface="Symbol" charset="2"/>
            </a:endParaRPr>
          </a:p>
          <a:p>
            <a:r>
              <a:rPr lang="en-US" sz="2400" dirty="0" smtClean="0">
                <a:cs typeface="Symbol" charset="2"/>
              </a:rPr>
              <a:t>Convolved by </a:t>
            </a:r>
            <a:r>
              <a:rPr lang="en-US" sz="2400" b="1" i="1" dirty="0" smtClean="0">
                <a:solidFill>
                  <a:srgbClr val="953735"/>
                </a:solidFill>
                <a:cs typeface="Symbol" charset="2"/>
              </a:rPr>
              <a:t>resolution function</a:t>
            </a:r>
            <a:r>
              <a:rPr lang="en-US" sz="2400" dirty="0" smtClean="0">
                <a:cs typeface="Symbol" charset="2"/>
              </a:rPr>
              <a:t>: Sum of 2 Gaussians</a:t>
            </a:r>
          </a:p>
          <a:p>
            <a:r>
              <a:rPr lang="en-US" sz="2400" u="sng" dirty="0" smtClean="0">
                <a:cs typeface="Symbol" charset="2"/>
              </a:rPr>
              <a:t>Background</a:t>
            </a:r>
            <a:r>
              <a:rPr lang="en-US" sz="2400" dirty="0" smtClean="0">
                <a:cs typeface="Symbol" charset="2"/>
              </a:rPr>
              <a:t>: fit with function describing the shape seen in the J/</a:t>
            </a:r>
            <a:r>
              <a:rPr lang="en-US" sz="2400" dirty="0" smtClean="0">
                <a:latin typeface="Symbol" charset="2"/>
                <a:cs typeface="Symbol" charset="2"/>
              </a:rPr>
              <a:t>y</a:t>
            </a:r>
            <a:r>
              <a:rPr lang="en-US" sz="2400" dirty="0" smtClean="0">
                <a:cs typeface="Symbol" charset="2"/>
              </a:rPr>
              <a:t> mass sidebands: 3 positive exponentials and 2 negative exponentials.</a:t>
            </a:r>
          </a:p>
        </p:txBody>
      </p:sp>
      <p:pic>
        <p:nvPicPr>
          <p:cNvPr id="7" name="Picture 6" descr="Capture d’écran 2010-12-01 à 20.13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960" y="1239520"/>
            <a:ext cx="6675120" cy="944997"/>
          </a:xfrm>
          <a:prstGeom prst="rect">
            <a:avLst/>
          </a:prstGeom>
        </p:spPr>
      </p:pic>
      <p:pic>
        <p:nvPicPr>
          <p:cNvPr id="9" name="Picture 8" descr="background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677" y="3977860"/>
            <a:ext cx="4051120" cy="2743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008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48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Fit is performed in all analysis bins to extract number of prompt J/</a:t>
            </a:r>
            <a:r>
              <a:rPr lang="en-US" sz="2800" dirty="0" smtClean="0">
                <a:latin typeface="Symbol" charset="2"/>
                <a:cs typeface="Symbol" charset="2"/>
              </a:rPr>
              <a:t>y</a:t>
            </a:r>
            <a:r>
              <a:rPr lang="en-US" sz="2800" dirty="0" smtClean="0"/>
              <a:t> and of J/</a:t>
            </a:r>
            <a:r>
              <a:rPr lang="en-US" sz="2800" dirty="0" smtClean="0">
                <a:latin typeface="Symbol" charset="2"/>
                <a:cs typeface="Symbol" charset="2"/>
              </a:rPr>
              <a:t>y</a:t>
            </a:r>
            <a:r>
              <a:rPr lang="en-US" sz="2800" dirty="0" smtClean="0"/>
              <a:t> from </a:t>
            </a:r>
            <a:r>
              <a:rPr lang="en-US" sz="2800" i="1" dirty="0" smtClean="0"/>
              <a:t>b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For example, 3&lt;</a:t>
            </a:r>
            <a:r>
              <a:rPr lang="en-US" sz="2800" i="1" dirty="0" err="1" smtClean="0"/>
              <a:t>p</a:t>
            </a:r>
            <a:r>
              <a:rPr lang="en-US" sz="2800" baseline="-25000" dirty="0" err="1" smtClean="0"/>
              <a:t>T</a:t>
            </a:r>
            <a:r>
              <a:rPr lang="en-US" sz="2800" dirty="0" smtClean="0"/>
              <a:t>&lt;4 </a:t>
            </a:r>
            <a:r>
              <a:rPr lang="en-US" sz="2800" dirty="0" err="1" smtClean="0"/>
              <a:t>GeV</a:t>
            </a:r>
            <a:r>
              <a:rPr lang="en-US" sz="2800" dirty="0" smtClean="0"/>
              <a:t>/</a:t>
            </a:r>
            <a:r>
              <a:rPr lang="en-US" sz="2800" i="1" dirty="0" smtClean="0"/>
              <a:t>c</a:t>
            </a:r>
            <a:r>
              <a:rPr lang="en-US" sz="2800" dirty="0" smtClean="0"/>
              <a:t>, 2.5&lt;</a:t>
            </a:r>
            <a:r>
              <a:rPr lang="en-US" sz="2800" i="1" dirty="0" smtClean="0"/>
              <a:t>y</a:t>
            </a:r>
            <a:r>
              <a:rPr lang="en-US" sz="2800" dirty="0" smtClean="0"/>
              <a:t>&lt;3.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14</a:t>
            </a:fld>
            <a:endParaRPr lang="en-US" dirty="0"/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457200" y="183198"/>
            <a:ext cx="8229600" cy="964882"/>
          </a:xfrm>
          <a:prstGeom prst="rect">
            <a:avLst/>
          </a:prstGeo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i="1" dirty="0" err="1"/>
              <a:t>t</a:t>
            </a:r>
            <a:r>
              <a:rPr lang="en-US" i="1" baseline="-25000" dirty="0" err="1"/>
              <a:t>z</a:t>
            </a:r>
            <a:r>
              <a:rPr lang="en-US" dirty="0"/>
              <a:t> </a:t>
            </a:r>
            <a:r>
              <a:rPr lang="en-US" dirty="0" smtClean="0"/>
              <a:t>fit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800" y="2906609"/>
            <a:ext cx="4810035" cy="39513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73057" y="3738880"/>
            <a:ext cx="1919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</a:t>
            </a:r>
            <a:r>
              <a:rPr lang="en-US" baseline="-25000" dirty="0" err="1" smtClean="0"/>
              <a:t>z</a:t>
            </a:r>
            <a:r>
              <a:rPr lang="en-US" dirty="0" smtClean="0"/>
              <a:t> resolution: 53 </a:t>
            </a:r>
            <a:r>
              <a:rPr lang="en-US" dirty="0" err="1" smtClean="0"/>
              <a:t>fs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848517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87299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Efficiencies are computed from Monte Carlo and are extensively checked on data, with control samples.</a:t>
            </a:r>
          </a:p>
          <a:p>
            <a:r>
              <a:rPr lang="en-US" sz="2400" dirty="0" smtClean="0"/>
              <a:t>Efficiencies are checked in Monte Carlo to be equal for prompt J/</a:t>
            </a:r>
            <a:r>
              <a:rPr lang="en-US" sz="2400" dirty="0" smtClean="0">
                <a:latin typeface="Symbol" charset="2"/>
                <a:cs typeface="Symbol" charset="2"/>
              </a:rPr>
              <a:t>y</a:t>
            </a:r>
            <a:r>
              <a:rPr lang="en-US" sz="2400" dirty="0" smtClean="0"/>
              <a:t> and J/</a:t>
            </a:r>
            <a:r>
              <a:rPr lang="en-US" sz="2400" dirty="0" smtClean="0">
                <a:latin typeface="Symbol" charset="2"/>
                <a:cs typeface="Symbol" charset="2"/>
              </a:rPr>
              <a:t>y</a:t>
            </a:r>
            <a:r>
              <a:rPr lang="en-US" sz="2400" dirty="0" smtClean="0"/>
              <a:t> from </a:t>
            </a:r>
            <a:r>
              <a:rPr lang="en-US" sz="2400" i="1" dirty="0" smtClean="0"/>
              <a:t>b</a:t>
            </a:r>
            <a:r>
              <a:rPr lang="en-US" sz="2400" dirty="0" smtClean="0"/>
              <a:t> in each (</a:t>
            </a:r>
            <a:r>
              <a:rPr lang="en-US" sz="2400" i="1" dirty="0" err="1" smtClean="0"/>
              <a:t>p</a:t>
            </a:r>
            <a:r>
              <a:rPr lang="en-US" sz="2400" baseline="-25000" dirty="0" err="1" smtClean="0"/>
              <a:t>T</a:t>
            </a:r>
            <a:r>
              <a:rPr lang="en-US" sz="2400" dirty="0" err="1" smtClean="0"/>
              <a:t>,</a:t>
            </a:r>
            <a:r>
              <a:rPr lang="en-US" sz="2400" i="1" dirty="0" err="1" smtClean="0"/>
              <a:t>y</a:t>
            </a:r>
            <a:r>
              <a:rPr lang="en-US" sz="2400" dirty="0" smtClean="0"/>
              <a:t>) bin. Small differences are treated as systematic uncertainties.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15</a:t>
            </a:fld>
            <a:endParaRPr lang="en-US"/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457200" y="142558"/>
            <a:ext cx="8229600" cy="1015682"/>
          </a:xfrm>
          <a:prstGeom prst="rect">
            <a:avLst/>
          </a:prstGeo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Efficiencies</a:t>
            </a:r>
            <a:endParaRPr lang="en-US" dirty="0"/>
          </a:p>
        </p:txBody>
      </p:sp>
      <p:pic>
        <p:nvPicPr>
          <p:cNvPr id="6" name="Picture 5" descr="TotalEfficiency_1F0029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301" y="3376566"/>
            <a:ext cx="4371365" cy="2960501"/>
          </a:xfrm>
          <a:prstGeom prst="rect">
            <a:avLst/>
          </a:prstGeom>
        </p:spPr>
      </p:pic>
      <p:pic>
        <p:nvPicPr>
          <p:cNvPr id="7" name="Picture 6" descr="TotalEfficiency_1D0030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76566"/>
            <a:ext cx="4473909" cy="30299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38340" y="3645643"/>
            <a:ext cx="1837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LHCb Simulation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49338" y="3645643"/>
            <a:ext cx="1837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LHCb Simulation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80041" y="6256340"/>
            <a:ext cx="2006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u</a:t>
            </a:r>
            <a:r>
              <a:rPr lang="en-US" dirty="0" err="1" smtClean="0"/>
              <a:t>nprescaled</a:t>
            </a:r>
            <a:r>
              <a:rPr lang="en-US" dirty="0" smtClean="0"/>
              <a:t> trigger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72559" y="6221849"/>
            <a:ext cx="1764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</a:t>
            </a:r>
            <a:r>
              <a:rPr lang="en-US" dirty="0" err="1" smtClean="0"/>
              <a:t>rescaled</a:t>
            </a:r>
            <a:r>
              <a:rPr lang="en-US" dirty="0" smtClean="0"/>
              <a:t> trigger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160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16</a:t>
            </a:fld>
            <a:endParaRPr lang="en-US"/>
          </a:p>
        </p:txBody>
      </p:sp>
      <p:sp>
        <p:nvSpPr>
          <p:cNvPr id="6" name="Title 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771842"/>
          </a:xfrm>
          <a:prstGeom prst="rect">
            <a:avLst/>
          </a:prstGeo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Systematics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8320" y="1300480"/>
            <a:ext cx="455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Source of systematic uncertainties considered:</a:t>
            </a:r>
            <a:endParaRPr lang="en-US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7600" y="1806113"/>
            <a:ext cx="4049680" cy="488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717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17</a:t>
            </a:fld>
            <a:endParaRPr lang="en-US"/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457200" y="81598"/>
            <a:ext cx="8229600" cy="914082"/>
          </a:xfrm>
          <a:prstGeom prst="rect">
            <a:avLst/>
          </a:prstGeo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Polarization</a:t>
            </a:r>
            <a:endParaRPr lang="en-US" dirty="0"/>
          </a:p>
        </p:txBody>
      </p:sp>
      <p:pic>
        <p:nvPicPr>
          <p:cNvPr id="6" name="Picture 5" descr="TotalEfficiency_1D0030_Pol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192" y="2694237"/>
            <a:ext cx="3263839" cy="2210431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020074"/>
            <a:ext cx="8229600" cy="5701401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J/</a:t>
            </a:r>
            <a:r>
              <a:rPr lang="en-US" sz="2000" dirty="0" smtClean="0">
                <a:latin typeface="Symbol" charset="2"/>
                <a:cs typeface="Symbol" charset="2"/>
              </a:rPr>
              <a:t>y</a:t>
            </a:r>
            <a:r>
              <a:rPr lang="en-US" sz="2000" dirty="0" smtClean="0"/>
              <a:t> are not polarized in the LHCb simulation. </a:t>
            </a:r>
          </a:p>
          <a:p>
            <a:r>
              <a:rPr lang="en-US" sz="2000" dirty="0" smtClean="0"/>
              <a:t>3 extreme polarization cases studied, in the </a:t>
            </a:r>
            <a:r>
              <a:rPr lang="en-US" sz="2000" dirty="0" err="1" smtClean="0"/>
              <a:t>helicity</a:t>
            </a:r>
            <a:r>
              <a:rPr lang="en-US" sz="2000" dirty="0" smtClean="0"/>
              <a:t> frame where the angular distribution of J/</a:t>
            </a:r>
            <a:r>
              <a:rPr lang="en-US" sz="2000" dirty="0" smtClean="0">
                <a:latin typeface="Symbol" charset="2"/>
                <a:cs typeface="Symbol" charset="2"/>
              </a:rPr>
              <a:t>y</a:t>
            </a:r>
            <a:r>
              <a:rPr lang="en-US" sz="2000" dirty="0" smtClean="0"/>
              <a:t> </a:t>
            </a:r>
            <a:r>
              <a:rPr lang="en-US" sz="2000" dirty="0" err="1" smtClean="0"/>
              <a:t>muons</a:t>
            </a:r>
            <a:r>
              <a:rPr lang="en-US" sz="2000" dirty="0" smtClean="0"/>
              <a:t> is:</a:t>
            </a:r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Differences between 3% and 30% depending on the bin: quote 3 different results of the prompt J/</a:t>
            </a:r>
            <a:r>
              <a:rPr lang="en-US" sz="2000" dirty="0" smtClean="0">
                <a:latin typeface="Symbol" charset="2"/>
                <a:cs typeface="Symbol" charset="2"/>
              </a:rPr>
              <a:t>y</a:t>
            </a:r>
            <a:r>
              <a:rPr lang="en-US" sz="2000" dirty="0" smtClean="0"/>
              <a:t> cross-section, one for each polarization case (</a:t>
            </a:r>
            <a:r>
              <a:rPr lang="en-US" sz="2000" dirty="0" err="1" smtClean="0">
                <a:latin typeface="Symbol" charset="2"/>
                <a:cs typeface="Symbol" charset="2"/>
              </a:rPr>
              <a:t>l</a:t>
            </a:r>
            <a:r>
              <a:rPr lang="en-US" sz="2000" baseline="-25000" dirty="0" err="1" smtClean="0">
                <a:latin typeface="Symbol" charset="2"/>
                <a:cs typeface="Symbol" charset="2"/>
              </a:rPr>
              <a:t>q</a:t>
            </a:r>
            <a:r>
              <a:rPr lang="en-US" sz="2000" baseline="-25000" dirty="0" smtClean="0">
                <a:latin typeface="Symbol" charset="2"/>
                <a:cs typeface="Symbol" charset="2"/>
              </a:rPr>
              <a:t> </a:t>
            </a:r>
            <a:r>
              <a:rPr lang="en-US" sz="2000" dirty="0" smtClean="0">
                <a:cs typeface="Symbol" charset="2"/>
              </a:rPr>
              <a:t>and</a:t>
            </a:r>
            <a:r>
              <a:rPr lang="en-US" sz="2000" baseline="-25000" dirty="0" smtClean="0">
                <a:latin typeface="Symbol" charset="2"/>
                <a:cs typeface="Symbol" charset="2"/>
              </a:rPr>
              <a:t> </a:t>
            </a:r>
            <a:r>
              <a:rPr lang="en-US" sz="2000" dirty="0" err="1" smtClean="0">
                <a:latin typeface="Symbol" charset="2"/>
                <a:cs typeface="Symbol" charset="2"/>
              </a:rPr>
              <a:t>l</a:t>
            </a:r>
            <a:r>
              <a:rPr lang="en-US" sz="2000" baseline="-25000" dirty="0" err="1" smtClean="0">
                <a:latin typeface="Symbol" charset="2"/>
                <a:cs typeface="Symbol" charset="2"/>
              </a:rPr>
              <a:t>q</a:t>
            </a:r>
            <a:r>
              <a:rPr lang="en-US" sz="2000" dirty="0" smtClean="0">
                <a:cs typeface="Symbol" charset="2"/>
              </a:rPr>
              <a:t> equal to 0)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Also studied effect of </a:t>
            </a:r>
            <a:r>
              <a:rPr lang="en-US" sz="2000" dirty="0" smtClean="0">
                <a:latin typeface="Symbol" charset="2"/>
                <a:cs typeface="Symbol" charset="2"/>
              </a:rPr>
              <a:t>f</a:t>
            </a:r>
            <a:r>
              <a:rPr lang="en-US" sz="2000" dirty="0" smtClean="0"/>
              <a:t> </a:t>
            </a:r>
            <a:r>
              <a:rPr lang="en-US" sz="2000" dirty="0" err="1" smtClean="0"/>
              <a:t>dependance</a:t>
            </a:r>
            <a:r>
              <a:rPr lang="en-US" sz="2000" dirty="0" smtClean="0"/>
              <a:t>: gives up to 25% larger difference in the high rapidity bin.</a:t>
            </a:r>
          </a:p>
          <a:p>
            <a:endParaRPr lang="en-US" sz="2000" dirty="0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ED07679-95E6-A748-A126-7A4680A65AEA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0" name="Picture 9" descr="TotalEfficiency_1D0030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284" y="2694237"/>
            <a:ext cx="3200440" cy="2167494"/>
          </a:xfrm>
          <a:prstGeom prst="rect">
            <a:avLst/>
          </a:prstGeom>
        </p:spPr>
      </p:pic>
      <p:pic>
        <p:nvPicPr>
          <p:cNvPr id="11" name="Picture 10" descr="TotalEfficiency_1D0030_PolA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3" y="2694237"/>
            <a:ext cx="3260792" cy="220836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70040" y="4714896"/>
            <a:ext cx="7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Symbol" charset="2"/>
                <a:cs typeface="Symbol" charset="2"/>
              </a:rPr>
              <a:t>l</a:t>
            </a:r>
            <a:r>
              <a:rPr lang="en-US" baseline="-25000" dirty="0" err="1" smtClean="0">
                <a:latin typeface="Symbol" charset="2"/>
                <a:cs typeface="Symbol" charset="2"/>
              </a:rPr>
              <a:t>q</a:t>
            </a:r>
            <a:r>
              <a:rPr lang="en-US" dirty="0" smtClean="0"/>
              <a:t>=+1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32520" y="4717938"/>
            <a:ext cx="623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Symbol" charset="2"/>
                <a:cs typeface="Symbol" charset="2"/>
              </a:rPr>
              <a:t>l</a:t>
            </a:r>
            <a:r>
              <a:rPr lang="en-US" baseline="-25000" dirty="0" err="1">
                <a:latin typeface="Symbol" charset="2"/>
                <a:cs typeface="Symbol" charset="2"/>
              </a:rPr>
              <a:t>q</a:t>
            </a:r>
            <a:r>
              <a:rPr lang="en-US" dirty="0" smtClean="0"/>
              <a:t>=0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534998" y="4714896"/>
            <a:ext cx="694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Symbol" charset="2"/>
                <a:cs typeface="Symbol" charset="2"/>
              </a:rPr>
              <a:t>l</a:t>
            </a:r>
            <a:r>
              <a:rPr lang="en-US" baseline="-25000" dirty="0" err="1">
                <a:latin typeface="Symbol" charset="2"/>
                <a:cs typeface="Symbol" charset="2"/>
              </a:rPr>
              <a:t>q</a:t>
            </a:r>
            <a:r>
              <a:rPr lang="en-US" dirty="0" smtClean="0"/>
              <a:t>=-1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3507" y="2004791"/>
            <a:ext cx="5699966" cy="709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770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06244"/>
            <a:ext cx="8229600" cy="1050106"/>
          </a:xfrm>
        </p:spPr>
        <p:txBody>
          <a:bodyPr/>
          <a:lstStyle/>
          <a:p>
            <a:r>
              <a:rPr lang="en-US" sz="2400" dirty="0"/>
              <a:t>Integrated over the acceptance: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18</a:t>
            </a:fld>
            <a:endParaRPr lang="en-US" dirty="0"/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457200" y="126963"/>
            <a:ext cx="8229600" cy="936249"/>
          </a:xfrm>
          <a:prstGeom prst="rect">
            <a:avLst/>
          </a:prstGeo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Results: prompt J/</a:t>
            </a:r>
            <a:r>
              <a:rPr lang="en-US" dirty="0">
                <a:latin typeface="Symbol" charset="2"/>
                <a:cs typeface="Symbol" charset="2"/>
              </a:rPr>
              <a:t>y</a:t>
            </a:r>
            <a:r>
              <a:rPr lang="en-US" dirty="0"/>
              <a:t> cross-section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96701" y="1375424"/>
            <a:ext cx="1694657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</p:spPr>
        <p:txBody>
          <a:bodyPr wrap="none" rtlCol="0" anchor="ctr" anchorCtr="1">
            <a:spAutoFit/>
          </a:bodyPr>
          <a:lstStyle/>
          <a:p>
            <a:r>
              <a:rPr lang="en-US" dirty="0" err="1" smtClean="0"/>
              <a:t>Unpolarized</a:t>
            </a:r>
            <a:r>
              <a:rPr lang="en-US" dirty="0" smtClean="0"/>
              <a:t> J/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6608" y="5828002"/>
            <a:ext cx="8690115" cy="506769"/>
          </a:xfrm>
          <a:prstGeom prst="rect">
            <a:avLst/>
          </a:prstGeom>
          <a:solidFill>
            <a:schemeClr val="bg2">
              <a:alpha val="0"/>
            </a:schemeClr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922" y="1962028"/>
            <a:ext cx="4509033" cy="31586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0557" y="1962028"/>
            <a:ext cx="4509033" cy="315861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107" y="5900431"/>
            <a:ext cx="8216900" cy="3937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451600" y="6356350"/>
            <a:ext cx="74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(stat)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193280" y="6342380"/>
            <a:ext cx="74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syst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843519" y="6356350"/>
            <a:ext cx="815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(polar)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08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19</a:t>
            </a:fld>
            <a:endParaRPr lang="en-US"/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906715"/>
          </a:xfrm>
          <a:prstGeom prst="rect">
            <a:avLst/>
          </a:prstGeo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Results</a:t>
            </a:r>
            <a:r>
              <a:rPr lang="en-US" dirty="0" smtClean="0"/>
              <a:t>: </a:t>
            </a:r>
            <a:r>
              <a:rPr lang="en-US" dirty="0"/>
              <a:t>J/</a:t>
            </a:r>
            <a:r>
              <a:rPr lang="en-US" dirty="0">
                <a:latin typeface="Symbol" charset="2"/>
                <a:cs typeface="Symbol" charset="2"/>
              </a:rPr>
              <a:t>y</a:t>
            </a:r>
            <a:r>
              <a:rPr lang="en-US" dirty="0"/>
              <a:t> </a:t>
            </a:r>
            <a:r>
              <a:rPr lang="en-US" dirty="0" smtClean="0"/>
              <a:t>from </a:t>
            </a:r>
            <a:r>
              <a:rPr lang="en-US" i="1" dirty="0" smtClean="0"/>
              <a:t>b</a:t>
            </a:r>
            <a:r>
              <a:rPr lang="en-US" dirty="0" smtClean="0"/>
              <a:t> cross</a:t>
            </a:r>
            <a:r>
              <a:rPr lang="en-US" dirty="0"/>
              <a:t>-section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67196" y="5666928"/>
            <a:ext cx="8229600" cy="5957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Integrated over the acceptance: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01426"/>
            <a:ext cx="4561968" cy="31956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2031" y="1701426"/>
            <a:ext cx="4561969" cy="319569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90020" y="6169438"/>
            <a:ext cx="7080195" cy="646873"/>
          </a:xfrm>
          <a:prstGeom prst="rect">
            <a:avLst/>
          </a:prstGeom>
          <a:solidFill>
            <a:schemeClr val="bg2">
              <a:alpha val="0"/>
            </a:schemeClr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6160" y="6284066"/>
            <a:ext cx="6863208" cy="37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962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6945"/>
            <a:ext cx="8229600" cy="4525963"/>
          </a:xfrm>
        </p:spPr>
        <p:txBody>
          <a:bodyPr/>
          <a:lstStyle/>
          <a:p>
            <a:r>
              <a:rPr lang="en-US" dirty="0" smtClean="0"/>
              <a:t>The LHCb detector </a:t>
            </a:r>
          </a:p>
          <a:p>
            <a:r>
              <a:rPr lang="en-US" dirty="0" smtClean="0"/>
              <a:t>Prompt J/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</a:t>
            </a:r>
            <a:r>
              <a:rPr lang="en-US" dirty="0"/>
              <a:t>and J/</a:t>
            </a:r>
            <a:r>
              <a:rPr lang="en-US" dirty="0" smtClean="0">
                <a:latin typeface="Symbol" charset="2"/>
                <a:cs typeface="Symbol" charset="2"/>
              </a:rPr>
              <a:t>y </a:t>
            </a:r>
            <a:r>
              <a:rPr lang="en-US" dirty="0" smtClean="0">
                <a:cs typeface="Symbol" charset="2"/>
              </a:rPr>
              <a:t>from </a:t>
            </a:r>
            <a:r>
              <a:rPr lang="en-US" i="1" dirty="0" smtClean="0">
                <a:cs typeface="Symbol" charset="2"/>
              </a:rPr>
              <a:t>b</a:t>
            </a:r>
            <a:r>
              <a:rPr lang="en-US" dirty="0" smtClean="0">
                <a:latin typeface="Symbol" charset="2"/>
                <a:cs typeface="Symbol" charset="2"/>
              </a:rPr>
              <a:t> </a:t>
            </a:r>
            <a:r>
              <a:rPr lang="en-US" dirty="0" smtClean="0"/>
              <a:t>cross-section measurement with 5.2 pb</a:t>
            </a:r>
            <a:r>
              <a:rPr lang="en-US" sz="3600" baseline="30000" dirty="0" smtClean="0"/>
              <a:t>-1</a:t>
            </a:r>
            <a:r>
              <a:rPr lang="en-US" dirty="0" smtClean="0"/>
              <a:t> data.</a:t>
            </a:r>
          </a:p>
          <a:p>
            <a:r>
              <a:rPr lang="en-US" dirty="0"/>
              <a:t>Double J/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/>
              <a:t> </a:t>
            </a:r>
            <a:r>
              <a:rPr lang="en-US" dirty="0" smtClean="0"/>
              <a:t>observation.</a:t>
            </a:r>
          </a:p>
          <a:p>
            <a:r>
              <a:rPr lang="en-US" dirty="0" smtClean="0"/>
              <a:t>Exclusive J/</a:t>
            </a:r>
            <a:r>
              <a:rPr lang="en-US" dirty="0" smtClean="0">
                <a:latin typeface="Symbol" charset="2"/>
                <a:cs typeface="Symbol" charset="2"/>
              </a:rPr>
              <a:t>y </a:t>
            </a:r>
            <a:r>
              <a:rPr lang="en-US" dirty="0" smtClean="0"/>
              <a:t>production.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2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90022"/>
            <a:ext cx="8229600" cy="970070"/>
          </a:xfrm>
          <a:prstGeom prst="rect">
            <a:avLst/>
          </a:prstGeo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076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84619"/>
            <a:ext cx="8229600" cy="895452"/>
          </a:xfr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r>
              <a:rPr lang="en-US" dirty="0" smtClean="0"/>
              <a:t>Results: </a:t>
            </a:r>
            <a:r>
              <a:rPr lang="en-US" i="1" dirty="0" smtClean="0"/>
              <a:t>bb</a:t>
            </a:r>
            <a:r>
              <a:rPr lang="en-US" dirty="0" smtClean="0"/>
              <a:t> cross-section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080080"/>
            <a:ext cx="8229600" cy="527627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From the J/</a:t>
            </a:r>
            <a:r>
              <a:rPr lang="en-US" sz="2400" dirty="0" smtClean="0">
                <a:latin typeface="Symbol" charset="2"/>
                <a:cs typeface="Symbol" charset="2"/>
              </a:rPr>
              <a:t>y</a:t>
            </a:r>
            <a:r>
              <a:rPr lang="en-US" sz="2400" dirty="0" smtClean="0"/>
              <a:t> from </a:t>
            </a:r>
            <a:r>
              <a:rPr lang="en-US" sz="2400" i="1" dirty="0" smtClean="0"/>
              <a:t>b</a:t>
            </a:r>
            <a:r>
              <a:rPr lang="en-US" sz="2400" dirty="0" smtClean="0"/>
              <a:t> cross-section, extrapolate to the total </a:t>
            </a:r>
            <a:r>
              <a:rPr lang="en-US" sz="2400" i="1" dirty="0" smtClean="0"/>
              <a:t>bb</a:t>
            </a:r>
            <a:r>
              <a:rPr lang="en-US" sz="2400" dirty="0" smtClean="0"/>
              <a:t> cross-section in 4</a:t>
            </a:r>
            <a:r>
              <a:rPr lang="en-US" sz="2400" dirty="0" smtClean="0">
                <a:latin typeface="Symbol" charset="2"/>
                <a:cs typeface="Symbol" charset="2"/>
              </a:rPr>
              <a:t>p</a:t>
            </a:r>
            <a:r>
              <a:rPr lang="en-US" sz="2400" dirty="0" smtClean="0"/>
              <a:t>: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>
                <a:latin typeface="Symbol" charset="2"/>
                <a:cs typeface="Symbol" charset="2"/>
              </a:rPr>
              <a:t>a</a:t>
            </a:r>
            <a:r>
              <a:rPr lang="en-US" sz="2400" baseline="-25000" dirty="0" smtClean="0"/>
              <a:t>4</a:t>
            </a:r>
            <a:r>
              <a:rPr lang="en-US" sz="2400" baseline="-25000" dirty="0" smtClean="0">
                <a:latin typeface="Symbol" charset="2"/>
                <a:cs typeface="Symbol" charset="2"/>
              </a:rPr>
              <a:t>p</a:t>
            </a:r>
            <a:r>
              <a:rPr lang="en-US" sz="2400" dirty="0" smtClean="0"/>
              <a:t>: </a:t>
            </a:r>
            <a:r>
              <a:rPr lang="en-US" sz="2000" dirty="0" smtClean="0"/>
              <a:t>extrapolation factor computed from </a:t>
            </a:r>
            <a:r>
              <a:rPr lang="en-US" sz="2000" cap="small" dirty="0" err="1" smtClean="0"/>
              <a:t>Pythia</a:t>
            </a:r>
            <a:r>
              <a:rPr lang="en-US" sz="2000" dirty="0"/>
              <a:t> </a:t>
            </a:r>
            <a:r>
              <a:rPr lang="en-US" sz="2000" dirty="0" smtClean="0"/>
              <a:t>6.4, no uncertainty associated to it, equal to 5.88.</a:t>
            </a:r>
          </a:p>
          <a:p>
            <a:r>
              <a:rPr lang="en-US" sz="2400" u="sng" dirty="0" smtClean="0">
                <a:cs typeface="Symbol" charset="2"/>
              </a:rPr>
              <a:t>B(</a:t>
            </a:r>
            <a:r>
              <a:rPr lang="en-US" sz="2400" i="1" u="sng" dirty="0" err="1" smtClean="0">
                <a:cs typeface="Symbol" charset="2"/>
              </a:rPr>
              <a:t>b</a:t>
            </a:r>
            <a:r>
              <a:rPr lang="en-US" sz="2400" u="sng" dirty="0" err="1"/>
              <a:t>➝</a:t>
            </a:r>
            <a:r>
              <a:rPr lang="en-US" sz="2400" i="1" u="sng" dirty="0" err="1"/>
              <a:t>J</a:t>
            </a:r>
            <a:r>
              <a:rPr lang="en-US" sz="2400" u="sng" dirty="0"/>
              <a:t>/</a:t>
            </a:r>
            <a:r>
              <a:rPr lang="en-US" sz="2400" u="sng" dirty="0" smtClean="0">
                <a:latin typeface="Symbol" charset="2"/>
                <a:cs typeface="Symbol" charset="2"/>
              </a:rPr>
              <a:t>y </a:t>
            </a:r>
            <a:r>
              <a:rPr lang="en-US" sz="2400" u="sng" dirty="0" smtClean="0">
                <a:cs typeface="Symbol" charset="2"/>
              </a:rPr>
              <a:t>X</a:t>
            </a:r>
            <a:r>
              <a:rPr lang="en-US" sz="2400" u="sng" dirty="0" smtClean="0">
                <a:latin typeface="Symbol" charset="2"/>
                <a:cs typeface="Symbol" charset="2"/>
              </a:rPr>
              <a:t>)=</a:t>
            </a:r>
            <a:r>
              <a:rPr lang="en-US" sz="2400" u="sng" dirty="0" smtClean="0">
                <a:cs typeface="Symbol" charset="2"/>
              </a:rPr>
              <a:t>(1.16±0.1)%</a:t>
            </a:r>
            <a:r>
              <a:rPr lang="en-US" sz="2000" dirty="0" smtClean="0">
                <a:latin typeface="Symbol" charset="2"/>
                <a:cs typeface="Symbol" charset="2"/>
              </a:rPr>
              <a:t>: </a:t>
            </a:r>
            <a:r>
              <a:rPr lang="en-US" sz="2000" dirty="0" smtClean="0">
                <a:cs typeface="Symbol" charset="2"/>
              </a:rPr>
              <a:t>measured at LEP, with 9% uncertainty.</a:t>
            </a:r>
          </a:p>
          <a:p>
            <a:r>
              <a:rPr lang="en-US" sz="2000" dirty="0" smtClean="0">
                <a:cs typeface="Symbol" charset="2"/>
              </a:rPr>
              <a:t>With </a:t>
            </a:r>
            <a:r>
              <a:rPr lang="en-US" sz="2000" dirty="0" err="1" smtClean="0">
                <a:cs typeface="Symbol" charset="2"/>
              </a:rPr>
              <a:t>Tevatron</a:t>
            </a:r>
            <a:r>
              <a:rPr lang="en-US" sz="2000" dirty="0" smtClean="0">
                <a:cs typeface="Symbol" charset="2"/>
              </a:rPr>
              <a:t> measured </a:t>
            </a:r>
            <a:r>
              <a:rPr lang="en-US" sz="2000" dirty="0" err="1" smtClean="0">
                <a:cs typeface="Symbol" charset="2"/>
              </a:rPr>
              <a:t>hadronization</a:t>
            </a:r>
            <a:r>
              <a:rPr lang="en-US" sz="2000" dirty="0" smtClean="0">
                <a:cs typeface="Symbol" charset="2"/>
              </a:rPr>
              <a:t> fractions, we estimate                     B</a:t>
            </a:r>
            <a:r>
              <a:rPr lang="en-US" sz="2000" dirty="0">
                <a:cs typeface="Symbol" charset="2"/>
              </a:rPr>
              <a:t>(</a:t>
            </a:r>
            <a:r>
              <a:rPr lang="en-US" sz="2000" i="1" dirty="0" err="1">
                <a:cs typeface="Symbol" charset="2"/>
              </a:rPr>
              <a:t>b</a:t>
            </a:r>
            <a:r>
              <a:rPr lang="en-US" sz="2000" dirty="0" err="1"/>
              <a:t>➝</a:t>
            </a:r>
            <a:r>
              <a:rPr lang="en-US" sz="2000" i="1" dirty="0" err="1"/>
              <a:t>J</a:t>
            </a:r>
            <a:r>
              <a:rPr lang="en-US" sz="2000" dirty="0"/>
              <a:t>/</a:t>
            </a:r>
            <a:r>
              <a:rPr lang="en-US" sz="2000" dirty="0">
                <a:latin typeface="Symbol" charset="2"/>
                <a:cs typeface="Symbol" charset="2"/>
              </a:rPr>
              <a:t>y </a:t>
            </a:r>
            <a:r>
              <a:rPr lang="en-US" sz="2000" dirty="0">
                <a:cs typeface="Symbol" charset="2"/>
              </a:rPr>
              <a:t>X</a:t>
            </a:r>
            <a:r>
              <a:rPr lang="en-US" sz="2000" dirty="0">
                <a:latin typeface="Symbol" charset="2"/>
                <a:cs typeface="Symbol" charset="2"/>
              </a:rPr>
              <a:t>)=</a:t>
            </a:r>
            <a:r>
              <a:rPr lang="en-US" sz="2000" dirty="0">
                <a:cs typeface="Symbol" charset="2"/>
              </a:rPr>
              <a:t>(</a:t>
            </a:r>
            <a:r>
              <a:rPr lang="en-US" sz="2000" dirty="0" smtClean="0">
                <a:cs typeface="Symbol" charset="2"/>
              </a:rPr>
              <a:t>1.08±0.05)%: assign 2% uncertainty due to </a:t>
            </a:r>
            <a:r>
              <a:rPr lang="en-US" sz="2000" dirty="0" err="1" smtClean="0">
                <a:cs typeface="Symbol" charset="2"/>
              </a:rPr>
              <a:t>hadronization</a:t>
            </a:r>
            <a:r>
              <a:rPr lang="en-US" sz="2000" dirty="0" smtClean="0">
                <a:cs typeface="Symbol" charset="2"/>
              </a:rPr>
              <a:t> fractions.</a:t>
            </a:r>
          </a:p>
          <a:p>
            <a:r>
              <a:rPr lang="en-US" sz="2400" b="1" u="sng" dirty="0" smtClean="0">
                <a:solidFill>
                  <a:srgbClr val="953735"/>
                </a:solidFill>
                <a:cs typeface="Symbol" charset="2"/>
              </a:rPr>
              <a:t>Result</a:t>
            </a:r>
            <a:r>
              <a:rPr lang="en-US" sz="2400" dirty="0" smtClean="0">
                <a:cs typeface="Symbol" charset="2"/>
              </a:rPr>
              <a:t>: </a:t>
            </a:r>
          </a:p>
          <a:p>
            <a:endParaRPr lang="en-US" sz="2400" dirty="0">
              <a:cs typeface="Symbol" charset="2"/>
            </a:endParaRPr>
          </a:p>
          <a:p>
            <a:r>
              <a:rPr lang="en-US" sz="2400" dirty="0" smtClean="0">
                <a:cs typeface="Symbol" charset="2"/>
              </a:rPr>
              <a:t>LHCb published value from </a:t>
            </a:r>
            <a:r>
              <a:rPr lang="en-US" sz="2400" i="1" dirty="0" smtClean="0">
                <a:cs typeface="Symbol" charset="2"/>
              </a:rPr>
              <a:t>b</a:t>
            </a:r>
            <a:r>
              <a:rPr lang="en-US" sz="2400" dirty="0" smtClean="0"/>
              <a:t>➝</a:t>
            </a:r>
            <a:r>
              <a:rPr lang="en-US" sz="2400" i="1" dirty="0" smtClean="0"/>
              <a:t>D</a:t>
            </a:r>
            <a:r>
              <a:rPr lang="en-US" sz="2400" baseline="30000" dirty="0" smtClean="0"/>
              <a:t>0</a:t>
            </a:r>
            <a:r>
              <a:rPr lang="en-US" sz="2400" dirty="0" smtClean="0">
                <a:latin typeface="Symbol" charset="2"/>
                <a:cs typeface="Symbol" charset="2"/>
              </a:rPr>
              <a:t>mn</a:t>
            </a:r>
            <a:r>
              <a:rPr lang="en-US" sz="2400" dirty="0" smtClean="0"/>
              <a:t>X </a:t>
            </a:r>
            <a:r>
              <a:rPr lang="en-US" sz="2000" dirty="0" smtClean="0"/>
              <a:t>(</a:t>
            </a:r>
            <a:r>
              <a:rPr lang="hu-HU" sz="2000" dirty="0" smtClean="0"/>
              <a:t>Phys.Lett.B694 (2010) 209</a:t>
            </a:r>
            <a:r>
              <a:rPr lang="en-US" sz="2000" dirty="0">
                <a:cs typeface="Symbol" charset="2"/>
              </a:rPr>
              <a:t>)</a:t>
            </a:r>
            <a:endParaRPr lang="en-US" sz="2400" dirty="0"/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ED07679-95E6-A748-A126-7A4680A65AEA}" type="slidenum">
              <a:rPr lang="en-US" smtClean="0"/>
              <a:pPr/>
              <a:t>20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030110" y="280021"/>
            <a:ext cx="19000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8372625" y="1182475"/>
            <a:ext cx="19000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Capture d’écran 2010-12-01 à 22.59.5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043" y="1995778"/>
            <a:ext cx="6303922" cy="704886"/>
          </a:xfrm>
          <a:prstGeom prst="rect">
            <a:avLst/>
          </a:prstGeom>
        </p:spPr>
      </p:pic>
      <p:pic>
        <p:nvPicPr>
          <p:cNvPr id="12" name="Picture 11" descr="Capture d’écran 2010-12-01 à 23.10.2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457" y="6276175"/>
            <a:ext cx="4130217" cy="51752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2110" y="5143500"/>
            <a:ext cx="3556000" cy="520700"/>
          </a:xfrm>
          <a:prstGeom prst="rect">
            <a:avLst/>
          </a:prstGeom>
          <a:ln>
            <a:solidFill>
              <a:srgbClr val="4F81BD"/>
            </a:solidFill>
          </a:ln>
        </p:spPr>
      </p:pic>
    </p:spTree>
    <p:extLst>
      <p:ext uri="{BB962C8B-B14F-4D97-AF65-F5344CB8AC3E}">
        <p14:creationId xmlns:p14="http://schemas.microsoft.com/office/powerpoint/2010/main" val="1830808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21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96379"/>
            <a:ext cx="8229600" cy="895452"/>
          </a:xfr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 fontScale="90000"/>
          </a:bodyPr>
          <a:lstStyle/>
          <a:p>
            <a:r>
              <a:rPr lang="en-US" dirty="0" smtClean="0"/>
              <a:t>Prompt J/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comparison with theory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5600" y="1381760"/>
            <a:ext cx="6158523" cy="4876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41883" y="1696720"/>
            <a:ext cx="1517951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J.-P. </a:t>
            </a:r>
            <a:r>
              <a:rPr lang="en-US" dirty="0" err="1" smtClean="0"/>
              <a:t>Lansberg</a:t>
            </a:r>
            <a:endParaRPr lang="en-US" dirty="0" smtClean="0"/>
          </a:p>
          <a:p>
            <a:r>
              <a:rPr lang="en-US" sz="1400" dirty="0" smtClean="0"/>
              <a:t>[Eur</a:t>
            </a:r>
            <a:r>
              <a:rPr lang="en-US" sz="1400" dirty="0"/>
              <a:t>. Phys.</a:t>
            </a:r>
          </a:p>
          <a:p>
            <a:r>
              <a:rPr lang="en-US" sz="1400" dirty="0"/>
              <a:t>J. C 61 (2009) 693, </a:t>
            </a:r>
            <a:endParaRPr lang="en-US" sz="1400" dirty="0" smtClean="0"/>
          </a:p>
          <a:p>
            <a:r>
              <a:rPr lang="en-US" sz="1400" dirty="0" smtClean="0"/>
              <a:t>arXiv</a:t>
            </a:r>
            <a:r>
              <a:rPr lang="en-US" sz="1400" dirty="0"/>
              <a:t>:0811.4005 </a:t>
            </a:r>
            <a:endParaRPr lang="en-US" sz="1400" dirty="0" smtClean="0"/>
          </a:p>
          <a:p>
            <a:r>
              <a:rPr lang="en-US" sz="1400" dirty="0" smtClean="0"/>
              <a:t>[</a:t>
            </a:r>
            <a:r>
              <a:rPr lang="en-US" sz="1400" dirty="0" err="1"/>
              <a:t>hep-</a:t>
            </a:r>
            <a:r>
              <a:rPr lang="en-US" sz="1400" dirty="0" err="1" smtClean="0"/>
              <a:t>ph</a:t>
            </a:r>
            <a:r>
              <a:rPr lang="en-US" sz="1400" dirty="0" smtClean="0"/>
              <a:t>]]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2015" y="5966172"/>
            <a:ext cx="475372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K. T. Chao et al.</a:t>
            </a:r>
          </a:p>
          <a:p>
            <a:r>
              <a:rPr lang="en-US" sz="1400" dirty="0" smtClean="0"/>
              <a:t>[</a:t>
            </a:r>
            <a:r>
              <a:rPr lang="hu-HU" sz="1400" dirty="0"/>
              <a:t>Phys. Rev. Lett. 106 (2011) 042002, arXiv:1009.3655 [hep-ph</a:t>
            </a:r>
            <a:r>
              <a:rPr lang="hu-HU" sz="1400" dirty="0" smtClean="0"/>
              <a:t>]</a:t>
            </a:r>
            <a:r>
              <a:rPr lang="en-US" sz="1400" dirty="0" smtClean="0"/>
              <a:t>]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230550" y="6057781"/>
            <a:ext cx="217604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R. Vogt </a:t>
            </a:r>
          </a:p>
          <a:p>
            <a:r>
              <a:rPr lang="en-US" sz="1400" dirty="0" smtClean="0"/>
              <a:t>[</a:t>
            </a:r>
            <a:r>
              <a:rPr lang="en-US" sz="1400" dirty="0"/>
              <a:t>Phys. Rep. 462 (2008) 125, </a:t>
            </a:r>
            <a:endParaRPr lang="en-US" sz="1400" dirty="0" smtClean="0"/>
          </a:p>
          <a:p>
            <a:r>
              <a:rPr lang="en-US" sz="1400" dirty="0" smtClean="0"/>
              <a:t>arXiv</a:t>
            </a:r>
            <a:r>
              <a:rPr lang="en-US" sz="1400" dirty="0"/>
              <a:t>:0806.1013 [</a:t>
            </a:r>
            <a:r>
              <a:rPr lang="en-US" sz="1400" dirty="0" err="1"/>
              <a:t>nucl</a:t>
            </a:r>
            <a:r>
              <a:rPr lang="en-US" sz="1400" dirty="0"/>
              <a:t>-ex]</a:t>
            </a:r>
            <a:r>
              <a:rPr lang="en-US" sz="1400" dirty="0" smtClean="0"/>
              <a:t>]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124676" y="1690132"/>
            <a:ext cx="2728769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P. </a:t>
            </a:r>
            <a:r>
              <a:rPr lang="en-US" dirty="0" err="1" smtClean="0"/>
              <a:t>Artoisenet</a:t>
            </a:r>
            <a:r>
              <a:rPr lang="en-US" dirty="0" smtClean="0"/>
              <a:t> </a:t>
            </a:r>
          </a:p>
          <a:p>
            <a:r>
              <a:rPr lang="en-US" sz="1400" dirty="0" smtClean="0"/>
              <a:t>[</a:t>
            </a:r>
            <a:r>
              <a:rPr lang="en-US" sz="1400" dirty="0" err="1"/>
              <a:t>PoS</a:t>
            </a:r>
            <a:r>
              <a:rPr lang="en-US" sz="1400" dirty="0"/>
              <a:t> ICHEP 2010</a:t>
            </a:r>
          </a:p>
          <a:p>
            <a:r>
              <a:rPr lang="en-US" sz="1400" dirty="0"/>
              <a:t>(2010) </a:t>
            </a:r>
            <a:r>
              <a:rPr lang="en-US" sz="1400" dirty="0" smtClean="0"/>
              <a:t>192]</a:t>
            </a:r>
          </a:p>
          <a:p>
            <a:endParaRPr lang="en-US" dirty="0" smtClean="0"/>
          </a:p>
          <a:p>
            <a:r>
              <a:rPr lang="en-US" dirty="0" smtClean="0"/>
              <a:t>M. </a:t>
            </a:r>
            <a:r>
              <a:rPr lang="en-US" dirty="0" err="1" smtClean="0"/>
              <a:t>Butenschön</a:t>
            </a:r>
            <a:r>
              <a:rPr lang="en-US" dirty="0" smtClean="0"/>
              <a:t> </a:t>
            </a:r>
          </a:p>
          <a:p>
            <a:r>
              <a:rPr lang="en-US" dirty="0"/>
              <a:t>a</a:t>
            </a:r>
            <a:r>
              <a:rPr lang="en-US" dirty="0" smtClean="0"/>
              <a:t>nd </a:t>
            </a:r>
          </a:p>
          <a:p>
            <a:r>
              <a:rPr lang="en-US" dirty="0" smtClean="0"/>
              <a:t>B. </a:t>
            </a:r>
            <a:r>
              <a:rPr lang="en-US" dirty="0" err="1" smtClean="0"/>
              <a:t>Kniehl</a:t>
            </a:r>
            <a:r>
              <a:rPr lang="en-US" dirty="0" smtClean="0"/>
              <a:t> </a:t>
            </a:r>
          </a:p>
          <a:p>
            <a:r>
              <a:rPr lang="en-US" sz="1400" dirty="0" smtClean="0"/>
              <a:t>[</a:t>
            </a:r>
            <a:r>
              <a:rPr lang="hu-HU" sz="1400" dirty="0"/>
              <a:t>Phys. Rev. Lett. 106 (2011)</a:t>
            </a:r>
          </a:p>
          <a:p>
            <a:r>
              <a:rPr lang="hu-HU" sz="1400" dirty="0"/>
              <a:t>022301, arXiv:1009.5662 [hep-ph]</a:t>
            </a:r>
            <a:r>
              <a:rPr lang="en-US" sz="1400" dirty="0" smtClean="0"/>
              <a:t>]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67193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22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96379"/>
            <a:ext cx="8229600" cy="895452"/>
          </a:xfr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</a:bodyPr>
          <a:lstStyle/>
          <a:p>
            <a:r>
              <a:rPr lang="en-US" dirty="0" smtClean="0"/>
              <a:t>J/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from </a:t>
            </a:r>
            <a:r>
              <a:rPr lang="en-US" i="1" dirty="0" smtClean="0"/>
              <a:t>b</a:t>
            </a:r>
            <a:r>
              <a:rPr lang="en-US" dirty="0" smtClean="0"/>
              <a:t> comparison with theory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351280"/>
            <a:ext cx="7523204" cy="52700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19963" y="2055892"/>
            <a:ext cx="1218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M. </a:t>
            </a:r>
            <a:r>
              <a:rPr lang="en-US" dirty="0" err="1" smtClean="0"/>
              <a:t>Cacciari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9259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0960"/>
            <a:ext cx="8229600" cy="4795203"/>
          </a:xfrm>
        </p:spPr>
        <p:txBody>
          <a:bodyPr/>
          <a:lstStyle/>
          <a:p>
            <a:r>
              <a:rPr lang="en-US" dirty="0" smtClean="0"/>
              <a:t>Observed in NA3 (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dirty="0" smtClean="0"/>
              <a:t>-platinum) in 1982.</a:t>
            </a:r>
          </a:p>
          <a:p>
            <a:r>
              <a:rPr lang="en-US" dirty="0" smtClean="0"/>
              <a:t>Theoretical predictions </a:t>
            </a:r>
            <a:r>
              <a:rPr lang="en-US" sz="1800" dirty="0" smtClean="0"/>
              <a:t>[A.V. </a:t>
            </a:r>
            <a:r>
              <a:rPr lang="en-US" sz="1800" dirty="0" err="1" smtClean="0"/>
              <a:t>Berezhnoy</a:t>
            </a:r>
            <a:r>
              <a:rPr lang="en-US" sz="1800" dirty="0" smtClean="0"/>
              <a:t> et al., </a:t>
            </a:r>
            <a:r>
              <a:rPr lang="en-US" sz="1800" dirty="0"/>
              <a:t>arXiv:</a:t>
            </a:r>
            <a:r>
              <a:rPr lang="en-US" sz="1800" dirty="0" smtClean="0"/>
              <a:t>1101.5881]</a:t>
            </a:r>
          </a:p>
          <a:p>
            <a:pPr lvl="1"/>
            <a:r>
              <a:rPr lang="en-US" sz="2400" dirty="0" smtClean="0"/>
              <a:t>In </a:t>
            </a:r>
            <a:r>
              <a:rPr lang="el-GR" sz="2400" dirty="0" smtClean="0"/>
              <a:t>4</a:t>
            </a:r>
            <a:r>
              <a:rPr lang="en-US" sz="2400" dirty="0" smtClean="0">
                <a:latin typeface="Symbol" charset="2"/>
                <a:cs typeface="Symbol" charset="2"/>
              </a:rPr>
              <a:t>p</a:t>
            </a:r>
            <a:r>
              <a:rPr lang="el-GR" sz="2400" dirty="0" smtClean="0"/>
              <a:t> </a:t>
            </a:r>
            <a:r>
              <a:rPr lang="el-GR" sz="2400" dirty="0"/>
              <a:t>: </a:t>
            </a:r>
            <a:r>
              <a:rPr lang="el-GR" sz="2400" dirty="0" smtClean="0"/>
              <a:t>σ</a:t>
            </a:r>
            <a:r>
              <a:rPr lang="en-US" sz="900" dirty="0"/>
              <a:t>J</a:t>
            </a:r>
            <a:r>
              <a:rPr lang="el-GR" sz="900" dirty="0" smtClean="0"/>
              <a:t>/</a:t>
            </a:r>
            <a:r>
              <a:rPr lang="el-GR" sz="900" dirty="0"/>
              <a:t>ψ,J/ψ </a:t>
            </a:r>
            <a:r>
              <a:rPr lang="el-GR" sz="2400" dirty="0"/>
              <a:t>= 24.5 </a:t>
            </a:r>
            <a:r>
              <a:rPr lang="el-GR" sz="2400" dirty="0" smtClean="0"/>
              <a:t>nb</a:t>
            </a:r>
            <a:endParaRPr lang="en-US" sz="2400" dirty="0" smtClean="0"/>
          </a:p>
          <a:p>
            <a:pPr lvl="1"/>
            <a:r>
              <a:rPr lang="el-GR" sz="2400" dirty="0" smtClean="0"/>
              <a:t>In </a:t>
            </a:r>
            <a:r>
              <a:rPr lang="el-GR" sz="2400" dirty="0"/>
              <a:t>LHCb acceptance (2&lt;</a:t>
            </a:r>
            <a:r>
              <a:rPr lang="el-GR" sz="2400" i="1" dirty="0"/>
              <a:t>y</a:t>
            </a:r>
            <a:r>
              <a:rPr lang="el-GR" sz="2400" dirty="0"/>
              <a:t>&lt;4.5) : σ</a:t>
            </a:r>
            <a:r>
              <a:rPr lang="el-GR" sz="1200" dirty="0"/>
              <a:t>J/ψ,J/ψ </a:t>
            </a:r>
            <a:r>
              <a:rPr lang="el-GR" sz="2400" dirty="0"/>
              <a:t>= 4.34 – 4.15 </a:t>
            </a:r>
            <a:r>
              <a:rPr lang="el-GR" sz="2400" dirty="0" smtClean="0"/>
              <a:t>nb</a:t>
            </a:r>
            <a:endParaRPr lang="en-US" sz="2400" dirty="0" smtClean="0"/>
          </a:p>
          <a:p>
            <a:r>
              <a:rPr lang="en-US" dirty="0" smtClean="0"/>
              <a:t>Analysis performed in the range </a:t>
            </a:r>
          </a:p>
          <a:p>
            <a:pPr lvl="1"/>
            <a:r>
              <a:rPr lang="en-US" dirty="0" smtClean="0"/>
              <a:t>2&lt;</a:t>
            </a:r>
            <a:r>
              <a:rPr lang="en-US" i="1" dirty="0" smtClean="0"/>
              <a:t>y</a:t>
            </a:r>
            <a:r>
              <a:rPr lang="en-US" dirty="0" smtClean="0"/>
              <a:t>&lt;4.5</a:t>
            </a:r>
          </a:p>
          <a:p>
            <a:pPr lvl="1"/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&lt;10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</a:p>
          <a:p>
            <a:pPr lvl="1"/>
            <a:r>
              <a:rPr lang="en-US" dirty="0" smtClean="0"/>
              <a:t>With the full 2010 dataset.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23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96379"/>
            <a:ext cx="8229600" cy="895452"/>
          </a:xfr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</a:bodyPr>
          <a:lstStyle/>
          <a:p>
            <a:r>
              <a:rPr lang="en-US" dirty="0" smtClean="0"/>
              <a:t>Double J/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production observation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0351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62712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4 </a:t>
            </a:r>
            <a:r>
              <a:rPr lang="en-US" dirty="0" err="1" smtClean="0"/>
              <a:t>muons</a:t>
            </a:r>
            <a:r>
              <a:rPr lang="en-US" dirty="0" smtClean="0"/>
              <a:t> from the same vertex,</a:t>
            </a:r>
          </a:p>
          <a:p>
            <a:r>
              <a:rPr lang="en-US" dirty="0" smtClean="0"/>
              <a:t>Fit M(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err="1" smtClean="0"/>
              <a:t>+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smtClean="0"/>
              <a:t>-</a:t>
            </a:r>
            <a:r>
              <a:rPr lang="en-US" dirty="0" smtClean="0"/>
              <a:t>)</a:t>
            </a:r>
            <a:r>
              <a:rPr lang="en-US" baseline="-25000" dirty="0" smtClean="0"/>
              <a:t>1</a:t>
            </a:r>
            <a:r>
              <a:rPr lang="en-US" dirty="0" smtClean="0"/>
              <a:t> in bins of M(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err="1" smtClean="0"/>
              <a:t>+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smtClean="0"/>
              <a:t>-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US" dirty="0" smtClean="0"/>
              <a:t>, with:</a:t>
            </a:r>
          </a:p>
          <a:p>
            <a:pPr lvl="1"/>
            <a:r>
              <a:rPr lang="en-US" dirty="0" smtClean="0"/>
              <a:t>Double Crystal Ball for the signal (with tail parameters fixed from the simulation and mass and width from the single J/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sample),</a:t>
            </a:r>
          </a:p>
          <a:p>
            <a:pPr lvl="1"/>
            <a:r>
              <a:rPr lang="en-US" dirty="0" smtClean="0"/>
              <a:t>Exponential for the background.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24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67234" cy="1143000"/>
          </a:xfr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</a:bodyPr>
          <a:lstStyle/>
          <a:p>
            <a:r>
              <a:rPr lang="en-US" dirty="0" smtClean="0"/>
              <a:t>Selection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6674" y="223837"/>
            <a:ext cx="4443646" cy="624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9854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Correct each event with </a:t>
            </a:r>
            <a:r>
              <a:rPr lang="en-US" dirty="0" smtClean="0">
                <a:latin typeface="Symbol" charset="2"/>
                <a:cs typeface="Symbol" charset="2"/>
              </a:rPr>
              <a:t>e</a:t>
            </a:r>
            <a:r>
              <a:rPr lang="en-US" baseline="30000" dirty="0" smtClean="0"/>
              <a:t>-1</a:t>
            </a:r>
            <a:r>
              <a:rPr lang="en-US" dirty="0" smtClean="0"/>
              <a:t>.</a:t>
            </a:r>
          </a:p>
          <a:p>
            <a:r>
              <a:rPr lang="en-US" dirty="0" smtClean="0"/>
              <a:t>Fit M(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err="1" smtClean="0"/>
              <a:t>+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smtClean="0"/>
              <a:t>-</a:t>
            </a:r>
            <a:r>
              <a:rPr lang="en-US" dirty="0" smtClean="0"/>
              <a:t>)</a:t>
            </a:r>
            <a:r>
              <a:rPr lang="en-US" baseline="-25000" dirty="0" smtClean="0"/>
              <a:t>1</a:t>
            </a:r>
            <a:r>
              <a:rPr lang="en-US" dirty="0" smtClean="0"/>
              <a:t> event yields projected M(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err="1" smtClean="0"/>
              <a:t>+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smtClean="0"/>
              <a:t>-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US" dirty="0" smtClean="0"/>
              <a:t> distribution: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25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</a:bodyPr>
          <a:lstStyle/>
          <a:p>
            <a:r>
              <a:rPr lang="en-US" dirty="0" smtClean="0"/>
              <a:t>Cross-section determination (1)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1360" y="2904864"/>
            <a:ext cx="4744720" cy="31263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5364480"/>
            <a:ext cx="279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 = 667.1 ± 127.0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787598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26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</a:bodyPr>
          <a:lstStyle/>
          <a:p>
            <a:r>
              <a:rPr lang="en-US" dirty="0" smtClean="0"/>
              <a:t>Cross-section determination (2)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11680"/>
            <a:ext cx="9144000" cy="337827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58800" y="1676400"/>
            <a:ext cx="3405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 of systematic uncertainties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58800" y="5389959"/>
            <a:ext cx="856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3801" y="5578475"/>
            <a:ext cx="3320759" cy="78649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82160" y="5727025"/>
            <a:ext cx="456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  5.6 ± 1.1 ± 0.5 ± 0.9 (tracking)</a:t>
            </a:r>
            <a:r>
              <a:rPr lang="en-US" dirty="0"/>
              <a:t> </a:t>
            </a:r>
            <a:r>
              <a:rPr lang="en-US" dirty="0" smtClean="0"/>
              <a:t>± 0.6 (</a:t>
            </a:r>
            <a:r>
              <a:rPr lang="en-US" dirty="0" err="1" smtClean="0"/>
              <a:t>lumi</a:t>
            </a:r>
            <a:r>
              <a:rPr lang="en-US" dirty="0" smtClean="0"/>
              <a:t>) </a:t>
            </a:r>
            <a:r>
              <a:rPr lang="en-US" dirty="0" err="1" smtClean="0"/>
              <a:t>nb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3010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96440"/>
            <a:ext cx="5659120" cy="435991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Production of 1 J/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and nothing else: possible if one </a:t>
            </a:r>
            <a:r>
              <a:rPr lang="en-US" dirty="0" err="1" smtClean="0"/>
              <a:t>colourless</a:t>
            </a:r>
            <a:r>
              <a:rPr lang="en-US" dirty="0" smtClean="0"/>
              <a:t> object is exchanged.</a:t>
            </a:r>
          </a:p>
          <a:p>
            <a:r>
              <a:rPr lang="en-US" dirty="0" smtClean="0"/>
              <a:t>Unambiguous evidence of </a:t>
            </a:r>
            <a:r>
              <a:rPr lang="en-US" dirty="0" err="1" smtClean="0"/>
              <a:t>pomeron</a:t>
            </a:r>
            <a:r>
              <a:rPr lang="en-US" dirty="0" smtClean="0"/>
              <a:t>, search for </a:t>
            </a:r>
            <a:r>
              <a:rPr lang="en-US" dirty="0" err="1" smtClean="0"/>
              <a:t>odderon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Selection: </a:t>
            </a:r>
          </a:p>
          <a:p>
            <a:pPr lvl="1"/>
            <a:r>
              <a:rPr lang="en-US" dirty="0" smtClean="0"/>
              <a:t>No backward tracks (gap of 2 units of rapidity)</a:t>
            </a:r>
          </a:p>
          <a:p>
            <a:pPr lvl="1"/>
            <a:r>
              <a:rPr lang="en-US" dirty="0" smtClean="0"/>
              <a:t>Only 2 forward </a:t>
            </a:r>
            <a:r>
              <a:rPr lang="en-US" dirty="0" err="1" smtClean="0"/>
              <a:t>muons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(</a:t>
            </a:r>
            <a:r>
              <a:rPr lang="en-US" dirty="0" smtClean="0">
                <a:latin typeface="Symbol" charset="2"/>
                <a:cs typeface="Symbol" charset="2"/>
              </a:rPr>
              <a:t>mm</a:t>
            </a:r>
            <a:r>
              <a:rPr lang="en-US" dirty="0" smtClean="0"/>
              <a:t>)&lt;900 MeV/c</a:t>
            </a:r>
          </a:p>
          <a:p>
            <a:pPr lvl="1"/>
            <a:r>
              <a:rPr lang="en-US" dirty="0" smtClean="0"/>
              <a:t>No photons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27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</a:bodyPr>
          <a:lstStyle/>
          <a:p>
            <a:r>
              <a:rPr lang="en-US" dirty="0" smtClean="0"/>
              <a:t>Exclusive J/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production</a:t>
            </a:r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98" r="34750"/>
          <a:stretch/>
        </p:blipFill>
        <p:spPr bwMode="auto">
          <a:xfrm>
            <a:off x="6553200" y="2951481"/>
            <a:ext cx="1818480" cy="1714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76504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28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</a:bodyPr>
          <a:lstStyle/>
          <a:p>
            <a:r>
              <a:rPr lang="en-US" dirty="0" smtClean="0"/>
              <a:t>Exclusive J/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mass spectrum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99776"/>
            <a:ext cx="7561262" cy="475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413" y="1611536"/>
            <a:ext cx="4258723" cy="4642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2459830" y="6254338"/>
            <a:ext cx="5057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J/</a:t>
            </a:r>
            <a:r>
              <a:rPr lang="en-US" dirty="0">
                <a:latin typeface="Symbol" charset="2"/>
                <a:cs typeface="Symbol" charset="2"/>
              </a:rPr>
              <a:t>y</a:t>
            </a:r>
            <a:r>
              <a:rPr lang="en-US" dirty="0"/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6047420" y="6254338"/>
            <a:ext cx="758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(2S)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4919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9519"/>
            <a:ext cx="8229600" cy="5481955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Symbol" charset="2"/>
                <a:cs typeface="Symbol" charset="2"/>
              </a:rPr>
              <a:t>s</a:t>
            </a:r>
            <a:r>
              <a:rPr lang="en-US" sz="2400" dirty="0" smtClean="0"/>
              <a:t>(J/</a:t>
            </a:r>
            <a:r>
              <a:rPr lang="en-US" sz="2400" dirty="0" smtClean="0">
                <a:latin typeface="Symbol" charset="2"/>
                <a:cs typeface="Symbol" charset="2"/>
              </a:rPr>
              <a:t>y</a:t>
            </a:r>
            <a:r>
              <a:rPr lang="en-US" sz="2400" dirty="0" smtClean="0"/>
              <a:t> → </a:t>
            </a:r>
            <a:r>
              <a:rPr lang="en-US" sz="2400" dirty="0" err="1" smtClean="0">
                <a:latin typeface="Symbol" charset="2"/>
                <a:cs typeface="Symbol" charset="2"/>
              </a:rPr>
              <a:t>m</a:t>
            </a:r>
            <a:r>
              <a:rPr lang="en-US" sz="2400" baseline="30000" dirty="0" err="1" smtClean="0"/>
              <a:t>+</a:t>
            </a:r>
            <a:r>
              <a:rPr lang="en-US" sz="2400" dirty="0" err="1" smtClean="0">
                <a:latin typeface="Symbol" charset="2"/>
                <a:cs typeface="Symbol" charset="2"/>
              </a:rPr>
              <a:t>m</a:t>
            </a:r>
            <a:r>
              <a:rPr lang="en-US" sz="2400" baseline="30000" dirty="0" smtClean="0"/>
              <a:t>-</a:t>
            </a:r>
            <a:r>
              <a:rPr lang="en-US" sz="2400" dirty="0" smtClean="0"/>
              <a:t>, 2&lt;</a:t>
            </a:r>
            <a:r>
              <a:rPr lang="en-US" sz="2400" dirty="0" smtClean="0">
                <a:latin typeface="Symbol" charset="2"/>
                <a:cs typeface="Symbol" charset="2"/>
              </a:rPr>
              <a:t>h(m</a:t>
            </a:r>
            <a:r>
              <a:rPr lang="en-US" sz="2400" baseline="30000" dirty="0" smtClean="0"/>
              <a:t>+</a:t>
            </a:r>
            <a:r>
              <a:rPr lang="en-US" sz="2400" dirty="0" smtClean="0"/>
              <a:t>),</a:t>
            </a:r>
            <a:r>
              <a:rPr lang="en-US" sz="2400" dirty="0" smtClean="0">
                <a:latin typeface="Symbol" charset="2"/>
                <a:cs typeface="Symbol" charset="2"/>
              </a:rPr>
              <a:t>h(m</a:t>
            </a:r>
            <a:r>
              <a:rPr lang="en-US" sz="2400" baseline="30000" dirty="0" smtClean="0"/>
              <a:t>-</a:t>
            </a:r>
            <a:r>
              <a:rPr lang="en-US" sz="2400" dirty="0" smtClean="0"/>
              <a:t>)&lt;4.5) = 474 ± 12 ± 45 ± 92 </a:t>
            </a:r>
            <a:r>
              <a:rPr lang="en-US" sz="2400" dirty="0" err="1" smtClean="0"/>
              <a:t>pb</a:t>
            </a:r>
            <a:endParaRPr lang="en-US" sz="2400" dirty="0" smtClean="0"/>
          </a:p>
          <a:p>
            <a:r>
              <a:rPr lang="en-US" sz="2400" dirty="0" smtClean="0">
                <a:latin typeface="Symbol" charset="2"/>
                <a:cs typeface="Symbol" charset="2"/>
              </a:rPr>
              <a:t>s</a:t>
            </a:r>
            <a:r>
              <a:rPr lang="en-US" sz="2400" dirty="0" smtClean="0"/>
              <a:t>(</a:t>
            </a:r>
            <a:r>
              <a:rPr lang="en-US" sz="2400" dirty="0" smtClean="0">
                <a:latin typeface="Symbol" charset="2"/>
                <a:cs typeface="Symbol" charset="2"/>
              </a:rPr>
              <a:t>y</a:t>
            </a:r>
            <a:r>
              <a:rPr lang="en-US" sz="2400" dirty="0" smtClean="0">
                <a:cs typeface="Symbol" charset="2"/>
              </a:rPr>
              <a:t>(2S)</a:t>
            </a:r>
            <a:r>
              <a:rPr lang="en-US" sz="2400" dirty="0" smtClean="0"/>
              <a:t> </a:t>
            </a:r>
            <a:r>
              <a:rPr lang="en-US" sz="2400" dirty="0"/>
              <a:t>→ </a:t>
            </a:r>
            <a:r>
              <a:rPr lang="en-US" sz="2400" dirty="0" err="1">
                <a:latin typeface="Symbol" charset="2"/>
                <a:cs typeface="Symbol" charset="2"/>
              </a:rPr>
              <a:t>m</a:t>
            </a:r>
            <a:r>
              <a:rPr lang="en-US" sz="2400" baseline="30000" dirty="0" err="1"/>
              <a:t>+</a:t>
            </a:r>
            <a:r>
              <a:rPr lang="en-US" sz="2400" dirty="0" err="1">
                <a:latin typeface="Symbol" charset="2"/>
                <a:cs typeface="Symbol" charset="2"/>
              </a:rPr>
              <a:t>m</a:t>
            </a:r>
            <a:r>
              <a:rPr lang="en-US" sz="2400" baseline="30000" dirty="0"/>
              <a:t>-</a:t>
            </a:r>
            <a:r>
              <a:rPr lang="en-US" sz="2400" dirty="0"/>
              <a:t>, 2&lt;</a:t>
            </a:r>
            <a:r>
              <a:rPr lang="en-US" sz="2400" dirty="0">
                <a:latin typeface="Symbol" charset="2"/>
                <a:cs typeface="Symbol" charset="2"/>
              </a:rPr>
              <a:t>h(m</a:t>
            </a:r>
            <a:r>
              <a:rPr lang="en-US" sz="2400" baseline="30000" dirty="0"/>
              <a:t>+</a:t>
            </a:r>
            <a:r>
              <a:rPr lang="en-US" sz="2400" dirty="0"/>
              <a:t>),</a:t>
            </a:r>
            <a:r>
              <a:rPr lang="en-US" sz="2400" dirty="0">
                <a:latin typeface="Symbol" charset="2"/>
                <a:cs typeface="Symbol" charset="2"/>
              </a:rPr>
              <a:t>h(m</a:t>
            </a:r>
            <a:r>
              <a:rPr lang="en-US" sz="2400" baseline="30000" dirty="0"/>
              <a:t>-</a:t>
            </a:r>
            <a:r>
              <a:rPr lang="en-US" sz="2400" dirty="0"/>
              <a:t>)&lt;4.5) = </a:t>
            </a:r>
            <a:r>
              <a:rPr lang="en-US" sz="2400" dirty="0" smtClean="0"/>
              <a:t>12.2 </a:t>
            </a:r>
            <a:r>
              <a:rPr lang="en-US" sz="2400" dirty="0"/>
              <a:t>± </a:t>
            </a:r>
            <a:r>
              <a:rPr lang="en-US" sz="2400" dirty="0" smtClean="0"/>
              <a:t>1.8 </a:t>
            </a:r>
            <a:r>
              <a:rPr lang="en-US" sz="2400" dirty="0"/>
              <a:t>± </a:t>
            </a:r>
            <a:r>
              <a:rPr lang="en-US" sz="2400" dirty="0" smtClean="0"/>
              <a:t>1.2 </a:t>
            </a:r>
            <a:r>
              <a:rPr lang="en-US" sz="2400" dirty="0"/>
              <a:t>± </a:t>
            </a:r>
            <a:r>
              <a:rPr lang="en-US" sz="2400" dirty="0" smtClean="0"/>
              <a:t>2.4 </a:t>
            </a:r>
            <a:r>
              <a:rPr lang="en-US" sz="2400" dirty="0" err="1" smtClean="0"/>
              <a:t>pb</a:t>
            </a:r>
            <a:endParaRPr lang="en-US" sz="2400" dirty="0" smtClean="0"/>
          </a:p>
          <a:p>
            <a:r>
              <a:rPr lang="en-US" sz="2400" dirty="0">
                <a:latin typeface="Symbol" charset="2"/>
                <a:cs typeface="Symbol" charset="2"/>
              </a:rPr>
              <a:t>s</a:t>
            </a:r>
            <a:r>
              <a:rPr lang="en-US" sz="2400" dirty="0"/>
              <a:t>(</a:t>
            </a:r>
            <a:r>
              <a:rPr lang="en-US" sz="2400" dirty="0">
                <a:latin typeface="Symbol" charset="2"/>
                <a:cs typeface="Symbol" charset="2"/>
              </a:rPr>
              <a:t>y</a:t>
            </a:r>
            <a:r>
              <a:rPr lang="en-US" sz="2400" dirty="0">
                <a:cs typeface="Symbol" charset="2"/>
              </a:rPr>
              <a:t>(2S</a:t>
            </a:r>
            <a:r>
              <a:rPr lang="en-US" sz="2400" dirty="0" smtClean="0">
                <a:cs typeface="Symbol" charset="2"/>
              </a:rPr>
              <a:t>))/</a:t>
            </a:r>
            <a:r>
              <a:rPr lang="en-US" sz="2400" dirty="0">
                <a:latin typeface="Symbol" charset="2"/>
                <a:cs typeface="Symbol" charset="2"/>
              </a:rPr>
              <a:t>s</a:t>
            </a:r>
            <a:r>
              <a:rPr lang="en-US" sz="2400" dirty="0" smtClean="0"/>
              <a:t>(J/</a:t>
            </a:r>
            <a:r>
              <a:rPr lang="en-US" sz="2400" dirty="0" smtClean="0">
                <a:latin typeface="Symbol" charset="2"/>
                <a:cs typeface="Symbol" charset="2"/>
              </a:rPr>
              <a:t>y</a:t>
            </a:r>
            <a:r>
              <a:rPr lang="en-US" sz="2400" dirty="0" smtClean="0">
                <a:cs typeface="Symbol" charset="2"/>
              </a:rPr>
              <a:t>) = </a:t>
            </a:r>
            <a:r>
              <a:rPr lang="en-US" sz="2400" dirty="0" smtClean="0"/>
              <a:t>0.20 </a:t>
            </a:r>
            <a:r>
              <a:rPr lang="en-US" sz="2400" dirty="0"/>
              <a:t>± </a:t>
            </a:r>
            <a:r>
              <a:rPr lang="en-US" sz="2400" dirty="0" smtClean="0"/>
              <a:t>0.03</a:t>
            </a:r>
            <a:endParaRPr lang="en-US" sz="2400" dirty="0"/>
          </a:p>
          <a:p>
            <a:pPr lvl="1"/>
            <a:r>
              <a:rPr lang="en-US" sz="2000" dirty="0" smtClean="0"/>
              <a:t>CDF:  </a:t>
            </a:r>
            <a:r>
              <a:rPr lang="en-US" sz="2000" dirty="0">
                <a:latin typeface="Symbol" charset="2"/>
                <a:cs typeface="Symbol" charset="2"/>
              </a:rPr>
              <a:t>s</a:t>
            </a:r>
            <a:r>
              <a:rPr lang="en-US" sz="2000" dirty="0"/>
              <a:t>(</a:t>
            </a:r>
            <a:r>
              <a:rPr lang="en-US" sz="2000" dirty="0">
                <a:latin typeface="Symbol" charset="2"/>
                <a:cs typeface="Symbol" charset="2"/>
              </a:rPr>
              <a:t>y</a:t>
            </a:r>
            <a:r>
              <a:rPr lang="en-US" sz="2000" dirty="0">
                <a:cs typeface="Symbol" charset="2"/>
              </a:rPr>
              <a:t>(2S))/</a:t>
            </a:r>
            <a:r>
              <a:rPr lang="en-US" sz="2000" dirty="0">
                <a:latin typeface="Symbol" charset="2"/>
                <a:cs typeface="Symbol" charset="2"/>
              </a:rPr>
              <a:t>s</a:t>
            </a:r>
            <a:r>
              <a:rPr lang="en-US" sz="2000" dirty="0"/>
              <a:t>(J/</a:t>
            </a:r>
            <a:r>
              <a:rPr lang="en-US" sz="2000" dirty="0">
                <a:latin typeface="Symbol" charset="2"/>
                <a:cs typeface="Symbol" charset="2"/>
              </a:rPr>
              <a:t>y</a:t>
            </a:r>
            <a:r>
              <a:rPr lang="en-US" sz="2000" dirty="0">
                <a:cs typeface="Symbol" charset="2"/>
              </a:rPr>
              <a:t>) = </a:t>
            </a:r>
            <a:r>
              <a:rPr lang="en-US" sz="2000" dirty="0" smtClean="0"/>
              <a:t>0.14 </a:t>
            </a:r>
            <a:r>
              <a:rPr lang="en-US" sz="2000" dirty="0"/>
              <a:t>± </a:t>
            </a:r>
            <a:r>
              <a:rPr lang="en-US" sz="2000" dirty="0" smtClean="0"/>
              <a:t>0.09</a:t>
            </a:r>
          </a:p>
          <a:p>
            <a:pPr lvl="1"/>
            <a:r>
              <a:rPr lang="en-US" sz="2000" dirty="0" smtClean="0"/>
              <a:t>HERA: </a:t>
            </a:r>
            <a:r>
              <a:rPr lang="en-US" sz="2000" dirty="0">
                <a:latin typeface="Symbol" charset="2"/>
                <a:cs typeface="Symbol" charset="2"/>
              </a:rPr>
              <a:t>s</a:t>
            </a:r>
            <a:r>
              <a:rPr lang="en-US" sz="2000" dirty="0"/>
              <a:t>(</a:t>
            </a:r>
            <a:r>
              <a:rPr lang="en-US" sz="2000" dirty="0">
                <a:latin typeface="Symbol" charset="2"/>
                <a:cs typeface="Symbol" charset="2"/>
              </a:rPr>
              <a:t>y</a:t>
            </a:r>
            <a:r>
              <a:rPr lang="en-US" sz="2000" dirty="0">
                <a:cs typeface="Symbol" charset="2"/>
              </a:rPr>
              <a:t>(2S))/</a:t>
            </a:r>
            <a:r>
              <a:rPr lang="en-US" sz="2000" dirty="0">
                <a:latin typeface="Symbol" charset="2"/>
                <a:cs typeface="Symbol" charset="2"/>
              </a:rPr>
              <a:t>s</a:t>
            </a:r>
            <a:r>
              <a:rPr lang="en-US" sz="2000" dirty="0"/>
              <a:t>(J/</a:t>
            </a:r>
            <a:r>
              <a:rPr lang="en-US" sz="2000" dirty="0">
                <a:latin typeface="Symbol" charset="2"/>
                <a:cs typeface="Symbol" charset="2"/>
              </a:rPr>
              <a:t>y</a:t>
            </a:r>
            <a:r>
              <a:rPr lang="en-US" sz="2000" dirty="0">
                <a:cs typeface="Symbol" charset="2"/>
              </a:rPr>
              <a:t>) = </a:t>
            </a:r>
            <a:r>
              <a:rPr lang="en-US" sz="2000" dirty="0" smtClean="0"/>
              <a:t>0.166 </a:t>
            </a:r>
            <a:r>
              <a:rPr lang="en-US" sz="2000" dirty="0"/>
              <a:t>± </a:t>
            </a:r>
            <a:r>
              <a:rPr lang="en-US" sz="2000" dirty="0" smtClean="0"/>
              <a:t>0.012</a:t>
            </a:r>
            <a:endParaRPr lang="en-US" sz="2000" dirty="0"/>
          </a:p>
          <a:p>
            <a:pPr lvl="1"/>
            <a:r>
              <a:rPr lang="en-US" sz="2000" dirty="0" smtClean="0"/>
              <a:t>Theory predictions:</a:t>
            </a:r>
          </a:p>
          <a:p>
            <a:pPr lvl="2"/>
            <a:r>
              <a:rPr lang="en-US" sz="2000" dirty="0">
                <a:latin typeface="Symbol" charset="2"/>
                <a:cs typeface="Symbol" charset="2"/>
              </a:rPr>
              <a:t>s</a:t>
            </a:r>
            <a:r>
              <a:rPr lang="en-US" sz="2000" dirty="0"/>
              <a:t>(J/</a:t>
            </a:r>
            <a:r>
              <a:rPr lang="en-US" sz="2000" dirty="0">
                <a:latin typeface="Symbol" charset="2"/>
                <a:cs typeface="Symbol" charset="2"/>
              </a:rPr>
              <a:t>y</a:t>
            </a:r>
            <a:r>
              <a:rPr lang="en-US" sz="2000" dirty="0"/>
              <a:t> → </a:t>
            </a:r>
            <a:r>
              <a:rPr lang="en-US" sz="2000" dirty="0" err="1">
                <a:latin typeface="Symbol" charset="2"/>
                <a:cs typeface="Symbol" charset="2"/>
              </a:rPr>
              <a:t>m</a:t>
            </a:r>
            <a:r>
              <a:rPr lang="en-US" sz="2000" baseline="30000" dirty="0" err="1"/>
              <a:t>+</a:t>
            </a:r>
            <a:r>
              <a:rPr lang="en-US" sz="2000" dirty="0" err="1">
                <a:latin typeface="Symbol" charset="2"/>
                <a:cs typeface="Symbol" charset="2"/>
              </a:rPr>
              <a:t>m</a:t>
            </a:r>
            <a:r>
              <a:rPr lang="en-US" sz="2000" baseline="30000" dirty="0"/>
              <a:t>-</a:t>
            </a:r>
            <a:r>
              <a:rPr lang="en-US" sz="2000" dirty="0"/>
              <a:t>, 2&lt;</a:t>
            </a:r>
            <a:r>
              <a:rPr lang="en-US" sz="2000" dirty="0">
                <a:latin typeface="Symbol" charset="2"/>
                <a:cs typeface="Symbol" charset="2"/>
              </a:rPr>
              <a:t>h(m</a:t>
            </a:r>
            <a:r>
              <a:rPr lang="en-US" sz="2000" baseline="30000" dirty="0"/>
              <a:t>+</a:t>
            </a:r>
            <a:r>
              <a:rPr lang="en-US" sz="2000" dirty="0"/>
              <a:t>),</a:t>
            </a:r>
            <a:r>
              <a:rPr lang="en-US" sz="2000" dirty="0">
                <a:latin typeface="Symbol" charset="2"/>
                <a:cs typeface="Symbol" charset="2"/>
              </a:rPr>
              <a:t>h(m</a:t>
            </a:r>
            <a:r>
              <a:rPr lang="en-US" sz="2000" baseline="30000" dirty="0"/>
              <a:t>-</a:t>
            </a:r>
            <a:r>
              <a:rPr lang="en-US" sz="2000" dirty="0"/>
              <a:t>)&lt;4.5</a:t>
            </a:r>
            <a:r>
              <a:rPr lang="en-US" sz="2000" dirty="0" smtClean="0"/>
              <a:t>)</a:t>
            </a:r>
          </a:p>
          <a:p>
            <a:pPr lvl="3"/>
            <a:r>
              <a:rPr lang="en-US" dirty="0" smtClean="0"/>
              <a:t>Starlight (Klein and </a:t>
            </a:r>
            <a:r>
              <a:rPr lang="en-US" dirty="0" err="1" smtClean="0"/>
              <a:t>Nystrand</a:t>
            </a:r>
            <a:r>
              <a:rPr lang="en-US" dirty="0" smtClean="0"/>
              <a:t>): 292 </a:t>
            </a:r>
            <a:r>
              <a:rPr lang="en-US" dirty="0" err="1" smtClean="0"/>
              <a:t>pb</a:t>
            </a:r>
            <a:endParaRPr lang="en-US" dirty="0" smtClean="0"/>
          </a:p>
          <a:p>
            <a:pPr lvl="3"/>
            <a:r>
              <a:rPr lang="en-US" dirty="0" err="1" smtClean="0"/>
              <a:t>SuperChic</a:t>
            </a:r>
            <a:r>
              <a:rPr lang="en-US" dirty="0" smtClean="0"/>
              <a:t> (Harland-Lang, </a:t>
            </a:r>
            <a:r>
              <a:rPr lang="en-US" dirty="0" err="1" smtClean="0"/>
              <a:t>Khoze</a:t>
            </a:r>
            <a:r>
              <a:rPr lang="en-US" dirty="0" smtClean="0"/>
              <a:t>, </a:t>
            </a:r>
            <a:r>
              <a:rPr lang="en-US" dirty="0" err="1" smtClean="0"/>
              <a:t>Ryskin</a:t>
            </a:r>
            <a:r>
              <a:rPr lang="en-US" dirty="0" smtClean="0"/>
              <a:t>, </a:t>
            </a:r>
            <a:r>
              <a:rPr lang="en-US" dirty="0" err="1" smtClean="0"/>
              <a:t>Stirlin</a:t>
            </a:r>
            <a:r>
              <a:rPr lang="en-US" dirty="0" smtClean="0"/>
              <a:t>): 330 </a:t>
            </a:r>
            <a:r>
              <a:rPr lang="en-US" dirty="0" err="1" smtClean="0"/>
              <a:t>pb</a:t>
            </a:r>
            <a:endParaRPr lang="en-US" dirty="0" smtClean="0"/>
          </a:p>
          <a:p>
            <a:pPr lvl="3"/>
            <a:r>
              <a:rPr lang="en-US" dirty="0" err="1" smtClean="0"/>
              <a:t>Motyka</a:t>
            </a:r>
            <a:r>
              <a:rPr lang="en-US" dirty="0" smtClean="0"/>
              <a:t> and Watt: 330 </a:t>
            </a:r>
            <a:r>
              <a:rPr lang="en-US" dirty="0" err="1" smtClean="0"/>
              <a:t>pb</a:t>
            </a:r>
            <a:endParaRPr lang="en-US" dirty="0" smtClean="0"/>
          </a:p>
          <a:p>
            <a:pPr lvl="3"/>
            <a:r>
              <a:rPr lang="en-US" dirty="0" smtClean="0"/>
              <a:t>Schafer and </a:t>
            </a:r>
            <a:r>
              <a:rPr lang="en-US" dirty="0" err="1" smtClean="0"/>
              <a:t>Szczurek</a:t>
            </a:r>
            <a:r>
              <a:rPr lang="en-US" dirty="0" smtClean="0"/>
              <a:t>: 710 </a:t>
            </a:r>
            <a:r>
              <a:rPr lang="en-US" dirty="0" err="1" smtClean="0"/>
              <a:t>pb</a:t>
            </a:r>
            <a:endParaRPr lang="en-US" dirty="0" smtClean="0"/>
          </a:p>
          <a:p>
            <a:pPr lvl="2"/>
            <a:r>
              <a:rPr lang="en-US" sz="2000" dirty="0">
                <a:latin typeface="Symbol" charset="2"/>
                <a:cs typeface="Symbol" charset="2"/>
              </a:rPr>
              <a:t>s</a:t>
            </a:r>
            <a:r>
              <a:rPr lang="en-US" sz="2000" dirty="0"/>
              <a:t>(</a:t>
            </a:r>
            <a:r>
              <a:rPr lang="en-US" sz="2000" dirty="0">
                <a:latin typeface="Symbol" charset="2"/>
                <a:cs typeface="Symbol" charset="2"/>
              </a:rPr>
              <a:t>y</a:t>
            </a:r>
            <a:r>
              <a:rPr lang="en-US" sz="2000" dirty="0">
                <a:cs typeface="Symbol" charset="2"/>
              </a:rPr>
              <a:t>(2S)</a:t>
            </a:r>
            <a:r>
              <a:rPr lang="en-US" sz="2000" dirty="0"/>
              <a:t> → </a:t>
            </a:r>
            <a:r>
              <a:rPr lang="en-US" sz="2000" dirty="0" err="1">
                <a:latin typeface="Symbol" charset="2"/>
                <a:cs typeface="Symbol" charset="2"/>
              </a:rPr>
              <a:t>m</a:t>
            </a:r>
            <a:r>
              <a:rPr lang="en-US" sz="2000" baseline="30000" dirty="0" err="1"/>
              <a:t>+</a:t>
            </a:r>
            <a:r>
              <a:rPr lang="en-US" sz="2000" dirty="0" err="1">
                <a:latin typeface="Symbol" charset="2"/>
                <a:cs typeface="Symbol" charset="2"/>
              </a:rPr>
              <a:t>m</a:t>
            </a:r>
            <a:r>
              <a:rPr lang="en-US" sz="2000" baseline="30000" dirty="0"/>
              <a:t>-</a:t>
            </a:r>
            <a:r>
              <a:rPr lang="en-US" sz="2000" dirty="0"/>
              <a:t>, 2&lt;</a:t>
            </a:r>
            <a:r>
              <a:rPr lang="en-US" sz="2000" dirty="0">
                <a:latin typeface="Symbol" charset="2"/>
                <a:cs typeface="Symbol" charset="2"/>
              </a:rPr>
              <a:t>h(m</a:t>
            </a:r>
            <a:r>
              <a:rPr lang="en-US" sz="2000" baseline="30000" dirty="0"/>
              <a:t>+</a:t>
            </a:r>
            <a:r>
              <a:rPr lang="en-US" sz="2000" dirty="0"/>
              <a:t>),</a:t>
            </a:r>
            <a:r>
              <a:rPr lang="en-US" sz="2000" dirty="0">
                <a:latin typeface="Symbol" charset="2"/>
                <a:cs typeface="Symbol" charset="2"/>
              </a:rPr>
              <a:t>h(m</a:t>
            </a:r>
            <a:r>
              <a:rPr lang="en-US" sz="2000" baseline="30000" dirty="0"/>
              <a:t>-</a:t>
            </a:r>
            <a:r>
              <a:rPr lang="en-US" sz="2000" dirty="0"/>
              <a:t>)&lt;4.5) </a:t>
            </a:r>
            <a:endParaRPr lang="en-US" sz="2000" dirty="0" smtClean="0"/>
          </a:p>
          <a:p>
            <a:pPr lvl="3"/>
            <a:r>
              <a:rPr lang="en-US" dirty="0"/>
              <a:t>Starlight (Klein and </a:t>
            </a:r>
            <a:r>
              <a:rPr lang="en-US" dirty="0" err="1"/>
              <a:t>Nystrand</a:t>
            </a:r>
            <a:r>
              <a:rPr lang="en-US" dirty="0"/>
              <a:t>): 6</a:t>
            </a:r>
            <a:r>
              <a:rPr lang="en-US" dirty="0" smtClean="0"/>
              <a:t> </a:t>
            </a:r>
            <a:r>
              <a:rPr lang="en-US" dirty="0" err="1"/>
              <a:t>pb</a:t>
            </a:r>
            <a:endParaRPr lang="en-US" dirty="0"/>
          </a:p>
          <a:p>
            <a:pPr lvl="3"/>
            <a:r>
              <a:rPr lang="en-US" dirty="0" smtClean="0"/>
              <a:t>Schafer </a:t>
            </a:r>
            <a:r>
              <a:rPr lang="en-US" dirty="0"/>
              <a:t>and </a:t>
            </a:r>
            <a:r>
              <a:rPr lang="en-US" dirty="0" err="1"/>
              <a:t>Szczurek</a:t>
            </a:r>
            <a:r>
              <a:rPr lang="en-US" dirty="0"/>
              <a:t>: </a:t>
            </a:r>
            <a:r>
              <a:rPr lang="en-US" dirty="0" smtClean="0"/>
              <a:t>17 </a:t>
            </a:r>
            <a:r>
              <a:rPr lang="en-US" dirty="0" err="1"/>
              <a:t>pb</a:t>
            </a:r>
            <a:endParaRPr lang="en-US" dirty="0"/>
          </a:p>
          <a:p>
            <a:pPr lvl="2"/>
            <a:endParaRPr lang="en-US" sz="1600" dirty="0" smtClean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29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32398"/>
            <a:ext cx="8229600" cy="1143000"/>
          </a:xfr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</a:bodyPr>
          <a:lstStyle/>
          <a:p>
            <a:r>
              <a:rPr lang="en-US" dirty="0" smtClean="0"/>
              <a:t>Exclusive J/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cross-section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010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910448"/>
            <a:ext cx="8229600" cy="845778"/>
          </a:xfrm>
        </p:spPr>
        <p:txBody>
          <a:bodyPr>
            <a:normAutofit/>
          </a:bodyPr>
          <a:lstStyle/>
          <a:p>
            <a:r>
              <a:rPr lang="en-US" dirty="0" smtClean="0"/>
              <a:t>Acceptance: 1.9&lt;</a:t>
            </a:r>
            <a:r>
              <a:rPr lang="en-US" dirty="0" smtClean="0">
                <a:latin typeface="Symbol" charset="2"/>
                <a:cs typeface="Symbol" charset="2"/>
              </a:rPr>
              <a:t>h</a:t>
            </a:r>
            <a:r>
              <a:rPr lang="en-US" dirty="0" smtClean="0"/>
              <a:t>&lt;4.9 for charged tracks.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2414206"/>
              </p:ext>
            </p:extLst>
          </p:nvPr>
        </p:nvGraphicFramePr>
        <p:xfrm>
          <a:off x="710244" y="1055836"/>
          <a:ext cx="7637344" cy="43492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5" r:id="rId3" imgW="9533333" imgH="5428571" progId="">
                  <p:embed/>
                </p:oleObj>
              </mc:Choice>
              <mc:Fallback>
                <p:oleObj r:id="rId3" imgW="9533333" imgH="542857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0244" y="1055836"/>
                        <a:ext cx="7637344" cy="4349284"/>
                      </a:xfrm>
                      <a:prstGeom prst="rect">
                        <a:avLst/>
                      </a:prstGeom>
                      <a:noFill/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457200" y="90002"/>
            <a:ext cx="8229600" cy="970070"/>
          </a:xfrm>
          <a:prstGeom prst="rect">
            <a:avLst/>
          </a:prstGeo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The LHCb Detector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822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388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J/</a:t>
            </a:r>
            <a:r>
              <a:rPr lang="en-US" sz="2800" dirty="0" smtClean="0">
                <a:latin typeface="Symbol" charset="2"/>
                <a:cs typeface="Symbol" charset="2"/>
              </a:rPr>
              <a:t>y</a:t>
            </a:r>
            <a:r>
              <a:rPr lang="en-US" sz="2800" dirty="0" smtClean="0"/>
              <a:t> cross-section measurement at LHCb with 5 pb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 of data, as a function of </a:t>
            </a:r>
            <a:r>
              <a:rPr lang="en-US" sz="2800" i="1" dirty="0" err="1" smtClean="0"/>
              <a:t>p</a:t>
            </a:r>
            <a:r>
              <a:rPr lang="en-US" sz="2800" baseline="-25000" dirty="0" err="1" smtClean="0"/>
              <a:t>T</a:t>
            </a:r>
            <a:r>
              <a:rPr lang="en-US" sz="2800" dirty="0" smtClean="0"/>
              <a:t> and </a:t>
            </a:r>
            <a:r>
              <a:rPr lang="en-US" sz="2800" i="1" dirty="0" smtClean="0"/>
              <a:t>y</a:t>
            </a:r>
            <a:r>
              <a:rPr lang="en-US" sz="2800" dirty="0" smtClean="0"/>
              <a:t>, [arXiv:1103.0423], submitted to EPJC.</a:t>
            </a:r>
          </a:p>
          <a:p>
            <a:r>
              <a:rPr lang="en-US" sz="2800" dirty="0" smtClean="0"/>
              <a:t>Large uncertainties due to unknown J/</a:t>
            </a:r>
            <a:r>
              <a:rPr lang="en-US" sz="2800" dirty="0" smtClean="0">
                <a:latin typeface="Symbol" charset="2"/>
                <a:cs typeface="Symbol" charset="2"/>
              </a:rPr>
              <a:t>y</a:t>
            </a:r>
            <a:r>
              <a:rPr lang="en-US" sz="2800" dirty="0" smtClean="0"/>
              <a:t> polarization: future polarization measurement will address this issue.</a:t>
            </a:r>
          </a:p>
          <a:p>
            <a:r>
              <a:rPr lang="en-US" sz="2800" dirty="0" smtClean="0"/>
              <a:t>Observation of double J/</a:t>
            </a:r>
            <a:r>
              <a:rPr lang="en-US" sz="2800" dirty="0">
                <a:latin typeface="Symbol" charset="2"/>
                <a:cs typeface="Symbol" charset="2"/>
              </a:rPr>
              <a:t>y</a:t>
            </a:r>
            <a:r>
              <a:rPr lang="en-US" sz="2800" dirty="0" smtClean="0"/>
              <a:t> production in </a:t>
            </a:r>
            <a:r>
              <a:rPr lang="en-US" sz="2800" dirty="0" err="1" smtClean="0"/>
              <a:t>hadronic</a:t>
            </a:r>
            <a:r>
              <a:rPr lang="en-US" sz="2800" dirty="0" smtClean="0"/>
              <a:t> collisions [LHCb-CONF-2011-009].</a:t>
            </a:r>
          </a:p>
          <a:p>
            <a:r>
              <a:rPr lang="en-US" sz="2800" dirty="0" smtClean="0"/>
              <a:t>Observation of central exclusive production of J/</a:t>
            </a:r>
            <a:r>
              <a:rPr lang="en-US" sz="2800" dirty="0" smtClean="0">
                <a:latin typeface="Symbol" charset="2"/>
                <a:cs typeface="Symbol" charset="2"/>
              </a:rPr>
              <a:t>y</a:t>
            </a:r>
            <a:r>
              <a:rPr lang="en-US" sz="2800" dirty="0" smtClean="0">
                <a:cs typeface="Symbol" charset="2"/>
              </a:rPr>
              <a:t> [Conference note in preparation]</a:t>
            </a:r>
            <a:r>
              <a:rPr lang="en-US" sz="280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30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" y="315278"/>
            <a:ext cx="8229600" cy="1143000"/>
          </a:xfrm>
          <a:prstGeom prst="rect">
            <a:avLst/>
          </a:prstGeo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268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31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45579"/>
            <a:ext cx="8229600" cy="895452"/>
          </a:xfr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r>
              <a:rPr lang="en-US" dirty="0" smtClean="0"/>
              <a:t>Comparison with theory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0" y="1503045"/>
            <a:ext cx="6129020" cy="48533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50160" y="1330960"/>
            <a:ext cx="9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r>
              <a:rPr lang="en-US" dirty="0" smtClean="0"/>
              <a:t> 70%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14720" y="1298694"/>
            <a:ext cx="9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r>
              <a:rPr lang="en-US" dirty="0" smtClean="0"/>
              <a:t> 70%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550160" y="1700292"/>
            <a:ext cx="436880" cy="1589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2"/>
          </p:cNvCxnSpPr>
          <p:nvPr/>
        </p:nvCxnSpPr>
        <p:spPr>
          <a:xfrm flipH="1">
            <a:off x="5872480" y="1668026"/>
            <a:ext cx="594360" cy="1912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90440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32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80" y="1678386"/>
            <a:ext cx="7294880" cy="4895675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45579"/>
            <a:ext cx="8229600" cy="895452"/>
          </a:xfr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r>
              <a:rPr lang="en-US" dirty="0" smtClean="0"/>
              <a:t>M(J/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J/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689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491880" y="2134818"/>
            <a:ext cx="3422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>
                <a:solidFill>
                  <a:schemeClr val="accent2">
                    <a:lumMod val="50000"/>
                  </a:schemeClr>
                </a:solidFill>
              </a:rPr>
              <a:t>Level 0</a:t>
            </a:r>
            <a:r>
              <a:rPr lang="en-GB" dirty="0" smtClean="0"/>
              <a:t>: Hardware triggers </a:t>
            </a:r>
            <a:br>
              <a:rPr lang="en-GB" dirty="0" smtClean="0"/>
            </a:br>
            <a:r>
              <a:rPr lang="en-GB" dirty="0" smtClean="0"/>
              <a:t>From Muon system &amp; calorimeters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491880" y="3152506"/>
            <a:ext cx="43909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>
                <a:solidFill>
                  <a:srgbClr val="632523"/>
                </a:solidFill>
              </a:rPr>
              <a:t>High Level Trigger (HLT) 1</a:t>
            </a:r>
            <a:r>
              <a:rPr lang="en-GB" dirty="0" smtClean="0"/>
              <a:t>: Software triggers</a:t>
            </a:r>
          </a:p>
          <a:p>
            <a:r>
              <a:rPr lang="en-GB" dirty="0" smtClean="0"/>
              <a:t>Add information from VELO and tracking </a:t>
            </a:r>
            <a:br>
              <a:rPr lang="en-GB" dirty="0" smtClean="0"/>
            </a:br>
            <a:r>
              <a:rPr lang="en-GB" dirty="0" smtClean="0"/>
              <a:t>stations to Level 0 information</a:t>
            </a:r>
          </a:p>
          <a:p>
            <a:r>
              <a:rPr lang="en-GB" dirty="0" smtClean="0"/>
              <a:t>Find primary vertices, etc.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561882" y="4767535"/>
            <a:ext cx="42419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>
                <a:solidFill>
                  <a:srgbClr val="632523"/>
                </a:solidFill>
              </a:rPr>
              <a:t>HLT2</a:t>
            </a:r>
            <a:r>
              <a:rPr lang="en-GB" dirty="0" smtClean="0"/>
              <a:t>: Software triggers</a:t>
            </a:r>
          </a:p>
          <a:p>
            <a:r>
              <a:rPr lang="en-GB" dirty="0" smtClean="0"/>
              <a:t>Use all of the detector information to make</a:t>
            </a:r>
          </a:p>
          <a:p>
            <a:r>
              <a:rPr lang="en-GB" dirty="0" smtClean="0"/>
              <a:t>inclusive and exclusive selections</a:t>
            </a:r>
          </a:p>
        </p:txBody>
      </p:sp>
      <p:sp>
        <p:nvSpPr>
          <p:cNvPr id="9" name="Title 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prstGeom prst="rect">
            <a:avLst/>
          </a:prstGeo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The LHCb Trigger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" y="1953972"/>
            <a:ext cx="2896954" cy="3979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573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" t="-36146" r="-70685" b="-34897"/>
          <a:stretch/>
        </p:blipFill>
        <p:spPr>
          <a:xfrm>
            <a:off x="457200" y="1240421"/>
            <a:ext cx="8229600" cy="521764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5</a:t>
            </a:fld>
            <a:endParaRPr lang="en-US"/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965783"/>
          </a:xfrm>
          <a:prstGeom prst="rect">
            <a:avLst/>
          </a:prstGeo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Data Taking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928351" y="4804167"/>
            <a:ext cx="164419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4139822" y="4503697"/>
            <a:ext cx="143272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5483939" y="4503697"/>
            <a:ext cx="9845" cy="30047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631624" y="4449755"/>
            <a:ext cx="33679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used in the J/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cross-section</a:t>
            </a:r>
          </a:p>
          <a:p>
            <a:r>
              <a:rPr lang="en-US" dirty="0" smtClean="0"/>
              <a:t>measurement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62395" y="5768941"/>
            <a:ext cx="81882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Full data sample (37pb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) is used </a:t>
            </a:r>
            <a:r>
              <a:rPr lang="en-US" sz="2400" dirty="0"/>
              <a:t>for double J/</a:t>
            </a:r>
            <a:r>
              <a:rPr lang="en-US" sz="2400" dirty="0" smtClean="0">
                <a:latin typeface="Symbol" charset="2"/>
                <a:cs typeface="Symbol" charset="2"/>
              </a:rPr>
              <a:t>y </a:t>
            </a:r>
            <a:r>
              <a:rPr lang="en-US" sz="2400" dirty="0" smtClean="0">
                <a:cs typeface="Symbol" charset="2"/>
              </a:rPr>
              <a:t>observation and</a:t>
            </a:r>
          </a:p>
          <a:p>
            <a:r>
              <a:rPr lang="en-US" sz="2400" dirty="0">
                <a:cs typeface="Symbol" charset="2"/>
              </a:rPr>
              <a:t>e</a:t>
            </a:r>
            <a:r>
              <a:rPr lang="en-US" sz="2400" dirty="0" smtClean="0">
                <a:cs typeface="Symbol" charset="2"/>
              </a:rPr>
              <a:t>xclusive cross-section measurement</a:t>
            </a:r>
            <a:r>
              <a:rPr lang="en-US" sz="2400" dirty="0" smtClean="0">
                <a:cs typeface="Symbol" charset="2"/>
              </a:rPr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1946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027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sz="2800" dirty="0" smtClean="0"/>
              <a:t>Double differential cross-section measurement, as a function of the transverse momentum </a:t>
            </a:r>
            <a:r>
              <a:rPr lang="en-US" sz="2800" i="1" dirty="0" err="1" smtClean="0"/>
              <a:t>p</a:t>
            </a:r>
            <a:r>
              <a:rPr lang="en-US" sz="2800" baseline="-25000" dirty="0" err="1" smtClean="0"/>
              <a:t>T</a:t>
            </a:r>
            <a:r>
              <a:rPr lang="en-US" sz="2800" dirty="0" smtClean="0"/>
              <a:t> and of the rapidity </a:t>
            </a:r>
            <a:r>
              <a:rPr lang="en-US" sz="2800" i="1" dirty="0" smtClean="0"/>
              <a:t>y</a:t>
            </a:r>
            <a:r>
              <a:rPr lang="en-US" sz="2800" dirty="0" smtClean="0"/>
              <a:t>:</a:t>
            </a:r>
          </a:p>
          <a:p>
            <a:pPr lvl="1">
              <a:lnSpc>
                <a:spcPct val="120000"/>
              </a:lnSpc>
            </a:pPr>
            <a:r>
              <a:rPr lang="en-US" sz="2400" dirty="0" smtClean="0"/>
              <a:t>14 </a:t>
            </a:r>
            <a:r>
              <a:rPr lang="en-US" sz="2400" i="1" dirty="0" err="1" smtClean="0"/>
              <a:t>p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 bins, </a:t>
            </a:r>
            <a:r>
              <a:rPr lang="en-US" sz="2400" i="1" dirty="0" err="1" smtClean="0"/>
              <a:t>p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 &lt; 14 </a:t>
            </a:r>
            <a:r>
              <a:rPr lang="en-US" sz="2400" dirty="0" err="1" smtClean="0"/>
              <a:t>GeV</a:t>
            </a:r>
            <a:r>
              <a:rPr lang="en-US" sz="2400" dirty="0" smtClean="0"/>
              <a:t>/</a:t>
            </a:r>
            <a:r>
              <a:rPr lang="en-US" sz="2400" i="1" dirty="0" smtClean="0"/>
              <a:t>c</a:t>
            </a:r>
            <a:r>
              <a:rPr lang="en-US" sz="2400" b="1" dirty="0"/>
              <a:t> </a:t>
            </a:r>
            <a:endParaRPr lang="en-US" sz="2400" i="1" dirty="0" smtClean="0"/>
          </a:p>
          <a:p>
            <a:pPr lvl="1">
              <a:lnSpc>
                <a:spcPct val="120000"/>
              </a:lnSpc>
            </a:pPr>
            <a:r>
              <a:rPr lang="en-US" sz="2400" dirty="0" smtClean="0"/>
              <a:t>5 </a:t>
            </a:r>
            <a:r>
              <a:rPr lang="en-US" sz="2400" i="1" dirty="0" smtClean="0"/>
              <a:t>y</a:t>
            </a:r>
            <a:r>
              <a:rPr lang="en-US" sz="2400" dirty="0" smtClean="0"/>
              <a:t> bins, 2&lt;</a:t>
            </a:r>
            <a:r>
              <a:rPr lang="en-US" sz="2400" i="1" dirty="0" smtClean="0"/>
              <a:t>y</a:t>
            </a:r>
            <a:r>
              <a:rPr lang="en-US" sz="2400" dirty="0" smtClean="0"/>
              <a:t>&lt;4.5</a:t>
            </a:r>
          </a:p>
          <a:p>
            <a:pPr>
              <a:lnSpc>
                <a:spcPct val="120000"/>
              </a:lnSpc>
            </a:pPr>
            <a:r>
              <a:rPr lang="en-US" sz="2800" dirty="0" smtClean="0"/>
              <a:t>Separately for:</a:t>
            </a:r>
          </a:p>
          <a:p>
            <a:pPr lvl="1">
              <a:lnSpc>
                <a:spcPct val="120000"/>
              </a:lnSpc>
            </a:pPr>
            <a:r>
              <a:rPr lang="en-US" sz="2400" dirty="0" smtClean="0"/>
              <a:t>Prompt J/</a:t>
            </a:r>
            <a:r>
              <a:rPr lang="en-US" sz="2400" dirty="0" smtClean="0">
                <a:latin typeface="Symbol" charset="2"/>
                <a:cs typeface="Symbol" charset="2"/>
              </a:rPr>
              <a:t>y</a:t>
            </a:r>
            <a:r>
              <a:rPr lang="en-US" sz="2400" dirty="0" smtClean="0"/>
              <a:t> = direct J/</a:t>
            </a:r>
            <a:r>
              <a:rPr lang="en-US" sz="2400" dirty="0" smtClean="0">
                <a:latin typeface="Symbol" charset="2"/>
                <a:cs typeface="Symbol" charset="2"/>
              </a:rPr>
              <a:t>y</a:t>
            </a:r>
            <a:r>
              <a:rPr lang="en-US" sz="2400" dirty="0" smtClean="0"/>
              <a:t> + J/</a:t>
            </a:r>
            <a:r>
              <a:rPr lang="en-US" sz="2400" dirty="0" smtClean="0">
                <a:latin typeface="Symbol" charset="2"/>
                <a:cs typeface="Symbol" charset="2"/>
              </a:rPr>
              <a:t>y</a:t>
            </a:r>
            <a:r>
              <a:rPr lang="en-US" sz="2400" dirty="0" smtClean="0"/>
              <a:t> from </a:t>
            </a:r>
            <a:r>
              <a:rPr lang="en-US" sz="2400" dirty="0" smtClean="0">
                <a:latin typeface="Symbol" charset="2"/>
                <a:cs typeface="Symbol" charset="2"/>
              </a:rPr>
              <a:t>c</a:t>
            </a:r>
            <a:r>
              <a:rPr lang="en-US" sz="2400" baseline="-25000" dirty="0" smtClean="0"/>
              <a:t>c</a:t>
            </a:r>
            <a:r>
              <a:rPr lang="en-US" sz="2400" dirty="0" smtClean="0"/>
              <a:t> and </a:t>
            </a:r>
            <a:r>
              <a:rPr lang="en-US" sz="2400" dirty="0" smtClean="0">
                <a:latin typeface="Symbol" charset="2"/>
                <a:cs typeface="Symbol" charset="2"/>
              </a:rPr>
              <a:t>y</a:t>
            </a:r>
            <a:r>
              <a:rPr lang="en-US" sz="2400" dirty="0" smtClean="0"/>
              <a:t>(2S) feed-down,</a:t>
            </a:r>
          </a:p>
          <a:p>
            <a:pPr lvl="1">
              <a:lnSpc>
                <a:spcPct val="120000"/>
              </a:lnSpc>
            </a:pPr>
            <a:r>
              <a:rPr lang="en-US" sz="2400" dirty="0" smtClean="0"/>
              <a:t>J/</a:t>
            </a:r>
            <a:r>
              <a:rPr lang="en-US" sz="2400" dirty="0" smtClean="0">
                <a:latin typeface="Symbol" charset="2"/>
                <a:cs typeface="Symbol" charset="2"/>
              </a:rPr>
              <a:t>y</a:t>
            </a:r>
            <a:r>
              <a:rPr lang="en-US" sz="2400" dirty="0" smtClean="0"/>
              <a:t> from </a:t>
            </a:r>
            <a:r>
              <a:rPr lang="en-US" sz="2400" i="1" dirty="0" smtClean="0"/>
              <a:t>b</a:t>
            </a:r>
            <a:r>
              <a:rPr lang="en-US" sz="2400" dirty="0" smtClean="0"/>
              <a:t> decays.</a:t>
            </a:r>
          </a:p>
          <a:p>
            <a:pPr>
              <a:lnSpc>
                <a:spcPct val="120000"/>
              </a:lnSpc>
            </a:pPr>
            <a:r>
              <a:rPr lang="en-US" sz="2800" dirty="0" smtClean="0"/>
              <a:t>Use (5.2±0.5) pb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 of data collected end of September 2010 at LHCb, with two different trigger settings, with </a:t>
            </a:r>
            <a:r>
              <a:rPr lang="en-US" sz="2800" i="1" dirty="0" err="1" smtClean="0"/>
              <a:t>pp</a:t>
            </a:r>
            <a:r>
              <a:rPr lang="en-US" sz="2800" dirty="0" smtClean="0"/>
              <a:t> collisions at center-of-mass energy of 7 </a:t>
            </a:r>
            <a:r>
              <a:rPr lang="en-US" sz="2800" dirty="0" err="1" smtClean="0"/>
              <a:t>TeV</a:t>
            </a:r>
            <a:r>
              <a:rPr lang="en-US" sz="2800" dirty="0" smtClean="0"/>
              <a:t>:</a:t>
            </a:r>
          </a:p>
          <a:p>
            <a:pPr lvl="1">
              <a:lnSpc>
                <a:spcPct val="120000"/>
              </a:lnSpc>
            </a:pPr>
            <a:r>
              <a:rPr lang="en-US" sz="2400" dirty="0" smtClean="0"/>
              <a:t>2.2 pb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 with standard </a:t>
            </a:r>
            <a:r>
              <a:rPr lang="en-US" sz="2400" dirty="0" err="1" smtClean="0"/>
              <a:t>muon</a:t>
            </a:r>
            <a:r>
              <a:rPr lang="en-US" sz="2400" dirty="0" smtClean="0"/>
              <a:t> trigger,</a:t>
            </a:r>
          </a:p>
          <a:p>
            <a:pPr lvl="1">
              <a:lnSpc>
                <a:spcPct val="120000"/>
              </a:lnSpc>
            </a:pPr>
            <a:r>
              <a:rPr lang="en-US" sz="2400" dirty="0" smtClean="0"/>
              <a:t>3 pb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 with the lifetime unbiased </a:t>
            </a:r>
            <a:r>
              <a:rPr lang="en-US" sz="2400" dirty="0" err="1" smtClean="0"/>
              <a:t>muon</a:t>
            </a:r>
            <a:r>
              <a:rPr lang="en-US" sz="2400" dirty="0" smtClean="0"/>
              <a:t> trigger lines pre-scaled to cope with instantaneous luminosity increase.</a:t>
            </a:r>
          </a:p>
          <a:p>
            <a:pPr>
              <a:lnSpc>
                <a:spcPct val="120000"/>
              </a:lnSpc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6</a:t>
            </a:fld>
            <a:endParaRPr lang="en-US"/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J/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cross-section measurement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904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7</a:t>
            </a:fld>
            <a:endParaRPr lang="en-US"/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457200" y="94625"/>
            <a:ext cx="8229600" cy="905448"/>
          </a:xfrm>
          <a:prstGeom prst="rect">
            <a:avLst/>
          </a:prstGeo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Trigger and Selection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3948402"/>
            <a:ext cx="8229600" cy="630054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Selection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47202" y="1320789"/>
            <a:ext cx="1171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L0 Trigger: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070056" y="1160775"/>
            <a:ext cx="1417050" cy="369332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Single </a:t>
            </a:r>
            <a:r>
              <a:rPr lang="en-US" dirty="0" err="1" smtClean="0"/>
              <a:t>Muon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070056" y="1555460"/>
            <a:ext cx="1073731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Di-</a:t>
            </a:r>
            <a:r>
              <a:rPr lang="en-US" dirty="0" err="1" smtClean="0"/>
              <a:t>Muon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952504" y="1136123"/>
            <a:ext cx="1485152" cy="369332"/>
          </a:xfrm>
          <a:prstGeom prst="rect">
            <a:avLst/>
          </a:prstGeom>
          <a:solidFill>
            <a:srgbClr val="F79646"/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&gt;1.4 </a:t>
            </a:r>
            <a:r>
              <a:rPr lang="en-US" dirty="0" err="1"/>
              <a:t>GeV</a:t>
            </a:r>
            <a:r>
              <a:rPr lang="en-US" dirty="0"/>
              <a:t>/</a:t>
            </a:r>
            <a:r>
              <a:rPr lang="en-US" i="1" dirty="0"/>
              <a:t>c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952504" y="1535458"/>
            <a:ext cx="3323020" cy="369332"/>
          </a:xfrm>
          <a:prstGeom prst="rect">
            <a:avLst/>
          </a:prstGeom>
          <a:solidFill>
            <a:srgbClr val="9BBB59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  <a:r>
              <a:rPr lang="en-US" baseline="-25000" dirty="0"/>
              <a:t>T,1</a:t>
            </a:r>
            <a:r>
              <a:rPr lang="en-US" dirty="0"/>
              <a:t>&gt;0.56 </a:t>
            </a:r>
            <a:r>
              <a:rPr lang="en-US" dirty="0" err="1"/>
              <a:t>GeV</a:t>
            </a:r>
            <a:r>
              <a:rPr lang="en-US" dirty="0"/>
              <a:t>/</a:t>
            </a:r>
            <a:r>
              <a:rPr lang="en-US" i="1" dirty="0"/>
              <a:t>c, </a:t>
            </a:r>
            <a:r>
              <a:rPr lang="en-US" dirty="0"/>
              <a:t>p</a:t>
            </a:r>
            <a:r>
              <a:rPr lang="en-US" baseline="-25000" dirty="0"/>
              <a:t>T,2</a:t>
            </a:r>
            <a:r>
              <a:rPr lang="en-US" dirty="0"/>
              <a:t>&gt;0.48 </a:t>
            </a:r>
            <a:r>
              <a:rPr lang="en-US" dirty="0" err="1"/>
              <a:t>GeV</a:t>
            </a:r>
            <a:r>
              <a:rPr lang="en-US" dirty="0"/>
              <a:t>/</a:t>
            </a:r>
            <a:r>
              <a:rPr lang="en-US" i="1" dirty="0"/>
              <a:t>c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47202" y="2053231"/>
            <a:ext cx="142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HLT1 Trigger: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070056" y="2031577"/>
            <a:ext cx="1417050" cy="369332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Single </a:t>
            </a:r>
            <a:r>
              <a:rPr lang="en-US" dirty="0" err="1" smtClean="0"/>
              <a:t>Muon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070056" y="2578233"/>
            <a:ext cx="1073731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Di-</a:t>
            </a:r>
            <a:r>
              <a:rPr lang="en-US" dirty="0" err="1" smtClean="0"/>
              <a:t>Muon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952504" y="1924648"/>
            <a:ext cx="4218848" cy="646331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Confirm L0 single </a:t>
            </a:r>
            <a:r>
              <a:rPr lang="en-US" dirty="0" err="1"/>
              <a:t>Muon</a:t>
            </a:r>
            <a:r>
              <a:rPr lang="en-US" dirty="0"/>
              <a:t> and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&gt;1.8 </a:t>
            </a:r>
            <a:r>
              <a:rPr lang="en-US" dirty="0" err="1"/>
              <a:t>GeV</a:t>
            </a:r>
            <a:r>
              <a:rPr lang="en-US" dirty="0"/>
              <a:t>/</a:t>
            </a:r>
            <a:r>
              <a:rPr lang="en-US" i="1" dirty="0"/>
              <a:t>c</a:t>
            </a:r>
          </a:p>
          <a:p>
            <a:r>
              <a:rPr lang="en-US" dirty="0"/>
              <a:t>(Pre-</a:t>
            </a:r>
            <a:r>
              <a:rPr lang="en-US" dirty="0" smtClean="0"/>
              <a:t>scaled </a:t>
            </a:r>
            <a:r>
              <a:rPr lang="en-US" dirty="0"/>
              <a:t>by </a:t>
            </a:r>
            <a:r>
              <a:rPr lang="en-US" dirty="0" smtClean="0"/>
              <a:t>0.2 in 3pb</a:t>
            </a:r>
            <a:r>
              <a:rPr lang="en-US" baseline="30000" dirty="0" smtClean="0"/>
              <a:t>-1</a:t>
            </a:r>
            <a:r>
              <a:rPr lang="en-US" dirty="0" smtClean="0"/>
              <a:t> of data)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952504" y="2579928"/>
            <a:ext cx="4095993" cy="369332"/>
          </a:xfrm>
          <a:prstGeom prst="rect">
            <a:avLst/>
          </a:prstGeom>
          <a:solidFill>
            <a:srgbClr val="9BBB59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Confirm L0 Di-</a:t>
            </a:r>
            <a:r>
              <a:rPr lang="en-US" dirty="0" err="1"/>
              <a:t>Muon</a:t>
            </a:r>
            <a:r>
              <a:rPr lang="en-US" dirty="0"/>
              <a:t> and </a:t>
            </a:r>
            <a:r>
              <a:rPr lang="en-US" dirty="0" err="1"/>
              <a:t>M</a:t>
            </a:r>
            <a:r>
              <a:rPr lang="en-US" baseline="-25000" dirty="0" err="1"/>
              <a:t>μμ</a:t>
            </a:r>
            <a:r>
              <a:rPr lang="en-US" dirty="0"/>
              <a:t>&gt;2.5 </a:t>
            </a:r>
            <a:r>
              <a:rPr lang="en-US" dirty="0" err="1"/>
              <a:t>GeV</a:t>
            </a:r>
            <a:r>
              <a:rPr lang="en-US" dirty="0"/>
              <a:t>/</a:t>
            </a:r>
            <a:r>
              <a:rPr lang="en-US" i="1" dirty="0"/>
              <a:t>c</a:t>
            </a:r>
            <a:r>
              <a:rPr lang="en-US" i="1" baseline="30000" dirty="0"/>
              <a:t>2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47202" y="2711205"/>
            <a:ext cx="142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HLT2 Trigger: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070056" y="2995685"/>
            <a:ext cx="1073731" cy="369332"/>
          </a:xfrm>
          <a:prstGeom prst="rect">
            <a:avLst/>
          </a:prstGeom>
          <a:solidFill>
            <a:srgbClr val="9BBB59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Di-</a:t>
            </a:r>
            <a:r>
              <a:rPr lang="en-US" dirty="0" err="1" smtClean="0"/>
              <a:t>Muon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962506" y="2990462"/>
            <a:ext cx="1697901" cy="369332"/>
          </a:xfrm>
          <a:prstGeom prst="rect">
            <a:avLst/>
          </a:prstGeom>
          <a:solidFill>
            <a:srgbClr val="9BBB59"/>
          </a:solidFill>
        </p:spPr>
        <p:txBody>
          <a:bodyPr wrap="none" rtlCol="0">
            <a:spAutoFit/>
          </a:bodyPr>
          <a:lstStyle/>
          <a:p>
            <a:r>
              <a:rPr lang="el-GR" dirty="0"/>
              <a:t>M</a:t>
            </a:r>
            <a:r>
              <a:rPr lang="el-GR" baseline="-25000" dirty="0"/>
              <a:t>μμ</a:t>
            </a:r>
            <a:r>
              <a:rPr lang="el-GR" dirty="0"/>
              <a:t>&gt;2.9 GeV/</a:t>
            </a:r>
            <a:r>
              <a:rPr lang="el-GR" i="1" dirty="0"/>
              <a:t>c</a:t>
            </a:r>
            <a:r>
              <a:rPr lang="el-GR" i="1" baseline="30000" dirty="0"/>
              <a:t>2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57200" y="4493513"/>
            <a:ext cx="41129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μ </a:t>
            </a:r>
            <a:r>
              <a:rPr lang="en-US" u="sng" dirty="0"/>
              <a:t>tracks:</a:t>
            </a:r>
          </a:p>
          <a:p>
            <a:r>
              <a:rPr lang="en-US" dirty="0"/>
              <a:t>    ● well reconstructed tracks identified as </a:t>
            </a:r>
            <a:r>
              <a:rPr lang="en-US" dirty="0" err="1" smtClean="0"/>
              <a:t>muons</a:t>
            </a:r>
            <a:r>
              <a:rPr lang="en-US" dirty="0"/>
              <a:t> </a:t>
            </a:r>
            <a:r>
              <a:rPr lang="en-US" dirty="0" smtClean="0"/>
              <a:t>in </a:t>
            </a:r>
            <a:r>
              <a:rPr lang="en-US" dirty="0" err="1" smtClean="0"/>
              <a:t>muon</a:t>
            </a:r>
            <a:r>
              <a:rPr lang="en-US" dirty="0" smtClean="0"/>
              <a:t> detector,</a:t>
            </a:r>
            <a:endParaRPr lang="en-US" dirty="0"/>
          </a:p>
          <a:p>
            <a:r>
              <a:rPr lang="en-US" dirty="0"/>
              <a:t>    ●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baseline="-25000" dirty="0"/>
              <a:t> </a:t>
            </a:r>
            <a:r>
              <a:rPr lang="en-US" dirty="0"/>
              <a:t>&gt; 0.7 </a:t>
            </a:r>
            <a:r>
              <a:rPr lang="en-US" dirty="0" err="1"/>
              <a:t>GeV</a:t>
            </a:r>
            <a:r>
              <a:rPr lang="en-US" dirty="0"/>
              <a:t>/</a:t>
            </a:r>
            <a:r>
              <a:rPr lang="en-US" i="1" dirty="0" smtClean="0"/>
              <a:t>c,</a:t>
            </a:r>
            <a:endParaRPr lang="en-US" dirty="0"/>
          </a:p>
          <a:p>
            <a:r>
              <a:rPr lang="fr-FR" dirty="0"/>
              <a:t>    ● </a:t>
            </a:r>
            <a:r>
              <a:rPr lang="fr-FR" dirty="0" err="1"/>
              <a:t>Track</a:t>
            </a:r>
            <a:r>
              <a:rPr lang="fr-FR" dirty="0"/>
              <a:t> fit </a:t>
            </a:r>
            <a:r>
              <a:rPr lang="fr-FR" dirty="0" err="1"/>
              <a:t>quality</a:t>
            </a:r>
            <a:r>
              <a:rPr lang="fr-FR" dirty="0"/>
              <a:t> (χ</a:t>
            </a:r>
            <a:r>
              <a:rPr lang="fr-FR" baseline="30000" dirty="0"/>
              <a:t>2</a:t>
            </a:r>
            <a:r>
              <a:rPr lang="fr-FR" dirty="0"/>
              <a:t>/</a:t>
            </a:r>
            <a:r>
              <a:rPr lang="fr-FR" dirty="0" err="1"/>
              <a:t>nDoF</a:t>
            </a:r>
            <a:r>
              <a:rPr lang="fr-FR" dirty="0"/>
              <a:t> &lt; 4</a:t>
            </a:r>
            <a:r>
              <a:rPr lang="fr-FR" dirty="0" smtClean="0"/>
              <a:t>).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859968" y="4572724"/>
            <a:ext cx="41129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Reconstructed J/</a:t>
            </a:r>
            <a:r>
              <a:rPr lang="en-US" u="sng" dirty="0" smtClean="0">
                <a:latin typeface="Symbol" charset="2"/>
                <a:cs typeface="Symbol" charset="2"/>
              </a:rPr>
              <a:t>y</a:t>
            </a:r>
            <a:r>
              <a:rPr lang="en-US" u="sng" dirty="0" smtClean="0"/>
              <a:t>:</a:t>
            </a:r>
            <a:endParaRPr lang="en-US" u="sng" dirty="0"/>
          </a:p>
          <a:p>
            <a:r>
              <a:rPr lang="en-US" dirty="0"/>
              <a:t>    ● </a:t>
            </a:r>
            <a:r>
              <a:rPr lang="en-US" dirty="0" smtClean="0"/>
              <a:t>mass </a:t>
            </a:r>
            <a:r>
              <a:rPr lang="en-US" dirty="0"/>
              <a:t>window: 0.15 </a:t>
            </a:r>
            <a:r>
              <a:rPr lang="en-US" dirty="0" err="1"/>
              <a:t>GeV</a:t>
            </a:r>
            <a:r>
              <a:rPr lang="en-US" dirty="0"/>
              <a:t>/</a:t>
            </a:r>
            <a:r>
              <a:rPr lang="en-US" dirty="0" smtClean="0"/>
              <a:t>c</a:t>
            </a:r>
            <a:r>
              <a:rPr lang="en-US" baseline="30000" dirty="0" smtClean="0"/>
              <a:t>2</a:t>
            </a:r>
            <a:r>
              <a:rPr lang="en-US" dirty="0" smtClean="0"/>
              <a:t>,</a:t>
            </a:r>
            <a:endParaRPr lang="en-US" dirty="0"/>
          </a:p>
          <a:p>
            <a:r>
              <a:rPr lang="fr-FR" baseline="30000" dirty="0"/>
              <a:t>      </a:t>
            </a:r>
            <a:r>
              <a:rPr lang="fr-FR" dirty="0"/>
              <a:t>● vertex fit </a:t>
            </a:r>
            <a:r>
              <a:rPr lang="fr-FR" dirty="0" err="1"/>
              <a:t>quality</a:t>
            </a:r>
            <a:r>
              <a:rPr lang="fr-FR" dirty="0"/>
              <a:t> (p(χ</a:t>
            </a:r>
            <a:r>
              <a:rPr lang="fr-FR" baseline="30000" dirty="0"/>
              <a:t>2</a:t>
            </a:r>
            <a:r>
              <a:rPr lang="fr-FR" dirty="0"/>
              <a:t>)&gt;0.5%</a:t>
            </a:r>
            <a:r>
              <a:rPr lang="fr-FR" dirty="0" smtClean="0"/>
              <a:t>).</a:t>
            </a:r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4720129" y="4493513"/>
            <a:ext cx="0" cy="14773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087324" y="6222592"/>
            <a:ext cx="69611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Event</a:t>
            </a:r>
            <a:r>
              <a:rPr lang="en-US" dirty="0" smtClean="0"/>
              <a:t>: at least one reconstructed Primary Vertex (PV): to compute proper-time</a:t>
            </a:r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457200" y="1929977"/>
            <a:ext cx="771415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67360" y="2570057"/>
            <a:ext cx="771415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35604" y="3579070"/>
            <a:ext cx="7898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Global Event Cuts (GEC): reject events with very large multiplicities (93% efficiency)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389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3307" b="-282"/>
          <a:stretch/>
        </p:blipFill>
        <p:spPr>
          <a:xfrm>
            <a:off x="457199" y="1116622"/>
            <a:ext cx="3942081" cy="324613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8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94625"/>
            <a:ext cx="8229600" cy="905448"/>
          </a:xfrm>
          <a:prstGeom prst="rect">
            <a:avLst/>
          </a:prstGeo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J/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Sample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399280" y="1309437"/>
            <a:ext cx="2478310" cy="55836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</p:spPr>
        <p:txBody>
          <a:bodyPr wrap="none" lIns="144000" tIns="93600" rIns="144000" bIns="93600" rtlCol="0" anchor="ctr" anchorCtr="1">
            <a:spAutoFit/>
          </a:bodyPr>
          <a:lstStyle/>
          <a:p>
            <a:r>
              <a:rPr lang="en-US" sz="2400" dirty="0" smtClean="0"/>
              <a:t>N = 564603 ± 924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72662" y="4413151"/>
            <a:ext cx="8414137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Each mass </a:t>
            </a:r>
            <a:r>
              <a:rPr lang="en-US" sz="2800" dirty="0" smtClean="0"/>
              <a:t>distributions </a:t>
            </a:r>
            <a:r>
              <a:rPr lang="en-US" sz="2800" dirty="0"/>
              <a:t>obtained in the 70 bins are fit with: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/>
              <a:t>A Crystal Ball function for the </a:t>
            </a:r>
            <a:r>
              <a:rPr lang="en-US" sz="2400" b="1" i="1" dirty="0">
                <a:solidFill>
                  <a:srgbClr val="953735"/>
                </a:solidFill>
              </a:rPr>
              <a:t>signal</a:t>
            </a:r>
            <a:r>
              <a:rPr lang="en-US" sz="2400" dirty="0">
                <a:solidFill>
                  <a:srgbClr val="953735"/>
                </a:solidFill>
              </a:rPr>
              <a:t> </a:t>
            </a:r>
            <a:r>
              <a:rPr lang="en-US" sz="2400" dirty="0"/>
              <a:t>to take the </a:t>
            </a:r>
            <a:r>
              <a:rPr lang="en-US" sz="2400" dirty="0" err="1"/>
              <a:t>radiative</a:t>
            </a:r>
            <a:r>
              <a:rPr lang="en-US" sz="2400" dirty="0"/>
              <a:t> tail into account, 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/>
              <a:t>An </a:t>
            </a:r>
            <a:r>
              <a:rPr lang="en-US" sz="2400" dirty="0"/>
              <a:t>exponential function for the </a:t>
            </a:r>
            <a:r>
              <a:rPr lang="en-US" sz="2400" b="1" i="1" dirty="0">
                <a:solidFill>
                  <a:srgbClr val="953735"/>
                </a:solidFill>
              </a:rPr>
              <a:t>background</a:t>
            </a:r>
            <a:r>
              <a:rPr lang="en-US" sz="2400" dirty="0"/>
              <a:t>. </a:t>
            </a:r>
          </a:p>
          <a:p>
            <a:endParaRPr lang="en-US" dirty="0"/>
          </a:p>
        </p:txBody>
      </p:sp>
      <p:pic>
        <p:nvPicPr>
          <p:cNvPr id="11" name="Picture 10" descr="Capture d’écran 2010-11-16 à 15.53.5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172" y="2794714"/>
            <a:ext cx="4283138" cy="1253305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5746395" y="2404848"/>
            <a:ext cx="2119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Crystal Ball function</a:t>
            </a:r>
            <a:r>
              <a:rPr lang="en-US" dirty="0" smtClean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148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5E96-CE1A-7447-94FE-2A90C1F4C2C7}" type="slidenum">
              <a:rPr lang="en-US" smtClean="0"/>
              <a:t>9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06385"/>
            <a:ext cx="8229600" cy="905448"/>
          </a:xfrm>
          <a:prstGeom prst="rect">
            <a:avLst/>
          </a:prstGeom>
          <a:gradFill flip="none" rotWithShape="1">
            <a:gsLst>
              <a:gs pos="13000">
                <a:schemeClr val="tx2">
                  <a:lumMod val="40000"/>
                  <a:lumOff val="60000"/>
                </a:schemeClr>
              </a:gs>
              <a:gs pos="100000">
                <a:prstClr val="white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J/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Mass fit example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82" y="1773374"/>
            <a:ext cx="5348515" cy="43937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58097" y="3657600"/>
            <a:ext cx="3478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Mass resolution: 12.3 ± 0.1 MeV/c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5464215" y="4179332"/>
            <a:ext cx="32880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Mean mass: 3095.3 ± 0.1 MeV/c</a:t>
            </a:r>
            <a:r>
              <a:rPr lang="en-US" baseline="30000" dirty="0" smtClean="0"/>
              <a:t>2 </a:t>
            </a:r>
          </a:p>
          <a:p>
            <a:r>
              <a:rPr lang="en-US" dirty="0" smtClean="0"/>
              <a:t>(stat error only)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417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1164</TotalTime>
  <Words>2000</Words>
  <Application>Microsoft Macintosh PowerPoint</Application>
  <PresentationFormat>On-screen Show (4:3)</PresentationFormat>
  <Paragraphs>259</Paragraphs>
  <Slides>32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Office Theme</vt:lpstr>
      <vt:lpstr>Equation</vt:lpstr>
      <vt:lpstr>J/y production studies in LHCb</vt:lpstr>
      <vt:lpstr>PowerPoint Presentation</vt:lpstr>
      <vt:lpstr>PowerPoint Presentation</vt:lpstr>
      <vt:lpstr>The LHCb Trigger</vt:lpstr>
      <vt:lpstr>Data Taking</vt:lpstr>
      <vt:lpstr>J/y cross-section measurement</vt:lpstr>
      <vt:lpstr>Trigger and Selection</vt:lpstr>
      <vt:lpstr>PowerPoint Presentation</vt:lpstr>
      <vt:lpstr>PowerPoint Presentation</vt:lpstr>
      <vt:lpstr>Cross-section Measurement</vt:lpstr>
      <vt:lpstr>Separation prompt J/y / J/y from b</vt:lpstr>
      <vt:lpstr>tz tail</vt:lpstr>
      <vt:lpstr>tz signal and background functions</vt:lpstr>
      <vt:lpstr>tz fit</vt:lpstr>
      <vt:lpstr>Efficiencies</vt:lpstr>
      <vt:lpstr>Systematics</vt:lpstr>
      <vt:lpstr>Polarization</vt:lpstr>
      <vt:lpstr>Results: prompt J/y cross-section</vt:lpstr>
      <vt:lpstr>Results: J/y from b cross-section</vt:lpstr>
      <vt:lpstr>Results: bb cross-section</vt:lpstr>
      <vt:lpstr>Prompt J/y comparison with theory</vt:lpstr>
      <vt:lpstr>J/y from b comparison with theory</vt:lpstr>
      <vt:lpstr>Double J/y production observation</vt:lpstr>
      <vt:lpstr>Selection</vt:lpstr>
      <vt:lpstr>Cross-section determination (1)</vt:lpstr>
      <vt:lpstr>Cross-section determination (2)</vt:lpstr>
      <vt:lpstr>Exclusive J/y production</vt:lpstr>
      <vt:lpstr>Exclusive J/y mass spectrum</vt:lpstr>
      <vt:lpstr>Exclusive J/y cross-section</vt:lpstr>
      <vt:lpstr>Conclusions</vt:lpstr>
      <vt:lpstr>Comparison with theory</vt:lpstr>
      <vt:lpstr>M(J/y J/y)</vt:lpstr>
    </vt:vector>
  </TitlesOfParts>
  <Company>LAL Orsay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Prompt J/y and bJpsi X production in pp collisions at LHCb</dc:title>
  <dc:creator>Patrick Robbe</dc:creator>
  <cp:lastModifiedBy>Patrick Robbe</cp:lastModifiedBy>
  <cp:revision>111</cp:revision>
  <dcterms:created xsi:type="dcterms:W3CDTF">2010-12-02T14:10:32Z</dcterms:created>
  <dcterms:modified xsi:type="dcterms:W3CDTF">2011-04-15T10:02:22Z</dcterms:modified>
</cp:coreProperties>
</file>