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0"/>
  </p:notesMasterIdLst>
  <p:sldIdLst>
    <p:sldId id="312" r:id="rId2"/>
    <p:sldId id="558" r:id="rId3"/>
    <p:sldId id="544" r:id="rId4"/>
    <p:sldId id="551" r:id="rId5"/>
    <p:sldId id="566" r:id="rId6"/>
    <p:sldId id="573" r:id="rId7"/>
    <p:sldId id="584" r:id="rId8"/>
    <p:sldId id="585" r:id="rId9"/>
    <p:sldId id="575" r:id="rId10"/>
    <p:sldId id="576" r:id="rId11"/>
    <p:sldId id="565" r:id="rId12"/>
    <p:sldId id="582" r:id="rId13"/>
    <p:sldId id="583" r:id="rId14"/>
    <p:sldId id="572" r:id="rId15"/>
    <p:sldId id="588" r:id="rId16"/>
    <p:sldId id="589" r:id="rId17"/>
    <p:sldId id="592" r:id="rId18"/>
    <p:sldId id="590" r:id="rId19"/>
    <p:sldId id="591" r:id="rId20"/>
    <p:sldId id="567" r:id="rId21"/>
    <p:sldId id="569" r:id="rId22"/>
    <p:sldId id="571" r:id="rId23"/>
    <p:sldId id="515" r:id="rId24"/>
    <p:sldId id="594" r:id="rId25"/>
    <p:sldId id="560" r:id="rId26"/>
    <p:sldId id="390" r:id="rId27"/>
    <p:sldId id="593" r:id="rId28"/>
    <p:sldId id="564" r:id="rId29"/>
    <p:sldId id="552" r:id="rId30"/>
    <p:sldId id="553" r:id="rId31"/>
    <p:sldId id="550" r:id="rId32"/>
    <p:sldId id="362" r:id="rId33"/>
    <p:sldId id="396" r:id="rId34"/>
    <p:sldId id="481" r:id="rId35"/>
    <p:sldId id="375" r:id="rId36"/>
    <p:sldId id="443" r:id="rId37"/>
    <p:sldId id="428" r:id="rId38"/>
    <p:sldId id="581" r:id="rId3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ing" id="{7A78CF6E-BD56-4B66-B03F-2CE045BDE318}">
          <p14:sldIdLst>
            <p14:sldId id="312"/>
            <p14:sldId id="558"/>
            <p14:sldId id="544"/>
            <p14:sldId id="551"/>
            <p14:sldId id="566"/>
            <p14:sldId id="573"/>
            <p14:sldId id="584"/>
            <p14:sldId id="585"/>
            <p14:sldId id="575"/>
            <p14:sldId id="576"/>
            <p14:sldId id="565"/>
            <p14:sldId id="582"/>
            <p14:sldId id="583"/>
            <p14:sldId id="572"/>
            <p14:sldId id="588"/>
            <p14:sldId id="589"/>
            <p14:sldId id="592"/>
            <p14:sldId id="590"/>
            <p14:sldId id="591"/>
            <p14:sldId id="567"/>
            <p14:sldId id="569"/>
            <p14:sldId id="571"/>
            <p14:sldId id="515"/>
            <p14:sldId id="594"/>
            <p14:sldId id="560"/>
          </p14:sldIdLst>
        </p14:section>
        <p14:section name="End" id="{3D2F92D1-98D7-4648-A6B2-C13FEA8EE607}">
          <p14:sldIdLst>
            <p14:sldId id="390"/>
            <p14:sldId id="593"/>
            <p14:sldId id="564"/>
            <p14:sldId id="552"/>
            <p14:sldId id="553"/>
            <p14:sldId id="550"/>
            <p14:sldId id="362"/>
          </p14:sldIdLst>
        </p14:section>
        <p14:section name="backup" id="{B953430C-6980-4E9A-B02D-85360FB041AD}">
          <p14:sldIdLst>
            <p14:sldId id="396"/>
            <p14:sldId id="481"/>
            <p14:sldId id="375"/>
            <p14:sldId id="443"/>
            <p14:sldId id="428"/>
            <p14:sldId id="5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76">
          <p15:clr>
            <a:srgbClr val="A4A3A4"/>
          </p15:clr>
        </p15:guide>
        <p15:guide id="2" pos="2925">
          <p15:clr>
            <a:srgbClr val="A4A3A4"/>
          </p15:clr>
        </p15:guide>
        <p15:guide id="3" orient="horz" pos="1947">
          <p15:clr>
            <a:srgbClr val="A4A3A4"/>
          </p15:clr>
        </p15:guide>
        <p15:guide id="4" pos="39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olo" initials="mlf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6"/>
    <a:srgbClr val="FFFF99"/>
    <a:srgbClr val="E9EDF4"/>
    <a:srgbClr val="D0D8E8"/>
    <a:srgbClr val="FCD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Estil amb tema 1 - èmfasi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 amb tema 1 - èmfasi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505E3EF-67EA-436B-97B2-0124C06EBD24}" styleName="Estil mitjà 4 - èmfasi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Estil mitjà 4 - èmfas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Estil mitjà 2 - èmfasi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 mitjà 2 - èmfasi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Estil mitjà 4 - èmfas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84E427A-3D55-4303-BF80-6455036E1DE7}" styleName="Estil amb tema 1 - èmfasi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7292A2E-F333-43FB-9621-5CBBE7FDCDCB}" styleName="Estil clar 2 - èmfasi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0" autoAdjust="0"/>
    <p:restoredTop sz="94131" autoAdjust="0"/>
  </p:normalViewPr>
  <p:slideViewPr>
    <p:cSldViewPr snapToGrid="0" showGuides="1">
      <p:cViewPr varScale="1">
        <p:scale>
          <a:sx n="66" d="100"/>
          <a:sy n="66" d="100"/>
        </p:scale>
        <p:origin x="1260" y="32"/>
      </p:cViewPr>
      <p:guideLst>
        <p:guide orient="horz" pos="1876"/>
        <p:guide pos="2925"/>
        <p:guide orient="horz" pos="1947"/>
        <p:guide pos="3914"/>
      </p:guideLst>
    </p:cSldViewPr>
  </p:slideViewPr>
  <p:outlineViewPr>
    <p:cViewPr>
      <p:scale>
        <a:sx n="33" d="100"/>
        <a:sy n="33" d="100"/>
      </p:scale>
      <p:origin x="0" y="183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5938"/>
    </p:cViewPr>
  </p:sorterViewPr>
  <p:notesViewPr>
    <p:cSldViewPr snapToGrid="0">
      <p:cViewPr varScale="1">
        <p:scale>
          <a:sx n="84" d="100"/>
          <a:sy n="84" d="100"/>
        </p:scale>
        <p:origin x="392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C34CB-B737-4B84-8B34-7096F2556886}" type="datetimeFigureOut">
              <a:rPr lang="en-US" smtClean="0"/>
              <a:t>10/24/2022</a:t>
            </a:fld>
            <a:endParaRPr lang="en-U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57F0D-1AEF-4F08-9EEB-F2D23CA9A3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663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563B1-123A-4817-A813-8697DC7A4BE3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4389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563B1-123A-4817-A813-8697DC7A4BE3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2724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563B1-123A-4817-A813-8697DC7A4BE3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6780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563B1-123A-4817-A813-8697DC7A4BE3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064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 dirty="0" smtClean="0"/>
          </a:p>
        </p:txBody>
      </p:sp>
      <p:sp>
        <p:nvSpPr>
          <p:cNvPr id="1269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52E0B0-CFD8-4BA4-B664-5D741E3F8968}" type="slidenum">
              <a:rPr lang="es-ES" altLang="es-ES" smtClean="0"/>
              <a:pPr>
                <a:spcBef>
                  <a:spcPct val="0"/>
                </a:spcBef>
              </a:pPr>
              <a:t>20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3892266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DD6927-3D84-4A2E-99AE-7C9FDA89155F}" type="slidenum">
              <a:rPr lang="es-ES" smtClean="0"/>
              <a:pPr/>
              <a:t>35</a:t>
            </a:fld>
            <a:endParaRPr lang="es-ES" smtClean="0"/>
          </a:p>
        </p:txBody>
      </p:sp>
      <p:sp>
        <p:nvSpPr>
          <p:cNvPr id="3993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3775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9941" name="3 Marcador de número de diapositiva"/>
          <p:cNvSpPr txBox="1">
            <a:spLocks noGrp="1"/>
          </p:cNvSpPr>
          <p:nvPr/>
        </p:nvSpPr>
        <p:spPr bwMode="auto">
          <a:xfrm>
            <a:off x="4022304" y="9720673"/>
            <a:ext cx="3078513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87" tIns="47393" rIns="94787" bIns="47393" anchor="b"/>
          <a:lstStyle/>
          <a:p>
            <a:pPr algn="r"/>
            <a:fld id="{E1A47115-1CA1-4679-9E3F-5A4D264FE6EA}" type="slidenum">
              <a:rPr lang="en-GB" sz="1200"/>
              <a:pPr algn="r"/>
              <a:t>35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951297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563B1-123A-4817-A813-8697DC7A4BE3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519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9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1B8FADFF-5D29-FA48-BB65-1E0C4FDC2E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9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="" xmlns:a16="http://schemas.microsoft.com/office/drawing/2014/main" id="{A8538221-9420-3A41-8343-76F5623EB16F}"/>
              </a:ext>
            </a:extLst>
          </p:cNvPr>
          <p:cNvSpPr/>
          <p:nvPr userDrawn="1"/>
        </p:nvSpPr>
        <p:spPr>
          <a:xfrm>
            <a:off x="-9426" y="0"/>
            <a:ext cx="8636960" cy="6858000"/>
          </a:xfrm>
          <a:prstGeom prst="rect">
            <a:avLst/>
          </a:prstGeom>
          <a:gradFill>
            <a:gsLst>
              <a:gs pos="99000">
                <a:schemeClr val="bg1">
                  <a:lumMod val="95000"/>
                  <a:alpha val="0"/>
                </a:schemeClr>
              </a:gs>
              <a:gs pos="33000">
                <a:srgbClr val="0049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Título 1">
            <a:extLst>
              <a:ext uri="{FF2B5EF4-FFF2-40B4-BE49-F238E27FC236}">
                <a16:creationId xmlns="" xmlns:a16="http://schemas.microsoft.com/office/drawing/2014/main" id="{0E33A8E4-AD28-614D-815B-C43848BA1B45}"/>
              </a:ext>
            </a:extLst>
          </p:cNvPr>
          <p:cNvSpPr txBox="1">
            <a:spLocks/>
          </p:cNvSpPr>
          <p:nvPr userDrawn="1"/>
        </p:nvSpPr>
        <p:spPr>
          <a:xfrm>
            <a:off x="549151" y="506795"/>
            <a:ext cx="7664119" cy="2883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b="1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innovative </a:t>
            </a:r>
            <a:r>
              <a:rPr lang="en-GB" sz="4000" b="1" noProof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GB" sz="4000" b="1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detectors for harsh environments</a:t>
            </a:r>
            <a:endParaRPr lang="en-GB" sz="4000" b="1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8BC325B0-F566-3D4C-94AD-CA1BC03061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1464" y="3859064"/>
            <a:ext cx="1560668" cy="43586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C63FCAFA-BF23-684C-B971-D9A4232F04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48403" y="3859063"/>
            <a:ext cx="1872166" cy="455391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6554BA61-11EB-094E-B3E6-EAAEC8FCE463}"/>
              </a:ext>
            </a:extLst>
          </p:cNvPr>
          <p:cNvSpPr/>
          <p:nvPr userDrawn="1"/>
        </p:nvSpPr>
        <p:spPr>
          <a:xfrm>
            <a:off x="691464" y="5020734"/>
            <a:ext cx="1756939" cy="5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extBox 1"/>
          <p:cNvSpPr txBox="1"/>
          <p:nvPr userDrawn="1"/>
        </p:nvSpPr>
        <p:spPr>
          <a:xfrm>
            <a:off x="691464" y="5372610"/>
            <a:ext cx="1335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G. Pellegrini</a:t>
            </a:r>
            <a:endParaRPr lang="en-GB" sz="18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9353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o con fondo arri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4 Imagen" descr="quadrats_logo_50transp.png"/>
          <p:cNvPicPr>
            <a:picLocks noChangeAspect="1"/>
          </p:cNvPicPr>
          <p:nvPr userDrawn="1"/>
        </p:nvPicPr>
        <p:blipFill>
          <a:blip r:embed="rId2" cstate="screen">
            <a:lum contras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51728" cy="145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97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3C20B-22FE-40D6-8D3B-4CF678042FF1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2BEE-AC51-4B3B-900B-1669C1520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4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3C20B-22FE-40D6-8D3B-4CF678042FF1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2BEE-AC51-4B3B-900B-1669C1520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02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3C20B-22FE-40D6-8D3B-4CF678042FF1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2BEE-AC51-4B3B-900B-1669C1520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29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5218AA89-5981-024C-9A91-E442C8C251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4600" y="0"/>
            <a:ext cx="7899400" cy="6860822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="" xmlns:a16="http://schemas.microsoft.com/office/drawing/2014/main" id="{1ADE5993-E6C8-AD4F-917A-ED901F466D0D}"/>
              </a:ext>
            </a:extLst>
          </p:cNvPr>
          <p:cNvSpPr/>
          <p:nvPr userDrawn="1"/>
        </p:nvSpPr>
        <p:spPr>
          <a:xfrm>
            <a:off x="0" y="2822"/>
            <a:ext cx="8636960" cy="6858000"/>
          </a:xfrm>
          <a:prstGeom prst="rect">
            <a:avLst/>
          </a:prstGeom>
          <a:gradFill>
            <a:gsLst>
              <a:gs pos="99000">
                <a:schemeClr val="bg1">
                  <a:lumMod val="95000"/>
                  <a:alpha val="0"/>
                </a:schemeClr>
              </a:gs>
              <a:gs pos="33000">
                <a:srgbClr val="0049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Título 1">
            <a:extLst>
              <a:ext uri="{FF2B5EF4-FFF2-40B4-BE49-F238E27FC236}">
                <a16:creationId xmlns="" xmlns:a16="http://schemas.microsoft.com/office/drawing/2014/main" id="{5ABC275F-D7A6-8940-8420-ABF728C29FDC}"/>
              </a:ext>
            </a:extLst>
          </p:cNvPr>
          <p:cNvSpPr txBox="1">
            <a:spLocks/>
          </p:cNvSpPr>
          <p:nvPr userDrawn="1"/>
        </p:nvSpPr>
        <p:spPr>
          <a:xfrm>
            <a:off x="581149" y="1145046"/>
            <a:ext cx="5562598" cy="2883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b="1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IMB-CNM</a:t>
            </a:r>
          </a:p>
          <a:p>
            <a:pPr algn="l"/>
            <a:r>
              <a:rPr lang="en-GB" sz="40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Microelectronics Institute of</a:t>
            </a:r>
          </a:p>
          <a:p>
            <a:pPr algn="l"/>
            <a:r>
              <a:rPr lang="en-GB" sz="40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</a:t>
            </a:r>
          </a:p>
          <a:p>
            <a:pPr algn="l"/>
            <a:r>
              <a:rPr lang="en-GB" sz="40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4000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="" xmlns:a16="http://schemas.microsoft.com/office/drawing/2014/main" id="{CA9372F6-0A1F-8040-9B97-658809C24FC2}"/>
              </a:ext>
            </a:extLst>
          </p:cNvPr>
          <p:cNvSpPr/>
          <p:nvPr userDrawn="1"/>
        </p:nvSpPr>
        <p:spPr>
          <a:xfrm>
            <a:off x="581149" y="5320724"/>
            <a:ext cx="41135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micro/</a:t>
            </a:r>
            <a:r>
              <a:rPr lang="en-GB" sz="2400" i="1" noProof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GB" sz="2400" i="1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for grand social challenges</a:t>
            </a:r>
            <a:endParaRPr lang="en-GB" sz="2400" i="1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="" xmlns:a16="http://schemas.microsoft.com/office/drawing/2014/main" id="{AD5AA147-5860-E044-8940-D5C7A7673747}"/>
              </a:ext>
            </a:extLst>
          </p:cNvPr>
          <p:cNvSpPr/>
          <p:nvPr userDrawn="1"/>
        </p:nvSpPr>
        <p:spPr>
          <a:xfrm>
            <a:off x="691464" y="5025814"/>
            <a:ext cx="175693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Imagen 17">
            <a:extLst>
              <a:ext uri="{FF2B5EF4-FFF2-40B4-BE49-F238E27FC236}">
                <a16:creationId xmlns="" xmlns:a16="http://schemas.microsoft.com/office/drawing/2014/main" id="{8BC325B0-F566-3D4C-94AD-CA1BC03061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1464" y="3859064"/>
            <a:ext cx="1560668" cy="43586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="" xmlns:a16="http://schemas.microsoft.com/office/drawing/2014/main" id="{C63FCAFA-BF23-684C-B971-D9A4232F04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48403" y="3859063"/>
            <a:ext cx="1872166" cy="45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042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=""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1" y="2786"/>
            <a:ext cx="9144001" cy="1003655"/>
            <a:chOff x="-2" y="9908"/>
            <a:chExt cx="9144001" cy="1003655"/>
          </a:xfrm>
        </p:grpSpPr>
        <p:pic>
          <p:nvPicPr>
            <p:cNvPr id="14" name="Imagen 13">
              <a:extLst>
                <a:ext uri="{FF2B5EF4-FFF2-40B4-BE49-F238E27FC236}">
                  <a16:creationId xmlns=""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=""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960873" cy="547631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="" xmlns:a16="http://schemas.microsoft.com/office/drawing/2014/main" id="{FD6AC408-F456-3849-ABBC-B5C038E27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9801" y="255630"/>
              <a:ext cx="2251373" cy="547631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=""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1132" y="4546600"/>
            <a:ext cx="2192867" cy="2311400"/>
          </a:xfrm>
          <a:prstGeom prst="rect">
            <a:avLst/>
          </a:prstGeom>
        </p:spPr>
      </p:pic>
      <p:sp>
        <p:nvSpPr>
          <p:cNvPr id="23" name="Títol 1">
            <a:extLst>
              <a:ext uri="{FF2B5EF4-FFF2-40B4-BE49-F238E27FC236}">
                <a16:creationId xmlns="" xmlns:a16="http://schemas.microsoft.com/office/drawing/2014/main" id="{C4AA9466-031B-CD4D-9E57-3F8E9345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917" y="1050987"/>
            <a:ext cx="8121491" cy="80392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noProof="0" dirty="0"/>
          </a:p>
        </p:txBody>
      </p:sp>
      <p:sp>
        <p:nvSpPr>
          <p:cNvPr id="24" name="Contenidor de contingut 3">
            <a:extLst>
              <a:ext uri="{FF2B5EF4-FFF2-40B4-BE49-F238E27FC236}">
                <a16:creationId xmlns="" xmlns:a16="http://schemas.microsoft.com/office/drawing/2014/main" id="{63B62931-3F78-AD4C-855E-93FE39428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78572"/>
            <a:ext cx="8130208" cy="4299989"/>
          </a:xfrm>
        </p:spPr>
        <p:txBody>
          <a:bodyPr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en-GB" noProof="0" dirty="0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8282354" y="6462291"/>
            <a:ext cx="86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mtClean="0"/>
              <a:t>‹#›</a:t>
            </a:fld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06208" y="-4670"/>
            <a:ext cx="2837792" cy="101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49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=""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1" y="2786"/>
            <a:ext cx="9144001" cy="1003655"/>
            <a:chOff x="-2" y="9908"/>
            <a:chExt cx="9144001" cy="1003655"/>
          </a:xfrm>
        </p:grpSpPr>
        <p:pic>
          <p:nvPicPr>
            <p:cNvPr id="14" name="Imagen 13">
              <a:extLst>
                <a:ext uri="{FF2B5EF4-FFF2-40B4-BE49-F238E27FC236}">
                  <a16:creationId xmlns=""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=""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960873" cy="547631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=""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1133" y="4546600"/>
            <a:ext cx="2192867" cy="2311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69802" y="248508"/>
            <a:ext cx="2251373" cy="547631"/>
          </a:xfrm>
          <a:prstGeom prst="rect">
            <a:avLst/>
          </a:prstGeom>
        </p:spPr>
      </p:pic>
      <p:sp>
        <p:nvSpPr>
          <p:cNvPr id="8" name="Títol 1">
            <a:extLst>
              <a:ext uri="{FF2B5EF4-FFF2-40B4-BE49-F238E27FC236}">
                <a16:creationId xmlns="" xmlns:a16="http://schemas.microsoft.com/office/drawing/2014/main" id="{C4AA9466-031B-CD4D-9E57-3F8E9345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917" y="1050987"/>
            <a:ext cx="8121491" cy="80392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noProof="0" dirty="0"/>
          </a:p>
        </p:txBody>
      </p:sp>
      <p:sp>
        <p:nvSpPr>
          <p:cNvPr id="2" name="1 CuadroTexto"/>
          <p:cNvSpPr txBox="1"/>
          <p:nvPr userDrawn="1"/>
        </p:nvSpPr>
        <p:spPr>
          <a:xfrm>
            <a:off x="8282354" y="6462291"/>
            <a:ext cx="86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mtClean="0"/>
              <a:t>‹#›</a:t>
            </a:fld>
            <a:endParaRPr lang="es-ES" dirty="0"/>
          </a:p>
        </p:txBody>
      </p:sp>
      <p:pic>
        <p:nvPicPr>
          <p:cNvPr id="1026" name="Picture 2" descr="C:\Users\Giulio Pellegrini\Desktop\RDG-logo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532" y="742653"/>
            <a:ext cx="663307" cy="23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297595" y="-4671"/>
            <a:ext cx="2837792" cy="101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030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gut amb llegenda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>
            <a:extLst>
              <a:ext uri="{FF2B5EF4-FFF2-40B4-BE49-F238E27FC236}">
                <a16:creationId xmlns="" xmlns:a16="http://schemas.microsoft.com/office/drawing/2014/main" id="{860E934D-6004-064D-BFB4-44E0B6203AB9}"/>
              </a:ext>
            </a:extLst>
          </p:cNvPr>
          <p:cNvGrpSpPr/>
          <p:nvPr userDrawn="1"/>
        </p:nvGrpSpPr>
        <p:grpSpPr>
          <a:xfrm>
            <a:off x="-2" y="9908"/>
            <a:ext cx="9144001" cy="1003655"/>
            <a:chOff x="-2" y="9908"/>
            <a:chExt cx="9144001" cy="1003655"/>
          </a:xfrm>
        </p:grpSpPr>
        <p:pic>
          <p:nvPicPr>
            <p:cNvPr id="10" name="Imagen 9">
              <a:extLst>
                <a:ext uri="{FF2B5EF4-FFF2-40B4-BE49-F238E27FC236}">
                  <a16:creationId xmlns="" xmlns:a16="http://schemas.microsoft.com/office/drawing/2014/main" id="{E4BEF3E5-34E4-894A-895C-ED30ED1B87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="" xmlns:a16="http://schemas.microsoft.com/office/drawing/2014/main" id="{8C8EB798-08D2-644A-93C3-7D306D75E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960873" cy="547631"/>
            </a:xfrm>
            <a:prstGeom prst="rect">
              <a:avLst/>
            </a:prstGeom>
          </p:spPr>
        </p:pic>
      </p:grpSp>
      <p:pic>
        <p:nvPicPr>
          <p:cNvPr id="13" name="14 Imagen" descr="quadrats_logo_50transp.png">
            <a:extLst>
              <a:ext uri="{FF2B5EF4-FFF2-40B4-BE49-F238E27FC236}">
                <a16:creationId xmlns="" xmlns:a16="http://schemas.microsoft.com/office/drawing/2014/main" id="{333AB995-90CF-CB43-92E6-CF4FDCD22A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5133" y="2137033"/>
            <a:ext cx="4478867" cy="4720967"/>
          </a:xfrm>
          <a:prstGeom prst="rect">
            <a:avLst/>
          </a:prstGeom>
        </p:spPr>
      </p:pic>
      <p:sp>
        <p:nvSpPr>
          <p:cNvPr id="15" name="Marcador de texto 14">
            <a:extLst>
              <a:ext uri="{FF2B5EF4-FFF2-40B4-BE49-F238E27FC236}">
                <a16:creationId xmlns="" xmlns:a16="http://schemas.microsoft.com/office/drawing/2014/main" id="{BBB7A4A6-4DAC-B842-BCFB-4D8A319918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831" y="3192396"/>
            <a:ext cx="5583238" cy="1538630"/>
          </a:xfrm>
        </p:spPr>
        <p:txBody>
          <a:bodyPr>
            <a:noAutofit/>
          </a:bodyPr>
          <a:lstStyle>
            <a:lvl1pPr marL="0" indent="0">
              <a:buNone/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Editar los estilos de texto del patrón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69802" y="248508"/>
            <a:ext cx="2251373" cy="54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44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tge amb llegenda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CuadroTexto">
            <a:extLst>
              <a:ext uri="{FF2B5EF4-FFF2-40B4-BE49-F238E27FC236}">
                <a16:creationId xmlns="" xmlns:a16="http://schemas.microsoft.com/office/drawing/2014/main" id="{30929763-3A3C-7045-9E0B-4C50AA9F0773}"/>
              </a:ext>
            </a:extLst>
          </p:cNvPr>
          <p:cNvSpPr txBox="1"/>
          <p:nvPr userDrawn="1"/>
        </p:nvSpPr>
        <p:spPr>
          <a:xfrm>
            <a:off x="513446" y="1784972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en-US" sz="3600" b="1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 for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DF9660B6-B3B3-284F-8CAA-51DDC11D13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20" y="773519"/>
            <a:ext cx="1871409" cy="522645"/>
          </a:xfrm>
          <a:prstGeom prst="rect">
            <a:avLst/>
          </a:prstGeom>
        </p:spPr>
      </p:pic>
      <p:pic>
        <p:nvPicPr>
          <p:cNvPr id="11" name="14 Imagen" descr="quadrats_logo_50transp.png">
            <a:extLst>
              <a:ext uri="{FF2B5EF4-FFF2-40B4-BE49-F238E27FC236}">
                <a16:creationId xmlns="" xmlns:a16="http://schemas.microsoft.com/office/drawing/2014/main" id="{A73598F1-85CB-5F45-92F7-B6B2A2D938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1040" y="3165399"/>
            <a:ext cx="3502959" cy="3692308"/>
          </a:xfrm>
          <a:prstGeom prst="rect">
            <a:avLst/>
          </a:prstGeom>
        </p:spPr>
      </p:pic>
      <p:sp>
        <p:nvSpPr>
          <p:cNvPr id="12" name="1 CuadroTexto">
            <a:extLst>
              <a:ext uri="{FF2B5EF4-FFF2-40B4-BE49-F238E27FC236}">
                <a16:creationId xmlns="" xmlns:a16="http://schemas.microsoft.com/office/drawing/2014/main" id="{E1D0A8F6-B0B3-3440-96FC-DB55F253D14E}"/>
              </a:ext>
            </a:extLst>
          </p:cNvPr>
          <p:cNvSpPr txBox="1"/>
          <p:nvPr userDrawn="1"/>
        </p:nvSpPr>
        <p:spPr>
          <a:xfrm>
            <a:off x="513446" y="3275354"/>
            <a:ext cx="308449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Univ. Autónoma de Barcelona (UAB) </a:t>
            </a:r>
            <a:r>
              <a:rPr lang="es-ES" sz="20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0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</a:t>
            </a:r>
            <a:r>
              <a:rPr lang="es-ES" sz="1100" noProof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Cerdanyola</a:t>
            </a:r>
            <a:r>
              <a:rPr lang="es-ES" sz="11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s-ES" sz="1100" noProof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Vallès</a:t>
            </a:r>
            <a:r>
              <a:rPr lang="es-ES" sz="11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100" noProof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Bellaterra</a:t>
            </a:r>
            <a:r>
              <a:rPr lang="es-ES" sz="11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 </a:t>
            </a:r>
            <a:r>
              <a:rPr lang="es-ES" sz="20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0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noProof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</a:t>
            </a:r>
            <a:r>
              <a:rPr lang="es-ES" sz="1100" noProof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Spain</a:t>
            </a:r>
            <a:endParaRPr lang="es-ES" sz="2000" b="1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E8CCCE2B-7BD3-A247-B0E0-1128DB0516B7}"/>
              </a:ext>
            </a:extLst>
          </p:cNvPr>
          <p:cNvSpPr/>
          <p:nvPr userDrawn="1"/>
        </p:nvSpPr>
        <p:spPr>
          <a:xfrm>
            <a:off x="434619" y="4528062"/>
            <a:ext cx="3853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</a:rPr>
              <a:t>https://rdg.imb-cnm.csic.es/</a:t>
            </a:r>
            <a:endParaRPr lang="es-ES" sz="2400" b="1" dirty="0">
              <a:solidFill>
                <a:schemeClr val="bg1"/>
              </a:solidFill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="" xmlns:a16="http://schemas.microsoft.com/office/drawing/2014/main" id="{F5F323A4-FE8F-6C48-954C-00CB3E80B909}"/>
              </a:ext>
            </a:extLst>
          </p:cNvPr>
          <p:cNvGrpSpPr/>
          <p:nvPr userDrawn="1"/>
        </p:nvGrpSpPr>
        <p:grpSpPr>
          <a:xfrm>
            <a:off x="513446" y="6005787"/>
            <a:ext cx="3258452" cy="372851"/>
            <a:chOff x="567235" y="4600188"/>
            <a:chExt cx="3258452" cy="372851"/>
          </a:xfrm>
        </p:grpSpPr>
        <p:sp>
          <p:nvSpPr>
            <p:cNvPr id="15" name="Rectángulo 14">
              <a:extLst>
                <a:ext uri="{FF2B5EF4-FFF2-40B4-BE49-F238E27FC236}">
                  <a16:creationId xmlns="" xmlns:a16="http://schemas.microsoft.com/office/drawing/2014/main" id="{666E7189-2ED7-2941-9860-2450019E5255}"/>
                </a:ext>
              </a:extLst>
            </p:cNvPr>
            <p:cNvSpPr/>
            <p:nvPr/>
          </p:nvSpPr>
          <p:spPr>
            <a:xfrm>
              <a:off x="1077930" y="4635303"/>
              <a:ext cx="274775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@</a:t>
              </a:r>
              <a:r>
                <a:rPr lang="es-ES" sz="1400" dirty="0" err="1">
                  <a:solidFill>
                    <a:schemeClr val="bg1"/>
                  </a:solidFill>
                  <a:latin typeface="Arial"/>
                  <a:cs typeface="Arial"/>
                </a:rPr>
                <a:t>imb_cnm</a:t>
              </a:r>
              <a:endParaRPr lang="es-ES" sz="1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pic>
          <p:nvPicPr>
            <p:cNvPr id="16" name="Imagen 15">
              <a:extLst>
                <a:ext uri="{FF2B5EF4-FFF2-40B4-BE49-F238E27FC236}">
                  <a16:creationId xmlns="" xmlns:a16="http://schemas.microsoft.com/office/drawing/2014/main" id="{6A077DFF-2855-8E4F-8122-68EEC28BB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235" y="4600188"/>
              <a:ext cx="458893" cy="372851"/>
            </a:xfrm>
            <a:prstGeom prst="rect">
              <a:avLst/>
            </a:prstGeom>
          </p:spPr>
        </p:pic>
      </p:grpSp>
      <p:pic>
        <p:nvPicPr>
          <p:cNvPr id="17" name="Imagen 16">
            <a:extLst>
              <a:ext uri="{FF2B5EF4-FFF2-40B4-BE49-F238E27FC236}">
                <a16:creationId xmlns=""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69802" y="773519"/>
            <a:ext cx="2251373" cy="54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7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 n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=""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1" y="2786"/>
            <a:ext cx="9144001" cy="1003655"/>
            <a:chOff x="-2" y="9908"/>
            <a:chExt cx="9144001" cy="1003655"/>
          </a:xfrm>
        </p:grpSpPr>
        <p:pic>
          <p:nvPicPr>
            <p:cNvPr id="14" name="Imagen 13">
              <a:extLst>
                <a:ext uri="{FF2B5EF4-FFF2-40B4-BE49-F238E27FC236}">
                  <a16:creationId xmlns=""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=""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960873" cy="547631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=""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1133" y="4546600"/>
            <a:ext cx="2192867" cy="2311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69802" y="248508"/>
            <a:ext cx="2251373" cy="547631"/>
          </a:xfrm>
          <a:prstGeom prst="rect">
            <a:avLst/>
          </a:prstGeom>
        </p:spPr>
      </p:pic>
      <p:sp>
        <p:nvSpPr>
          <p:cNvPr id="7" name="6 CuadroTexto"/>
          <p:cNvSpPr txBox="1"/>
          <p:nvPr userDrawn="1"/>
        </p:nvSpPr>
        <p:spPr>
          <a:xfrm>
            <a:off x="8282354" y="6462291"/>
            <a:ext cx="86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6909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2">
            <a:extLst>
              <a:ext uri="{FF2B5EF4-FFF2-40B4-BE49-F238E27FC236}">
                <a16:creationId xmlns=""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1" y="2786"/>
            <a:ext cx="9144001" cy="1003655"/>
            <a:chOff x="-2" y="9908"/>
            <a:chExt cx="9144001" cy="1003655"/>
          </a:xfrm>
        </p:grpSpPr>
        <p:pic>
          <p:nvPicPr>
            <p:cNvPr id="3" name="Imagen 13">
              <a:extLst>
                <a:ext uri="{FF2B5EF4-FFF2-40B4-BE49-F238E27FC236}">
                  <a16:creationId xmlns=""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2" y="9908"/>
              <a:ext cx="9144001" cy="1003655"/>
            </a:xfrm>
            <a:prstGeom prst="rect">
              <a:avLst/>
            </a:prstGeom>
          </p:spPr>
        </p:pic>
        <p:pic>
          <p:nvPicPr>
            <p:cNvPr id="4" name="Imagen 14">
              <a:extLst>
                <a:ext uri="{FF2B5EF4-FFF2-40B4-BE49-F238E27FC236}">
                  <a16:creationId xmlns=""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17" y="255630"/>
              <a:ext cx="1960873" cy="547631"/>
            </a:xfrm>
            <a:prstGeom prst="rect">
              <a:avLst/>
            </a:prstGeom>
          </p:spPr>
        </p:pic>
      </p:grpSp>
      <p:pic>
        <p:nvPicPr>
          <p:cNvPr id="5" name="14 Imagen" descr="quadrats_logo_50transp.png">
            <a:extLst>
              <a:ext uri="{FF2B5EF4-FFF2-40B4-BE49-F238E27FC236}">
                <a16:creationId xmlns=""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1133" y="4546600"/>
            <a:ext cx="2192867" cy="2311400"/>
          </a:xfrm>
          <a:prstGeom prst="rect">
            <a:avLst/>
          </a:prstGeom>
        </p:spPr>
      </p:pic>
      <p:pic>
        <p:nvPicPr>
          <p:cNvPr id="6" name="Imagen 8">
            <a:extLst>
              <a:ext uri="{FF2B5EF4-FFF2-40B4-BE49-F238E27FC236}">
                <a16:creationId xmlns=""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69802" y="248508"/>
            <a:ext cx="2251373" cy="547631"/>
          </a:xfrm>
          <a:prstGeom prst="rect">
            <a:avLst/>
          </a:prstGeom>
        </p:spPr>
      </p:pic>
      <p:sp>
        <p:nvSpPr>
          <p:cNvPr id="7" name="6 CuadroTexto"/>
          <p:cNvSpPr txBox="1"/>
          <p:nvPr userDrawn="1"/>
        </p:nvSpPr>
        <p:spPr>
          <a:xfrm>
            <a:off x="8282354" y="6462291"/>
            <a:ext cx="86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89357BD-885A-4B25-B8AB-B236EBC62421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592138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561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F0F53-0D9A-4EB1-A873-0235A2BFD9D4}" type="datetime1">
              <a:rPr lang="en-US" smtClean="0"/>
              <a:t>10/24/2022</a:t>
            </a:fld>
            <a:endParaRPr lang="en-U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0B40-1B8B-4B93-B746-2C2B254F67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96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6" r:id="rId3"/>
    <p:sldLayoutId id="2147483718" r:id="rId4"/>
    <p:sldLayoutId id="2147483707" r:id="rId5"/>
    <p:sldLayoutId id="2147483708" r:id="rId6"/>
    <p:sldLayoutId id="2147483719" r:id="rId7"/>
    <p:sldLayoutId id="2147483713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36.emf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dx.doi.org/10.33899/rjs.2019.16329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0.jpeg"/><Relationship Id="rId7" Type="http://schemas.openxmlformats.org/officeDocument/2006/relationships/hyperlink" Target="http://www.google.cat/url?sa=i&amp;rct=j&amp;q=escola+d'enginyeria+UAB&amp;source=images&amp;cd=&amp;docid=FQqrSo1zG5gpqM&amp;tbnid=MuVlSyT--guIWM:&amp;ved=0CAUQjRw&amp;url=http://www.uab.es/servlet/Satellite/noticies/detall-noticia-1096483336219.html?noticiaid=1256831655138&amp;ei=1unVUcH-IpKo0wWX4IC4AQ&amp;psig=AFQjCNH2EDyT4J5xOQ8r6m28ywQxAgK2pg&amp;ust=1373059885805087" TargetMode="External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10" Type="http://schemas.openxmlformats.org/officeDocument/2006/relationships/image" Target="../media/image86.png"/><Relationship Id="rId4" Type="http://schemas.openxmlformats.org/officeDocument/2006/relationships/image" Target="../media/image81.png"/><Relationship Id="rId9" Type="http://schemas.openxmlformats.org/officeDocument/2006/relationships/image" Target="../media/image8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0.png"/><Relationship Id="rId4" Type="http://schemas.openxmlformats.org/officeDocument/2006/relationships/image" Target="../media/image10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54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>
            <a:extLst>
              <a:ext uri="{FF2B5EF4-FFF2-40B4-BE49-F238E27FC236}">
                <a16:creationId xmlns="" xmlns:a16="http://schemas.microsoft.com/office/drawing/2014/main" id="{BB81B685-A332-30C6-F673-976514816540}"/>
              </a:ext>
            </a:extLst>
          </p:cNvPr>
          <p:cNvSpPr txBox="1"/>
          <p:nvPr/>
        </p:nvSpPr>
        <p:spPr>
          <a:xfrm>
            <a:off x="0" y="974351"/>
            <a:ext cx="8796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</a:t>
            </a:r>
            <a:r>
              <a:rPr lang="en-US" sz="2800" b="1" dirty="0" smtClean="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lpha source measurement at RT for setting the operation voltage </a:t>
            </a:r>
            <a:endParaRPr lang="en-US" sz="2800" b="1" dirty="0">
              <a:solidFill>
                <a:srgbClr val="00499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956C241E-CE89-DC07-820E-D250613BDF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 l="4694" r="5057"/>
          <a:stretch/>
        </p:blipFill>
        <p:spPr>
          <a:xfrm>
            <a:off x="235344" y="2131086"/>
            <a:ext cx="4320448" cy="246167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BAD8320A-258B-4F03-D87B-EA93C0E0D28D}"/>
              </a:ext>
            </a:extLst>
          </p:cNvPr>
          <p:cNvSpPr txBox="1"/>
          <p:nvPr/>
        </p:nvSpPr>
        <p:spPr>
          <a:xfrm>
            <a:off x="5789210" y="3671084"/>
            <a:ext cx="23387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00" b="1" baseline="30000" dirty="0">
                <a:solidFill>
                  <a:srgbClr val="002060"/>
                </a:solidFill>
              </a:rPr>
              <a:t>244</a:t>
            </a:r>
            <a:r>
              <a:rPr lang="es-ES" sz="1500" b="1" dirty="0">
                <a:solidFill>
                  <a:srgbClr val="002060"/>
                </a:solidFill>
              </a:rPr>
              <a:t>Cm emisión ~ 5,8 </a:t>
            </a:r>
            <a:r>
              <a:rPr lang="es-ES" sz="1500" b="1" dirty="0" err="1">
                <a:solidFill>
                  <a:srgbClr val="002060"/>
                </a:solidFill>
              </a:rPr>
              <a:t>MeV</a:t>
            </a:r>
            <a:endParaRPr lang="es-ES" sz="1500" b="1" dirty="0">
              <a:solidFill>
                <a:srgbClr val="002060"/>
              </a:solidFill>
            </a:endParaRPr>
          </a:p>
          <a:p>
            <a:r>
              <a:rPr lang="es-ES" sz="1500" b="1" dirty="0" err="1">
                <a:solidFill>
                  <a:srgbClr val="002060"/>
                </a:solidFill>
              </a:rPr>
              <a:t>Range</a:t>
            </a:r>
            <a:r>
              <a:rPr lang="es-ES" sz="1500" b="1" dirty="0">
                <a:solidFill>
                  <a:srgbClr val="002060"/>
                </a:solidFill>
              </a:rPr>
              <a:t> ~ 19 </a:t>
            </a:r>
            <a:r>
              <a:rPr lang="es-ES" sz="1500" b="1" dirty="0">
                <a:solidFill>
                  <a:srgbClr val="002060"/>
                </a:solidFill>
                <a:latin typeface="Symbol" panose="05050102010706020507" pitchFamily="18" charset="2"/>
              </a:rPr>
              <a:t>m</a:t>
            </a:r>
            <a:r>
              <a:rPr lang="es-ES" sz="1500" b="1" dirty="0">
                <a:solidFill>
                  <a:srgbClr val="002060"/>
                </a:solidFill>
              </a:rPr>
              <a:t>m</a:t>
            </a:r>
            <a:endParaRPr lang="en-GB" sz="1500" b="1" dirty="0">
              <a:solidFill>
                <a:srgbClr val="002060"/>
              </a:solidFill>
            </a:endParaRPr>
          </a:p>
        </p:txBody>
      </p:sp>
      <p:sp>
        <p:nvSpPr>
          <p:cNvPr id="13" name="4 Rectángulo">
            <a:extLst>
              <a:ext uri="{FF2B5EF4-FFF2-40B4-BE49-F238E27FC236}">
                <a16:creationId xmlns="" xmlns:a16="http://schemas.microsoft.com/office/drawing/2014/main" id="{1D9E0EDF-8571-B2B0-7A7F-B9028198C024}"/>
              </a:ext>
            </a:extLst>
          </p:cNvPr>
          <p:cNvSpPr/>
          <p:nvPr/>
        </p:nvSpPr>
        <p:spPr>
          <a:xfrm>
            <a:off x="235344" y="4906161"/>
            <a:ext cx="8561633" cy="1631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just"/>
            <a:r>
              <a:rPr lang="en-US" sz="2000" dirty="0">
                <a:solidFill>
                  <a:srgbClr val="002060"/>
                </a:solidFill>
              </a:rPr>
              <a:t>At 40 V the </a:t>
            </a:r>
            <a:r>
              <a:rPr lang="en-US" sz="2000" dirty="0" smtClean="0">
                <a:solidFill>
                  <a:srgbClr val="002060"/>
                </a:solidFill>
              </a:rPr>
              <a:t>depletion </a:t>
            </a:r>
            <a:r>
              <a:rPr lang="en-US" sz="2000" dirty="0">
                <a:solidFill>
                  <a:srgbClr val="002060"/>
                </a:solidFill>
              </a:rPr>
              <a:t>zone is thick enough to completely stop the 5.8 MeV alpha particles and the CCE signal saturate. </a:t>
            </a:r>
          </a:p>
          <a:p>
            <a:pPr algn="just"/>
            <a:r>
              <a:rPr lang="en-US" sz="2000" dirty="0">
                <a:solidFill>
                  <a:srgbClr val="002060"/>
                </a:solidFill>
              </a:rPr>
              <a:t>Both electronic noise and reverse current increase at higher voltages during high temperature measurements, so it was decided to perform the experiments at 40 V.</a:t>
            </a:r>
            <a:endParaRPr lang="es-ES" sz="2000" dirty="0">
              <a:solidFill>
                <a:srgbClr val="002060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="" xmlns:a16="http://schemas.microsoft.com/office/drawing/2014/main" id="{4880EC66-3BCA-CC4F-93B4-3E0AED731D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583" r="5502" b="4440"/>
          <a:stretch/>
        </p:blipFill>
        <p:spPr>
          <a:xfrm>
            <a:off x="4558105" y="2131086"/>
            <a:ext cx="4012643" cy="2733926"/>
          </a:xfrm>
          <a:prstGeom prst="rect">
            <a:avLst/>
          </a:prstGeom>
        </p:spPr>
      </p:pic>
      <p:sp>
        <p:nvSpPr>
          <p:cNvPr id="15" name="Elipse 14">
            <a:extLst>
              <a:ext uri="{FF2B5EF4-FFF2-40B4-BE49-F238E27FC236}">
                <a16:creationId xmlns="" xmlns:a16="http://schemas.microsoft.com/office/drawing/2014/main" id="{9B28912B-98E9-AAA3-ACCA-E79A5D82832C}"/>
              </a:ext>
            </a:extLst>
          </p:cNvPr>
          <p:cNvSpPr/>
          <p:nvPr/>
        </p:nvSpPr>
        <p:spPr>
          <a:xfrm>
            <a:off x="6365533" y="2554700"/>
            <a:ext cx="270064" cy="2700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7" name="Conector recto de flecha 16"/>
          <p:cNvCxnSpPr>
            <a:stCxn id="15" idx="5"/>
          </p:cNvCxnSpPr>
          <p:nvPr/>
        </p:nvCxnSpPr>
        <p:spPr>
          <a:xfrm flipH="1">
            <a:off x="872073" y="2785215"/>
            <a:ext cx="5723974" cy="885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n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4596" y="1552865"/>
            <a:ext cx="2005388" cy="48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08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57" y="2454503"/>
            <a:ext cx="6193970" cy="287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373359" y="4062993"/>
            <a:ext cx="2794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IBIC  using 3.5 MeV alphas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954" y="1870019"/>
            <a:ext cx="2236788" cy="53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062" y="1012031"/>
            <a:ext cx="9044938" cy="803922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/>
              <a:t>Measurements done at </a:t>
            </a:r>
            <a:r>
              <a:rPr lang="en-US" dirty="0" smtClean="0"/>
              <a:t>: TAMARA </a:t>
            </a:r>
            <a:r>
              <a:rPr lang="en-US" dirty="0"/>
              <a:t>Temperature Analysis Measurements And Radiation </a:t>
            </a:r>
            <a:r>
              <a:rPr lang="en-US" dirty="0" smtClean="0"/>
              <a:t>Applications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975" y="3322867"/>
            <a:ext cx="2556190" cy="1358517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6722954" y="2671546"/>
            <a:ext cx="17362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b="1" dirty="0" smtClean="0"/>
              <a:t>Measurements from RT to 450ºC</a:t>
            </a:r>
            <a:endParaRPr lang="en-GB" sz="1350" b="1" dirty="0"/>
          </a:p>
        </p:txBody>
      </p:sp>
    </p:spTree>
    <p:extLst>
      <p:ext uri="{BB962C8B-B14F-4D97-AF65-F5344CB8AC3E}">
        <p14:creationId xmlns:p14="http://schemas.microsoft.com/office/powerpoint/2010/main" val="40833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004646"/>
            <a:ext cx="8121491" cy="803922"/>
          </a:xfrm>
        </p:spPr>
        <p:txBody>
          <a:bodyPr>
            <a:normAutofit/>
          </a:bodyPr>
          <a:lstStyle/>
          <a:p>
            <a:r>
              <a:rPr lang="en-GB" dirty="0"/>
              <a:t>P</a:t>
            </a:r>
            <a:r>
              <a:rPr lang="en-GB" dirty="0" smtClean="0"/>
              <a:t>air creation energy vs T</a:t>
            </a:r>
            <a:endParaRPr lang="en-GB" dirty="0"/>
          </a:p>
        </p:txBody>
      </p:sp>
      <p:pic>
        <p:nvPicPr>
          <p:cNvPr id="17" name="Imagen 1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" t="5503" r="7573"/>
          <a:stretch/>
        </p:blipFill>
        <p:spPr bwMode="auto">
          <a:xfrm>
            <a:off x="1268739" y="1972135"/>
            <a:ext cx="5886697" cy="38822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4 Rectángulo"/>
          <p:cNvSpPr/>
          <p:nvPr/>
        </p:nvSpPr>
        <p:spPr>
          <a:xfrm>
            <a:off x="700859" y="5903893"/>
            <a:ext cx="64545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The increase of energy collected vs T is excepted:</a:t>
            </a:r>
          </a:p>
          <a:p>
            <a:r>
              <a:rPr lang="en-US" sz="1400" i="1" dirty="0" smtClean="0"/>
              <a:t>Pressure </a:t>
            </a:r>
            <a:r>
              <a:rPr lang="en-US" sz="1400" i="1" dirty="0"/>
              <a:t>and Temperature Dependence of Energy Gap in </a:t>
            </a:r>
            <a:r>
              <a:rPr lang="en-US" sz="1400" i="1" dirty="0" err="1"/>
              <a:t>SiC</a:t>
            </a:r>
            <a:r>
              <a:rPr lang="en-US" sz="1400" i="1" dirty="0"/>
              <a:t> and Si 1-x Ge </a:t>
            </a:r>
            <a:r>
              <a:rPr lang="en-US" sz="1400" i="1" dirty="0" smtClean="0"/>
              <a:t>x. </a:t>
            </a:r>
          </a:p>
          <a:p>
            <a:r>
              <a:rPr lang="es-ES" sz="1400" i="1" dirty="0" smtClean="0"/>
              <a:t>DOI</a:t>
            </a:r>
            <a:r>
              <a:rPr lang="es-ES" sz="1400" i="1" dirty="0"/>
              <a:t>: </a:t>
            </a:r>
            <a:r>
              <a:rPr lang="es-ES" sz="1400" i="1" u="sng" dirty="0" smtClean="0">
                <a:hlinkClick r:id="rId4"/>
              </a:rPr>
              <a:t>10.33899/rjs.2019.163296</a:t>
            </a:r>
            <a:endParaRPr lang="es-ES" sz="1400" i="1" dirty="0"/>
          </a:p>
          <a:p>
            <a:endParaRPr lang="es-ES" sz="1400" i="1" dirty="0"/>
          </a:p>
        </p:txBody>
      </p:sp>
    </p:spTree>
    <p:extLst>
      <p:ext uri="{BB962C8B-B14F-4D97-AF65-F5344CB8AC3E}">
        <p14:creationId xmlns:p14="http://schemas.microsoft.com/office/powerpoint/2010/main" val="13858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451" y="1000885"/>
            <a:ext cx="8121491" cy="803922"/>
          </a:xfrm>
        </p:spPr>
        <p:txBody>
          <a:bodyPr/>
          <a:lstStyle/>
          <a:p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/>
              <a:t>P</a:t>
            </a:r>
            <a:r>
              <a:rPr lang="es-ES" dirty="0" err="1" smtClean="0"/>
              <a:t>hoton</a:t>
            </a:r>
            <a:r>
              <a:rPr lang="es-ES" dirty="0" smtClean="0"/>
              <a:t> </a:t>
            </a:r>
            <a:r>
              <a:rPr lang="es-ES" dirty="0" err="1"/>
              <a:t>A</a:t>
            </a:r>
            <a:r>
              <a:rPr lang="es-ES" dirty="0" err="1" smtClean="0"/>
              <a:t>bsorption</a:t>
            </a:r>
            <a:r>
              <a:rPr lang="es-ES" dirty="0" smtClean="0"/>
              <a:t> TPA</a:t>
            </a:r>
            <a:endParaRPr lang="en-GB" dirty="0"/>
          </a:p>
        </p:txBody>
      </p:sp>
      <p:sp>
        <p:nvSpPr>
          <p:cNvPr id="4" name="CuadroTexto 3"/>
          <p:cNvSpPr txBox="1"/>
          <p:nvPr/>
        </p:nvSpPr>
        <p:spPr>
          <a:xfrm>
            <a:off x="152167" y="6396333"/>
            <a:ext cx="674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Esteban </a:t>
            </a:r>
            <a:r>
              <a:rPr lang="en-GB" sz="1200" i="1" dirty="0" err="1" smtClean="0"/>
              <a:t>Curras</a:t>
            </a:r>
            <a:r>
              <a:rPr lang="en-GB" sz="1200" i="1" dirty="0"/>
              <a:t> et al., </a:t>
            </a:r>
            <a:r>
              <a:rPr lang="en-GB" sz="1200" i="1" dirty="0" err="1"/>
              <a:t>Caracterization</a:t>
            </a:r>
            <a:r>
              <a:rPr lang="en-GB" sz="1200" i="1" dirty="0"/>
              <a:t> of </a:t>
            </a:r>
            <a:r>
              <a:rPr lang="en-GB" sz="1200" i="1" dirty="0" smtClean="0"/>
              <a:t>neutron irradiated </a:t>
            </a:r>
            <a:r>
              <a:rPr lang="en-GB" sz="1200" i="1" dirty="0"/>
              <a:t>IMB-CNM </a:t>
            </a:r>
            <a:r>
              <a:rPr lang="en-GB" sz="1200" i="1" dirty="0" err="1"/>
              <a:t>SiC</a:t>
            </a:r>
            <a:r>
              <a:rPr lang="en-GB" sz="1200" i="1" dirty="0"/>
              <a:t> </a:t>
            </a:r>
            <a:r>
              <a:rPr lang="en-GB" sz="1200" i="1" dirty="0" smtClean="0"/>
              <a:t>planar diodes </a:t>
            </a:r>
            <a:r>
              <a:rPr lang="en-GB" sz="1200" i="1" dirty="0"/>
              <a:t>with </a:t>
            </a:r>
            <a:r>
              <a:rPr lang="en-GB" sz="1200" i="1" dirty="0" smtClean="0"/>
              <a:t>TPA-TCT, RD50 workshop 2022 </a:t>
            </a:r>
            <a:endParaRPr lang="en-GB" sz="1200" i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48" y="1740444"/>
            <a:ext cx="8443854" cy="355422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52167" y="5934668"/>
            <a:ext cx="86292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I. Vila et al., “TPA-TCT: A novel transient current technique based </a:t>
            </a:r>
            <a:r>
              <a:rPr lang="en-GB" sz="1200" dirty="0" smtClean="0"/>
              <a:t>on</a:t>
            </a:r>
            <a:r>
              <a:rPr lang="ja-JP" altLang="en-US" sz="1200" dirty="0" smtClean="0"/>
              <a:t>　</a:t>
            </a:r>
            <a:r>
              <a:rPr lang="en-GB" sz="1200" dirty="0" smtClean="0"/>
              <a:t>the </a:t>
            </a:r>
            <a:r>
              <a:rPr lang="en-GB" sz="1200" dirty="0"/>
              <a:t>two photon absorption (TPA) process,” in Proc. 25th RD </a:t>
            </a:r>
            <a:r>
              <a:rPr lang="en-GB" sz="1200" dirty="0" smtClean="0"/>
              <a:t>Workshop.</a:t>
            </a:r>
            <a:r>
              <a:rPr lang="ja-JP" altLang="en-US" sz="1200" dirty="0" smtClean="0"/>
              <a:t>　</a:t>
            </a:r>
            <a:r>
              <a:rPr lang="en-GB" sz="1200" dirty="0" err="1" smtClean="0"/>
              <a:t>Geneve</a:t>
            </a:r>
            <a:r>
              <a:rPr lang="en-GB" sz="1200" dirty="0"/>
              <a:t>, Switzerland: CERN, 2014, pp. 17–19.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5673" y="4819936"/>
            <a:ext cx="1105711" cy="94946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08008" y="5337156"/>
            <a:ext cx="593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Wave length (800nm) adapted to the </a:t>
            </a:r>
            <a:r>
              <a:rPr kumimoji="1" lang="en-US" altLang="ja-JP" dirty="0" err="1" smtClean="0"/>
              <a:t>SiC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bandgap</a:t>
            </a:r>
            <a:r>
              <a:rPr kumimoji="1" lang="en-US" altLang="ja-JP" dirty="0" smtClean="0"/>
              <a:t> for the TPA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52931" y="4521180"/>
            <a:ext cx="1551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Metal opening</a:t>
            </a:r>
            <a:endParaRPr kumimoji="1" lang="ja-JP" altLang="en-US" dirty="0"/>
          </a:p>
        </p:txBody>
      </p:sp>
      <p:pic>
        <p:nvPicPr>
          <p:cNvPr id="12" name="Picture 3">
            <a:extLst>
              <a:ext uri="{FF2B5EF4-FFF2-40B4-BE49-F238E27FC236}">
                <a16:creationId xmlns="" xmlns:a16="http://schemas.microsoft.com/office/drawing/2014/main" id="{2D3325F2-5A92-4C2A-B1A2-722076D7D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031" y="1135033"/>
            <a:ext cx="2275094" cy="133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70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9463" y="1045228"/>
            <a:ext cx="8121491" cy="803922"/>
          </a:xfrm>
        </p:spPr>
        <p:txBody>
          <a:bodyPr/>
          <a:lstStyle/>
          <a:p>
            <a:r>
              <a:rPr lang="en-GB" dirty="0" smtClean="0"/>
              <a:t>First measurements of </a:t>
            </a:r>
            <a:r>
              <a:rPr lang="en-GB" dirty="0" err="1" smtClean="0"/>
              <a:t>SiC</a:t>
            </a:r>
            <a:r>
              <a:rPr lang="en-GB" dirty="0" smtClean="0"/>
              <a:t> diodes with TPA</a:t>
            </a:r>
            <a:endParaRPr lang="en-GB" dirty="0"/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180734" y="1156870"/>
            <a:ext cx="640440" cy="698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111253" y="1849150"/>
            <a:ext cx="820440" cy="7178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02221" y="6285457"/>
            <a:ext cx="3086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C. Quintana, I. Vila, R. Montero</a:t>
            </a:r>
            <a:endParaRPr lang="en-GB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395" y="3604619"/>
            <a:ext cx="3081367" cy="249617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2002" y="1935686"/>
            <a:ext cx="1453321" cy="145332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21" y="1854909"/>
            <a:ext cx="5968953" cy="4070450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90932" y="6611779"/>
            <a:ext cx="592369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err="1" smtClean="0"/>
              <a:t>Ref</a:t>
            </a:r>
            <a:r>
              <a:rPr lang="it-IT" sz="1000" dirty="0" smtClean="0"/>
              <a:t>: http</a:t>
            </a:r>
            <a:r>
              <a:rPr lang="it-IT" sz="1000" dirty="0"/>
              <a:t>://dpnc.unige.ch/seminaire/talks/fernandez.pdfhttp://dpnc.unige.ch/seminaire/talks/fernandez.pdf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0" y="5916125"/>
            <a:ext cx="4367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Rise time on the order of few hundreds of </a:t>
            </a:r>
            <a:r>
              <a:rPr kumimoji="1" lang="en-US" altLang="ja-JP" dirty="0" err="1" smtClean="0"/>
              <a:t>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937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Depletion width vs bias: non irradiated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917" y="2100667"/>
            <a:ext cx="3724499" cy="344861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460" y="4199767"/>
            <a:ext cx="918495" cy="9389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304" y="2018852"/>
            <a:ext cx="4214280" cy="3612240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257425" y="5814599"/>
            <a:ext cx="58280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Neff=1.3 E14/cm2 in agreement with the nominal </a:t>
            </a:r>
            <a:r>
              <a:rPr kumimoji="1" lang="en-US" altLang="ja-JP" dirty="0" smtClean="0"/>
              <a:t>doping</a:t>
            </a:r>
            <a:endParaRPr lang="en-US" altLang="ja-JP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Diode </a:t>
            </a:r>
            <a:r>
              <a:rPr lang="en-US" altLang="ja-JP" dirty="0"/>
              <a:t>fully depleted between 300-500 </a:t>
            </a:r>
            <a:r>
              <a:rPr lang="en-US" altLang="ja-JP" dirty="0" smtClean="0"/>
              <a:t>volts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Homogeneity in the sensor depletion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327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Z-scan charge profiles: non-irradiated diodes</a:t>
            </a: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466" y="1854909"/>
            <a:ext cx="5334557" cy="4566600"/>
          </a:xfrm>
          <a:prstGeom prst="rect">
            <a:avLst/>
          </a:prstGeom>
        </p:spPr>
      </p:pic>
      <p:cxnSp>
        <p:nvCxnSpPr>
          <p:cNvPr id="5" name="直線矢印コネクタ 4"/>
          <p:cNvCxnSpPr/>
          <p:nvPr/>
        </p:nvCxnSpPr>
        <p:spPr>
          <a:xfrm>
            <a:off x="3262964" y="4369869"/>
            <a:ext cx="2271562" cy="9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870383" y="4543124"/>
            <a:ext cx="1084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depletion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32560" y="6432593"/>
            <a:ext cx="373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Detector is 50um thick, nominal value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7228573" y="4235116"/>
            <a:ext cx="1520791" cy="116465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7623208" y="4235116"/>
            <a:ext cx="683394" cy="23100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7228573" y="5399773"/>
            <a:ext cx="1520791" cy="1021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7402907" y="4235116"/>
            <a:ext cx="0" cy="11646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7476067" y="5467589"/>
            <a:ext cx="4233" cy="865835"/>
          </a:xfrm>
          <a:prstGeom prst="straightConnector1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 rot="5400000">
            <a:off x="7010673" y="4651360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50um</a:t>
            </a:r>
            <a:endParaRPr kumimoji="1" lang="ja-JP" altLang="en-US" sz="1600" dirty="0"/>
          </a:p>
        </p:txBody>
      </p:sp>
      <p:sp>
        <p:nvSpPr>
          <p:cNvPr id="21" name="テキスト ボックス 20"/>
          <p:cNvSpPr txBox="1"/>
          <p:nvPr/>
        </p:nvSpPr>
        <p:spPr>
          <a:xfrm rot="5400000">
            <a:off x="6958576" y="5780068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300um</a:t>
            </a:r>
            <a:endParaRPr kumimoji="1" lang="ja-JP" altLang="en-US" sz="1600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7964905" y="4042833"/>
            <a:ext cx="0" cy="12065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916270" y="4607054"/>
            <a:ext cx="5825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Z-scan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10476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ja-JP" b="0" dirty="0"/>
              <a:t>Z-scan charge profiles: irradiated diodes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34" y="2227202"/>
            <a:ext cx="3745867" cy="321074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6209" y="2176402"/>
            <a:ext cx="3805133" cy="3261543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17143" y="5720865"/>
            <a:ext cx="61143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LiberationSans"/>
              </a:rPr>
              <a:t>The diode behavior </a:t>
            </a:r>
            <a:r>
              <a:rPr lang="en-US" altLang="ja-JP" dirty="0" smtClean="0">
                <a:latin typeface="LiberationSans"/>
              </a:rPr>
              <a:t>lost!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LiberationSans"/>
              </a:rPr>
              <a:t>Capacitor-like </a:t>
            </a:r>
            <a:r>
              <a:rPr lang="en-US" altLang="ja-JP" dirty="0">
                <a:latin typeface="LiberationSans"/>
              </a:rPr>
              <a:t>charge </a:t>
            </a:r>
            <a:r>
              <a:rPr lang="en-US" altLang="ja-JP" dirty="0" smtClean="0">
                <a:latin typeface="LiberationSans"/>
              </a:rPr>
              <a:t>collection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LiberationSans"/>
              </a:rPr>
              <a:t>No </a:t>
            </a:r>
            <a:r>
              <a:rPr lang="en-US" altLang="ja-JP" dirty="0">
                <a:latin typeface="LiberationSans"/>
              </a:rPr>
              <a:t>charge collection saturation with </a:t>
            </a:r>
            <a:r>
              <a:rPr lang="en-US" altLang="ja-JP" dirty="0" smtClean="0">
                <a:latin typeface="LiberationSans"/>
              </a:rPr>
              <a:t>bias voltage</a:t>
            </a:r>
            <a:endParaRPr lang="ja-JP" altLang="en-US" dirty="0"/>
          </a:p>
        </p:txBody>
      </p:sp>
      <p:sp>
        <p:nvSpPr>
          <p:cNvPr id="6" name="Rectángulo 5"/>
          <p:cNvSpPr/>
          <p:nvPr/>
        </p:nvSpPr>
        <p:spPr>
          <a:xfrm>
            <a:off x="4318001" y="5487072"/>
            <a:ext cx="46358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Neutron-irradiated (ATI Vienna) July/Aug </a:t>
            </a:r>
            <a:r>
              <a:rPr lang="en-GB" dirty="0" smtClean="0"/>
              <a:t>2021</a:t>
            </a:r>
          </a:p>
          <a:p>
            <a:r>
              <a:rPr lang="en-GB" dirty="0" err="1" smtClean="0"/>
              <a:t>Fluences</a:t>
            </a:r>
            <a:r>
              <a:rPr lang="en-GB" dirty="0" smtClean="0"/>
              <a:t> are in 1MeV neutron equivalent /cm2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7924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/>
              <a:t>Depletion width </a:t>
            </a:r>
            <a:r>
              <a:rPr lang="en-US" altLang="ja-JP" b="0" dirty="0" err="1"/>
              <a:t>vs</a:t>
            </a:r>
            <a:r>
              <a:rPr lang="en-US" altLang="ja-JP" b="0" dirty="0"/>
              <a:t> bias: irradiated</a:t>
            </a:r>
            <a:endParaRPr lang="en-GB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799" y="2113689"/>
            <a:ext cx="4430201" cy="2953467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5412147"/>
            <a:ext cx="87015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ja-JP" dirty="0">
                <a:latin typeface="LiberationSans"/>
              </a:rPr>
              <a:t>Both figures show that the depletion width </a:t>
            </a:r>
            <a:r>
              <a:rPr lang="en-US" altLang="ja-JP" dirty="0" smtClean="0">
                <a:latin typeface="LiberationSans"/>
              </a:rPr>
              <a:t>is constant </a:t>
            </a:r>
            <a:r>
              <a:rPr lang="en-US" altLang="ja-JP" dirty="0">
                <a:latin typeface="LiberationSans"/>
              </a:rPr>
              <a:t>for the irradiated </a:t>
            </a:r>
            <a:r>
              <a:rPr lang="en-US" altLang="ja-JP" dirty="0" smtClean="0">
                <a:latin typeface="LiberationSans"/>
              </a:rPr>
              <a:t>detectors.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ja-JP" dirty="0"/>
              <a:t>The depletion width is different if we </a:t>
            </a:r>
            <a:r>
              <a:rPr lang="en-US" altLang="ja-JP" dirty="0" smtClean="0"/>
              <a:t>compare irradiated </a:t>
            </a:r>
            <a:r>
              <a:rPr lang="en-US" altLang="ja-JP" dirty="0"/>
              <a:t>and non-irradiated detectors, but </a:t>
            </a:r>
            <a:r>
              <a:rPr lang="en-US" altLang="ja-JP" dirty="0" smtClean="0"/>
              <a:t>also between </a:t>
            </a:r>
            <a:r>
              <a:rPr lang="en-US" altLang="ja-JP" dirty="0"/>
              <a:t>the irradiated ones</a:t>
            </a:r>
            <a:endParaRPr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17" y="2113689"/>
            <a:ext cx="336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341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collection efficiency</a:t>
            </a: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055" y="1685240"/>
            <a:ext cx="4753427" cy="4074366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6074" y="5589937"/>
            <a:ext cx="85513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Dependence with irradiation: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Charge </a:t>
            </a:r>
            <a:r>
              <a:rPr lang="en-US" altLang="ja-JP" dirty="0"/>
              <a:t>collection increases with </a:t>
            </a:r>
            <a:r>
              <a:rPr lang="en-US" altLang="ja-JP" dirty="0" smtClean="0"/>
              <a:t>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Charge </a:t>
            </a:r>
            <a:r>
              <a:rPr lang="en-US" altLang="ja-JP" dirty="0"/>
              <a:t>collection decreases with irradiation.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Lost </a:t>
            </a:r>
            <a:r>
              <a:rPr lang="en-US" altLang="ja-JP" dirty="0"/>
              <a:t>of charge due to signal trapping in </a:t>
            </a:r>
            <a:r>
              <a:rPr lang="en-US" altLang="ja-JP" dirty="0" smtClean="0"/>
              <a:t>the resistive electrode (metal opening for TPA).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9722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72" y="1095670"/>
            <a:ext cx="8917526" cy="576233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674757" y="6581001"/>
            <a:ext cx="26527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Compound Annual Growth Rate </a:t>
            </a:r>
            <a:r>
              <a:rPr lang="en-GB" sz="1200" dirty="0"/>
              <a:t>(CAGR)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524616" y="6180891"/>
            <a:ext cx="73907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quality, low defect density </a:t>
            </a:r>
            <a:r>
              <a:rPr lang="en-GB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SiC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available up to 200 mm wafers</a:t>
            </a:r>
          </a:p>
        </p:txBody>
      </p:sp>
    </p:spTree>
    <p:extLst>
      <p:ext uri="{BB962C8B-B14F-4D97-AF65-F5344CB8AC3E}">
        <p14:creationId xmlns:p14="http://schemas.microsoft.com/office/powerpoint/2010/main" val="359099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b="1" dirty="0" smtClean="0">
                <a:latin typeface="+mn-lt"/>
              </a:rPr>
              <a:t>FLASH radiotherapy:   </a:t>
            </a:r>
            <a:r>
              <a:rPr lang="en-GB" b="1" dirty="0" err="1" smtClean="0">
                <a:latin typeface="+mn-lt"/>
              </a:rPr>
              <a:t>dosimetry</a:t>
            </a:r>
            <a:endParaRPr lang="en-GB" b="1" dirty="0">
              <a:latin typeface="+mn-lt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4294967295"/>
          </p:nvPr>
        </p:nvSpPr>
        <p:spPr>
          <a:xfrm>
            <a:off x="197703" y="1699300"/>
            <a:ext cx="8657917" cy="1087438"/>
          </a:xfrm>
        </p:spPr>
        <p:txBody>
          <a:bodyPr rtlCol="0">
            <a:noAutofit/>
          </a:bodyPr>
          <a:lstStyle/>
          <a:p>
            <a:pPr marL="0" indent="0" algn="just">
              <a:buNone/>
              <a:defRPr/>
            </a:pPr>
            <a:r>
              <a:rPr lang="en-GB" sz="1800" b="1" dirty="0" smtClean="0"/>
              <a:t>FLASH effect </a:t>
            </a:r>
            <a:r>
              <a:rPr lang="en-GB" sz="1800" dirty="0" smtClean="0"/>
              <a:t>(</a:t>
            </a:r>
            <a:r>
              <a:rPr lang="en-GB" sz="1800" i="1" dirty="0" err="1" smtClean="0"/>
              <a:t>Favaudon</a:t>
            </a:r>
            <a:r>
              <a:rPr lang="en-GB" sz="1800" i="1" dirty="0" smtClean="0"/>
              <a:t> et al., </a:t>
            </a:r>
            <a:r>
              <a:rPr lang="en-GB" sz="1800" i="1" dirty="0" err="1" smtClean="0"/>
              <a:t>Sci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Transl</a:t>
            </a:r>
            <a:r>
              <a:rPr lang="en-GB" sz="1800" i="1" dirty="0" smtClean="0"/>
              <a:t> Med 6 (2014)</a:t>
            </a:r>
            <a:r>
              <a:rPr lang="en-GB" sz="1800" dirty="0" smtClean="0"/>
              <a:t>): Irradiations with con Ultra-High Dose Rate pulsed radiation reduce adverse effects in healthy tissues.</a:t>
            </a:r>
          </a:p>
          <a:p>
            <a:pPr marL="0" indent="0">
              <a:buNone/>
              <a:defRPr/>
            </a:pPr>
            <a:endParaRPr lang="en-GB" sz="1800" dirty="0" smtClean="0"/>
          </a:p>
          <a:p>
            <a:pPr marL="0" indent="0">
              <a:buNone/>
              <a:defRPr/>
            </a:pPr>
            <a:endParaRPr lang="en-GB" sz="1800" dirty="0" smtClean="0"/>
          </a:p>
          <a:p>
            <a:pPr marL="0" indent="0">
              <a:buNone/>
              <a:defRPr/>
            </a:pPr>
            <a:endParaRPr lang="en-GB" sz="1800" dirty="0"/>
          </a:p>
        </p:txBody>
      </p:sp>
      <p:sp>
        <p:nvSpPr>
          <p:cNvPr id="18" name="3 Marcador de contenido"/>
          <p:cNvSpPr txBox="1">
            <a:spLocks/>
          </p:cNvSpPr>
          <p:nvPr/>
        </p:nvSpPr>
        <p:spPr>
          <a:xfrm>
            <a:off x="260139" y="2444045"/>
            <a:ext cx="4688950" cy="110396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1800" dirty="0" smtClean="0"/>
              <a:t>Need real-time, highly precise dosimeters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GB" sz="1800" dirty="0" smtClean="0"/>
              <a:t>CNM is a partner in the European project EMPIR-</a:t>
            </a:r>
            <a:r>
              <a:rPr lang="en-GB" sz="1800" dirty="0" err="1" smtClean="0"/>
              <a:t>UHDPulse</a:t>
            </a:r>
            <a:r>
              <a:rPr lang="en-GB" sz="1800" dirty="0" smtClean="0"/>
              <a:t> (2019-2023) for metrology in UHDR beams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GB" sz="1800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430" y="3745630"/>
            <a:ext cx="3127070" cy="2365224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933" y="3595261"/>
            <a:ext cx="2292702" cy="2539215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6567" y="3663243"/>
            <a:ext cx="2181489" cy="219827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4652" y="2463890"/>
            <a:ext cx="3263677" cy="79778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60139" y="6409593"/>
            <a:ext cx="1953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1" dirty="0" smtClean="0"/>
              <a:t>C. Fleta and G. Pellegrini</a:t>
            </a:r>
            <a:endParaRPr lang="en-GB" sz="1400" i="1" dirty="0"/>
          </a:p>
        </p:txBody>
      </p:sp>
      <p:sp>
        <p:nvSpPr>
          <p:cNvPr id="5" name="正方形/長方形 4"/>
          <p:cNvSpPr/>
          <p:nvPr/>
        </p:nvSpPr>
        <p:spPr>
          <a:xfrm>
            <a:off x="2247502" y="6075887"/>
            <a:ext cx="7358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FLASH:   </a:t>
            </a:r>
            <a:r>
              <a:rPr lang="en-US" altLang="ja-JP" dirty="0" smtClean="0"/>
              <a:t>h(&gt; </a:t>
            </a:r>
            <a:r>
              <a:rPr lang="en-US" altLang="ja-JP" dirty="0"/>
              <a:t>40Gy/s) while </a:t>
            </a:r>
            <a:r>
              <a:rPr lang="en-US" altLang="ja-JP" dirty="0" smtClean="0"/>
              <a:t>keeps </a:t>
            </a:r>
            <a:r>
              <a:rPr lang="en-US" altLang="ja-JP" dirty="0"/>
              <a:t>same tumor control  &amp; "need real-time, highly precise </a:t>
            </a:r>
            <a:r>
              <a:rPr lang="en-US" altLang="ja-JP" dirty="0" smtClean="0"/>
              <a:t>dosimeters </a:t>
            </a:r>
            <a:r>
              <a:rPr lang="en-US" altLang="ja-JP" dirty="0"/>
              <a:t>since standard dosimeters saturate"</a:t>
            </a:r>
          </a:p>
        </p:txBody>
      </p:sp>
    </p:spTree>
    <p:extLst>
      <p:ext uri="{BB962C8B-B14F-4D97-AF65-F5344CB8AC3E}">
        <p14:creationId xmlns:p14="http://schemas.microsoft.com/office/powerpoint/2010/main" val="153571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55428" y="1047581"/>
            <a:ext cx="8813924" cy="803922"/>
          </a:xfrm>
        </p:spPr>
        <p:txBody>
          <a:bodyPr>
            <a:noAutofit/>
          </a:bodyPr>
          <a:lstStyle/>
          <a:p>
            <a:r>
              <a:rPr lang="en-GB" b="1" dirty="0">
                <a:latin typeface="+mn-lt"/>
              </a:rPr>
              <a:t>First tests of CNM’s </a:t>
            </a:r>
            <a:r>
              <a:rPr lang="en-GB" b="1" dirty="0" err="1">
                <a:latin typeface="+mn-lt"/>
              </a:rPr>
              <a:t>SiC</a:t>
            </a:r>
            <a:r>
              <a:rPr lang="en-GB" b="1" dirty="0">
                <a:latin typeface="+mn-lt"/>
              </a:rPr>
              <a:t> diodes in conventional RT dosimetry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45" y="2297963"/>
            <a:ext cx="3917949" cy="3395211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824503" y="5825056"/>
            <a:ext cx="29282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 algn="just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inearity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deviation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with 50 kV X-rays integrated dose delivered is less than 1.5%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3198445" y="1760181"/>
            <a:ext cx="2235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u="sng">
                <a:latin typeface="Arial" panose="020B0604020202020204" pitchFamily="34" charset="0"/>
                <a:cs typeface="Arial" panose="020B0604020202020204" pitchFamily="34" charset="0"/>
              </a:rPr>
              <a:t>50kV X-rays, 0 V bias</a:t>
            </a:r>
            <a:endParaRPr lang="es-ES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684" y="2399641"/>
            <a:ext cx="3326345" cy="3457038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5365324" y="4986408"/>
            <a:ext cx="209089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(~ 18kGy </a:t>
            </a:r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dose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 3.5h)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4829018" y="5877966"/>
            <a:ext cx="2954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edium-term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integrated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up to 18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kGy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X-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rays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0.3%</a:t>
            </a: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3226" y="1780004"/>
            <a:ext cx="798112" cy="517959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7901275" y="2467046"/>
            <a:ext cx="116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1" dirty="0" smtClean="0"/>
              <a:t>F. </a:t>
            </a:r>
            <a:r>
              <a:rPr lang="es-ES" sz="1400" i="1" dirty="0" err="1" smtClean="0"/>
              <a:t>Gomez</a:t>
            </a:r>
            <a:r>
              <a:rPr lang="es-ES" sz="1400" i="1" dirty="0" smtClean="0"/>
              <a:t> USC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125974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Electron</a:t>
            </a:r>
            <a:r>
              <a:rPr lang="es-ES" dirty="0" smtClean="0"/>
              <a:t> </a:t>
            </a:r>
            <a:r>
              <a:rPr lang="es-ES" dirty="0" err="1" smtClean="0"/>
              <a:t>beam</a:t>
            </a: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272" y="1375278"/>
            <a:ext cx="4123444" cy="453742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125183" y="5913828"/>
            <a:ext cx="34622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buFont typeface="Wingdings" panose="05000000000000000000" pitchFamily="2" charset="2"/>
              <a:buChar char="ü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Linearity deviation with dose per pulse of 9 MeV electrons up to 2.5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mGy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is less than 1.5%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525494" y="1127239"/>
            <a:ext cx="282804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9 MeV electrons, 40 V bias. </a:t>
            </a:r>
          </a:p>
          <a:p>
            <a:pPr algn="ctr"/>
            <a:r>
              <a:rPr lang="en-US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Reference dosimeter: PPC40 @ -400 V</a:t>
            </a:r>
            <a:endParaRPr lang="es-ES" sz="105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29019" y="2241292"/>
            <a:ext cx="405436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diodes fabricated at CNM show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good performance as dosimeters in conventional RT beams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where they are a promising alternative to other semiconductor materials. </a:t>
            </a:r>
          </a:p>
          <a:p>
            <a:pPr algn="just"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Currently tests are being performed to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evaluate their capabilities in Ultra-High Dose Rate beams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126" y="1271162"/>
            <a:ext cx="798112" cy="517959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93355" y="6252382"/>
            <a:ext cx="116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1" dirty="0" smtClean="0"/>
              <a:t>F. </a:t>
            </a:r>
            <a:r>
              <a:rPr lang="es-ES" sz="1400" i="1" dirty="0" err="1" smtClean="0"/>
              <a:t>Gomez</a:t>
            </a:r>
            <a:r>
              <a:rPr lang="es-ES" sz="1400" i="1" dirty="0" smtClean="0"/>
              <a:t> USC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826107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5917" y="1050987"/>
            <a:ext cx="8121491" cy="803922"/>
          </a:xfrm>
        </p:spPr>
        <p:txBody>
          <a:bodyPr/>
          <a:lstStyle/>
          <a:p>
            <a:r>
              <a:rPr lang="en-GB" dirty="0" smtClean="0"/>
              <a:t>3D in </a:t>
            </a:r>
            <a:r>
              <a:rPr lang="en-GB" dirty="0" err="1" smtClean="0"/>
              <a:t>SiC</a:t>
            </a:r>
            <a:r>
              <a:rPr lang="en-GB" dirty="0" smtClean="0"/>
              <a:t> material</a:t>
            </a:r>
            <a:endParaRPr lang="en-GB" dirty="0"/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7113588" y="5706943"/>
            <a:ext cx="17510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kumimoji="0" lang="en-GB" altLang="es-ES" sz="1200" dirty="0"/>
              <a:t>diameter :</a:t>
            </a:r>
            <a:r>
              <a:rPr kumimoji="0" lang="en-GB" altLang="es-ES" sz="1200" i="1" dirty="0"/>
              <a:t>8</a:t>
            </a:r>
            <a:r>
              <a:rPr kumimoji="0" lang="en-GB" altLang="es-ES" sz="1200" i="1" dirty="0">
                <a:latin typeface="Symbol" pitchFamily="18" charset="2"/>
              </a:rPr>
              <a:t>m</a:t>
            </a:r>
            <a:r>
              <a:rPr kumimoji="0" lang="en-GB" altLang="es-ES" sz="1200" i="1" dirty="0"/>
              <a:t>m.</a:t>
            </a:r>
            <a:endParaRPr kumimoji="0" lang="en-GB" altLang="es-ES" sz="1200" dirty="0"/>
          </a:p>
          <a:p>
            <a:pPr algn="l">
              <a:buFontTx/>
              <a:buChar char="•"/>
            </a:pPr>
            <a:r>
              <a:rPr kumimoji="0" lang="en-GB" altLang="es-ES" sz="1200" dirty="0"/>
              <a:t>depth      :</a:t>
            </a:r>
            <a:r>
              <a:rPr kumimoji="0" lang="en-GB" altLang="es-ES" sz="1200" i="1" dirty="0"/>
              <a:t>300</a:t>
            </a:r>
            <a:r>
              <a:rPr kumimoji="0" lang="en-GB" altLang="es-ES" sz="1200" i="1" dirty="0">
                <a:latin typeface="Symbol" pitchFamily="18" charset="2"/>
              </a:rPr>
              <a:t>m</a:t>
            </a:r>
            <a:r>
              <a:rPr kumimoji="0" lang="en-GB" altLang="es-ES" sz="1200" i="1" dirty="0"/>
              <a:t>m.</a:t>
            </a:r>
            <a:endParaRPr kumimoji="0" lang="en-GB" altLang="es-ES" sz="1200" dirty="0"/>
          </a:p>
        </p:txBody>
      </p:sp>
      <p:pic>
        <p:nvPicPr>
          <p:cNvPr id="6" name="Picture 20" descr="U:\pc\Laser\6_10_01_SiC\Image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123" y="3050075"/>
            <a:ext cx="2001838" cy="26701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27" descr="D:\Laser\mach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25" y="1147288"/>
            <a:ext cx="1996536" cy="1497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7423944" y="3224228"/>
            <a:ext cx="565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GB" altLang="es-ES" sz="2000" dirty="0" err="1"/>
              <a:t>SiC</a:t>
            </a:r>
            <a:endParaRPr kumimoji="0" lang="en-GB" altLang="es-ES" sz="20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62397" y="2172912"/>
            <a:ext cx="61379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altLang="ja-JP" dirty="0" smtClean="0"/>
              <a:t>Reduce electrode distance keeping a thick substrate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altLang="ja-JP" dirty="0" smtClean="0"/>
              <a:t>New </a:t>
            </a:r>
            <a:r>
              <a:rPr lang="en-GB" altLang="ja-JP" dirty="0"/>
              <a:t>Deep RIE for Si and </a:t>
            </a:r>
            <a:r>
              <a:rPr lang="en-GB" altLang="ja-JP" dirty="0" err="1"/>
              <a:t>SiC</a:t>
            </a:r>
            <a:r>
              <a:rPr lang="en-GB" altLang="ja-JP" dirty="0"/>
              <a:t> materials will be available soon in our Clean </a:t>
            </a:r>
            <a:r>
              <a:rPr lang="en-GB" altLang="ja-JP" dirty="0" smtClean="0"/>
              <a:t>Room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altLang="ja-JP" dirty="0" smtClean="0"/>
              <a:t>Laser drilling seems a possible solution</a:t>
            </a:r>
            <a:endParaRPr lang="en-GB" altLang="ja-JP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altLang="ja-JP" dirty="0"/>
              <a:t>Possibility to fabricate 3D detectors or other MEMS </a:t>
            </a:r>
            <a:r>
              <a:rPr lang="en-GB" altLang="ja-JP" dirty="0" smtClean="0"/>
              <a:t>structure</a:t>
            </a:r>
            <a:endParaRPr lang="en-GB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Rectángulo 8"/>
          <p:cNvSpPr/>
          <p:nvPr/>
        </p:nvSpPr>
        <p:spPr>
          <a:xfrm>
            <a:off x="220133" y="6116838"/>
            <a:ext cx="8170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1200" dirty="0" smtClean="0"/>
              <a:t>G</a:t>
            </a:r>
            <a:r>
              <a:rPr lang="en-US" sz="1200" dirty="0"/>
              <a:t>. Pellegrini, “Technology development of 3D detectors for high energy,” PhD Thesis, University of Glasgow, 2003.</a:t>
            </a:r>
            <a:endParaRPr lang="en-GB" sz="12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n-GB" sz="1200" dirty="0" smtClean="0"/>
              <a:t>S</a:t>
            </a:r>
            <a:r>
              <a:rPr lang="en-GB" sz="1200" dirty="0"/>
              <a:t>. </a:t>
            </a:r>
            <a:r>
              <a:rPr lang="en-GB" sz="1200" dirty="0" err="1"/>
              <a:t>Nida</a:t>
            </a:r>
            <a:r>
              <a:rPr lang="en-GB" sz="1200" dirty="0"/>
              <a:t> et al., “Silicon carbide X-ray beam position monitors for synchrotron applications,” Journal of Synchrotron Radiation, vol. 26, no. 1, pp. 28-35, 2019.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7137193" y="2644073"/>
            <a:ext cx="168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Laser drilling [1]</a:t>
            </a:r>
            <a:endParaRPr lang="en-GB" dirty="0"/>
          </a:p>
        </p:txBody>
      </p:sp>
      <p:pic>
        <p:nvPicPr>
          <p:cNvPr id="11" name="Picture 3">
            <a:extLst>
              <a:ext uri="{FF2B5EF4-FFF2-40B4-BE49-F238E27FC236}">
                <a16:creationId xmlns="" xmlns:a16="http://schemas.microsoft.com/office/drawing/2014/main" id="{2D3325F2-5A92-4C2A-B1A2-722076D7D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602" y="4886923"/>
            <a:ext cx="1758526" cy="1031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844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22141" t="22860" r="21921" b="6584"/>
          <a:stretch/>
        </p:blipFill>
        <p:spPr>
          <a:xfrm>
            <a:off x="465917" y="1050987"/>
            <a:ext cx="8096250" cy="574426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662" y="6133822"/>
            <a:ext cx="1047555" cy="61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667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8255" y="850892"/>
            <a:ext cx="8121491" cy="803922"/>
          </a:xfrm>
        </p:spPr>
        <p:txBody>
          <a:bodyPr/>
          <a:lstStyle/>
          <a:p>
            <a:r>
              <a:rPr lang="es-ES" dirty="0" err="1" smtClean="0"/>
              <a:t>Future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endParaRPr lang="en-GB" dirty="0"/>
          </a:p>
        </p:txBody>
      </p:sp>
      <p:sp>
        <p:nvSpPr>
          <p:cNvPr id="3" name="Rectángulo 2"/>
          <p:cNvSpPr/>
          <p:nvPr/>
        </p:nvSpPr>
        <p:spPr>
          <a:xfrm>
            <a:off x="202892" y="1404560"/>
            <a:ext cx="894110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 smtClean="0"/>
              <a:t>Fusion 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Test irradiated detectors at high temperature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Understand the use of Graphene as a contact (TPA, high T, etc…)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Explore other application related to fusion (IFMIF –DONES)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Test sensors in fusion facilities (DIII-D San Diego, CA,).</a:t>
            </a:r>
          </a:p>
          <a:p>
            <a:pPr algn="just"/>
            <a:r>
              <a:rPr lang="en-GB" sz="2000" b="1" dirty="0" smtClean="0"/>
              <a:t>Medical Flash: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Study the limit of </a:t>
            </a:r>
            <a:r>
              <a:rPr lang="en-GB" sz="2000" dirty="0" err="1" smtClean="0"/>
              <a:t>SiC</a:t>
            </a:r>
            <a:r>
              <a:rPr lang="en-GB" sz="2000" dirty="0" smtClean="0"/>
              <a:t> dosimetry in FLESH therapy (in collaboration with PTW)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Fabricate new sensors for micro-dosimetry to measure LET (National project submitted, NEWDOSI project started in 2022</a:t>
            </a:r>
            <a:r>
              <a:rPr lang="en-GB" sz="2000" dirty="0"/>
              <a:t> </a:t>
            </a:r>
            <a:r>
              <a:rPr lang="en-GB" sz="2000" dirty="0" smtClean="0"/>
              <a:t>and </a:t>
            </a:r>
            <a:r>
              <a:rPr lang="en-GB" sz="2000" dirty="0"/>
              <a:t>UHDR </a:t>
            </a:r>
            <a:r>
              <a:rPr lang="en-GB" sz="2000" dirty="0" smtClean="0"/>
              <a:t>EU project </a:t>
            </a:r>
            <a:r>
              <a:rPr lang="en-GB" sz="2000" dirty="0"/>
              <a:t>TWAC for development of compact </a:t>
            </a:r>
            <a:r>
              <a:rPr lang="en-GB" sz="2000" dirty="0" smtClean="0"/>
              <a:t> </a:t>
            </a:r>
            <a:r>
              <a:rPr lang="en-GB" sz="2000" dirty="0"/>
              <a:t>electron </a:t>
            </a:r>
            <a:r>
              <a:rPr lang="en-GB" sz="2000" dirty="0" smtClean="0"/>
              <a:t>accelerators</a:t>
            </a:r>
            <a:endParaRPr lang="en-GB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 Large strip </a:t>
            </a:r>
            <a:r>
              <a:rPr lang="en-GB" sz="2000" dirty="0" err="1" smtClean="0"/>
              <a:t>SiC</a:t>
            </a:r>
            <a:r>
              <a:rPr lang="en-GB" sz="2000" dirty="0" smtClean="0"/>
              <a:t> sensors and LGAD for beam monitoring (U. if Vienna and </a:t>
            </a:r>
            <a:r>
              <a:rPr lang="en-GB" sz="2000" dirty="0" err="1" smtClean="0"/>
              <a:t>MedAustron</a:t>
            </a:r>
            <a:r>
              <a:rPr lang="en-GB" sz="2000" dirty="0" smtClean="0"/>
              <a:t>)</a:t>
            </a:r>
            <a:endParaRPr lang="es-ES" sz="2000" dirty="0"/>
          </a:p>
          <a:p>
            <a:pPr algn="just"/>
            <a:r>
              <a:rPr lang="es-ES" sz="2000" b="1" dirty="0" smtClean="0"/>
              <a:t>HEP: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Test beam of irradiated detectors : strip configuration.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Understand the annealing at high temperature.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Fabricate </a:t>
            </a:r>
            <a:r>
              <a:rPr lang="en-GB" sz="2000" dirty="0" err="1" smtClean="0"/>
              <a:t>SiC</a:t>
            </a:r>
            <a:r>
              <a:rPr lang="en-GB" sz="2000" dirty="0" smtClean="0"/>
              <a:t> detectors with internal gain (LGAD)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Exploratory detector concepts based on 2D materials, e.g. </a:t>
            </a:r>
            <a:r>
              <a:rPr lang="en-US" sz="2000" dirty="0" smtClean="0"/>
              <a:t>grapheme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just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847778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8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23443" t="19663" r="20412" b="9041"/>
          <a:stretch/>
        </p:blipFill>
        <p:spPr>
          <a:xfrm>
            <a:off x="797220" y="1270124"/>
            <a:ext cx="7458883" cy="532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163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" t="23167" r="6358" b="9444"/>
          <a:stretch/>
        </p:blipFill>
        <p:spPr bwMode="auto">
          <a:xfrm>
            <a:off x="101065" y="1454077"/>
            <a:ext cx="9042935" cy="433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8018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Irradiation campaign</a:t>
            </a:r>
            <a:endParaRPr lang="en-GB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635315"/>
              </p:ext>
            </p:extLst>
          </p:nvPr>
        </p:nvGraphicFramePr>
        <p:xfrm>
          <a:off x="1921659" y="2048933"/>
          <a:ext cx="5210005" cy="237744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1042001">
                  <a:extLst>
                    <a:ext uri="{9D8B030D-6E8A-4147-A177-3AD203B41FA5}">
                      <a16:colId xmlns="" xmlns:a16="http://schemas.microsoft.com/office/drawing/2014/main" val="3777309887"/>
                    </a:ext>
                  </a:extLst>
                </a:gridCol>
                <a:gridCol w="1042001">
                  <a:extLst>
                    <a:ext uri="{9D8B030D-6E8A-4147-A177-3AD203B41FA5}">
                      <a16:colId xmlns="" xmlns:a16="http://schemas.microsoft.com/office/drawing/2014/main" val="1561340651"/>
                    </a:ext>
                  </a:extLst>
                </a:gridCol>
                <a:gridCol w="1042001">
                  <a:extLst>
                    <a:ext uri="{9D8B030D-6E8A-4147-A177-3AD203B41FA5}">
                      <a16:colId xmlns="" xmlns:a16="http://schemas.microsoft.com/office/drawing/2014/main" val="3871632333"/>
                    </a:ext>
                  </a:extLst>
                </a:gridCol>
                <a:gridCol w="1042001">
                  <a:extLst>
                    <a:ext uri="{9D8B030D-6E8A-4147-A177-3AD203B41FA5}">
                      <a16:colId xmlns="" xmlns:a16="http://schemas.microsoft.com/office/drawing/2014/main" val="3145654943"/>
                    </a:ext>
                  </a:extLst>
                </a:gridCol>
                <a:gridCol w="1042001">
                  <a:extLst>
                    <a:ext uri="{9D8B030D-6E8A-4147-A177-3AD203B41FA5}">
                      <a16:colId xmlns="" xmlns:a16="http://schemas.microsoft.com/office/drawing/2014/main" val="361703027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2 MeV electron irradiation (e/cm</a:t>
                      </a:r>
                      <a:r>
                        <a:rPr lang="en-GB" sz="2000" b="1" baseline="30000" noProof="0" dirty="0" smtClean="0"/>
                        <a:t>2</a:t>
                      </a:r>
                      <a:r>
                        <a:rPr lang="en-GB" sz="2000" b="1" noProof="0" dirty="0" smtClean="0"/>
                        <a:t>)</a:t>
                      </a:r>
                      <a:endParaRPr lang="en-GB" sz="20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a-ES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68875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 smtClean="0"/>
                        <a:t>1x10</a:t>
                      </a:r>
                      <a:r>
                        <a:rPr lang="en-GB" sz="2000" baseline="30000" noProof="0" dirty="0" smtClean="0"/>
                        <a:t>14</a:t>
                      </a:r>
                      <a:endParaRPr lang="en-GB" sz="2000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1x10</a:t>
                      </a:r>
                      <a:r>
                        <a:rPr lang="en-GB" sz="2000" baseline="30000" noProof="0" dirty="0" smtClean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1x10</a:t>
                      </a:r>
                      <a:r>
                        <a:rPr lang="en-GB" sz="2000" baseline="30000" noProof="0" dirty="0" smtClean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noProof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91093640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Neutron irradiation (n/cm</a:t>
                      </a:r>
                      <a:r>
                        <a:rPr lang="en-GB" sz="2000" b="1" baseline="30000" noProof="0" dirty="0" smtClean="0"/>
                        <a:t>2</a:t>
                      </a:r>
                      <a:r>
                        <a:rPr lang="en-GB" sz="2000" b="1" noProof="0" dirty="0" smtClean="0"/>
                        <a:t>)</a:t>
                      </a:r>
                      <a:endParaRPr lang="en-GB" sz="20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a-ES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2489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 smtClean="0"/>
                        <a:t>5x10</a:t>
                      </a:r>
                      <a:r>
                        <a:rPr lang="en-GB" sz="2000" baseline="30000" noProof="0" dirty="0" smtClean="0"/>
                        <a:t>13</a:t>
                      </a:r>
                      <a:endParaRPr lang="en-GB" sz="2000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1x10</a:t>
                      </a:r>
                      <a:r>
                        <a:rPr lang="en-GB" sz="2000" baseline="30000" noProof="0" dirty="0" smtClean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5x10</a:t>
                      </a:r>
                      <a:r>
                        <a:rPr lang="en-GB" sz="2000" baseline="30000" noProof="0" dirty="0" smtClean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1x10</a:t>
                      </a:r>
                      <a:r>
                        <a:rPr lang="en-GB" sz="2000" baseline="30000" noProof="0" dirty="0" smtClean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2x10</a:t>
                      </a:r>
                      <a:r>
                        <a:rPr lang="en-GB" sz="2000" baseline="30000" noProof="0" dirty="0" smtClean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2268169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24 GeV/c proton irradiation (p/cm</a:t>
                      </a:r>
                      <a:r>
                        <a:rPr lang="en-GB" sz="2000" b="1" baseline="30000" noProof="0" dirty="0" smtClean="0"/>
                        <a:t>2</a:t>
                      </a:r>
                      <a:r>
                        <a:rPr lang="en-GB" sz="2000" b="1" noProof="0" dirty="0" smtClean="0"/>
                        <a:t>)</a:t>
                      </a:r>
                      <a:endParaRPr lang="en-GB" sz="20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a-ES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6521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 smtClean="0"/>
                        <a:t>8.6x10</a:t>
                      </a:r>
                      <a:r>
                        <a:rPr lang="en-GB" sz="2000" baseline="30000" noProof="0" dirty="0" smtClean="0"/>
                        <a:t>13</a:t>
                      </a:r>
                      <a:endParaRPr lang="en-GB" sz="2000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1.5x10</a:t>
                      </a:r>
                      <a:r>
                        <a:rPr lang="en-GB" sz="2000" baseline="30000" noProof="0" dirty="0" smtClean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1x10</a:t>
                      </a:r>
                      <a:r>
                        <a:rPr lang="en-GB" sz="2000" baseline="30000" noProof="0" dirty="0" smtClean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1.7x10</a:t>
                      </a:r>
                      <a:r>
                        <a:rPr lang="en-GB" sz="2000" baseline="30000" noProof="0" dirty="0" smtClean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2.5x10</a:t>
                      </a:r>
                      <a:r>
                        <a:rPr lang="en-GB" sz="2000" baseline="30000" noProof="0" dirty="0" smtClean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16951629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280754" y="4801494"/>
            <a:ext cx="8491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2 MeV electron irradiations were carried out at Takasaki-JAEA electron accelerator in Takasaki, Japan</a:t>
            </a:r>
            <a:r>
              <a:rPr lang="en-GB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GB" dirty="0"/>
              <a:t>Neutron irradiations were performed at JSI research reactor in Ljubljana, </a:t>
            </a:r>
            <a:r>
              <a:rPr lang="en-GB" dirty="0" smtClean="0"/>
              <a:t>Slovenia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 4 </a:t>
            </a:r>
            <a:r>
              <a:rPr lang="en-GB" dirty="0"/>
              <a:t>GeV/c proton irradiations were carried out at CERN PS-IRRAD facility in Geneva, Switzerland.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80754" y="640841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This project has </a:t>
            </a:r>
            <a:r>
              <a:rPr lang="en-US" sz="1000" dirty="0" smtClean="0"/>
              <a:t>received partial </a:t>
            </a:r>
            <a:r>
              <a:rPr lang="en-US" sz="1000" dirty="0"/>
              <a:t>funding from the European Union’s Horizon 2020 Research and Innovation </a:t>
            </a:r>
            <a:r>
              <a:rPr lang="en-US" sz="1000" dirty="0" err="1"/>
              <a:t>programme</a:t>
            </a:r>
            <a:r>
              <a:rPr lang="en-US" sz="1000" dirty="0"/>
              <a:t> under Grant Agreement no. 654168.</a:t>
            </a:r>
            <a:endParaRPr lang="en-GB" sz="1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467" y="6347857"/>
            <a:ext cx="1293056" cy="34027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9727" y="6339378"/>
            <a:ext cx="523136" cy="34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75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potential applications in sensors</a:t>
            </a:r>
            <a:endParaRPr lang="en-GB" dirty="0"/>
          </a:p>
        </p:txBody>
      </p:sp>
      <p:sp>
        <p:nvSpPr>
          <p:cNvPr id="3" name="CuadroTexto 2"/>
          <p:cNvSpPr txBox="1"/>
          <p:nvPr/>
        </p:nvSpPr>
        <p:spPr>
          <a:xfrm>
            <a:off x="301278" y="2454371"/>
            <a:ext cx="621721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Nuclear fusion reactors</a:t>
            </a:r>
          </a:p>
          <a:p>
            <a:r>
              <a:rPr lang="en-US" sz="2800" dirty="0" smtClean="0"/>
              <a:t>-Plasma diagnostic</a:t>
            </a:r>
          </a:p>
          <a:p>
            <a:endParaRPr lang="en-US" sz="2800" dirty="0" smtClean="0"/>
          </a:p>
          <a:p>
            <a:r>
              <a:rPr lang="en-US" sz="2800" b="1" dirty="0" smtClean="0"/>
              <a:t>Aerospace</a:t>
            </a:r>
          </a:p>
          <a:p>
            <a:r>
              <a:rPr lang="en-US" sz="2800" dirty="0" smtClean="0"/>
              <a:t>-Sensors and electronics</a:t>
            </a:r>
          </a:p>
          <a:p>
            <a:endParaRPr lang="en-US" sz="2800" dirty="0" smtClean="0"/>
          </a:p>
          <a:p>
            <a:r>
              <a:rPr lang="en-US" sz="2800" b="1" dirty="0" smtClean="0"/>
              <a:t>Medical</a:t>
            </a:r>
          </a:p>
          <a:p>
            <a:r>
              <a:rPr lang="en-US" sz="2800" dirty="0" smtClean="0"/>
              <a:t>-Dosimetry in FLASH therapy and microdosimetry</a:t>
            </a:r>
          </a:p>
          <a:p>
            <a:endParaRPr lang="en-US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794" y="3857755"/>
            <a:ext cx="1511703" cy="226755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662" y="3747236"/>
            <a:ext cx="2423343" cy="1384587"/>
          </a:xfrm>
          <a:prstGeom prst="rect">
            <a:avLst/>
          </a:prstGeom>
        </p:spPr>
      </p:pic>
      <p:pic>
        <p:nvPicPr>
          <p:cNvPr id="8" name="Picture 12" descr="http://www.nastro.org.uk/uploads/5/3/0/7/5307578/2340090_orig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05" y="1717456"/>
            <a:ext cx="1938669" cy="193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8293" y="2115156"/>
            <a:ext cx="2127437" cy="11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5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characterization after irradiation</a:t>
            </a: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99" y="2373823"/>
            <a:ext cx="4377267" cy="334964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523" y="2373823"/>
            <a:ext cx="4377266" cy="334964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53985" y="6491666"/>
            <a:ext cx="28103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400" i="1" dirty="0"/>
              <a:t>J.M. Rafí et al 2018 JINST 13 C01045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6668402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CCE characterization</a:t>
            </a: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17" y="2212144"/>
            <a:ext cx="4212423" cy="3223499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56127" y="5686002"/>
            <a:ext cx="4522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 smtClean="0"/>
              <a:t>Detectors tested with 5MeV alpha particles and at room temperature</a:t>
            </a:r>
            <a:endParaRPr lang="en-GB" sz="1600" i="1" dirty="0"/>
          </a:p>
        </p:txBody>
      </p:sp>
      <p:sp>
        <p:nvSpPr>
          <p:cNvPr id="5" name="Rectángulo 4"/>
          <p:cNvSpPr/>
          <p:nvPr/>
        </p:nvSpPr>
        <p:spPr>
          <a:xfrm>
            <a:off x="144931" y="6550223"/>
            <a:ext cx="41572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400" i="1" dirty="0"/>
              <a:t>J.M. Rafí et al </a:t>
            </a:r>
            <a:r>
              <a:rPr lang="en-GB" sz="1400" i="1" dirty="0"/>
              <a:t>IEEE </a:t>
            </a:r>
            <a:r>
              <a:rPr lang="en-GB" sz="1400" i="1" dirty="0" smtClean="0"/>
              <a:t>TNS, vol. 67, no. 12, </a:t>
            </a:r>
            <a:r>
              <a:rPr lang="en-GB" sz="1400" i="1" dirty="0" err="1" smtClean="0"/>
              <a:t>december</a:t>
            </a:r>
            <a:r>
              <a:rPr lang="en-GB" sz="1400" i="1" dirty="0" smtClean="0"/>
              <a:t> 2020</a:t>
            </a:r>
            <a:endParaRPr lang="en-GB" sz="1400" i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6" t="8254" r="10938"/>
          <a:stretch/>
        </p:blipFill>
        <p:spPr>
          <a:xfrm>
            <a:off x="5500170" y="1001633"/>
            <a:ext cx="3490307" cy="301573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8202" t="7804" r="11542"/>
          <a:stretch/>
        </p:blipFill>
        <p:spPr>
          <a:xfrm>
            <a:off x="5500170" y="3823894"/>
            <a:ext cx="3449596" cy="303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890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oto i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370" y="369686"/>
            <a:ext cx="26638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fotoicma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5784" y="2235200"/>
            <a:ext cx="2287588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pua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8404" y="1829968"/>
            <a:ext cx="4332818" cy="4531373"/>
          </a:xfrm>
          <a:prstGeom prst="rect">
            <a:avLst/>
          </a:prstGeom>
          <a:noFill/>
          <a:ln/>
        </p:spPr>
      </p:pic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4337050" y="4618108"/>
            <a:ext cx="215900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4523475" y="1730341"/>
            <a:ext cx="1436229" cy="288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336839" y="4791360"/>
            <a:ext cx="215900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V="1">
            <a:off x="4523476" y="3143248"/>
            <a:ext cx="1722307" cy="1671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 flipH="1" flipV="1">
            <a:off x="1954997" y="3862954"/>
            <a:ext cx="1897017" cy="8466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839264" y="4671120"/>
            <a:ext cx="5762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4121908" y="4981242"/>
            <a:ext cx="215900" cy="40481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4316820" y="5259160"/>
            <a:ext cx="1479315" cy="7609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V="1">
            <a:off x="4532721" y="5000405"/>
            <a:ext cx="1818994" cy="985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5959705" y="3813176"/>
            <a:ext cx="30391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400" b="1" i="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es-ES" sz="1400" b="1" i="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i="0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Institute (CSIC)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950882" y="1881237"/>
            <a:ext cx="18602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s-ES" sz="1400" b="1" i="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IMB-CNM(CSIC</a:t>
            </a:r>
            <a:r>
              <a:rPr lang="es-ES" sz="1400" b="1" i="0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3852014" y="6093223"/>
            <a:ext cx="358775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>
            <a:off x="1593026" y="6215855"/>
            <a:ext cx="2246237" cy="373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74" y="4686815"/>
            <a:ext cx="2242901" cy="1680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24 CuadroTexto"/>
          <p:cNvSpPr txBox="1"/>
          <p:nvPr/>
        </p:nvSpPr>
        <p:spPr>
          <a:xfrm>
            <a:off x="384176" y="6373171"/>
            <a:ext cx="1955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Alba Synchrotron</a:t>
            </a:r>
            <a:endParaRPr lang="en-GB" sz="1400" b="1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619" y="4137190"/>
            <a:ext cx="2485466" cy="156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http://www.uab.es/Imatge/708/31/etse2009,0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711" y="5465712"/>
            <a:ext cx="190500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45" y="2854846"/>
            <a:ext cx="1871552" cy="139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7876698" y="5725355"/>
            <a:ext cx="7077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ca-ES" sz="1400" b="1" i="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ICN2</a:t>
            </a:r>
            <a:endParaRPr lang="es-ES" sz="1400" b="1" i="0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2972067" y="1230893"/>
            <a:ext cx="21186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4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PRUAB</a:t>
            </a:r>
            <a:br>
              <a:rPr lang="en-GB" sz="14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Spin-off Incubator</a:t>
            </a:r>
            <a:endParaRPr lang="es-ES" sz="1400" b="1" i="0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9126" y="1938136"/>
            <a:ext cx="1742618" cy="48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217562" y="4222218"/>
            <a:ext cx="18624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ca-ES" sz="1400" b="1" i="0" dirty="0" err="1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Sciences</a:t>
            </a:r>
            <a:r>
              <a:rPr lang="ca-ES" sz="1400" b="1" i="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(UAB)</a:t>
            </a:r>
            <a:endParaRPr lang="es-ES" sz="1400" b="1" i="0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10"/>
          <p:cNvSpPr>
            <a:spLocks noChangeArrowheads="1"/>
          </p:cNvSpPr>
          <p:nvPr/>
        </p:nvSpPr>
        <p:spPr bwMode="auto">
          <a:xfrm>
            <a:off x="4316821" y="5015071"/>
            <a:ext cx="215900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Título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Ecosystem</a:t>
            </a:r>
            <a:endParaRPr lang="en-GB" dirty="0"/>
          </a:p>
        </p:txBody>
      </p:sp>
      <p:sp>
        <p:nvSpPr>
          <p:cNvPr id="31" name="Line 11"/>
          <p:cNvSpPr>
            <a:spLocks noChangeShapeType="1"/>
          </p:cNvSpPr>
          <p:nvPr/>
        </p:nvSpPr>
        <p:spPr bwMode="auto">
          <a:xfrm flipV="1">
            <a:off x="3579334" y="1730341"/>
            <a:ext cx="2" cy="36557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32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="" xmlns:a16="http://schemas.microsoft.com/office/drawing/2014/main" id="{72EFD0BE-5001-E84F-8A51-20490D1022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="" xmlns:a16="http://schemas.microsoft.com/office/drawing/2014/main" id="{49E0339E-F76A-CF45-BDE2-5EC45A4144B1}"/>
              </a:ext>
            </a:extLst>
          </p:cNvPr>
          <p:cNvSpPr/>
          <p:nvPr/>
        </p:nvSpPr>
        <p:spPr>
          <a:xfrm>
            <a:off x="-9427" y="0"/>
            <a:ext cx="9153427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23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angle 7">
            <a:extLst>
              <a:ext uri="{FF2B5EF4-FFF2-40B4-BE49-F238E27FC236}">
                <a16:creationId xmlns="" xmlns:a16="http://schemas.microsoft.com/office/drawing/2014/main" id="{82551996-28AB-A54D-92B8-B3D1492B3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00" y="645550"/>
            <a:ext cx="4114550" cy="126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40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 Room</a:t>
            </a:r>
            <a:endParaRPr lang="en-GB" sz="4000" b="1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87DCB25D-C3D5-3649-BDD8-F8E80915479A}"/>
              </a:ext>
            </a:extLst>
          </p:cNvPr>
          <p:cNvSpPr/>
          <p:nvPr/>
        </p:nvSpPr>
        <p:spPr>
          <a:xfrm>
            <a:off x="613558" y="2163934"/>
            <a:ext cx="21771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1,500 m</a:t>
            </a:r>
            <a:r>
              <a:rPr lang="en-GB" sz="3600" b="1" baseline="30000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3600" b="1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3600" b="1" dirty="0">
              <a:solidFill>
                <a:srgbClr val="004996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B19A5F46-7462-F643-BD75-9C6C4A5EDB89}"/>
              </a:ext>
            </a:extLst>
          </p:cNvPr>
          <p:cNvSpPr/>
          <p:nvPr/>
        </p:nvSpPr>
        <p:spPr>
          <a:xfrm>
            <a:off x="613558" y="2703316"/>
            <a:ext cx="10406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area</a:t>
            </a:r>
            <a:endParaRPr lang="es-ES" sz="1600" dirty="0">
              <a:solidFill>
                <a:srgbClr val="004996"/>
              </a:solidFill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="" xmlns:a16="http://schemas.microsoft.com/office/drawing/2014/main" id="{0210C65F-28EE-0E46-9D51-50E0F0697FF8}"/>
              </a:ext>
            </a:extLst>
          </p:cNvPr>
          <p:cNvSpPr/>
          <p:nvPr/>
        </p:nvSpPr>
        <p:spPr>
          <a:xfrm>
            <a:off x="617577" y="3298505"/>
            <a:ext cx="954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190</a:t>
            </a:r>
            <a:endParaRPr lang="es-ES" sz="3600" b="1" dirty="0">
              <a:solidFill>
                <a:srgbClr val="004996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="" xmlns:a16="http://schemas.microsoft.com/office/drawing/2014/main" id="{15588A27-B05E-4B4A-A255-79067B775411}"/>
              </a:ext>
            </a:extLst>
          </p:cNvPr>
          <p:cNvSpPr/>
          <p:nvPr/>
        </p:nvSpPr>
        <p:spPr>
          <a:xfrm>
            <a:off x="617577" y="3837887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 units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="" xmlns:a16="http://schemas.microsoft.com/office/drawing/2014/main" id="{A26F1B6E-1485-3145-A760-9173C14729E7}"/>
              </a:ext>
            </a:extLst>
          </p:cNvPr>
          <p:cNvSpPr/>
          <p:nvPr/>
        </p:nvSpPr>
        <p:spPr>
          <a:xfrm>
            <a:off x="617577" y="4399567"/>
            <a:ext cx="1210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3000</a:t>
            </a:r>
            <a:endParaRPr lang="es-ES" sz="3600" b="1" dirty="0">
              <a:solidFill>
                <a:srgbClr val="004996"/>
              </a:solidFill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="" xmlns:a16="http://schemas.microsoft.com/office/drawing/2014/main" id="{1D810A11-9C30-B147-8258-06A7ECBB308E}"/>
              </a:ext>
            </a:extLst>
          </p:cNvPr>
          <p:cNvSpPr/>
          <p:nvPr/>
        </p:nvSpPr>
        <p:spPr>
          <a:xfrm>
            <a:off x="617577" y="4938949"/>
            <a:ext cx="1284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Wafers/year</a:t>
            </a:r>
            <a:endParaRPr lang="es-ES" sz="1600" dirty="0">
              <a:solidFill>
                <a:srgbClr val="004996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="" xmlns:a16="http://schemas.microsoft.com/office/drawing/2014/main" id="{0210C65F-28EE-0E46-9D51-50E0F0697FF8}"/>
              </a:ext>
            </a:extLst>
          </p:cNvPr>
          <p:cNvSpPr/>
          <p:nvPr/>
        </p:nvSpPr>
        <p:spPr>
          <a:xfrm>
            <a:off x="3042543" y="3298505"/>
            <a:ext cx="6976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s-ES" sz="3600" b="1" dirty="0">
              <a:solidFill>
                <a:srgbClr val="004996"/>
              </a:solidFill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="" xmlns:a16="http://schemas.microsoft.com/office/drawing/2014/main" id="{15588A27-B05E-4B4A-A255-79067B775411}"/>
              </a:ext>
            </a:extLst>
          </p:cNvPr>
          <p:cNvSpPr/>
          <p:nvPr/>
        </p:nvSpPr>
        <p:spPr>
          <a:xfrm>
            <a:off x="3083478" y="3837887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self service</a:t>
            </a:r>
            <a:endParaRPr lang="en-GB" sz="1600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="" xmlns:a16="http://schemas.microsoft.com/office/drawing/2014/main" id="{87DCB25D-C3D5-3649-BDD8-F8E80915479A}"/>
              </a:ext>
            </a:extLst>
          </p:cNvPr>
          <p:cNvSpPr/>
          <p:nvPr/>
        </p:nvSpPr>
        <p:spPr>
          <a:xfrm>
            <a:off x="3042543" y="2163934"/>
            <a:ext cx="6976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s-ES" sz="3600" b="1" dirty="0">
              <a:solidFill>
                <a:srgbClr val="004996"/>
              </a:solidFill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="" xmlns:a16="http://schemas.microsoft.com/office/drawing/2014/main" id="{B19A5F46-7462-F643-BD75-9C6C4A5EDB89}"/>
              </a:ext>
            </a:extLst>
          </p:cNvPr>
          <p:cNvSpPr/>
          <p:nvPr/>
        </p:nvSpPr>
        <p:spPr>
          <a:xfrm>
            <a:off x="3042543" y="2703316"/>
            <a:ext cx="5704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endParaRPr lang="es-ES" sz="1600" dirty="0">
              <a:solidFill>
                <a:srgbClr val="004996"/>
              </a:solidFill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="" xmlns:a16="http://schemas.microsoft.com/office/drawing/2014/main" id="{A26F1B6E-1485-3145-A760-9173C14729E7}"/>
              </a:ext>
            </a:extLst>
          </p:cNvPr>
          <p:cNvSpPr/>
          <p:nvPr/>
        </p:nvSpPr>
        <p:spPr>
          <a:xfrm>
            <a:off x="3050821" y="4399567"/>
            <a:ext cx="1210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2500</a:t>
            </a:r>
            <a:endParaRPr lang="es-ES" sz="3600" b="1" dirty="0">
              <a:solidFill>
                <a:srgbClr val="004996"/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="" xmlns:a16="http://schemas.microsoft.com/office/drawing/2014/main" id="{1D810A11-9C30-B147-8258-06A7ECBB308E}"/>
              </a:ext>
            </a:extLst>
          </p:cNvPr>
          <p:cNvSpPr/>
          <p:nvPr/>
        </p:nvSpPr>
        <p:spPr>
          <a:xfrm>
            <a:off x="3050821" y="4938949"/>
            <a:ext cx="18149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 self service</a:t>
            </a:r>
            <a:endParaRPr lang="es-ES" sz="1600" dirty="0">
              <a:solidFill>
                <a:srgbClr val="004996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="" xmlns:a16="http://schemas.microsoft.com/office/drawing/2014/main" id="{87DCB25D-C3D5-3649-BDD8-F8E80915479A}"/>
              </a:ext>
            </a:extLst>
          </p:cNvPr>
          <p:cNvSpPr/>
          <p:nvPr/>
        </p:nvSpPr>
        <p:spPr>
          <a:xfrm>
            <a:off x="3007726" y="5403434"/>
            <a:ext cx="954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450</a:t>
            </a:r>
            <a:endParaRPr lang="es-ES" sz="3600" b="1" dirty="0">
              <a:solidFill>
                <a:srgbClr val="004996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="" xmlns:a16="http://schemas.microsoft.com/office/drawing/2014/main" id="{B19A5F46-7462-F643-BD75-9C6C4A5EDB89}"/>
              </a:ext>
            </a:extLst>
          </p:cNvPr>
          <p:cNvSpPr/>
          <p:nvPr/>
        </p:nvSpPr>
        <p:spPr>
          <a:xfrm>
            <a:off x="3007726" y="5942816"/>
            <a:ext cx="1668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self service licenses</a:t>
            </a:r>
            <a:endParaRPr lang="es-ES" sz="1600" dirty="0">
              <a:solidFill>
                <a:srgbClr val="004996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="" xmlns:a16="http://schemas.microsoft.com/office/drawing/2014/main" id="{A26F1B6E-1485-3145-A760-9173C14729E7}"/>
              </a:ext>
            </a:extLst>
          </p:cNvPr>
          <p:cNvSpPr/>
          <p:nvPr/>
        </p:nvSpPr>
        <p:spPr>
          <a:xfrm>
            <a:off x="617577" y="5403434"/>
            <a:ext cx="954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550</a:t>
            </a:r>
            <a:endParaRPr lang="es-ES" sz="3600" b="1" dirty="0">
              <a:solidFill>
                <a:srgbClr val="004996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="" xmlns:a16="http://schemas.microsoft.com/office/drawing/2014/main" id="{1D810A11-9C30-B147-8258-06A7ECBB308E}"/>
              </a:ext>
            </a:extLst>
          </p:cNvPr>
          <p:cNvSpPr/>
          <p:nvPr/>
        </p:nvSpPr>
        <p:spPr>
          <a:xfrm>
            <a:off x="617577" y="5942816"/>
            <a:ext cx="11192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Runs/year</a:t>
            </a:r>
            <a:endParaRPr lang="es-ES" sz="1600" dirty="0">
              <a:solidFill>
                <a:srgbClr val="004996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771709" y="125592"/>
            <a:ext cx="32126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3200" b="1" dirty="0" smtClean="0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Largest  R&amp;D Clean Room in Spain</a:t>
            </a:r>
            <a:endParaRPr lang="en-GB" sz="3200" b="1" dirty="0">
              <a:solidFill>
                <a:srgbClr val="FFFF99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201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Integrated Micro &amp; Nano Fabrication Clean Room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3" name="Picture 4" descr="sbfoto"/>
          <p:cNvPicPr>
            <a:picLocks noChangeAspect="1" noChangeArrowheads="1"/>
          </p:cNvPicPr>
          <p:nvPr/>
        </p:nvPicPr>
        <p:blipFill>
          <a:blip r:embed="rId2" cstate="screen">
            <a:lum bright="36000" contrast="30000"/>
          </a:blip>
          <a:srcRect/>
          <a:stretch>
            <a:fillRect/>
          </a:stretch>
        </p:blipFill>
        <p:spPr bwMode="auto">
          <a:xfrm>
            <a:off x="6248400" y="2041235"/>
            <a:ext cx="2796002" cy="227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4928" y="2122593"/>
            <a:ext cx="5456272" cy="462534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charset="0"/>
              <a:buNone/>
            </a:pPr>
            <a:r>
              <a:rPr lang="en-GB" b="1" dirty="0">
                <a:solidFill>
                  <a:srgbClr val="00448E"/>
                </a:solidFill>
              </a:rPr>
              <a:t>Clean room</a:t>
            </a: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448E"/>
                </a:solidFill>
              </a:rPr>
              <a:t>class </a:t>
            </a:r>
            <a:r>
              <a:rPr lang="en-GB" dirty="0">
                <a:solidFill>
                  <a:srgbClr val="00448E"/>
                </a:solidFill>
              </a:rPr>
              <a:t>100 to 10.000</a:t>
            </a: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48E"/>
                </a:solidFill>
              </a:rPr>
              <a:t>Technologies for Micro y Nano fabrication</a:t>
            </a: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48E"/>
                </a:solidFill>
              </a:rPr>
              <a:t>3 Areas:</a:t>
            </a:r>
          </a:p>
          <a:p>
            <a:pPr marL="742950" lvl="1" indent="-285750">
              <a:spcBef>
                <a:spcPct val="20000"/>
              </a:spcBef>
              <a:buClr>
                <a:srgbClr val="EAAE5C"/>
              </a:buClr>
              <a:buSzPct val="150000"/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448E"/>
                </a:solidFill>
              </a:rPr>
              <a:t>CMOS (high purity, no contaminants)</a:t>
            </a:r>
          </a:p>
          <a:p>
            <a:pPr marL="742950" lvl="1" indent="-285750">
              <a:spcBef>
                <a:spcPct val="20000"/>
              </a:spcBef>
              <a:buClr>
                <a:srgbClr val="EAAE5C"/>
              </a:buClr>
              <a:buSzPct val="150000"/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448E"/>
                </a:solidFill>
              </a:rPr>
              <a:t>MNC (Noble Metals contaminants for Si)</a:t>
            </a:r>
          </a:p>
          <a:p>
            <a:pPr marL="742950" lvl="1" indent="-285750">
              <a:spcBef>
                <a:spcPct val="20000"/>
              </a:spcBef>
              <a:buClr>
                <a:srgbClr val="EAAE5C"/>
              </a:buClr>
              <a:buSzPct val="150000"/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448E"/>
                </a:solidFill>
              </a:rPr>
              <a:t>Nanolithography</a:t>
            </a: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48E"/>
                </a:solidFill>
              </a:rPr>
              <a:t>Process size: 4'' </a:t>
            </a:r>
            <a:r>
              <a:rPr lang="en-GB" dirty="0" smtClean="0">
                <a:solidFill>
                  <a:srgbClr val="00448E"/>
                </a:solidFill>
              </a:rPr>
              <a:t>and 6” wafers</a:t>
            </a:r>
            <a:endParaRPr lang="en-GB" dirty="0">
              <a:solidFill>
                <a:srgbClr val="00448E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48E"/>
                </a:solidFill>
              </a:rPr>
              <a:t>Technologies: CMOS, MEMS/NEMS, power devices, radiation detectors</a:t>
            </a: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48E"/>
                </a:solidFill>
              </a:rPr>
              <a:t>Silicon Micromachining</a:t>
            </a: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charset="0"/>
              <a:buNone/>
            </a:pPr>
            <a:r>
              <a:rPr lang="en-GB" b="1" dirty="0">
                <a:solidFill>
                  <a:srgbClr val="00448E"/>
                </a:solidFill>
              </a:rPr>
              <a:t>Microelectronic Packaging Area</a:t>
            </a: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48E"/>
                </a:solidFill>
              </a:rPr>
              <a:t>200 m2, class 100</a:t>
            </a:r>
          </a:p>
          <a:p>
            <a:pPr marL="285750" indent="-285750">
              <a:spcBef>
                <a:spcPct val="20000"/>
              </a:spcBef>
              <a:buClr>
                <a:srgbClr val="EAAE5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48E"/>
                </a:solidFill>
              </a:rPr>
              <a:t>Wafer cutting, wire-bonding, bump-bonding</a:t>
            </a:r>
          </a:p>
        </p:txBody>
      </p:sp>
      <p:pic>
        <p:nvPicPr>
          <p:cNvPr id="5" name="10 Imagen" descr="P11207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57544" y="4752379"/>
            <a:ext cx="2807494" cy="21056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994" y="1476262"/>
            <a:ext cx="8930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main activities of IMB-CNM is basic and applied research and development, education and training in micro and nanotechnologies, components and systems.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503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5917" y="991353"/>
            <a:ext cx="8121491" cy="803922"/>
          </a:xfrm>
        </p:spPr>
        <p:txBody>
          <a:bodyPr/>
          <a:lstStyle/>
          <a:p>
            <a:r>
              <a:rPr lang="en-US" dirty="0" smtClean="0"/>
              <a:t>Clean Room Equipment </a:t>
            </a:r>
            <a:endParaRPr lang="en-GB" dirty="0"/>
          </a:p>
        </p:txBody>
      </p:sp>
      <p:pic>
        <p:nvPicPr>
          <p:cNvPr id="21509" name="Picture 5" descr="NPS300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5985715" y="1535765"/>
            <a:ext cx="3098056" cy="232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7916" y="1774825"/>
            <a:ext cx="5701555" cy="5003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82563" lvl="1" indent="-182563" eaLnBrk="1" hangingPunct="1">
              <a:lnSpc>
                <a:spcPct val="150000"/>
              </a:lnSpc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Thermal processes, CVD and ALD</a:t>
            </a:r>
          </a:p>
          <a:p>
            <a:pPr marL="182563" lvl="1" indent="-182563" eaLnBrk="1" hangingPunct="1">
              <a:lnSpc>
                <a:spcPct val="90000"/>
              </a:lnSpc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Ion Implantation</a:t>
            </a:r>
          </a:p>
          <a:p>
            <a:pPr marL="182563" lvl="1" indent="-182563" eaLnBrk="1" hangingPunct="1">
              <a:lnSpc>
                <a:spcPct val="90000"/>
              </a:lnSpc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PVD and Metallisation (Sputtering and Evaporators)</a:t>
            </a:r>
          </a:p>
          <a:p>
            <a:pPr marL="182563" lvl="1" indent="-182563" eaLnBrk="1" hangingPunct="1">
              <a:lnSpc>
                <a:spcPct val="90000"/>
              </a:lnSpc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Optical Lithography:</a:t>
            </a:r>
          </a:p>
          <a:p>
            <a:pPr marL="582613" lvl="2" indent="-182563" eaLnBrk="1" hangingPunct="1">
              <a:lnSpc>
                <a:spcPct val="90000"/>
              </a:lnSpc>
              <a:buClr>
                <a:srgbClr val="EAAE5C"/>
              </a:buClr>
              <a:buSzPct val="150000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Proximity Aligners: single and double side</a:t>
            </a:r>
          </a:p>
          <a:p>
            <a:pPr marL="582613" lvl="2" indent="-182563" eaLnBrk="1" hangingPunct="1">
              <a:lnSpc>
                <a:spcPct val="90000"/>
              </a:lnSpc>
              <a:buClr>
                <a:srgbClr val="EAAE5C"/>
              </a:buClr>
              <a:buSzPct val="150000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Steppers: g-line and </a:t>
            </a:r>
            <a:r>
              <a:rPr lang="en-GB" sz="2000" dirty="0" err="1" smtClean="0">
                <a:solidFill>
                  <a:schemeClr val="tx2"/>
                </a:solidFill>
                <a:latin typeface="+mj-lt"/>
              </a:rPr>
              <a:t>i</a:t>
            </a: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-line</a:t>
            </a:r>
          </a:p>
          <a:p>
            <a:pPr marL="582613" lvl="2" indent="-182563" eaLnBrk="1" hangingPunct="1">
              <a:lnSpc>
                <a:spcPct val="90000"/>
              </a:lnSpc>
              <a:buClr>
                <a:srgbClr val="EAAE5C"/>
              </a:buClr>
              <a:buSzPct val="150000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Direct laser writing</a:t>
            </a:r>
          </a:p>
          <a:p>
            <a:pPr marL="182563" lvl="1" indent="-182563" eaLnBrk="1" hangingPunct="1">
              <a:lnSpc>
                <a:spcPct val="90000"/>
              </a:lnSpc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Nano-lithography (e-beam, NIL, FIB and AFM)</a:t>
            </a:r>
          </a:p>
          <a:p>
            <a:pPr marL="182563" lvl="1" indent="-182563"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Dry </a:t>
            </a:r>
            <a:r>
              <a:rPr lang="en-GB" sz="2000" dirty="0">
                <a:solidFill>
                  <a:schemeClr val="tx2"/>
                </a:solidFill>
                <a:latin typeface="+mj-lt"/>
              </a:rPr>
              <a:t>etching</a:t>
            </a:r>
          </a:p>
          <a:p>
            <a:pPr marL="182563" lvl="1" indent="-182563">
              <a:lnSpc>
                <a:spcPct val="90000"/>
              </a:lnSpc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Wet and dry micromachining</a:t>
            </a:r>
          </a:p>
          <a:p>
            <a:pPr marL="182563" lvl="1" indent="-182563">
              <a:lnSpc>
                <a:spcPct val="90000"/>
              </a:lnSpc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Wet etching and cleaning</a:t>
            </a:r>
          </a:p>
          <a:p>
            <a:pPr marL="182563" lvl="1" indent="-182563"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On-line test</a:t>
            </a:r>
            <a:endParaRPr lang="en-GB" sz="2000" dirty="0">
              <a:solidFill>
                <a:schemeClr val="tx2"/>
              </a:solidFill>
              <a:latin typeface="+mj-lt"/>
            </a:endParaRPr>
          </a:p>
          <a:p>
            <a:pPr marL="182563" lvl="1" indent="-182563"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Conventional and advanced </a:t>
            </a: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packaging</a:t>
            </a:r>
            <a:endParaRPr lang="en-GB" sz="2000" dirty="0">
              <a:solidFill>
                <a:schemeClr val="tx2"/>
              </a:solidFill>
              <a:latin typeface="+mj-lt"/>
            </a:endParaRPr>
          </a:p>
          <a:p>
            <a:pPr marL="182563" lvl="1" indent="-182563">
              <a:lnSpc>
                <a:spcPct val="90000"/>
              </a:lnSpc>
              <a:buClr>
                <a:srgbClr val="EAAE5C"/>
              </a:buClr>
              <a:buSzPct val="150000"/>
              <a:buFontTx/>
              <a:buChar char="•"/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Electrical characterization</a:t>
            </a:r>
          </a:p>
        </p:txBody>
      </p:sp>
      <p:pic>
        <p:nvPicPr>
          <p:cNvPr id="6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831" y="4253948"/>
            <a:ext cx="3103939" cy="232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2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34" y="1250358"/>
            <a:ext cx="3493052" cy="2557781"/>
          </a:xfrm>
          <a:prstGeom prst="rect">
            <a:avLst/>
          </a:prstGeom>
        </p:spPr>
      </p:pic>
      <p:pic>
        <p:nvPicPr>
          <p:cNvPr id="5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259" y="1250358"/>
            <a:ext cx="3499836" cy="2551149"/>
          </a:xfrm>
          <a:prstGeom prst="rect">
            <a:avLst/>
          </a:prstGeom>
        </p:spPr>
      </p:pic>
      <p:pic>
        <p:nvPicPr>
          <p:cNvPr id="6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34" y="3964943"/>
            <a:ext cx="3448861" cy="2526751"/>
          </a:xfrm>
          <a:prstGeom prst="rect">
            <a:avLst/>
          </a:prstGeom>
        </p:spPr>
      </p:pic>
      <p:pic>
        <p:nvPicPr>
          <p:cNvPr id="7" name="Picture 3" descr="SB Estaciones de carga de los hornos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1367" y="3964942"/>
            <a:ext cx="3499836" cy="252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383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465917" y="891963"/>
            <a:ext cx="8121491" cy="803922"/>
          </a:xfrm>
        </p:spPr>
        <p:txBody>
          <a:bodyPr/>
          <a:lstStyle/>
          <a:p>
            <a:r>
              <a:rPr lang="en-GB" altLang="en-US" dirty="0" smtClean="0"/>
              <a:t>Experience in production</a:t>
            </a:r>
          </a:p>
        </p:txBody>
      </p:sp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383" y="1838639"/>
            <a:ext cx="2593975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34" y="5167052"/>
            <a:ext cx="1443872" cy="1279493"/>
          </a:xfrm>
          <a:prstGeom prst="rect">
            <a:avLst/>
          </a:prstGeom>
        </p:spPr>
      </p:pic>
      <p:pic>
        <p:nvPicPr>
          <p:cNvPr id="10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968" y="3411272"/>
            <a:ext cx="2450804" cy="1371719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34111" y="1634920"/>
            <a:ext cx="6138090" cy="43704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en-US" sz="2000" b="1" dirty="0" err="1"/>
              <a:t>SiC</a:t>
            </a:r>
            <a:r>
              <a:rPr lang="en-US" altLang="en-US" sz="2000" b="1" dirty="0"/>
              <a:t> rectifiers for space</a:t>
            </a:r>
          </a:p>
          <a:p>
            <a:pPr lvl="1"/>
            <a:r>
              <a:rPr lang="en-US" altLang="en-US" dirty="0" err="1"/>
              <a:t>Bepi</a:t>
            </a:r>
            <a:r>
              <a:rPr lang="en-US" altLang="en-US" dirty="0"/>
              <a:t>-Colombo &amp; Solar orbiter missions</a:t>
            </a:r>
          </a:p>
          <a:p>
            <a:pPr lvl="1"/>
            <a:r>
              <a:rPr lang="en-US" altLang="en-US" dirty="0"/>
              <a:t>Main contractors EADS, Airbus, ALTER</a:t>
            </a:r>
          </a:p>
          <a:p>
            <a:pPr lvl="1"/>
            <a:r>
              <a:rPr lang="en-US" altLang="en-US" dirty="0"/>
              <a:t>400k€/year (2,800 k€ accumulated</a:t>
            </a:r>
            <a:r>
              <a:rPr lang="en-US" altLang="en-US" dirty="0" smtClean="0"/>
              <a:t>)</a:t>
            </a:r>
          </a:p>
          <a:p>
            <a:pPr lvl="1"/>
            <a:endParaRPr lang="en-US" altLang="en-US" dirty="0"/>
          </a:p>
          <a:p>
            <a:r>
              <a:rPr lang="en-US" altLang="en-US" sz="2000" b="1" dirty="0" smtClean="0"/>
              <a:t>Beam </a:t>
            </a:r>
            <a:r>
              <a:rPr lang="en-US" altLang="en-US" sz="2000" b="1" dirty="0"/>
              <a:t>monitors for </a:t>
            </a:r>
            <a:r>
              <a:rPr lang="en-US" altLang="en-US" sz="2000" b="1" dirty="0" smtClean="0"/>
              <a:t>Synchrotron </a:t>
            </a:r>
            <a:r>
              <a:rPr lang="en-US" altLang="en-US" sz="2000" b="1" dirty="0"/>
              <a:t>accelerators</a:t>
            </a:r>
          </a:p>
          <a:p>
            <a:pPr lvl="1"/>
            <a:r>
              <a:rPr lang="en-US" altLang="en-US" dirty="0" smtClean="0"/>
              <a:t>position and intensity thin sensors (Alba cell, </a:t>
            </a:r>
            <a:r>
              <a:rPr lang="en-US" altLang="en-US" dirty="0" err="1" smtClean="0"/>
              <a:t>Alibava</a:t>
            </a:r>
            <a:r>
              <a:rPr lang="en-US" altLang="en-US" dirty="0" smtClean="0"/>
              <a:t>)</a:t>
            </a:r>
          </a:p>
          <a:p>
            <a:pPr lvl="1"/>
            <a:endParaRPr lang="en-US" altLang="en-US" dirty="0"/>
          </a:p>
          <a:p>
            <a:r>
              <a:rPr lang="en-US" altLang="en-US" sz="2000" b="1" dirty="0"/>
              <a:t>Radiation detectors</a:t>
            </a:r>
          </a:p>
          <a:p>
            <a:pPr lvl="1"/>
            <a:r>
              <a:rPr lang="en-US" altLang="en-US" dirty="0"/>
              <a:t>Main contractor CERN (ATLAS experiment, RD50, TOTEM</a:t>
            </a:r>
          </a:p>
          <a:p>
            <a:pPr lvl="1"/>
            <a:r>
              <a:rPr lang="en-US" altLang="en-US" dirty="0"/>
              <a:t>Other contractors: INFN, BNL, DESY, GSI, Xian University, </a:t>
            </a:r>
            <a:r>
              <a:rPr lang="en-US" altLang="en-US" dirty="0" smtClean="0"/>
              <a:t>.</a:t>
            </a:r>
          </a:p>
          <a:p>
            <a:pPr lvl="1"/>
            <a:endParaRPr lang="en-US" altLang="en-US" dirty="0"/>
          </a:p>
          <a:p>
            <a:r>
              <a:rPr lang="en-US" altLang="en-US" sz="2000" b="1" dirty="0"/>
              <a:t>Four Quadrant diodes for space</a:t>
            </a:r>
          </a:p>
          <a:p>
            <a:pPr lvl="1"/>
            <a:r>
              <a:rPr lang="en-US" altLang="en-US" dirty="0"/>
              <a:t>Main contractor non disclosed</a:t>
            </a:r>
          </a:p>
          <a:p>
            <a:pPr lvl="1"/>
            <a:r>
              <a:rPr lang="en-US" altLang="en-US" dirty="0" smtClean="0"/>
              <a:t>In orbit since February 2019, </a:t>
            </a:r>
            <a:r>
              <a:rPr lang="en-US" altLang="en-US" dirty="0"/>
              <a:t>full contract 650 k€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1313176"/>
            <a:ext cx="1052512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11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dondear rectángulo de esquina del mismo lado 9">
            <a:extLst>
              <a:ext uri="{FF2B5EF4-FFF2-40B4-BE49-F238E27FC236}">
                <a16:creationId xmlns="" xmlns:a16="http://schemas.microsoft.com/office/drawing/2014/main" id="{5DD8DEE0-83E7-4F35-AED8-841F32167CF1}"/>
              </a:ext>
            </a:extLst>
          </p:cNvPr>
          <p:cNvSpPr/>
          <p:nvPr/>
        </p:nvSpPr>
        <p:spPr>
          <a:xfrm flipV="1">
            <a:off x="0" y="856915"/>
            <a:ext cx="9069984" cy="526542"/>
          </a:xfrm>
          <a:prstGeom prst="round2SameRect">
            <a:avLst/>
          </a:prstGeom>
          <a:solidFill>
            <a:srgbClr val="1F4E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13" dirty="0">
              <a:solidFill>
                <a:srgbClr val="A71026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7C0D151E-2FE5-48D3-9367-8294D8E3466D}" type="slidenum">
              <a:rPr lang="es-ES" smtClean="0"/>
              <a:t>38</a:t>
            </a:fld>
            <a:endParaRPr lang="es-ES"/>
          </a:p>
        </p:txBody>
      </p:sp>
      <p:sp>
        <p:nvSpPr>
          <p:cNvPr id="8" name="Elipse 7"/>
          <p:cNvSpPr/>
          <p:nvPr/>
        </p:nvSpPr>
        <p:spPr>
          <a:xfrm>
            <a:off x="2453770" y="1503905"/>
            <a:ext cx="1512365" cy="145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9" name="Rectángulo 8"/>
          <p:cNvSpPr/>
          <p:nvPr/>
        </p:nvSpPr>
        <p:spPr>
          <a:xfrm>
            <a:off x="2341836" y="1862622"/>
            <a:ext cx="17362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350" b="1" dirty="0">
                <a:solidFill>
                  <a:srgbClr val="C00000"/>
                </a:solidFill>
              </a:rPr>
              <a:t>Change in </a:t>
            </a:r>
            <a:r>
              <a:rPr lang="es-ES" sz="1350" b="1" dirty="0" err="1">
                <a:solidFill>
                  <a:srgbClr val="C00000"/>
                </a:solidFill>
              </a:rPr>
              <a:t>the</a:t>
            </a:r>
            <a:r>
              <a:rPr lang="es-ES" sz="1350" b="1" dirty="0">
                <a:solidFill>
                  <a:srgbClr val="C00000"/>
                </a:solidFill>
              </a:rPr>
              <a:t> </a:t>
            </a:r>
            <a:r>
              <a:rPr lang="es-ES" sz="1350" b="1" dirty="0" err="1">
                <a:solidFill>
                  <a:srgbClr val="C00000"/>
                </a:solidFill>
              </a:rPr>
              <a:t>BandGap</a:t>
            </a:r>
            <a:r>
              <a:rPr lang="es-ES" sz="1350" b="1" dirty="0">
                <a:solidFill>
                  <a:srgbClr val="C00000"/>
                </a:solidFill>
              </a:rPr>
              <a:t> </a:t>
            </a:r>
            <a:r>
              <a:rPr lang="es-ES" sz="1350" b="1" dirty="0" err="1">
                <a:solidFill>
                  <a:srgbClr val="C00000"/>
                </a:solidFill>
              </a:rPr>
              <a:t>energy</a:t>
            </a:r>
            <a:endParaRPr lang="en-GB" sz="1350" b="1" dirty="0">
              <a:solidFill>
                <a:srgbClr val="C00000"/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39024" y="1503905"/>
            <a:ext cx="1512365" cy="145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11" name="Rectángulo 10"/>
          <p:cNvSpPr/>
          <p:nvPr/>
        </p:nvSpPr>
        <p:spPr>
          <a:xfrm>
            <a:off x="27091" y="1971954"/>
            <a:ext cx="17362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350" b="1" dirty="0" err="1">
                <a:solidFill>
                  <a:srgbClr val="C00000"/>
                </a:solidFill>
              </a:rPr>
              <a:t>Measurements</a:t>
            </a:r>
            <a:r>
              <a:rPr lang="es-ES" sz="1350" b="1" dirty="0">
                <a:solidFill>
                  <a:srgbClr val="C00000"/>
                </a:solidFill>
              </a:rPr>
              <a:t> </a:t>
            </a:r>
            <a:r>
              <a:rPr lang="es-ES" sz="1350" b="1" dirty="0" err="1">
                <a:solidFill>
                  <a:srgbClr val="C00000"/>
                </a:solidFill>
              </a:rPr>
              <a:t>from</a:t>
            </a:r>
            <a:r>
              <a:rPr lang="es-ES" sz="1350" b="1" dirty="0">
                <a:solidFill>
                  <a:srgbClr val="C00000"/>
                </a:solidFill>
              </a:rPr>
              <a:t> RT to 450ºC</a:t>
            </a:r>
            <a:endParaRPr lang="en-GB" sz="1350" b="1" dirty="0">
              <a:solidFill>
                <a:srgbClr val="C00000"/>
              </a:solidFill>
            </a:endParaRPr>
          </a:p>
        </p:txBody>
      </p:sp>
      <p:sp>
        <p:nvSpPr>
          <p:cNvPr id="12" name="Flecha abajo 11"/>
          <p:cNvSpPr/>
          <p:nvPr/>
        </p:nvSpPr>
        <p:spPr>
          <a:xfrm rot="16200000">
            <a:off x="1853507" y="1952989"/>
            <a:ext cx="324078" cy="5601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 12"/>
              <p:cNvSpPr/>
              <p:nvPr/>
            </p:nvSpPr>
            <p:spPr>
              <a:xfrm>
                <a:off x="1547270" y="2933707"/>
                <a:ext cx="3235116" cy="4706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d>
                        <m:dPr>
                          <m:ctrlPr>
                            <a:rPr lang="es-ES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𝟐𝟔𝟓</m:t>
                      </m:r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s-ES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s-ES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f>
                        <m:fPr>
                          <m:ctrlPr>
                            <a:rPr lang="es-ES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sz="12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2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p>
                              <m:r>
                                <a:rPr lang="es-ES" sz="1200" b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s-ES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s-ES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𝟏𝟑𝟎𝟎</m:t>
                          </m:r>
                        </m:den>
                      </m:f>
                      <m:r>
                        <a:rPr lang="es-ES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s-ES" sz="1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𝒆𝑽</m:t>
                      </m:r>
                      <m:r>
                        <a:rPr lang="es-ES" sz="1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ES" sz="1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Rectángu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270" y="2933707"/>
                <a:ext cx="3235116" cy="470642"/>
              </a:xfrm>
              <a:prstGeom prst="rect">
                <a:avLst/>
              </a:prstGeom>
              <a:blipFill>
                <a:blip r:embed="rId3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6098" y="3522573"/>
            <a:ext cx="2362097" cy="2119375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39647" y="4316274"/>
            <a:ext cx="192741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/>
              <a:t>https://www.iue.tuwien.ac.at/phd/ayalew/node61.html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49099" y="2982917"/>
            <a:ext cx="17483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Properties of Advanced Semiconductor Materials: </a:t>
            </a:r>
            <a:r>
              <a:rPr lang="en-US" sz="1050" dirty="0" err="1"/>
              <a:t>GaN</a:t>
            </a:r>
            <a:r>
              <a:rPr lang="en-US" sz="1050" dirty="0"/>
              <a:t>, AIN, </a:t>
            </a:r>
            <a:r>
              <a:rPr lang="en-US" sz="1050" dirty="0" err="1"/>
              <a:t>InN</a:t>
            </a:r>
            <a:r>
              <a:rPr lang="en-US" sz="1050" dirty="0"/>
              <a:t>, BN, </a:t>
            </a:r>
            <a:r>
              <a:rPr lang="en-US" sz="1050" dirty="0" err="1"/>
              <a:t>SiC</a:t>
            </a:r>
            <a:r>
              <a:rPr lang="en-US" sz="1050" dirty="0"/>
              <a:t>, </a:t>
            </a:r>
            <a:r>
              <a:rPr lang="en-US" sz="1050" dirty="0" err="1"/>
              <a:t>SiGe</a:t>
            </a:r>
            <a:r>
              <a:rPr lang="en-US" sz="1050" dirty="0"/>
              <a:t>.</a:t>
            </a:r>
          </a:p>
          <a:p>
            <a:r>
              <a:rPr lang="es-ES" sz="1050" dirty="0"/>
              <a:t>John </a:t>
            </a:r>
            <a:r>
              <a:rPr lang="es-ES" sz="1050" dirty="0" err="1"/>
              <a:t>Wiley</a:t>
            </a:r>
            <a:r>
              <a:rPr lang="es-ES" sz="1050" dirty="0"/>
              <a:t> &amp; </a:t>
            </a:r>
            <a:r>
              <a:rPr lang="es-ES" sz="1050" dirty="0" err="1"/>
              <a:t>Sons</a:t>
            </a:r>
            <a:r>
              <a:rPr lang="es-ES" sz="1050" dirty="0"/>
              <a:t>. (2001).</a:t>
            </a:r>
          </a:p>
        </p:txBody>
      </p:sp>
      <p:sp>
        <p:nvSpPr>
          <p:cNvPr id="17" name="Flecha abajo 16"/>
          <p:cNvSpPr/>
          <p:nvPr/>
        </p:nvSpPr>
        <p:spPr>
          <a:xfrm rot="16200000">
            <a:off x="4230080" y="1952989"/>
            <a:ext cx="324078" cy="5601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18" name="Elipse 17"/>
          <p:cNvSpPr/>
          <p:nvPr/>
        </p:nvSpPr>
        <p:spPr>
          <a:xfrm>
            <a:off x="4878675" y="1503905"/>
            <a:ext cx="1512365" cy="145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19" name="Rectángulo 18"/>
          <p:cNvSpPr/>
          <p:nvPr/>
        </p:nvSpPr>
        <p:spPr>
          <a:xfrm>
            <a:off x="4766742" y="1862622"/>
            <a:ext cx="17362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350" b="1" dirty="0">
                <a:solidFill>
                  <a:srgbClr val="C00000"/>
                </a:solidFill>
              </a:rPr>
              <a:t>Change in </a:t>
            </a:r>
            <a:r>
              <a:rPr lang="es-ES" sz="1350" b="1" dirty="0" err="1">
                <a:solidFill>
                  <a:srgbClr val="C00000"/>
                </a:solidFill>
              </a:rPr>
              <a:t>the</a:t>
            </a:r>
            <a:r>
              <a:rPr lang="es-ES" sz="1350" b="1" dirty="0">
                <a:solidFill>
                  <a:srgbClr val="C00000"/>
                </a:solidFill>
              </a:rPr>
              <a:t> </a:t>
            </a:r>
            <a:r>
              <a:rPr lang="es-ES" sz="1350" b="1" dirty="0" err="1">
                <a:solidFill>
                  <a:srgbClr val="C00000"/>
                </a:solidFill>
              </a:rPr>
              <a:t>pair</a:t>
            </a:r>
            <a:r>
              <a:rPr lang="es-ES" sz="1350" b="1" dirty="0">
                <a:solidFill>
                  <a:srgbClr val="C00000"/>
                </a:solidFill>
              </a:rPr>
              <a:t> </a:t>
            </a:r>
            <a:r>
              <a:rPr lang="es-ES" sz="1350" b="1" dirty="0" err="1">
                <a:solidFill>
                  <a:srgbClr val="C00000"/>
                </a:solidFill>
              </a:rPr>
              <a:t>creation</a:t>
            </a:r>
            <a:r>
              <a:rPr lang="es-ES" sz="1350" b="1" dirty="0">
                <a:solidFill>
                  <a:srgbClr val="C00000"/>
                </a:solidFill>
              </a:rPr>
              <a:t> </a:t>
            </a:r>
            <a:r>
              <a:rPr lang="es-ES" sz="1350" b="1" dirty="0" err="1">
                <a:solidFill>
                  <a:srgbClr val="C00000"/>
                </a:solidFill>
              </a:rPr>
              <a:t>energy</a:t>
            </a:r>
            <a:endParaRPr lang="en-GB" sz="135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="" xmlns:a16="http://schemas.microsoft.com/office/drawing/2014/main" id="{B2EFD91A-6DD4-F12C-8EA5-83CFB86DECBC}"/>
                  </a:ext>
                </a:extLst>
              </p:cNvPr>
              <p:cNvSpPr txBox="1"/>
              <p:nvPr/>
            </p:nvSpPr>
            <p:spPr>
              <a:xfrm>
                <a:off x="6653436" y="2904137"/>
                <a:ext cx="2457867" cy="476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n-GB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𝑺𝒊𝑪</m:t>
                          </m:r>
                        </m:sub>
                      </m:sSub>
                      <m:d>
                        <m:dPr>
                          <m:ctrlP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r>
                        <a:rPr lang="en-GB" sz="12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n-GB" sz="1200" b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𝑺𝒊𝑪</m:t>
                          </m:r>
                        </m:sub>
                      </m:sSub>
                      <m:d>
                        <m:dPr>
                          <m:ctrlP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𝑹𝑻</m:t>
                          </m:r>
                        </m:e>
                      </m:d>
                      <m:f>
                        <m:fPr>
                          <m:ctrlP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d>
                            <m:dPr>
                              <m:ctrlPr>
                                <a:rPr lang="en-GB" sz="12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2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𝑹𝑻</m:t>
                              </m:r>
                            </m:e>
                          </m:d>
                        </m:num>
                        <m:den>
                          <m:r>
                            <a:rPr lang="en-GB" sz="1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d>
                            <m:dPr>
                              <m:ctrlPr>
                                <a:rPr lang="en-GB" sz="12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2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1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2EFD91A-6DD4-F12C-8EA5-83CFB86DEC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436" y="2904137"/>
                <a:ext cx="2457867" cy="4767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lecha abajo 21"/>
          <p:cNvSpPr/>
          <p:nvPr/>
        </p:nvSpPr>
        <p:spPr>
          <a:xfrm rot="16200000">
            <a:off x="6732521" y="1952989"/>
            <a:ext cx="324078" cy="5601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23" name="Elipse 22"/>
          <p:cNvSpPr/>
          <p:nvPr/>
        </p:nvSpPr>
        <p:spPr>
          <a:xfrm>
            <a:off x="7376770" y="1503905"/>
            <a:ext cx="1512365" cy="145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24" name="Rectángulo 23"/>
          <p:cNvSpPr/>
          <p:nvPr/>
        </p:nvSpPr>
        <p:spPr>
          <a:xfrm>
            <a:off x="7264837" y="1971954"/>
            <a:ext cx="17362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rgbClr val="C00000"/>
                </a:solidFill>
              </a:rPr>
              <a:t>Change in measured energy</a:t>
            </a:r>
          </a:p>
        </p:txBody>
      </p:sp>
      <p:sp>
        <p:nvSpPr>
          <p:cNvPr id="25" name="CuadroTexto 3">
            <a:extLst>
              <a:ext uri="{FF2B5EF4-FFF2-40B4-BE49-F238E27FC236}">
                <a16:creationId xmlns="" xmlns:a16="http://schemas.microsoft.com/office/drawing/2014/main" id="{3E9FC3AD-5728-0E4C-41AF-8CAE7452DCCB}"/>
              </a:ext>
            </a:extLst>
          </p:cNvPr>
          <p:cNvSpPr txBox="1"/>
          <p:nvPr/>
        </p:nvSpPr>
        <p:spPr>
          <a:xfrm>
            <a:off x="83954" y="923953"/>
            <a:ext cx="879697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THE INCREASE OF CHARGE COLLECTED VS T IS EXPECTED</a:t>
            </a:r>
          </a:p>
        </p:txBody>
      </p:sp>
    </p:spTree>
    <p:extLst>
      <p:ext uri="{BB962C8B-B14F-4D97-AF65-F5344CB8AC3E}">
        <p14:creationId xmlns:p14="http://schemas.microsoft.com/office/powerpoint/2010/main" val="31763999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520" y="1116368"/>
            <a:ext cx="3452038" cy="27782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520" y="3959809"/>
            <a:ext cx="3452038" cy="259039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34813" y="1854909"/>
            <a:ext cx="5350707" cy="380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630555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Wide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bandgap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that reduces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leakage current, maintaining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low noise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levels even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at high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temperatures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342900" lvl="0" indent="-34290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630555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Insensitive to visible light.</a:t>
            </a: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630555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atomic displacement threshold (~20 eV for C, and ~40 eV for Si), </a:t>
            </a:r>
            <a:r>
              <a:rPr lang="en-GB" b="1" i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which should make the material more radiation resistant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es-E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630555" algn="l"/>
              </a:tabLst>
            </a:pPr>
            <a:r>
              <a:rPr lang="en-GB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Fast </a:t>
            </a:r>
            <a:r>
              <a:rPr lang="en-GB" b="1" i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saturated electron drift velocity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(2x10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cm/s at room temperature), twice faster than silicon;</a:t>
            </a:r>
            <a:endParaRPr lang="es-E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630555" algn="l"/>
              </a:tabLst>
            </a:pPr>
            <a:r>
              <a:rPr lang="en-GB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GB" b="1" i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thermal conductivity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(490 Wm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), which is three times higher than that of Si, and ten times higher than that of GaAs.</a:t>
            </a:r>
            <a:endParaRPr lang="es-ES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Advantage of using </a:t>
            </a:r>
            <a:r>
              <a:rPr lang="en-GB" dirty="0" err="1" smtClean="0"/>
              <a:t>SiC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501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930365"/>
            <a:ext cx="9187804" cy="803922"/>
          </a:xfrm>
        </p:spPr>
        <p:txBody>
          <a:bodyPr>
            <a:noAutofit/>
          </a:bodyPr>
          <a:lstStyle/>
          <a:p>
            <a:r>
              <a:rPr lang="en-GB" dirty="0" err="1" smtClean="0"/>
              <a:t>SiC</a:t>
            </a:r>
            <a:r>
              <a:rPr lang="en-GB" dirty="0" smtClean="0"/>
              <a:t> detectors fabricated at the IMB-CNM clean room</a:t>
            </a:r>
            <a:endParaRPr lang="en-GB" dirty="0"/>
          </a:p>
        </p:txBody>
      </p:sp>
      <p:pic>
        <p:nvPicPr>
          <p:cNvPr id="2050" name="Picture 2" descr="C:\Users\Giulio Pellegrini\cernbox\pc_CMM\pc\pad_detectors\run13575(SiC grace)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07" y="1843796"/>
            <a:ext cx="4617895" cy="343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870" y="4620898"/>
            <a:ext cx="2840450" cy="188854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870" y="1843796"/>
            <a:ext cx="2798307" cy="2274005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20887" y="5280053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2000" dirty="0" smtClean="0"/>
              <a:t>Technology based on :</a:t>
            </a:r>
          </a:p>
          <a:p>
            <a:r>
              <a:rPr lang="en-US" altLang="en-US" sz="2000" b="1" dirty="0" err="1" smtClean="0"/>
              <a:t>SiC</a:t>
            </a:r>
            <a:r>
              <a:rPr lang="en-US" altLang="en-US" sz="2000" b="1" dirty="0" smtClean="0"/>
              <a:t> </a:t>
            </a:r>
            <a:r>
              <a:rPr lang="en-US" altLang="en-US" sz="2000" b="1" dirty="0"/>
              <a:t>rectifiers for space</a:t>
            </a:r>
          </a:p>
          <a:p>
            <a:pPr lvl="1"/>
            <a:r>
              <a:rPr lang="en-US" altLang="en-US" dirty="0" err="1"/>
              <a:t>Bepi</a:t>
            </a:r>
            <a:r>
              <a:rPr lang="en-US" altLang="en-US" dirty="0"/>
              <a:t>-Colombo &amp; Solar orbiter missions</a:t>
            </a:r>
          </a:p>
          <a:p>
            <a:pPr lvl="1"/>
            <a:r>
              <a:rPr lang="en-US" altLang="en-US" dirty="0"/>
              <a:t>Main contractors EADS, Airbus, </a:t>
            </a:r>
            <a:r>
              <a:rPr lang="en-US" altLang="en-US" dirty="0" smtClean="0"/>
              <a:t>ALTER</a:t>
            </a:r>
            <a:endParaRPr lang="en-US" altLang="en-US" dirty="0"/>
          </a:p>
        </p:txBody>
      </p:sp>
      <p:sp>
        <p:nvSpPr>
          <p:cNvPr id="4" name="Rectángulo 3"/>
          <p:cNvSpPr/>
          <p:nvPr/>
        </p:nvSpPr>
        <p:spPr>
          <a:xfrm>
            <a:off x="4050862" y="6550223"/>
            <a:ext cx="2795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 DOI: 10.1109/TDMR.2009.2029090</a:t>
            </a:r>
          </a:p>
        </p:txBody>
      </p:sp>
    </p:spTree>
    <p:extLst>
      <p:ext uri="{BB962C8B-B14F-4D97-AF65-F5344CB8AC3E}">
        <p14:creationId xmlns:p14="http://schemas.microsoft.com/office/powerpoint/2010/main" val="283985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0" y="1011425"/>
            <a:ext cx="8769704" cy="803922"/>
          </a:xfrm>
        </p:spPr>
        <p:txBody>
          <a:bodyPr>
            <a:noAutofit/>
          </a:bodyPr>
          <a:lstStyle/>
          <a:p>
            <a:r>
              <a:rPr lang="en-US" dirty="0" smtClean="0"/>
              <a:t>Detector technology </a:t>
            </a:r>
            <a:r>
              <a:rPr lang="en-US" dirty="0" err="1" smtClean="0"/>
              <a:t>SiC</a:t>
            </a:r>
            <a:endParaRPr lang="en-GB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7C0D151E-2FE5-48D3-9367-8294D8E3466D}" type="slidenum">
              <a:rPr lang="es-ES" smtClean="0"/>
              <a:t>6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11" y="1982828"/>
            <a:ext cx="4593171" cy="2535813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75656" y="4724051"/>
            <a:ext cx="478080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 smtClean="0"/>
              <a:t>SiC</a:t>
            </a:r>
            <a:r>
              <a:rPr lang="en-GB" dirty="0" smtClean="0"/>
              <a:t> based “P on N” diode fabricated on 4H-SiC on a 50um high resistivity n-type doped epi-layer.  100 or 150mm wafers.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technology has been optimized with high temperature processers and metal contacts.</a:t>
            </a:r>
            <a:endParaRPr lang="en-GB" dirty="0"/>
          </a:p>
        </p:txBody>
      </p:sp>
      <p:sp>
        <p:nvSpPr>
          <p:cNvPr id="6" name="Rectángulo 5"/>
          <p:cNvSpPr/>
          <p:nvPr/>
        </p:nvSpPr>
        <p:spPr>
          <a:xfrm>
            <a:off x="4642858" y="6601487"/>
            <a:ext cx="28103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400" i="1" dirty="0"/>
              <a:t>J.M. Rafí et al 2018 JINST 13 C01045</a:t>
            </a:r>
            <a:endParaRPr lang="en-GB" sz="1400" i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6462" y="2619633"/>
            <a:ext cx="3907875" cy="293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18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at different facilities</a:t>
            </a:r>
            <a:endParaRPr lang="en-GB" dirty="0"/>
          </a:p>
        </p:txBody>
      </p:sp>
      <p:sp>
        <p:nvSpPr>
          <p:cNvPr id="3" name="Rectángulo 2"/>
          <p:cNvSpPr/>
          <p:nvPr/>
        </p:nvSpPr>
        <p:spPr>
          <a:xfrm>
            <a:off x="211667" y="2064319"/>
            <a:ext cx="544406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dirty="0" err="1" smtClean="0"/>
              <a:t>SiC</a:t>
            </a:r>
            <a:r>
              <a:rPr lang="en-GB" dirty="0" smtClean="0"/>
              <a:t> measurements at high temperature at the 3 MeV </a:t>
            </a:r>
            <a:r>
              <a:rPr lang="en-GB" b="1" dirty="0" smtClean="0"/>
              <a:t>Tandem</a:t>
            </a:r>
            <a:r>
              <a:rPr lang="en-GB" dirty="0" smtClean="0"/>
              <a:t>.</a:t>
            </a:r>
          </a:p>
          <a:p>
            <a:pPr algn="just"/>
            <a:endParaRPr lang="es-ES" dirty="0"/>
          </a:p>
          <a:p>
            <a:pPr algn="just"/>
            <a:endParaRPr lang="en-GB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b="1" dirty="0"/>
              <a:t>TPA-TCT</a:t>
            </a:r>
            <a:r>
              <a:rPr lang="en-GB" dirty="0"/>
              <a:t>, with two photons </a:t>
            </a:r>
            <a:r>
              <a:rPr lang="en-GB" i="1" dirty="0"/>
              <a:t>producing one electron-hole pair, and the energy is deposited at the laser focal point, so </a:t>
            </a:r>
            <a:r>
              <a:rPr lang="en-GB" i="1" dirty="0" smtClean="0"/>
              <a:t>this permits a </a:t>
            </a:r>
            <a:r>
              <a:rPr lang="en-GB" i="1" dirty="0"/>
              <a:t>3D spatial </a:t>
            </a:r>
            <a:r>
              <a:rPr lang="en-GB" i="1" dirty="0" smtClean="0"/>
              <a:t>resolution.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ES" i="1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ES" i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b="1" i="1" dirty="0"/>
              <a:t>FLASH </a:t>
            </a:r>
            <a:r>
              <a:rPr lang="en-GB" b="1" i="1" dirty="0" smtClean="0"/>
              <a:t>effect conditions* </a:t>
            </a:r>
            <a:r>
              <a:rPr lang="en-GB" i="1" dirty="0" smtClean="0"/>
              <a:t>: </a:t>
            </a:r>
            <a:r>
              <a:rPr lang="en-GB" i="1" dirty="0"/>
              <a:t>Irradiations with con Ultra-High Dose Rate pulsed radiation reduce adverse effects in healthy </a:t>
            </a:r>
            <a:r>
              <a:rPr lang="en-GB" i="1" dirty="0" smtClean="0"/>
              <a:t>tissues.</a:t>
            </a:r>
            <a:r>
              <a:rPr lang="en-US" i="1" dirty="0"/>
              <a:t> </a:t>
            </a:r>
            <a:r>
              <a:rPr lang="en-US" i="1" dirty="0" smtClean="0"/>
              <a:t>Tested </a:t>
            </a:r>
            <a:r>
              <a:rPr lang="en-US" i="1" dirty="0"/>
              <a:t>in PTB, Germany </a:t>
            </a:r>
            <a:r>
              <a:rPr lang="en-US" i="1" dirty="0" smtClean="0"/>
              <a:t>electron FLASH.</a:t>
            </a:r>
            <a:endParaRPr lang="en-GB" i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2666" y="1626309"/>
            <a:ext cx="1865887" cy="117513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0" y="6488668"/>
            <a:ext cx="2733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*</a:t>
            </a:r>
            <a:r>
              <a:rPr lang="en-GB" sz="1200" dirty="0" err="1" smtClean="0"/>
              <a:t>Favaudon</a:t>
            </a:r>
            <a:r>
              <a:rPr lang="en-GB" sz="1200" dirty="0" smtClean="0"/>
              <a:t> </a:t>
            </a:r>
            <a:r>
              <a:rPr lang="en-GB" sz="1200" dirty="0"/>
              <a:t>et al., </a:t>
            </a:r>
            <a:r>
              <a:rPr lang="en-GB" sz="1200" dirty="0" err="1"/>
              <a:t>Sci</a:t>
            </a:r>
            <a:r>
              <a:rPr lang="en-GB" sz="1200" dirty="0"/>
              <a:t> </a:t>
            </a:r>
            <a:r>
              <a:rPr lang="en-GB" sz="1200" dirty="0" err="1"/>
              <a:t>Transl</a:t>
            </a:r>
            <a:r>
              <a:rPr lang="en-GB" sz="1200" dirty="0"/>
              <a:t> Med 6 (2014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665" y="3072771"/>
            <a:ext cx="1865887" cy="139941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2665" y="4736411"/>
            <a:ext cx="1865887" cy="139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8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CCE homogeneity </a:t>
            </a:r>
            <a:r>
              <a:rPr lang="en-GB" dirty="0" smtClean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study</a:t>
            </a:r>
            <a:endParaRPr lang="en-GB" dirty="0"/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07F25638-3F21-1240-3951-C79ABCB426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2" t="2028" r="25211"/>
          <a:stretch/>
        </p:blipFill>
        <p:spPr bwMode="auto">
          <a:xfrm>
            <a:off x="465917" y="1941478"/>
            <a:ext cx="3555750" cy="33684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F79C47FE-4C90-D8B7-44E6-2C87B5B61DDE}"/>
              </a:ext>
            </a:extLst>
          </p:cNvPr>
          <p:cNvSpPr txBox="1"/>
          <p:nvPr/>
        </p:nvSpPr>
        <p:spPr>
          <a:xfrm>
            <a:off x="939924" y="5434304"/>
            <a:ext cx="71734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Homogeneity IBIC measurements on the microprobe line at CNA with He</a:t>
            </a:r>
            <a:r>
              <a:rPr lang="en-GB" sz="2000" baseline="30000" dirty="0"/>
              <a:t>2+ </a:t>
            </a:r>
            <a:r>
              <a:rPr lang="en-GB" sz="2000" dirty="0"/>
              <a:t>@ 3.5 MeV.</a:t>
            </a:r>
          </a:p>
          <a:p>
            <a:pPr algn="ctr"/>
            <a:r>
              <a:rPr lang="en-GB" sz="2000" dirty="0"/>
              <a:t>The mean standard deviation is ~1%.</a:t>
            </a:r>
          </a:p>
        </p:txBody>
      </p:sp>
      <p:pic>
        <p:nvPicPr>
          <p:cNvPr id="6" name="Imagen 5" descr="Gráfico&#10;&#10;Descripción generada automáticamente">
            <a:extLst>
              <a:ext uri="{FF2B5EF4-FFF2-40B4-BE49-F238E27FC236}">
                <a16:creationId xmlns="" xmlns:a16="http://schemas.microsoft.com/office/drawing/2014/main" id="{FC025D02-9B79-748F-EACD-E2A590F8AC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2" t="6367" r="8702"/>
          <a:stretch/>
        </p:blipFill>
        <p:spPr bwMode="auto">
          <a:xfrm>
            <a:off x="4162883" y="2262294"/>
            <a:ext cx="4981117" cy="2726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3401" y="1334229"/>
            <a:ext cx="2005388" cy="482915"/>
          </a:xfrm>
          <a:prstGeom prst="rect">
            <a:avLst/>
          </a:prstGeom>
        </p:spPr>
      </p:pic>
      <p:sp>
        <p:nvSpPr>
          <p:cNvPr id="8" name="6 Rectángulo"/>
          <p:cNvSpPr/>
          <p:nvPr/>
        </p:nvSpPr>
        <p:spPr>
          <a:xfrm>
            <a:off x="5190317" y="1923128"/>
            <a:ext cx="3600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kern="0" dirty="0">
                <a:solidFill>
                  <a:prstClr val="black"/>
                </a:solidFill>
              </a:rPr>
              <a:t>M.C. </a:t>
            </a:r>
            <a:r>
              <a:rPr lang="en-GB" sz="1200" kern="0" dirty="0" smtClean="0">
                <a:solidFill>
                  <a:prstClr val="black"/>
                </a:solidFill>
              </a:rPr>
              <a:t>Jiménez-Ramos,  </a:t>
            </a:r>
            <a:r>
              <a:rPr lang="en-GB" sz="1200" kern="0" dirty="0">
                <a:solidFill>
                  <a:prstClr val="black"/>
                </a:solidFill>
              </a:rPr>
              <a:t>J. </a:t>
            </a:r>
            <a:r>
              <a:rPr lang="en-GB" sz="1200" kern="0" dirty="0" err="1">
                <a:solidFill>
                  <a:prstClr val="black"/>
                </a:solidFill>
              </a:rPr>
              <a:t>García</a:t>
            </a:r>
            <a:r>
              <a:rPr lang="en-GB" sz="1200" kern="0" dirty="0">
                <a:solidFill>
                  <a:prstClr val="black"/>
                </a:solidFill>
              </a:rPr>
              <a:t> </a:t>
            </a:r>
            <a:r>
              <a:rPr lang="en-GB" sz="1200" kern="0" dirty="0" err="1">
                <a:solidFill>
                  <a:prstClr val="black"/>
                </a:solidFill>
              </a:rPr>
              <a:t>López</a:t>
            </a:r>
            <a:r>
              <a:rPr lang="en-GB" sz="1200" kern="0" dirty="0">
                <a:solidFill>
                  <a:prstClr val="black"/>
                </a:solidFill>
              </a:rPr>
              <a:t> </a:t>
            </a:r>
            <a:r>
              <a:rPr lang="en-GB" sz="1200" kern="0" dirty="0" smtClean="0">
                <a:solidFill>
                  <a:prstClr val="black"/>
                </a:solidFill>
              </a:rPr>
              <a:t>, </a:t>
            </a:r>
            <a:r>
              <a:rPr lang="en-GB" sz="1200" kern="0" dirty="0">
                <a:solidFill>
                  <a:prstClr val="black"/>
                </a:solidFill>
              </a:rPr>
              <a:t>A. </a:t>
            </a:r>
            <a:r>
              <a:rPr lang="en-GB" sz="1200" kern="0" dirty="0" err="1">
                <a:solidFill>
                  <a:prstClr val="black"/>
                </a:solidFill>
              </a:rPr>
              <a:t>García</a:t>
            </a:r>
            <a:r>
              <a:rPr lang="en-GB" sz="1200" kern="0" dirty="0">
                <a:solidFill>
                  <a:prstClr val="black"/>
                </a:solidFill>
              </a:rPr>
              <a:t> </a:t>
            </a:r>
            <a:r>
              <a:rPr lang="en-GB" sz="1200" kern="0" dirty="0" smtClean="0">
                <a:solidFill>
                  <a:prstClr val="black"/>
                </a:solidFill>
              </a:rPr>
              <a:t>Osuna</a:t>
            </a:r>
            <a:endParaRPr lang="es-ES" sz="1200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6488668"/>
            <a:ext cx="7781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ja-JP" i="1" dirty="0"/>
              <a:t>Jiménez-Ramos M.C et al., Radiation Physics </a:t>
            </a:r>
            <a:r>
              <a:rPr lang="fr-FR" altLang="ja-JP" i="1" dirty="0" smtClean="0"/>
              <a:t>and </a:t>
            </a:r>
            <a:r>
              <a:rPr lang="fr-FR" altLang="ja-JP" i="1" dirty="0"/>
              <a:t>Chemistry 177 (2020) </a:t>
            </a:r>
            <a:r>
              <a:rPr lang="fr-FR" altLang="ja-JP" i="1" dirty="0" smtClean="0"/>
              <a:t>109100b</a:t>
            </a:r>
            <a:endParaRPr lang="fr-FR" altLang="ja-JP" i="1" dirty="0"/>
          </a:p>
        </p:txBody>
      </p:sp>
    </p:spTree>
    <p:extLst>
      <p:ext uri="{BB962C8B-B14F-4D97-AF65-F5344CB8AC3E}">
        <p14:creationId xmlns:p14="http://schemas.microsoft.com/office/powerpoint/2010/main" val="244099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3">
            <a:extLst>
              <a:ext uri="{FF2B5EF4-FFF2-40B4-BE49-F238E27FC236}">
                <a16:creationId xmlns="" xmlns:a16="http://schemas.microsoft.com/office/drawing/2014/main" id="{E09DE10D-988D-4D23-9293-DDBAA1B94251}"/>
              </a:ext>
            </a:extLst>
          </p:cNvPr>
          <p:cNvSpPr txBox="1"/>
          <p:nvPr/>
        </p:nvSpPr>
        <p:spPr>
          <a:xfrm>
            <a:off x="0" y="1057805"/>
            <a:ext cx="8944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High temperature setup</a:t>
            </a:r>
            <a:endParaRPr lang="en-GB" sz="2800" b="1" dirty="0">
              <a:solidFill>
                <a:srgbClr val="00499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3" descr="C:\Documents and Settings\Grazia\Escritorio\fild\Fotos\IMG_0184.JPG">
            <a:extLst>
              <a:ext uri="{FF2B5EF4-FFF2-40B4-BE49-F238E27FC236}">
                <a16:creationId xmlns="" xmlns:a16="http://schemas.microsoft.com/office/drawing/2014/main" id="{175AB7F4-14C2-CD88-87CD-1B29064E6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824" y="1863739"/>
            <a:ext cx="1758684" cy="2565061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</p:pic>
      <p:pic>
        <p:nvPicPr>
          <p:cNvPr id="12" name="Imagen 11" descr="Imagen que contiene tabla&#10;&#10;Descripción generada automáticamente">
            <a:extLst>
              <a:ext uri="{FF2B5EF4-FFF2-40B4-BE49-F238E27FC236}">
                <a16:creationId xmlns="" xmlns:a16="http://schemas.microsoft.com/office/drawing/2014/main" id="{95E29016-F2B6-8F22-A446-3BA432ACC4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5" b="11117"/>
          <a:stretch/>
        </p:blipFill>
        <p:spPr>
          <a:xfrm>
            <a:off x="2781249" y="4112608"/>
            <a:ext cx="2527350" cy="230762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E5881E68-E18A-F199-7AC2-A95B3567B516}"/>
              </a:ext>
            </a:extLst>
          </p:cNvPr>
          <p:cNvSpPr txBox="1"/>
          <p:nvPr/>
        </p:nvSpPr>
        <p:spPr>
          <a:xfrm>
            <a:off x="19315" y="4670636"/>
            <a:ext cx="273427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rgbClr val="0033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Vacuum chamber for high temperature measurements</a:t>
            </a:r>
            <a:r>
              <a:rPr lang="en-GB" dirty="0" smtClean="0">
                <a:solidFill>
                  <a:srgbClr val="0033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en-GB" dirty="0">
                <a:solidFill>
                  <a:srgbClr val="0033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Furnace accommodated inside the chamber (RT-500 ºC</a:t>
            </a:r>
            <a:r>
              <a:rPr lang="en-GB" dirty="0" smtClean="0">
                <a:solidFill>
                  <a:srgbClr val="0033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n-GB" dirty="0">
              <a:solidFill>
                <a:srgbClr val="003399"/>
              </a:solidFill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="" xmlns:a16="http://schemas.microsoft.com/office/drawing/2014/main" id="{249AD750-2EA5-E5C9-A3D0-56677062C3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0007"/>
          <a:stretch/>
        </p:blipFill>
        <p:spPr>
          <a:xfrm>
            <a:off x="2654195" y="1581025"/>
            <a:ext cx="3334932" cy="249493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="" xmlns:a16="http://schemas.microsoft.com/office/drawing/2014/main" id="{BBC11C2A-EA85-AB87-65B2-2E25AB1D9156}"/>
              </a:ext>
            </a:extLst>
          </p:cNvPr>
          <p:cNvSpPr txBox="1"/>
          <p:nvPr/>
        </p:nvSpPr>
        <p:spPr>
          <a:xfrm>
            <a:off x="6600188" y="3228689"/>
            <a:ext cx="158690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41" indent="-214341">
              <a:buFontTx/>
              <a:buChar char="-"/>
            </a:pPr>
            <a:r>
              <a:rPr lang="en-GB" sz="1500" dirty="0" smtClean="0">
                <a:solidFill>
                  <a:srgbClr val="003399"/>
                </a:solidFill>
              </a:rPr>
              <a:t>TO257 package</a:t>
            </a:r>
          </a:p>
          <a:p>
            <a:pPr marL="214341" indent="-214341">
              <a:buFontTx/>
              <a:buChar char="-"/>
            </a:pPr>
            <a:r>
              <a:rPr lang="en-GB" sz="1500" dirty="0" smtClean="0">
                <a:solidFill>
                  <a:srgbClr val="003399"/>
                </a:solidFill>
              </a:rPr>
              <a:t>Ag Sintering</a:t>
            </a:r>
          </a:p>
          <a:p>
            <a:pPr marL="214341" indent="-214341">
              <a:buFontTx/>
              <a:buChar char="-"/>
            </a:pPr>
            <a:r>
              <a:rPr lang="en-GB" sz="1500" dirty="0" smtClean="0">
                <a:solidFill>
                  <a:srgbClr val="003399"/>
                </a:solidFill>
              </a:rPr>
              <a:t>Gold </a:t>
            </a:r>
            <a:r>
              <a:rPr lang="en-GB" sz="1500" dirty="0" err="1" smtClean="0">
                <a:solidFill>
                  <a:srgbClr val="003399"/>
                </a:solidFill>
              </a:rPr>
              <a:t>bondings</a:t>
            </a:r>
            <a:endParaRPr lang="en-GB" sz="1500" dirty="0">
              <a:solidFill>
                <a:srgbClr val="003399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0188" y="1275797"/>
            <a:ext cx="2005758" cy="4816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6062736" y="1850450"/>
            <a:ext cx="30806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Detectors mounted on a special package certified for high temperature.</a:t>
            </a:r>
          </a:p>
          <a:p>
            <a:pPr algn="just"/>
            <a:r>
              <a:rPr lang="en-GB" dirty="0" smtClean="0"/>
              <a:t>Tested with thermal cycles during various days.</a:t>
            </a: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8599" y="4354938"/>
            <a:ext cx="3761189" cy="2065296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6284905" y="4112608"/>
            <a:ext cx="2710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Calibration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He2</a:t>
            </a:r>
            <a:r>
              <a:rPr lang="es-ES" baseline="30000" dirty="0" smtClean="0"/>
              <a:t>+</a:t>
            </a:r>
            <a:r>
              <a:rPr lang="es-ES" dirty="0" smtClean="0"/>
              <a:t> </a:t>
            </a:r>
            <a:r>
              <a:rPr lang="es-ES" dirty="0" err="1" smtClean="0"/>
              <a:t>ions</a:t>
            </a:r>
            <a:endParaRPr lang="en-GB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7635" y="3621104"/>
            <a:ext cx="1001491" cy="45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9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7563</TotalTime>
  <Words>1788</Words>
  <Application>Microsoft Office PowerPoint</Application>
  <PresentationFormat>画面に合わせる (4:3)</PresentationFormat>
  <Paragraphs>259</Paragraphs>
  <Slides>38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38</vt:i4>
      </vt:variant>
    </vt:vector>
  </HeadingPairs>
  <TitlesOfParts>
    <vt:vector size="48" baseType="lpstr">
      <vt:lpstr>LiberationSans</vt:lpstr>
      <vt:lpstr>ＭＳ Ｐゴシック</vt:lpstr>
      <vt:lpstr>Arial</vt:lpstr>
      <vt:lpstr>Calibri</vt:lpstr>
      <vt:lpstr>Cambria Math</vt:lpstr>
      <vt:lpstr>Symbol</vt:lpstr>
      <vt:lpstr>Times New Roman</vt:lpstr>
      <vt:lpstr>Verdana</vt:lpstr>
      <vt:lpstr>Wingdings</vt:lpstr>
      <vt:lpstr>Tema de l'Office</vt:lpstr>
      <vt:lpstr>PowerPoint プレゼンテーション</vt:lpstr>
      <vt:lpstr>PowerPoint プレゼンテーション</vt:lpstr>
      <vt:lpstr>Many potential applications in sensors</vt:lpstr>
      <vt:lpstr>Advantage of using SiC</vt:lpstr>
      <vt:lpstr>SiC detectors fabricated at the IMB-CNM clean room</vt:lpstr>
      <vt:lpstr>Detector technology SiC</vt:lpstr>
      <vt:lpstr>Testing at different facilities</vt:lpstr>
      <vt:lpstr>CCE homogeneity study</vt:lpstr>
      <vt:lpstr>PowerPoint プレゼンテーション</vt:lpstr>
      <vt:lpstr>PowerPoint プレゼンテーション</vt:lpstr>
      <vt:lpstr>Measurements done at : TAMARA Temperature Analysis Measurements And Radiation Applications</vt:lpstr>
      <vt:lpstr>Pair creation energy vs T</vt:lpstr>
      <vt:lpstr>Two Photon Absorption TPA</vt:lpstr>
      <vt:lpstr>First measurements of SiC diodes with TPA</vt:lpstr>
      <vt:lpstr>Depletion width vs bias: non irradiated</vt:lpstr>
      <vt:lpstr>Z-scan charge profiles: non-irradiated diodes</vt:lpstr>
      <vt:lpstr>Z-scan charge profiles: irradiated diodes</vt:lpstr>
      <vt:lpstr>Depletion width vs bias: irradiated</vt:lpstr>
      <vt:lpstr>Charge collection efficiency</vt:lpstr>
      <vt:lpstr>FLASH radiotherapy:   dosimetry</vt:lpstr>
      <vt:lpstr>First tests of CNM’s SiC diodes in conventional RT dosimetry</vt:lpstr>
      <vt:lpstr>Electron beam</vt:lpstr>
      <vt:lpstr>3D in SiC material</vt:lpstr>
      <vt:lpstr>PowerPoint プレゼンテーション</vt:lpstr>
      <vt:lpstr>Future work</vt:lpstr>
      <vt:lpstr>PowerPoint プレゼンテーション</vt:lpstr>
      <vt:lpstr>PowerPoint プレゼンテーション</vt:lpstr>
      <vt:lpstr>PowerPoint プレゼンテーション</vt:lpstr>
      <vt:lpstr>Irradiation campaign</vt:lpstr>
      <vt:lpstr>Electrical characterization after irradiation</vt:lpstr>
      <vt:lpstr>CCE characterization</vt:lpstr>
      <vt:lpstr>Ecosystem</vt:lpstr>
      <vt:lpstr>PowerPoint プレゼンテーション</vt:lpstr>
      <vt:lpstr>Integrated Micro &amp; Nano Fabrication Clean Room </vt:lpstr>
      <vt:lpstr>Clean Room Equipment </vt:lpstr>
      <vt:lpstr>PowerPoint プレゼンテーション</vt:lpstr>
      <vt:lpstr>Experience in production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Centro Nacional de Microelectrónica (CNM)</dc:title>
  <dc:creator>FMurano</dc:creator>
  <cp:lastModifiedBy>hep</cp:lastModifiedBy>
  <cp:revision>678</cp:revision>
  <cp:lastPrinted>2022-03-22T07:53:33Z</cp:lastPrinted>
  <dcterms:created xsi:type="dcterms:W3CDTF">2018-10-13T17:30:47Z</dcterms:created>
  <dcterms:modified xsi:type="dcterms:W3CDTF">2022-10-24T08:54:35Z</dcterms:modified>
</cp:coreProperties>
</file>