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2.jpeg" ContentType="image/jpeg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3.jpeg" ContentType="image/jpeg"/>
  <Override PartName="/ppt/notesSlides/notesSlide7.xml" ContentType="application/vnd.openxmlformats-officedocument.presentationml.notesSlide+xml"/>
  <Override PartName="/ppt/media/image4.jpeg" ContentType="image/jpeg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notesSlides/notesSlide8.xml" ContentType="application/vnd.openxmlformats-officedocument.presentationml.notesSlide+xml"/>
  <Override PartName="/ppt/media/image10.jpeg" ContentType="image/jpeg"/>
  <Override PartName="/ppt/media/image1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173393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6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/Relationships>

</file>

<file path=ppt/charts/_rels/chart1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_rels/chart3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3.xlsx"/></Relationships>

</file>

<file path=ppt/charts/_rels/chart4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4.xlsx"/></Relationships>

</file>

<file path=ppt/charts/_rels/chart5.xml.rels><?xml version="1.0" encoding="UTF-8"?>
<Relationships xmlns="http://schemas.openxmlformats.org/package/2006/relationships"><Relationship Id="rId1" Type="http://schemas.openxmlformats.org/officeDocument/2006/relationships/package" Target="../embeddings/Microsoft_Excel_Sheet5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>
                <a:hueOff val="914338"/>
                <a:satOff val="31515"/>
                <a:lumOff val="-3079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c:spPr>
          <c:explosion val="0"/>
          <c:dPt>
            <c:idx val="0"/>
            <c:explosion val="0"/>
            <c:spPr>
              <a:solidFill>
                <a:schemeClr val="accent3">
                  <a:hueOff val="914338"/>
                  <a:satOff val="31515"/>
                  <a:lumOff val="-30790"/>
                </a:schemeClr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1"/>
            <c:explosion val="0"/>
            <c:spPr>
              <a:solidFill>
                <a:schemeClr val="accent3">
                  <a:hueOff val="914338"/>
                  <a:satOff val="31515"/>
                  <a:lumOff val="-30790"/>
                </a:schemeClr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2"/>
            <c:explosion val="0"/>
            <c:spPr>
              <a:solidFill>
                <a:schemeClr val="accent3">
                  <a:hueOff val="914338"/>
                  <a:satOff val="31515"/>
                  <a:lumOff val="-30790"/>
                </a:schemeClr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numFmt formatCode="#,##0%" sourceLinked="0"/>
            <c:txPr>
              <a:bodyPr/>
              <a:lstStyle/>
              <a:p>
                <a:pPr>
                  <a:defRPr b="0" i="0" strike="noStrike" sz="12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noFill/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</c:dLbls>
          <c:cat>
            <c:strRef>
              <c:f>Sheet1!$B$1:$D$1</c:f>
              <c:strCache>
                <c:ptCount val="3"/>
                <c:pt idx="0">
                  <c:v>R/O</c:v>
                </c:pt>
                <c:pt idx="1">
                  <c:v>Event Builder</c:v>
                </c:pt>
                <c:pt idx="2">
                  <c:v>Event Filter</c:v>
                </c:pt>
              </c:strCache>
            </c:strRef>
          </c:cat>
          <c:val>
            <c:numRef>
              <c:f>Sheet1!$B$2:$D$2</c:f>
              <c:numCache>
                <c:ptCount val="3"/>
                <c:pt idx="0">
                  <c:v>33.000000</c:v>
                </c:pt>
                <c:pt idx="1">
                  <c:v>33.000000</c:v>
                </c:pt>
                <c:pt idx="2">
                  <c:v>33.000000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141026"/>
          <c:y val="0.141026"/>
          <c:w val="0.717948"/>
          <c:h val="0.705448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>
                <a:hueOff val="914338"/>
                <a:satOff val="31515"/>
                <a:lumOff val="-3079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c:spPr>
          <c:explosion val="0"/>
          <c:dPt>
            <c:idx val="0"/>
            <c:explosion val="0"/>
            <c:spPr>
              <a:solidFill>
                <a:schemeClr val="accent3">
                  <a:hueOff val="914338"/>
                  <a:satOff val="31515"/>
                  <a:lumOff val="-30790"/>
                </a:schemeClr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1"/>
            <c:explosion val="0"/>
            <c:spPr>
              <a:solidFill>
                <a:schemeClr val="accent3">
                  <a:hueOff val="914338"/>
                  <a:satOff val="31515"/>
                  <a:lumOff val="-30790"/>
                </a:schemeClr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2"/>
            <c:explosion val="0"/>
            <c:spPr>
              <a:solidFill>
                <a:schemeClr val="accent3">
                  <a:hueOff val="914338"/>
                  <a:satOff val="31515"/>
                  <a:lumOff val="-30790"/>
                </a:schemeClr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3"/>
            <c:explosion val="0"/>
            <c:spPr>
              <a:solidFill>
                <a:schemeClr val="accent3">
                  <a:hueOff val="914338"/>
                  <a:satOff val="31515"/>
                  <a:lumOff val="-30790"/>
                </a:schemeClr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4"/>
            <c:explosion val="0"/>
            <c:spPr>
              <a:solidFill>
                <a:schemeClr val="accent3">
                  <a:hueOff val="914338"/>
                  <a:satOff val="31515"/>
                  <a:lumOff val="-30790"/>
                </a:schemeClr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5"/>
            <c:explosion val="0"/>
            <c:spPr>
              <a:solidFill>
                <a:schemeClr val="accent3">
                  <a:hueOff val="914338"/>
                  <a:satOff val="31515"/>
                  <a:lumOff val="-30790"/>
                </a:schemeClr>
              </a:solidFill>
              <a:ln w="12700" cap="flat">
                <a:noFill/>
                <a:miter lim="400000"/>
              </a:ln>
              <a:effectLst/>
            </c:spPr>
          </c:dPt>
          <c:dPt>
            <c:idx val="6"/>
            <c:explosion val="0"/>
            <c:spPr>
              <a:solidFill>
                <a:schemeClr val="accent3">
                  <a:hueOff val="914338"/>
                  <a:satOff val="31515"/>
                  <a:lumOff val="-30790"/>
                </a:schemeClr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7"/>
            <c:explosion val="0"/>
            <c:spPr>
              <a:solidFill>
                <a:schemeClr val="accent3">
                  <a:hueOff val="914338"/>
                  <a:satOff val="31515"/>
                  <a:lumOff val="-30790"/>
                </a:schemeClr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5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000000"/>
                      </a:solidFill>
                      <a:latin typeface="Helvetica Neue"/>
                    </a:defRPr>
                  </a:pPr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6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7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numFmt formatCode="#,##0%" sourceLinked="0"/>
            <c:txPr>
              <a:bodyPr/>
              <a:lstStyle/>
              <a:p>
                <a:pPr>
                  <a:defRPr b="0" i="0" strike="noStrike" sz="12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noFill/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</c:dLbls>
          <c:cat>
            <c:strRef>
              <c:f>Sheet1!$B$1:$I$1</c:f>
              <c:strCache>
                <c:ptCount val="8"/>
                <c:pt idx="0">
                  <c:v>VELO</c:v>
                </c:pt>
                <c:pt idx="1">
                  <c:v>RICH1 </c:v>
                </c:pt>
                <c:pt idx="2">
                  <c:v>UT</c:v>
                </c:pt>
                <c:pt idx="3">
                  <c:v>SciFi</c:v>
                </c:pt>
                <c:pt idx="4">
                  <c:v>RICH2 </c:v>
                </c:pt>
                <c:pt idx="5">
                  <c:v>ECAL</c:v>
                </c:pt>
                <c:pt idx="6">
                  <c:v>HCAL</c:v>
                </c:pt>
                <c:pt idx="7">
                  <c:v>MUON</c:v>
                </c:pt>
              </c:strCache>
            </c:strRef>
          </c:cat>
          <c:val>
            <c:numRef>
              <c:f>Sheet1!$B$2:$I$2</c:f>
              <c:numCache>
                <c:ptCount val="8"/>
                <c:pt idx="0">
                  <c:v>15.000000</c:v>
                </c:pt>
                <c:pt idx="1">
                  <c:v>15.000000</c:v>
                </c:pt>
                <c:pt idx="2">
                  <c:v>15.000000</c:v>
                </c:pt>
                <c:pt idx="3">
                  <c:v>15.000000</c:v>
                </c:pt>
                <c:pt idx="4">
                  <c:v>20.000000</c:v>
                </c:pt>
                <c:pt idx="5">
                  <c:v>1.000000</c:v>
                </c:pt>
                <c:pt idx="6">
                  <c:v>1.000000</c:v>
                </c:pt>
                <c:pt idx="7">
                  <c:v>7.000000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141026"/>
          <c:y val="0.141026"/>
          <c:w val="0.717948"/>
          <c:h val="0.705448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3">
                <a:hueOff val="914338"/>
                <a:satOff val="31515"/>
                <a:lumOff val="-30790"/>
              </a:schemeClr>
            </a:solidFill>
            <a:ln w="6350" cap="flat">
              <a:solidFill>
                <a:srgbClr val="FFFFFF"/>
              </a:solidFill>
              <a:prstDash val="solid"/>
              <a:miter lim="400000"/>
            </a:ln>
            <a:effectLst/>
          </c:spPr>
          <c:explosion val="0"/>
          <c:dPt>
            <c:idx val="0"/>
            <c:explosion val="0"/>
            <c:spPr>
              <a:solidFill>
                <a:schemeClr val="accent3">
                  <a:hueOff val="914338"/>
                  <a:satOff val="31515"/>
                  <a:lumOff val="-30790"/>
                </a:schemeClr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1"/>
            <c:explosion val="0"/>
            <c:spPr>
              <a:solidFill>
                <a:schemeClr val="accent3">
                  <a:hueOff val="914338"/>
                  <a:satOff val="31515"/>
                  <a:lumOff val="-30790"/>
                </a:schemeClr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2"/>
            <c:explosion val="0"/>
            <c:spPr>
              <a:solidFill>
                <a:schemeClr val="accent3">
                  <a:hueOff val="914338"/>
                  <a:satOff val="31515"/>
                  <a:lumOff val="-30790"/>
                </a:schemeClr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3"/>
            <c:explosion val="0"/>
            <c:spPr>
              <a:solidFill>
                <a:schemeClr val="accent3">
                  <a:hueOff val="914338"/>
                  <a:satOff val="31515"/>
                  <a:lumOff val="-30790"/>
                </a:schemeClr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4"/>
            <c:explosion val="0"/>
            <c:spPr>
              <a:solidFill>
                <a:schemeClr val="accent3">
                  <a:hueOff val="914338"/>
                  <a:satOff val="31515"/>
                  <a:lumOff val="-30790"/>
                </a:schemeClr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5"/>
            <c:explosion val="0"/>
            <c:spPr>
              <a:solidFill>
                <a:srgbClr val="D5D5D5"/>
              </a:solidFill>
              <a:ln w="12700" cap="flat">
                <a:noFill/>
                <a:miter lim="400000"/>
              </a:ln>
              <a:effectLst/>
            </c:spPr>
          </c:dPt>
          <c:dPt>
            <c:idx val="6"/>
            <c:explosion val="0"/>
            <c:spPr>
              <a:solidFill>
                <a:srgbClr val="D5D5D5"/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7"/>
            <c:explosion val="0"/>
            <c:spPr>
              <a:solidFill>
                <a:srgbClr val="D5D5D5"/>
              </a:solidFill>
              <a:ln w="635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5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000000"/>
                      </a:solidFill>
                      <a:latin typeface="Helvetica Neue"/>
                    </a:defRPr>
                  </a:pPr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6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000000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7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000000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numFmt formatCode="#,##0%" sourceLinked="0"/>
            <c:txPr>
              <a:bodyPr/>
              <a:lstStyle/>
              <a:p>
                <a:pPr>
                  <a:defRPr b="0" i="0" strike="noStrike" sz="12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noFill/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</c:dLbls>
          <c:cat>
            <c:strRef>
              <c:f>Sheet1!$B$1:$I$1</c:f>
              <c:strCache>
                <c:ptCount val="8"/>
                <c:pt idx="0">
                  <c:v>VELO</c:v>
                </c:pt>
                <c:pt idx="1">
                  <c:v>RICH1 </c:v>
                </c:pt>
                <c:pt idx="2">
                  <c:v>UT</c:v>
                </c:pt>
                <c:pt idx="3">
                  <c:v>SciFi</c:v>
                </c:pt>
                <c:pt idx="4">
                  <c:v>RICH2 </c:v>
                </c:pt>
                <c:pt idx="5">
                  <c:v>ECAL</c:v>
                </c:pt>
                <c:pt idx="6">
                  <c:v>HCAL</c:v>
                </c:pt>
                <c:pt idx="7">
                  <c:v>MUON</c:v>
                </c:pt>
              </c:strCache>
            </c:strRef>
          </c:cat>
          <c:val>
            <c:numRef>
              <c:f>Sheet1!$B$2:$I$2</c:f>
              <c:numCache>
                <c:ptCount val="8"/>
                <c:pt idx="0">
                  <c:v>15.000000</c:v>
                </c:pt>
                <c:pt idx="1">
                  <c:v>15.000000</c:v>
                </c:pt>
                <c:pt idx="2">
                  <c:v>15.000000</c:v>
                </c:pt>
                <c:pt idx="3">
                  <c:v>15.000000</c:v>
                </c:pt>
                <c:pt idx="4">
                  <c:v>20.000000</c:v>
                </c:pt>
                <c:pt idx="5">
                  <c:v>1.000000</c:v>
                </c:pt>
                <c:pt idx="6">
                  <c:v>1.000000</c:v>
                </c:pt>
                <c:pt idx="7">
                  <c:v>7.000000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25898"/>
          <c:y val="0.25898"/>
          <c:w val="0.482039"/>
          <c:h val="0.469539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c:spPr>
          <c:explosion val="2"/>
          <c:dPt>
            <c:idx val="0"/>
            <c:explosion val="2"/>
            <c:spPr>
              <a:solidFill>
                <a:schemeClr val="accent1">
                  <a:hueOff val="114395"/>
                  <a:lumOff val="-24975"/>
                </a:schemeClr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explosion val="2"/>
            <c:spPr>
              <a:solidFill>
                <a:srgbClr val="929292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2"/>
            <c:explosion val="2"/>
            <c:spPr>
              <a:solidFill>
                <a:srgbClr val="929292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3"/>
            <c:explosion val="2"/>
            <c:spPr>
              <a:solidFill>
                <a:srgbClr val="929292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4"/>
            <c:explosion val="2"/>
            <c:spPr>
              <a:solidFill>
                <a:srgbClr val="929292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5"/>
            <c:explosion val="2"/>
            <c:spPr>
              <a:solidFill>
                <a:srgbClr val="929292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6"/>
            <c:explosion val="2"/>
            <c:spPr>
              <a:solidFill>
                <a:srgbClr val="929292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7"/>
            <c:explosion val="2"/>
            <c:spPr>
              <a:solidFill>
                <a:srgbClr val="929292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numFmt formatCode="#,##0%" sourceLinked="0"/>
              <c:txPr>
                <a:bodyPr/>
                <a:lstStyle/>
                <a:p>
                  <a:pPr>
                    <a:defRPr b="0" i="0" strike="noStrike" sz="8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000000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5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000000"/>
                      </a:solidFill>
                      <a:latin typeface="Helvetica Neue"/>
                    </a:defRPr>
                  </a:pPr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6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000000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7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000000"/>
                      </a:solidFill>
                      <a:latin typeface="Helvetica Neue"/>
                    </a:defRPr>
                  </a:pPr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numFmt formatCode="#,##0%" sourceLinked="0"/>
            <c:txPr>
              <a:bodyPr/>
              <a:lstStyle/>
              <a:p>
                <a:pPr>
                  <a:defRPr b="0" i="0" strike="noStrike" sz="12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noFill/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</c:dLbls>
          <c:cat>
            <c:strRef>
              <c:f>Sheet1!$B$1:$I$1</c:f>
              <c:strCache>
                <c:ptCount val="8"/>
                <c:pt idx="0">
                  <c:v>RF-foil</c:v>
                </c:pt>
                <c:pt idx="1">
                  <c:v>Sensors</c:v>
                </c:pt>
                <c:pt idx="2">
                  <c:v>Cooling substrate</c:v>
                </c:pt>
                <c:pt idx="3">
                  <c:v>ASICs</c:v>
                </c:pt>
                <c:pt idx="4">
                  <c:v>Hybrids</c:v>
                </c:pt>
                <c:pt idx="5">
                  <c:v>Cooling connector</c:v>
                </c:pt>
                <c:pt idx="6">
                  <c:v>Other</c:v>
                </c:pt>
                <c:pt idx="7">
                  <c:v>RF-box</c:v>
                </c:pt>
              </c:strCache>
            </c:strRef>
          </c:cat>
          <c:val>
            <c:numRef>
              <c:f>Sheet1!$B$2:$I$2</c:f>
              <c:numCache>
                <c:ptCount val="8"/>
                <c:pt idx="0">
                  <c:v>70.000000</c:v>
                </c:pt>
                <c:pt idx="1">
                  <c:v>15.000000</c:v>
                </c:pt>
                <c:pt idx="2">
                  <c:v>18.000000</c:v>
                </c:pt>
                <c:pt idx="3">
                  <c:v>15.000000</c:v>
                </c:pt>
                <c:pt idx="4">
                  <c:v>7.000000</c:v>
                </c:pt>
                <c:pt idx="5">
                  <c:v>3.000000</c:v>
                </c:pt>
                <c:pt idx="6">
                  <c:v>3.000000</c:v>
                </c:pt>
                <c:pt idx="7">
                  <c:v>3.000000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plotArea>
      <c:layout>
        <c:manualLayout>
          <c:layoutTarget val="inner"/>
          <c:xMode val="edge"/>
          <c:yMode val="edge"/>
          <c:x val="0.25898"/>
          <c:y val="0.25898"/>
          <c:w val="0.482039"/>
          <c:h val="0.469539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>
                <a:hueOff val="114395"/>
                <a:lumOff val="-24975"/>
              </a:schemeClr>
            </a:solidFill>
            <a:ln w="12700" cap="flat">
              <a:noFill/>
              <a:miter lim="400000"/>
            </a:ln>
            <a:effectLst/>
          </c:spPr>
          <c:explosion val="2"/>
          <c:dPt>
            <c:idx val="0"/>
            <c:explosion val="2"/>
            <c:spPr>
              <a:solidFill>
                <a:schemeClr val="accent1">
                  <a:hueOff val="114395"/>
                  <a:lumOff val="-24975"/>
                </a:schemeClr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explosion val="2"/>
            <c:spPr>
              <a:solidFill>
                <a:srgbClr val="929292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2"/>
            <c:explosion val="2"/>
            <c:spPr>
              <a:solidFill>
                <a:srgbClr val="929292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3"/>
            <c:explosion val="2"/>
            <c:spPr>
              <a:solidFill>
                <a:srgbClr val="929292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4"/>
            <c:explosion val="2"/>
            <c:spPr>
              <a:solidFill>
                <a:srgbClr val="929292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5"/>
            <c:explosion val="2"/>
            <c:spPr>
              <a:solidFill>
                <a:srgbClr val="929292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6"/>
            <c:explosion val="2"/>
            <c:spPr>
              <a:solidFill>
                <a:srgbClr val="929292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Pt>
            <c:idx val="7"/>
            <c:explosion val="2"/>
            <c:spPr>
              <a:solidFill>
                <a:srgbClr val="929292"/>
              </a:solidFill>
              <a:ln w="12700" cap="flat">
                <a:solidFill>
                  <a:srgbClr val="FFFFFF"/>
                </a:solidFill>
                <a:prstDash val="solid"/>
                <a:miter lim="400000"/>
              </a:ln>
              <a:effectLst/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numFmt formatCode="#,##0%" sourceLinked="0"/>
              <c:txPr>
                <a:bodyPr/>
                <a:lstStyle/>
                <a:p>
                  <a:pPr>
                    <a:defRPr b="0" i="0" strike="noStrike" sz="8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FFFFFF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000000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5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000000"/>
                      </a:solidFill>
                      <a:latin typeface="Helvetica Neue"/>
                    </a:defRPr>
                  </a:pPr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6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000000"/>
                      </a:solidFill>
                      <a:latin typeface="Helvetica Neue"/>
                    </a:defRPr>
                  </a:pPr>
                </a:p>
              </c:txPr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7"/>
              <c:numFmt formatCode="#,##0%" sourceLinked="0"/>
              <c:txPr>
                <a:bodyPr/>
                <a:lstStyle/>
                <a:p>
                  <a:pPr>
                    <a:defRPr b="0" i="0" strike="noStrike" sz="1200" u="none">
                      <a:solidFill>
                        <a:srgbClr val="000000"/>
                      </a:solidFill>
                      <a:latin typeface="Helvetica Neue"/>
                    </a:defRPr>
                  </a:pPr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numFmt formatCode="#,##0%" sourceLinked="0"/>
            <c:txPr>
              <a:bodyPr/>
              <a:lstStyle/>
              <a:p>
                <a:pPr>
                  <a:defRPr b="0" i="0" strike="noStrike" sz="1200" u="none">
                    <a:solidFill>
                      <a:srgbClr val="FFFFFF"/>
                    </a:solidFill>
                    <a:latin typeface="Helvetica Neue"/>
                  </a:defRPr>
                </a:pPr>
              </a:p>
            </c:txPr>
            <c:dLblPos val="ctr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noFill/>
                <a:ln w="635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c:spPr>
            </c:leaderLines>
          </c:dLbls>
          <c:cat>
            <c:strRef>
              <c:f>Sheet1!$B$1:$I$1</c:f>
              <c:strCache>
                <c:ptCount val="8"/>
                <c:pt idx="0">
                  <c:v>RF-foil</c:v>
                </c:pt>
                <c:pt idx="1">
                  <c:v>Sensors</c:v>
                </c:pt>
                <c:pt idx="2">
                  <c:v>Cooling substrate</c:v>
                </c:pt>
                <c:pt idx="3">
                  <c:v>ASICs</c:v>
                </c:pt>
                <c:pt idx="4">
                  <c:v>Hybrids</c:v>
                </c:pt>
                <c:pt idx="5">
                  <c:v>Cooling connector</c:v>
                </c:pt>
                <c:pt idx="6">
                  <c:v>Other</c:v>
                </c:pt>
                <c:pt idx="7">
                  <c:v>RF-box</c:v>
                </c:pt>
              </c:strCache>
            </c:strRef>
          </c:cat>
          <c:val>
            <c:numRef>
              <c:f>Sheet1!$B$2:$I$2</c:f>
              <c:numCache>
                <c:ptCount val="8"/>
                <c:pt idx="0">
                  <c:v>70.000000</c:v>
                </c:pt>
                <c:pt idx="1">
                  <c:v>15.000000</c:v>
                </c:pt>
                <c:pt idx="2">
                  <c:v>18.000000</c:v>
                </c:pt>
                <c:pt idx="3">
                  <c:v>15.000000</c:v>
                </c:pt>
                <c:pt idx="4">
                  <c:v>7.000000</c:v>
                </c:pt>
                <c:pt idx="5">
                  <c:v>3.000000</c:v>
                </c:pt>
                <c:pt idx="6">
                  <c:v>3.000000</c:v>
                </c:pt>
                <c:pt idx="7">
                  <c:v>3.000000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5" name="Shape 15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</Relationships>
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</Relationships>
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</Relationships>
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36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99" name="Shape 29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RF-foil protests the primary vacuum of LHC from contamination. It also has a retraction mechanism to protect halves of RF-foil from touching. Co@ pipes for cooling are not shown in the picture but are above the readout. We reuse the old closing mechanism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43" name="Shape 343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RF-foil protests the primary vacuum of LHC from contamination. It also has a retraction mechanism to protect halves of RF-foil from touching. Co@ pipes for cooling are not shown in the picture but are above the readout. We reuse the old closing mechanism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hape 38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81" name="Shape 38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cooling is done the same way as before, but the technology had been improved.</a:t>
            </a:r>
          </a:p>
          <a:p>
            <a:pPr/>
            <a:r>
              <a:t>There are 12 ASICs per module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95" name="Shape 49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transition of the data, Low Voltage (LV) and High Voltage (HV) is achieved</a:t>
            </a:r>
          </a:p>
          <a:p>
            <a:pPr/>
            <a:r>
              <a:t>with a custom-made VFB made from a 12 layered 2mm thick PCB. The feedthrough</a:t>
            </a:r>
          </a:p>
          <a:p>
            <a:pPr/>
            <a:r>
              <a:t>has connectors soldered both on the in air and vacuum sides, enabling a</a:t>
            </a:r>
          </a:p>
          <a:p>
            <a:pPr/>
            <a:r>
              <a:t>quick connection of the OPB and module, respectively.</a:t>
            </a:r>
          </a:p>
          <a:p>
            <a:pPr/>
            <a:r>
              <a:t>The VFB is built by inserting the PCB into two half-moon holders, making a</a:t>
            </a:r>
          </a:p>
          <a:p>
            <a:pPr/>
            <a:r>
              <a:t>connection between the PCB and the rest of the vacuum flange. Araldite 2011 is</a:t>
            </a:r>
          </a:p>
          <a:p>
            <a:pPr/>
            <a:r>
              <a:t>used to glue everything in place and left for curing. Afterwards both sides are one</a:t>
            </a:r>
          </a:p>
          <a:p>
            <a:pPr/>
            <a:r>
              <a:t>by one potted using Araldite 2020 making the whole object leak-tight.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Shape 620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21" name="Shape 621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Sensors are from both sides - 6 sensors per side. 3 sensors per ASIC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Shape 66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65" name="Shape 66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RF-foil protests the primary vacuum of LHC from contamination. It also has a retraction mechanism to protect halves of RF-foil from touching. Co@ pipes for cooling are not shown in the picture but are above the readout. We reuse the old closing mechanism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Shape 72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30" name="Shape 73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material budget of the upgraded VELO is evaluated by following straight-line tracks</a:t>
            </a:r>
          </a:p>
          <a:p>
            <a:pPr/>
            <a:r>
              <a:t>from the origin to the plane z = 835 mm. For each volume traversed by the track, the</a:t>
            </a:r>
          </a:p>
          <a:p>
            <a:pPr/>
            <a:r>
              <a:t>radiation length of the material and the length of the track segment inside the volume</a:t>
            </a:r>
          </a:p>
          <a:p>
            <a:pPr/>
            <a:r>
              <a:t>are recorded.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8" name="Shape 1328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29" name="Shape 1329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Here RF-foil is expanded beyond the nominal bound of 3.5 mm . You can also sea beam angle on the gifs. 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hor and Date"/>
          <p:cNvSpPr txBox="1"/>
          <p:nvPr>
            <p:ph type="body" sz="quarter" idx="21" hasCustomPrompt="1"/>
          </p:nvPr>
        </p:nvSpPr>
        <p:spPr>
          <a:xfrm>
            <a:off x="698500" y="8657488"/>
            <a:ext cx="11607801" cy="461060"/>
          </a:xfrm>
          <a:prstGeom prst="rect">
            <a:avLst/>
          </a:prstGeom>
        </p:spPr>
        <p:txBody>
          <a:bodyPr anchor="b"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b="1" sz="2304"/>
            </a:lvl1pPr>
          </a:lstStyle>
          <a:p>
            <a:pPr/>
            <a:r>
              <a:t>Author and Date</a:t>
            </a:r>
          </a:p>
        </p:txBody>
      </p:sp>
      <p:sp>
        <p:nvSpPr>
          <p:cNvPr id="14" name="Presentation Title"/>
          <p:cNvSpPr txBox="1"/>
          <p:nvPr>
            <p:ph type="title" hasCustomPrompt="1"/>
          </p:nvPr>
        </p:nvSpPr>
        <p:spPr>
          <a:xfrm>
            <a:off x="698500" y="1854200"/>
            <a:ext cx="11609057" cy="3302000"/>
          </a:xfrm>
          <a:prstGeom prst="rect">
            <a:avLst/>
          </a:prstGeom>
        </p:spPr>
        <p:txBody>
          <a:bodyPr anchor="b"/>
          <a:lstStyle>
            <a:lvl1pPr>
              <a:defRPr spc="-164" sz="82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5" name="Body Level One…"/>
          <p:cNvSpPr txBox="1"/>
          <p:nvPr>
            <p:ph type="body" sz="quarter" idx="1" hasCustomPrompt="1"/>
          </p:nvPr>
        </p:nvSpPr>
        <p:spPr>
          <a:xfrm>
            <a:off x="698500" y="5105400"/>
            <a:ext cx="11607800" cy="1456399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6" name="Slide Number"/>
          <p:cNvSpPr txBox="1"/>
          <p:nvPr>
            <p:ph type="sldNum" sz="quarter" idx="2"/>
          </p:nvPr>
        </p:nvSpPr>
        <p:spPr>
          <a:xfrm>
            <a:off x="6353454" y="9220199"/>
            <a:ext cx="297892" cy="287479"/>
          </a:xfrm>
          <a:prstGeom prst="rect">
            <a:avLst/>
          </a:prstGeom>
        </p:spPr>
        <p:txBody>
          <a:bodyPr/>
          <a:lstStyle>
            <a:lvl1pPr marL="0" indent="0" algn="ctr" defTabSz="584200">
              <a:lnSpc>
                <a:spcPct val="100000"/>
              </a:lnSpc>
              <a:defRPr spc="0" sz="13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Body Level One…"/>
          <p:cNvSpPr txBox="1"/>
          <p:nvPr>
            <p:ph type="body" sz="half" idx="1" hasCustomPrompt="1"/>
          </p:nvPr>
        </p:nvSpPr>
        <p:spPr>
          <a:xfrm>
            <a:off x="698500" y="3568700"/>
            <a:ext cx="11607800" cy="26177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4" name="Slide Number"/>
          <p:cNvSpPr txBox="1"/>
          <p:nvPr>
            <p:ph type="sldNum" sz="quarter" idx="2"/>
          </p:nvPr>
        </p:nvSpPr>
        <p:spPr>
          <a:xfrm>
            <a:off x="6350067" y="9220199"/>
            <a:ext cx="297892" cy="287479"/>
          </a:xfrm>
          <a:prstGeom prst="rect">
            <a:avLst/>
          </a:prstGeom>
        </p:spPr>
        <p:txBody>
          <a:bodyPr/>
          <a:lstStyle>
            <a:lvl1pPr marL="0" indent="0" algn="ctr" defTabSz="584200">
              <a:lnSpc>
                <a:spcPct val="100000"/>
              </a:lnSpc>
              <a:defRPr spc="0" sz="13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Fact information"/>
          <p:cNvSpPr txBox="1"/>
          <p:nvPr>
            <p:ph type="body" sz="quarter" idx="21" hasCustomPrompt="1"/>
          </p:nvPr>
        </p:nvSpPr>
        <p:spPr>
          <a:xfrm>
            <a:off x="698500" y="6209979"/>
            <a:ext cx="11607800" cy="671803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</a:lstStyle>
          <a:p>
            <a:pPr/>
            <a:r>
              <a:t>Fact information</a:t>
            </a:r>
          </a:p>
        </p:txBody>
      </p:sp>
      <p:sp>
        <p:nvSpPr>
          <p:cNvPr id="112" name="Body Level One…"/>
          <p:cNvSpPr txBox="1"/>
          <p:nvPr>
            <p:ph type="body" idx="1" hasCustomPrompt="1"/>
          </p:nvPr>
        </p:nvSpPr>
        <p:spPr>
          <a:xfrm>
            <a:off x="698500" y="999066"/>
            <a:ext cx="11607800" cy="521091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176" sz="176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176" sz="176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176" sz="176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176" sz="176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176" sz="176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3" name="Slide Number"/>
          <p:cNvSpPr txBox="1"/>
          <p:nvPr>
            <p:ph type="sldNum" sz="quarter" idx="2"/>
          </p:nvPr>
        </p:nvSpPr>
        <p:spPr>
          <a:xfrm>
            <a:off x="6350067" y="9220199"/>
            <a:ext cx="297892" cy="287479"/>
          </a:xfrm>
          <a:prstGeom prst="rect">
            <a:avLst/>
          </a:prstGeom>
        </p:spPr>
        <p:txBody>
          <a:bodyPr/>
          <a:lstStyle>
            <a:lvl1pPr marL="0" indent="0" algn="ctr" defTabSz="584200">
              <a:lnSpc>
                <a:spcPct val="100000"/>
              </a:lnSpc>
              <a:defRPr spc="0" sz="13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Body Level One…"/>
          <p:cNvSpPr txBox="1"/>
          <p:nvPr>
            <p:ph type="body" sz="half" idx="1" hasCustomPrompt="1"/>
          </p:nvPr>
        </p:nvSpPr>
        <p:spPr>
          <a:xfrm>
            <a:off x="736600" y="3721100"/>
            <a:ext cx="11531600" cy="2324100"/>
          </a:xfrm>
          <a:prstGeom prst="rect">
            <a:avLst/>
          </a:prstGeom>
        </p:spPr>
        <p:txBody>
          <a:bodyPr anchor="ctr"/>
          <a:lstStyle>
            <a:lvl1pPr marL="457200" indent="-342900">
              <a:spcBef>
                <a:spcPts val="0"/>
              </a:spcBef>
              <a:buSzTx/>
              <a:buNone/>
              <a:defRPr spc="-119" sz="6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457200" indent="114300">
              <a:spcBef>
                <a:spcPts val="0"/>
              </a:spcBef>
              <a:buSzTx/>
              <a:buNone/>
              <a:defRPr spc="-119" sz="6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457200" indent="571500">
              <a:spcBef>
                <a:spcPts val="0"/>
              </a:spcBef>
              <a:buSzTx/>
              <a:buNone/>
              <a:defRPr spc="-119" sz="6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457200" indent="1028700">
              <a:spcBef>
                <a:spcPts val="0"/>
              </a:spcBef>
              <a:buSzTx/>
              <a:buNone/>
              <a:defRPr spc="-119" sz="6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457200" indent="1485900">
              <a:spcBef>
                <a:spcPts val="0"/>
              </a:spcBef>
              <a:buSzTx/>
              <a:buNone/>
              <a:defRPr spc="-119" sz="6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1" name="Attribution"/>
          <p:cNvSpPr txBox="1"/>
          <p:nvPr>
            <p:ph type="body" sz="quarter" idx="21" hasCustomPrompt="1"/>
          </p:nvPr>
        </p:nvSpPr>
        <p:spPr>
          <a:xfrm>
            <a:off x="1219200" y="6426200"/>
            <a:ext cx="11049000" cy="461059"/>
          </a:xfrm>
          <a:prstGeom prst="rect">
            <a:avLst/>
          </a:prstGeom>
        </p:spPr>
        <p:txBody>
          <a:bodyPr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b="1" sz="2304"/>
            </a:lvl1pPr>
          </a:lstStyle>
          <a:p>
            <a:pPr/>
            <a:r>
              <a:t>Attribution</a:t>
            </a:r>
          </a:p>
        </p:txBody>
      </p:sp>
      <p:sp>
        <p:nvSpPr>
          <p:cNvPr id="122" name="Slide Number"/>
          <p:cNvSpPr txBox="1"/>
          <p:nvPr>
            <p:ph type="sldNum" sz="quarter" idx="2"/>
          </p:nvPr>
        </p:nvSpPr>
        <p:spPr>
          <a:xfrm>
            <a:off x="6350067" y="9220199"/>
            <a:ext cx="297892" cy="287479"/>
          </a:xfrm>
          <a:prstGeom prst="rect">
            <a:avLst/>
          </a:prstGeom>
        </p:spPr>
        <p:txBody>
          <a:bodyPr/>
          <a:lstStyle>
            <a:lvl1pPr marL="0" indent="0" algn="ctr" defTabSz="584200">
              <a:lnSpc>
                <a:spcPct val="100000"/>
              </a:lnSpc>
              <a:defRPr spc="0" sz="13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Image"/>
          <p:cNvSpPr/>
          <p:nvPr>
            <p:ph type="pic" idx="21"/>
          </p:nvPr>
        </p:nvSpPr>
        <p:spPr>
          <a:xfrm>
            <a:off x="-2082800" y="687558"/>
            <a:ext cx="11165190" cy="837389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0" name="Image"/>
          <p:cNvSpPr/>
          <p:nvPr>
            <p:ph type="pic" sz="half" idx="22"/>
          </p:nvPr>
        </p:nvSpPr>
        <p:spPr>
          <a:xfrm>
            <a:off x="6597650" y="292100"/>
            <a:ext cx="5740400" cy="459232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1" name="Image"/>
          <p:cNvSpPr/>
          <p:nvPr>
            <p:ph type="pic" idx="23"/>
          </p:nvPr>
        </p:nvSpPr>
        <p:spPr>
          <a:xfrm>
            <a:off x="4984750" y="2749550"/>
            <a:ext cx="7937500" cy="92382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2" name="Slide Number"/>
          <p:cNvSpPr txBox="1"/>
          <p:nvPr>
            <p:ph type="sldNum" sz="quarter" idx="2"/>
          </p:nvPr>
        </p:nvSpPr>
        <p:spPr>
          <a:xfrm>
            <a:off x="6350067" y="9220199"/>
            <a:ext cx="297892" cy="287479"/>
          </a:xfrm>
          <a:prstGeom prst="rect">
            <a:avLst/>
          </a:prstGeom>
        </p:spPr>
        <p:txBody>
          <a:bodyPr/>
          <a:lstStyle>
            <a:lvl1pPr marL="0" indent="0" algn="ctr" defTabSz="584200">
              <a:lnSpc>
                <a:spcPct val="100000"/>
              </a:lnSpc>
              <a:defRPr spc="0" sz="13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886640052_3195x2556.jpeg"/>
          <p:cNvSpPr/>
          <p:nvPr>
            <p:ph type="pic" idx="21"/>
          </p:nvPr>
        </p:nvSpPr>
        <p:spPr>
          <a:xfrm>
            <a:off x="-1016000" y="-1054100"/>
            <a:ext cx="14427200" cy="115417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0" name="Slide Number"/>
          <p:cNvSpPr txBox="1"/>
          <p:nvPr>
            <p:ph type="sldNum" sz="quarter" idx="2"/>
          </p:nvPr>
        </p:nvSpPr>
        <p:spPr>
          <a:xfrm>
            <a:off x="6353454" y="9220199"/>
            <a:ext cx="297892" cy="287479"/>
          </a:xfrm>
          <a:prstGeom prst="rect">
            <a:avLst/>
          </a:prstGeom>
        </p:spPr>
        <p:txBody>
          <a:bodyPr/>
          <a:lstStyle>
            <a:lvl1pPr marL="0" indent="0" algn="ctr" defTabSz="584200">
              <a:lnSpc>
                <a:spcPct val="100000"/>
              </a:lnSpc>
              <a:defRPr spc="0" sz="1300"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V Lukashenko       VELO Upgrade I                                                                                                                   VERTEX 2022"/>
          <p:cNvSpPr/>
          <p:nvPr/>
        </p:nvSpPr>
        <p:spPr>
          <a:xfrm>
            <a:off x="-37059" y="9169642"/>
            <a:ext cx="13066496" cy="389530"/>
          </a:xfrm>
          <a:prstGeom prst="rect">
            <a:avLst/>
          </a:prstGeom>
          <a:solidFill>
            <a:srgbClr val="2651A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 defTabSz="584200">
              <a:defRPr sz="17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 V Lukashenko       VELO Upgrade I                                                                                                                   VERTEX 2022</a:t>
            </a:r>
          </a:p>
        </p:txBody>
      </p:sp>
      <p:sp>
        <p:nvSpPr>
          <p:cNvPr id="148" name="Slide Number"/>
          <p:cNvSpPr txBox="1"/>
          <p:nvPr>
            <p:ph type="sldNum" sz="quarter" idx="2"/>
          </p:nvPr>
        </p:nvSpPr>
        <p:spPr>
          <a:xfrm>
            <a:off x="6216496" y="9140043"/>
            <a:ext cx="571809" cy="448728"/>
          </a:xfrm>
          <a:prstGeom prst="rect">
            <a:avLst/>
          </a:prstGeom>
        </p:spPr>
        <p:txBody>
          <a:bodyPr wrap="square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mage"/>
          <p:cNvSpPr/>
          <p:nvPr>
            <p:ph type="pic" idx="21"/>
          </p:nvPr>
        </p:nvSpPr>
        <p:spPr>
          <a:xfrm>
            <a:off x="-376767" y="-915894"/>
            <a:ext cx="17835652" cy="1068219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4" name="Presentation Title"/>
          <p:cNvSpPr txBox="1"/>
          <p:nvPr>
            <p:ph type="title" hasCustomPrompt="1"/>
          </p:nvPr>
        </p:nvSpPr>
        <p:spPr>
          <a:xfrm>
            <a:off x="698500" y="5181600"/>
            <a:ext cx="11607800" cy="3302000"/>
          </a:xfrm>
          <a:prstGeom prst="rect">
            <a:avLst/>
          </a:prstGeom>
        </p:spPr>
        <p:txBody>
          <a:bodyPr anchor="b"/>
          <a:lstStyle>
            <a:lvl1pPr>
              <a:defRPr spc="-164" sz="82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5" name="Body Level One…"/>
          <p:cNvSpPr txBox="1"/>
          <p:nvPr>
            <p:ph type="body" sz="quarter" idx="1" hasCustomPrompt="1"/>
          </p:nvPr>
        </p:nvSpPr>
        <p:spPr>
          <a:xfrm>
            <a:off x="698500" y="8432800"/>
            <a:ext cx="11607800" cy="689769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6" name="Author and Date"/>
          <p:cNvSpPr txBox="1"/>
          <p:nvPr>
            <p:ph type="body" sz="quarter" idx="22" hasCustomPrompt="1"/>
          </p:nvPr>
        </p:nvSpPr>
        <p:spPr>
          <a:xfrm>
            <a:off x="698500" y="571500"/>
            <a:ext cx="11607801" cy="461059"/>
          </a:xfrm>
          <a:prstGeom prst="rect">
            <a:avLst/>
          </a:prstGeom>
        </p:spPr>
        <p:txBody>
          <a:bodyPr/>
          <a:lstStyle>
            <a:lvl1pPr marL="0" indent="0" defTabSz="563541">
              <a:lnSpc>
                <a:spcPct val="100000"/>
              </a:lnSpc>
              <a:spcBef>
                <a:spcPts val="0"/>
              </a:spcBef>
              <a:buSzTx/>
              <a:buNone/>
              <a:defRPr b="1" sz="2304"/>
            </a:lvl1pPr>
          </a:lstStyle>
          <a:p>
            <a:pPr/>
            <a:r>
              <a:t>Author and Date</a:t>
            </a:r>
          </a:p>
        </p:txBody>
      </p:sp>
      <p:sp>
        <p:nvSpPr>
          <p:cNvPr id="27" name="Slide Number"/>
          <p:cNvSpPr txBox="1"/>
          <p:nvPr>
            <p:ph type="sldNum" sz="quarter" idx="2"/>
          </p:nvPr>
        </p:nvSpPr>
        <p:spPr>
          <a:xfrm>
            <a:off x="6349999" y="9220199"/>
            <a:ext cx="297893" cy="287479"/>
          </a:xfrm>
          <a:prstGeom prst="rect">
            <a:avLst/>
          </a:prstGeom>
        </p:spPr>
        <p:txBody>
          <a:bodyPr/>
          <a:lstStyle>
            <a:lvl1pPr marL="0" indent="0" algn="ctr" defTabSz="584200">
              <a:lnSpc>
                <a:spcPct val="100000"/>
              </a:lnSpc>
              <a:defRPr spc="0" sz="13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910457886_1434x1669.jpeg"/>
          <p:cNvSpPr/>
          <p:nvPr>
            <p:ph type="pic" idx="21"/>
          </p:nvPr>
        </p:nvSpPr>
        <p:spPr>
          <a:xfrm>
            <a:off x="5319129" y="495299"/>
            <a:ext cx="7543801" cy="878005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Body Level One…"/>
          <p:cNvSpPr txBox="1"/>
          <p:nvPr>
            <p:ph type="body" sz="quarter" idx="1" hasCustomPrompt="1"/>
          </p:nvPr>
        </p:nvSpPr>
        <p:spPr>
          <a:xfrm>
            <a:off x="698500" y="5003800"/>
            <a:ext cx="5105400" cy="4044566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  <a:lvl2pPr marL="0" indent="4572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2pPr>
            <a:lvl3pPr marL="0" indent="9144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3pPr>
            <a:lvl4pPr marL="0" indent="13716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4pPr>
            <a:lvl5pPr marL="0" indent="182880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6" name="Slide Title"/>
          <p:cNvSpPr txBox="1"/>
          <p:nvPr>
            <p:ph type="title" hasCustomPrompt="1"/>
          </p:nvPr>
        </p:nvSpPr>
        <p:spPr>
          <a:xfrm>
            <a:off x="698500" y="692534"/>
            <a:ext cx="5105400" cy="4387466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7" name="Slide Number"/>
          <p:cNvSpPr txBox="1"/>
          <p:nvPr>
            <p:ph type="sldNum" sz="quarter" idx="2"/>
          </p:nvPr>
        </p:nvSpPr>
        <p:spPr>
          <a:xfrm>
            <a:off x="6350067" y="9220199"/>
            <a:ext cx="297892" cy="287479"/>
          </a:xfrm>
          <a:prstGeom prst="rect">
            <a:avLst/>
          </a:prstGeom>
        </p:spPr>
        <p:txBody>
          <a:bodyPr/>
          <a:lstStyle>
            <a:lvl1pPr marL="0" indent="0" algn="ctr" defTabSz="584200">
              <a:lnSpc>
                <a:spcPct val="100000"/>
              </a:lnSpc>
              <a:defRPr spc="0" sz="13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Subtitle"/>
          <p:cNvSpPr txBox="1"/>
          <p:nvPr>
            <p:ph type="body" sz="quarter" idx="21" hasCustomPrompt="1"/>
          </p:nvPr>
        </p:nvSpPr>
        <p:spPr>
          <a:xfrm>
            <a:off x="698500" y="1412977"/>
            <a:ext cx="11607801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</a:lstStyle>
          <a:p>
            <a:pPr/>
            <a:r>
              <a:t>Slide Subtitle</a:t>
            </a:r>
          </a:p>
        </p:txBody>
      </p:sp>
      <p:sp>
        <p:nvSpPr>
          <p:cNvPr id="46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589358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5" name="V Lukashenko       VELO Upgrade I                                                                                                                   VERTEX 2022"/>
          <p:cNvSpPr/>
          <p:nvPr/>
        </p:nvSpPr>
        <p:spPr>
          <a:xfrm>
            <a:off x="-37059" y="9169642"/>
            <a:ext cx="13066496" cy="389530"/>
          </a:xfrm>
          <a:prstGeom prst="rect">
            <a:avLst/>
          </a:prstGeom>
          <a:solidFill>
            <a:srgbClr val="2651A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 defTabSz="584200">
              <a:defRPr sz="17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 V Lukashenko       VELO Upgrade I                                                                                                                   VERTEX 2022</a:t>
            </a:r>
          </a:p>
        </p:txBody>
      </p:sp>
      <p:sp>
        <p:nvSpPr>
          <p:cNvPr id="56" name="Slide Number"/>
          <p:cNvSpPr txBox="1"/>
          <p:nvPr>
            <p:ph type="sldNum" sz="quarter" idx="2"/>
          </p:nvPr>
        </p:nvSpPr>
        <p:spPr>
          <a:xfrm>
            <a:off x="6231534" y="9140043"/>
            <a:ext cx="541732" cy="448728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660384004_1290x1720.jpeg"/>
          <p:cNvSpPr/>
          <p:nvPr>
            <p:ph type="pic" idx="21"/>
          </p:nvPr>
        </p:nvSpPr>
        <p:spPr>
          <a:xfrm>
            <a:off x="6172200" y="596900"/>
            <a:ext cx="6448425" cy="8597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Slide Title"/>
          <p:cNvSpPr txBox="1"/>
          <p:nvPr>
            <p:ph type="title" hasCustomPrompt="1"/>
          </p:nvPr>
        </p:nvSpPr>
        <p:spPr>
          <a:xfrm>
            <a:off x="698500" y="444500"/>
            <a:ext cx="5105400" cy="10160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5" name="Slide Subtitle"/>
          <p:cNvSpPr txBox="1"/>
          <p:nvPr>
            <p:ph type="body" sz="quarter" idx="22" hasCustomPrompt="1"/>
          </p:nvPr>
        </p:nvSpPr>
        <p:spPr>
          <a:xfrm>
            <a:off x="698500" y="1412977"/>
            <a:ext cx="5105400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</a:lstStyle>
          <a:p>
            <a:pPr/>
            <a:r>
              <a:t>Slide Subtitle</a:t>
            </a:r>
          </a:p>
        </p:txBody>
      </p:sp>
      <p:sp>
        <p:nvSpPr>
          <p:cNvPr id="66" name="Body Level One…"/>
          <p:cNvSpPr txBox="1"/>
          <p:nvPr>
            <p:ph type="body" sz="half" idx="1" hasCustomPrompt="1"/>
          </p:nvPr>
        </p:nvSpPr>
        <p:spPr>
          <a:xfrm>
            <a:off x="698500" y="3480196"/>
            <a:ext cx="5105400" cy="5593161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7" name="Slide Number"/>
          <p:cNvSpPr txBox="1"/>
          <p:nvPr>
            <p:ph type="sldNum" sz="quarter" idx="2"/>
          </p:nvPr>
        </p:nvSpPr>
        <p:spPr>
          <a:xfrm>
            <a:off x="6350067" y="9220199"/>
            <a:ext cx="297892" cy="287479"/>
          </a:xfrm>
          <a:prstGeom prst="rect">
            <a:avLst/>
          </a:prstGeom>
        </p:spPr>
        <p:txBody>
          <a:bodyPr/>
          <a:lstStyle>
            <a:lvl1pPr marL="0" indent="0" algn="ctr" defTabSz="584200">
              <a:lnSpc>
                <a:spcPct val="100000"/>
              </a:lnSpc>
              <a:defRPr spc="0" sz="13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ection Title"/>
          <p:cNvSpPr txBox="1"/>
          <p:nvPr>
            <p:ph type="title" hasCustomPrompt="1"/>
          </p:nvPr>
        </p:nvSpPr>
        <p:spPr>
          <a:xfrm>
            <a:off x="698500" y="3225800"/>
            <a:ext cx="11607800" cy="3302000"/>
          </a:xfrm>
          <a:prstGeom prst="rect">
            <a:avLst/>
          </a:prstGeom>
        </p:spPr>
        <p:txBody>
          <a:bodyPr anchor="ctr"/>
          <a:lstStyle>
            <a:lvl1pPr>
              <a:defRPr b="0" spc="-164" sz="8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xfrm>
            <a:off x="6350067" y="9220199"/>
            <a:ext cx="297892" cy="287479"/>
          </a:xfrm>
          <a:prstGeom prst="rect">
            <a:avLst/>
          </a:prstGeom>
        </p:spPr>
        <p:txBody>
          <a:bodyPr/>
          <a:lstStyle>
            <a:lvl1pPr marL="0" indent="0" algn="ctr" defTabSz="584200">
              <a:lnSpc>
                <a:spcPct val="100000"/>
              </a:lnSpc>
              <a:defRPr spc="0" sz="13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3" name="Slide Subtitle"/>
          <p:cNvSpPr txBox="1"/>
          <p:nvPr>
            <p:ph type="body" sz="quarter" idx="21" hasCustomPrompt="1"/>
          </p:nvPr>
        </p:nvSpPr>
        <p:spPr>
          <a:xfrm>
            <a:off x="698500" y="1412977"/>
            <a:ext cx="11607801" cy="671803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</a:lstStyle>
          <a:p>
            <a:pPr/>
            <a:r>
              <a:t>Slide Subtitle</a:t>
            </a:r>
          </a:p>
        </p:txBody>
      </p:sp>
      <p:sp>
        <p:nvSpPr>
          <p:cNvPr id="84" name="V Lukashenko       VELO Upgrade I                                                                                                                   VERTEX 2022"/>
          <p:cNvSpPr/>
          <p:nvPr/>
        </p:nvSpPr>
        <p:spPr>
          <a:xfrm>
            <a:off x="-37059" y="9169642"/>
            <a:ext cx="13066496" cy="389530"/>
          </a:xfrm>
          <a:prstGeom prst="rect">
            <a:avLst/>
          </a:prstGeom>
          <a:solidFill>
            <a:srgbClr val="2651A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 defTabSz="584200">
              <a:defRPr sz="17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 V Lukashenko       VELO Upgrade I                                                                                                                   VERTEX 2022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xfrm>
            <a:off x="6231534" y="9140043"/>
            <a:ext cx="541732" cy="448728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Agenda Title"/>
          <p:cNvSpPr txBox="1"/>
          <p:nvPr>
            <p:ph type="title" hasCustomPrompt="1"/>
          </p:nvPr>
        </p:nvSpPr>
        <p:spPr>
          <a:xfrm>
            <a:off x="698500" y="444500"/>
            <a:ext cx="11607800" cy="10160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93" name="Agenda Subtitle"/>
          <p:cNvSpPr txBox="1"/>
          <p:nvPr>
            <p:ph type="body" sz="quarter" idx="21" hasCustomPrompt="1"/>
          </p:nvPr>
        </p:nvSpPr>
        <p:spPr>
          <a:xfrm>
            <a:off x="698500" y="1409700"/>
            <a:ext cx="11607801" cy="671802"/>
          </a:xfrm>
          <a:prstGeom prst="rect">
            <a:avLst/>
          </a:prstGeom>
        </p:spPr>
        <p:txBody>
          <a:bodyPr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b="1" sz="3800"/>
            </a:lvl1pPr>
          </a:lstStyle>
          <a:p>
            <a:pPr/>
            <a:r>
              <a:t>Agenda Subtitle</a:t>
            </a:r>
          </a:p>
        </p:txBody>
      </p:sp>
      <p:sp>
        <p:nvSpPr>
          <p:cNvPr id="9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>
              <a:spcBef>
                <a:spcPts val="1300"/>
              </a:spcBef>
              <a:buSzTx/>
              <a:buNone/>
              <a:defRPr spc="-38" sz="3800"/>
            </a:lvl1pPr>
            <a:lvl2pPr marL="0" indent="457200">
              <a:spcBef>
                <a:spcPts val="1300"/>
              </a:spcBef>
              <a:buSzTx/>
              <a:buNone/>
              <a:defRPr spc="-38" sz="3800"/>
            </a:lvl2pPr>
            <a:lvl3pPr marL="0" indent="914400">
              <a:spcBef>
                <a:spcPts val="1300"/>
              </a:spcBef>
              <a:buSzTx/>
              <a:buNone/>
              <a:defRPr spc="-38" sz="3800"/>
            </a:lvl3pPr>
            <a:lvl4pPr marL="0" indent="1371600">
              <a:spcBef>
                <a:spcPts val="1300"/>
              </a:spcBef>
              <a:buSzTx/>
              <a:buNone/>
              <a:defRPr spc="-38" sz="3800"/>
            </a:lvl4pPr>
            <a:lvl5pPr marL="0" indent="1828800">
              <a:spcBef>
                <a:spcPts val="1300"/>
              </a:spcBef>
              <a:buSzTx/>
              <a:buNone/>
              <a:defRPr spc="-38" sz="38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5" name="V Lukashenko       VELO Upgrade I                                                                                                                   VERTEX 2022"/>
          <p:cNvSpPr/>
          <p:nvPr/>
        </p:nvSpPr>
        <p:spPr>
          <a:xfrm>
            <a:off x="-37059" y="9169642"/>
            <a:ext cx="13066496" cy="389530"/>
          </a:xfrm>
          <a:prstGeom prst="rect">
            <a:avLst/>
          </a:prstGeom>
          <a:solidFill>
            <a:srgbClr val="2651A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 defTabSz="584200">
              <a:defRPr sz="17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 V Lukashenko       VELO Upgrade I                                                                                                                   VERTEX 2022</a:t>
            </a:r>
          </a:p>
        </p:txBody>
      </p:sp>
      <p:sp>
        <p:nvSpPr>
          <p:cNvPr id="96" name="Slide Number"/>
          <p:cNvSpPr txBox="1"/>
          <p:nvPr>
            <p:ph type="sldNum" sz="quarter" idx="2"/>
          </p:nvPr>
        </p:nvSpPr>
        <p:spPr>
          <a:xfrm>
            <a:off x="6350067" y="9220199"/>
            <a:ext cx="297892" cy="287479"/>
          </a:xfrm>
          <a:prstGeom prst="rect">
            <a:avLst/>
          </a:prstGeom>
        </p:spPr>
        <p:txBody>
          <a:bodyPr/>
          <a:lstStyle>
            <a:lvl1pPr marL="0" indent="0" algn="ctr" defTabSz="584200">
              <a:lnSpc>
                <a:spcPct val="100000"/>
              </a:lnSpc>
              <a:defRPr spc="0" sz="13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tif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/>
          <p:nvPr>
            <p:ph type="body" idx="1" hasCustomPrompt="1"/>
          </p:nvPr>
        </p:nvSpPr>
        <p:spPr>
          <a:xfrm>
            <a:off x="698500" y="2959100"/>
            <a:ext cx="11607800" cy="609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Slide Title"/>
          <p:cNvSpPr txBox="1"/>
          <p:nvPr>
            <p:ph type="title" hasCustomPrompt="1"/>
          </p:nvPr>
        </p:nvSpPr>
        <p:spPr>
          <a:xfrm>
            <a:off x="698500" y="440266"/>
            <a:ext cx="116078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4" name="V Lukashenko       VELO Upgrade I                                                            VERTEX 2022"/>
          <p:cNvSpPr/>
          <p:nvPr/>
        </p:nvSpPr>
        <p:spPr>
          <a:xfrm rot="16200000">
            <a:off x="-4008057" y="5247237"/>
            <a:ext cx="8663443" cy="356150"/>
          </a:xfrm>
          <a:prstGeom prst="rect">
            <a:avLst/>
          </a:prstGeom>
          <a:solidFill>
            <a:srgbClr val="2651A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algn="l" defTabSz="584200">
              <a:defRPr sz="17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 V Lukashenko       VELO Upgrade I                                                            VERTEX 2022</a:t>
            </a:r>
          </a:p>
        </p:txBody>
      </p:sp>
      <p:pic>
        <p:nvPicPr>
          <p:cNvPr id="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6200000">
            <a:off x="-236170" y="210155"/>
            <a:ext cx="1119670" cy="671802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14699" y="4652436"/>
            <a:ext cx="541732" cy="44872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marL="457200" indent="-342900" algn="l">
              <a:lnSpc>
                <a:spcPct val="90000"/>
              </a:lnSpc>
              <a:defRPr spc="-45" sz="23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</p:sldLayoutIdLst>
  <p:transition xmlns:p14="http://schemas.microsoft.com/office/powerpoint/2010/main" spd="med" advClick="1"/>
  <p:txStyles>
    <p:titleStyle>
      <a:lvl1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381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762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143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1524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1905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2286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2667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3048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3429000" marR="0" indent="-381000" algn="l" defTabSz="1733930" rtl="0" latinLnBrk="0">
        <a:lnSpc>
          <a:spcPct val="9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457200" marR="0" indent="-342900" algn="l" defTabSz="173393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5" strike="noStrike" sz="2300" u="none">
          <a:solidFill>
            <a:schemeClr val="tx1"/>
          </a:solidFill>
          <a:uFillTx/>
          <a:latin typeface="+mn-lt"/>
          <a:ea typeface="+mn-ea"/>
          <a:cs typeface="+mn-cs"/>
          <a:sym typeface="Helvetica Neue Medium"/>
        </a:defRPr>
      </a:lvl1pPr>
      <a:lvl2pPr marL="457200" marR="0" indent="114300" algn="l" defTabSz="173393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5" strike="noStrike" sz="2300" u="none">
          <a:solidFill>
            <a:schemeClr val="tx1"/>
          </a:solidFill>
          <a:uFillTx/>
          <a:latin typeface="+mn-lt"/>
          <a:ea typeface="+mn-ea"/>
          <a:cs typeface="+mn-cs"/>
          <a:sym typeface="Helvetica Neue Medium"/>
        </a:defRPr>
      </a:lvl2pPr>
      <a:lvl3pPr marL="457200" marR="0" indent="571500" algn="l" defTabSz="173393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5" strike="noStrike" sz="2300" u="none">
          <a:solidFill>
            <a:schemeClr val="tx1"/>
          </a:solidFill>
          <a:uFillTx/>
          <a:latin typeface="+mn-lt"/>
          <a:ea typeface="+mn-ea"/>
          <a:cs typeface="+mn-cs"/>
          <a:sym typeface="Helvetica Neue Medium"/>
        </a:defRPr>
      </a:lvl3pPr>
      <a:lvl4pPr marL="457200" marR="0" indent="1028700" algn="l" defTabSz="173393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5" strike="noStrike" sz="2300" u="none">
          <a:solidFill>
            <a:schemeClr val="tx1"/>
          </a:solidFill>
          <a:uFillTx/>
          <a:latin typeface="+mn-lt"/>
          <a:ea typeface="+mn-ea"/>
          <a:cs typeface="+mn-cs"/>
          <a:sym typeface="Helvetica Neue Medium"/>
        </a:defRPr>
      </a:lvl4pPr>
      <a:lvl5pPr marL="457200" marR="0" indent="1485900" algn="l" defTabSz="173393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5" strike="noStrike" sz="2300" u="none">
          <a:solidFill>
            <a:schemeClr val="tx1"/>
          </a:solidFill>
          <a:uFillTx/>
          <a:latin typeface="+mn-lt"/>
          <a:ea typeface="+mn-ea"/>
          <a:cs typeface="+mn-cs"/>
          <a:sym typeface="Helvetica Neue Medium"/>
        </a:defRPr>
      </a:lvl5pPr>
      <a:lvl6pPr marL="457200" marR="0" indent="1943100" algn="l" defTabSz="173393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5" strike="noStrike" sz="2300" u="none">
          <a:solidFill>
            <a:schemeClr val="tx1"/>
          </a:solidFill>
          <a:uFillTx/>
          <a:latin typeface="+mn-lt"/>
          <a:ea typeface="+mn-ea"/>
          <a:cs typeface="+mn-cs"/>
          <a:sym typeface="Helvetica Neue Medium"/>
        </a:defRPr>
      </a:lvl6pPr>
      <a:lvl7pPr marL="457200" marR="0" indent="2400300" algn="l" defTabSz="173393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5" strike="noStrike" sz="2300" u="none">
          <a:solidFill>
            <a:schemeClr val="tx1"/>
          </a:solidFill>
          <a:uFillTx/>
          <a:latin typeface="+mn-lt"/>
          <a:ea typeface="+mn-ea"/>
          <a:cs typeface="+mn-cs"/>
          <a:sym typeface="Helvetica Neue Medium"/>
        </a:defRPr>
      </a:lvl7pPr>
      <a:lvl8pPr marL="457200" marR="0" indent="2857500" algn="l" defTabSz="173393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5" strike="noStrike" sz="2300" u="none">
          <a:solidFill>
            <a:schemeClr val="tx1"/>
          </a:solidFill>
          <a:uFillTx/>
          <a:latin typeface="+mn-lt"/>
          <a:ea typeface="+mn-ea"/>
          <a:cs typeface="+mn-cs"/>
          <a:sym typeface="Helvetica Neue Medium"/>
        </a:defRPr>
      </a:lvl8pPr>
      <a:lvl9pPr marL="457200" marR="0" indent="3314700" algn="l" defTabSz="173393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45" strike="noStrike" sz="2300" u="none">
          <a:solidFill>
            <a:schemeClr val="tx1"/>
          </a:solidFill>
          <a:uFillTx/>
          <a:latin typeface="+mn-lt"/>
          <a:ea typeface="+mn-ea"/>
          <a:cs typeface="+mn-cs"/>
          <a:sym typeface="Helvetica Neue Medium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"/><Relationship Id="rId3" Type="http://schemas.openxmlformats.org/officeDocument/2006/relationships/image" Target="../media/image3.tif"/><Relationship Id="rId4" Type="http://schemas.openxmlformats.org/officeDocument/2006/relationships/image" Target="../media/image1.jpeg"/><Relationship Id="rId5" Type="http://schemas.openxmlformats.org/officeDocument/2006/relationships/image" Target="../media/image4.tif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9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3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chart" Target="../charts/chart4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3.jpeg"/><Relationship Id="rId4" Type="http://schemas.openxmlformats.org/officeDocument/2006/relationships/chart" Target="../charts/chart5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5.jpeg"/><Relationship Id="rId4" Type="http://schemas.openxmlformats.org/officeDocument/2006/relationships/image" Target="../media/image6.jpe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1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9.jpe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tif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tif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1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tif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tif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tif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1.gif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Relationship Id="rId3" Type="http://schemas.openxmlformats.org/officeDocument/2006/relationships/image" Target="../media/image39.png"/><Relationship Id="rId4" Type="http://schemas.openxmlformats.org/officeDocument/2006/relationships/image" Target="../media/image11.jpeg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tif"/><Relationship Id="rId3" Type="http://schemas.openxmlformats.org/officeDocument/2006/relationships/image" Target="../media/image10.tif"/><Relationship Id="rId4" Type="http://schemas.openxmlformats.org/officeDocument/2006/relationships/image" Target="../media/image11.tif"/><Relationship Id="rId5" Type="http://schemas.openxmlformats.org/officeDocument/2006/relationships/image" Target="../media/image12.tif"/><Relationship Id="rId6" Type="http://schemas.openxmlformats.org/officeDocument/2006/relationships/image" Target="../media/image13.tif"/><Relationship Id="rId7" Type="http://schemas.openxmlformats.org/officeDocument/2006/relationships/image" Target="../media/image4.tif"/><Relationship Id="rId8" Type="http://schemas.openxmlformats.org/officeDocument/2006/relationships/image" Target="../media/image14.tif"/><Relationship Id="rId9" Type="http://schemas.openxmlformats.org/officeDocument/2006/relationships/image" Target="../media/image15.tif"/><Relationship Id="rId10" Type="http://schemas.openxmlformats.org/officeDocument/2006/relationships/image" Target="../media/image16.tif"/><Relationship Id="rId11" Type="http://schemas.openxmlformats.org/officeDocument/2006/relationships/image" Target="../media/image17.tif"/><Relationship Id="rId12" Type="http://schemas.openxmlformats.org/officeDocument/2006/relationships/image" Target="../media/image18.tif"/><Relationship Id="rId13" Type="http://schemas.openxmlformats.org/officeDocument/2006/relationships/image" Target="../media/image19.tif"/></Relationships>
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image" Target="../media/image40.png"/></Relationships>
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3" Type="http://schemas.openxmlformats.org/officeDocument/2006/relationships/image" Target="../media/image41.png"/><Relationship Id="rId4" Type="http://schemas.openxmlformats.org/officeDocument/2006/relationships/image" Target="../media/image42.png"/></Relationships>
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png"/><Relationship Id="rId3" Type="http://schemas.openxmlformats.org/officeDocument/2006/relationships/image" Target="../media/image20.tif"/><Relationship Id="rId4" Type="http://schemas.openxmlformats.org/officeDocument/2006/relationships/image" Target="../media/image21.tif"/><Relationship Id="rId5" Type="http://schemas.openxmlformats.org/officeDocument/2006/relationships/image" Target="../media/image44.png"/></Relationships>
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5.png"/></Relationships>
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6.png"/></Relationships>
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Relationship Id="rId3" Type="http://schemas.openxmlformats.org/officeDocument/2006/relationships/image" Target="../media/image49.png"/></Relationships>
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/Relationships>
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Relationship Id="rId3" Type="http://schemas.openxmlformats.org/officeDocument/2006/relationships/image" Target="../media/image2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tif"/><Relationship Id="rId4" Type="http://schemas.openxmlformats.org/officeDocument/2006/relationships/image" Target="../media/image5.png"/><Relationship Id="rId5" Type="http://schemas.openxmlformats.org/officeDocument/2006/relationships/image" Target="../media/image2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tif"/><Relationship Id="rId3" Type="http://schemas.openxmlformats.org/officeDocument/2006/relationships/image" Target="../media/image5.png"/><Relationship Id="rId4" Type="http://schemas.openxmlformats.org/officeDocument/2006/relationships/image" Target="../media/image2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Vertex 2022, Tateyama resort hotel"/>
          <p:cNvSpPr txBox="1"/>
          <p:nvPr>
            <p:ph type="body" idx="21"/>
          </p:nvPr>
        </p:nvSpPr>
        <p:spPr>
          <a:xfrm>
            <a:off x="698499" y="8632979"/>
            <a:ext cx="11607802" cy="4610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352213">
              <a:defRPr sz="2280"/>
            </a:lvl1pPr>
          </a:lstStyle>
          <a:p>
            <a:pPr/>
            <a:r>
              <a:t>Vertex 2022, Tateyama resort hotel </a:t>
            </a:r>
          </a:p>
        </p:txBody>
      </p:sp>
      <p:sp>
        <p:nvSpPr>
          <p:cNvPr id="158" name="VELO Upgrade I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VELO Upgrade I</a:t>
            </a:r>
          </a:p>
        </p:txBody>
      </p:sp>
      <p:sp>
        <p:nvSpPr>
          <p:cNvPr id="159" name="Valeriia (Lera) Lukashenko on behalf of LHCb VELO group…"/>
          <p:cNvSpPr txBox="1"/>
          <p:nvPr>
            <p:ph type="subTitle" sz="quarter" idx="1"/>
          </p:nvPr>
        </p:nvSpPr>
        <p:spPr>
          <a:xfrm>
            <a:off x="698500" y="5704432"/>
            <a:ext cx="11607800" cy="1456400"/>
          </a:xfrm>
          <a:prstGeom prst="rect">
            <a:avLst/>
          </a:prstGeom>
        </p:spPr>
        <p:txBody>
          <a:bodyPr/>
          <a:lstStyle/>
          <a:p>
            <a:pPr>
              <a:defRPr sz="3200"/>
            </a:pPr>
            <a:r>
              <a:t>Valeriia (Lera) Lukashenko on behalf of LHCb VELO group</a:t>
            </a:r>
          </a:p>
          <a:p>
            <a:pPr>
              <a:defRPr sz="2300"/>
            </a:pPr>
            <a:r>
              <a:t>Nikhef, KINR NASU</a:t>
            </a:r>
          </a:p>
        </p:txBody>
      </p:sp>
      <p:pic>
        <p:nvPicPr>
          <p:cNvPr id="16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95469" y="6840222"/>
            <a:ext cx="1528893" cy="9173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xfrm>
            <a:off x="4359278" y="6546181"/>
            <a:ext cx="1412226" cy="14563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20220228_094433.jpeg" descr="20220228_094433.jpeg"/>
          <p:cNvPicPr>
            <a:picLocks noChangeAspect="1"/>
          </p:cNvPicPr>
          <p:nvPr/>
        </p:nvPicPr>
        <p:blipFill>
          <a:blip r:embed="rId4">
            <a:extLst/>
          </a:blip>
          <a:srcRect l="0" t="19734" r="0" b="24298"/>
          <a:stretch>
            <a:fillRect/>
          </a:stretch>
        </p:blipFill>
        <p:spPr>
          <a:xfrm>
            <a:off x="-25599" y="-50511"/>
            <a:ext cx="13055831" cy="5480207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Line"/>
          <p:cNvSpPr/>
          <p:nvPr/>
        </p:nvSpPr>
        <p:spPr>
          <a:xfrm>
            <a:off x="-26306" y="5434505"/>
            <a:ext cx="13057413" cy="1"/>
          </a:xfrm>
          <a:prstGeom prst="line">
            <a:avLst/>
          </a:prstGeom>
          <a:ln w="165100">
            <a:solidFill>
              <a:srgbClr val="2651AC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4" name="The LHCb Vertex Locator in Upgrade I"/>
          <p:cNvSpPr txBox="1"/>
          <p:nvPr/>
        </p:nvSpPr>
        <p:spPr>
          <a:xfrm>
            <a:off x="126720" y="4404330"/>
            <a:ext cx="13286796" cy="94494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270000" dist="62847" dir="540000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b="1" sz="5500"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solidFill>
                  <a:srgbClr val="FFFFFF"/>
                </a:solidFill>
              </a:defRPr>
            </a:lvl1pPr>
          </a:lstStyle>
          <a:p>
            <a:pPr/>
            <a:r>
              <a:t>The LHCb Vertex Locator in Upgrade I</a:t>
            </a:r>
          </a:p>
        </p:txBody>
      </p:sp>
      <p:pic>
        <p:nvPicPr>
          <p:cNvPr id="165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548471" y="6891600"/>
            <a:ext cx="1807797" cy="8145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Slide bullet text"/>
          <p:cNvSpPr txBox="1"/>
          <p:nvPr>
            <p:ph type="body" idx="1"/>
          </p:nvPr>
        </p:nvSpPr>
        <p:spPr>
          <a:xfrm>
            <a:off x="1034897" y="2915436"/>
            <a:ext cx="11607801" cy="6096001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98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99" name="Readout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Readout</a:t>
            </a:r>
          </a:p>
        </p:txBody>
      </p:sp>
      <p:sp>
        <p:nvSpPr>
          <p:cNvPr id="50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01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02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503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504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505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506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507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508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509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510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511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512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513" name="Upgrade 1"/>
          <p:cNvSpPr txBox="1"/>
          <p:nvPr/>
        </p:nvSpPr>
        <p:spPr>
          <a:xfrm>
            <a:off x="6378888" y="475645"/>
            <a:ext cx="1440943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 </a:t>
            </a:r>
          </a:p>
        </p:txBody>
      </p:sp>
      <p:sp>
        <p:nvSpPr>
          <p:cNvPr id="514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515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516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sp>
        <p:nvSpPr>
          <p:cNvPr id="517" name="Rectangle"/>
          <p:cNvSpPr txBox="1"/>
          <p:nvPr/>
        </p:nvSpPr>
        <p:spPr>
          <a:xfrm>
            <a:off x="698500" y="1412977"/>
            <a:ext cx="11607801" cy="67180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 fontScale="100000" lnSpcReduction="0"/>
          </a:bodyPr>
          <a:lstStyle/>
          <a:p>
            <a:pPr algn="l" defTabSz="587022">
              <a:defRPr b="1" sz="3800">
                <a:solidFill>
                  <a:srgbClr val="000000"/>
                </a:solidFill>
              </a:defRPr>
            </a:pPr>
          </a:p>
        </p:txBody>
      </p:sp>
      <p:pic>
        <p:nvPicPr>
          <p:cNvPr id="518" name="Screenshot 2022-10-11 at 10.40.30.png" descr="Screenshot 2022-10-11 at 10.40.3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1948" y="1555027"/>
            <a:ext cx="1609097" cy="1209689"/>
          </a:xfrm>
          <a:prstGeom prst="rect">
            <a:avLst/>
          </a:prstGeom>
          <a:ln w="12700">
            <a:miter lim="400000"/>
          </a:ln>
        </p:spPr>
      </p:pic>
      <p:sp>
        <p:nvSpPr>
          <p:cNvPr id="519" name="Oval"/>
          <p:cNvSpPr/>
          <p:nvPr/>
        </p:nvSpPr>
        <p:spPr>
          <a:xfrm>
            <a:off x="703729" y="1370100"/>
            <a:ext cx="1765535" cy="1712567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20" name="256x256p"/>
          <p:cNvSpPr txBox="1"/>
          <p:nvPr/>
        </p:nvSpPr>
        <p:spPr>
          <a:xfrm>
            <a:off x="5186193" y="6760358"/>
            <a:ext cx="954406" cy="299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/>
            <a:r>
              <a:t>256x256p </a:t>
            </a:r>
          </a:p>
        </p:txBody>
      </p:sp>
      <p:sp>
        <p:nvSpPr>
          <p:cNvPr id="521" name="Trapezium"/>
          <p:cNvSpPr/>
          <p:nvPr/>
        </p:nvSpPr>
        <p:spPr>
          <a:xfrm flipH="1" rot="5400000">
            <a:off x="3112248" y="4959252"/>
            <a:ext cx="3133109" cy="13315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972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8627" y="0"/>
                </a:lnTo>
                <a:lnTo>
                  <a:pt x="2972" y="0"/>
                </a:lnTo>
                <a:close/>
              </a:path>
            </a:pathLst>
          </a:custGeom>
          <a:solidFill>
            <a:schemeClr val="accent1">
              <a:hueOff val="114395"/>
              <a:lumOff val="-249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22" name="Line"/>
          <p:cNvSpPr/>
          <p:nvPr/>
        </p:nvSpPr>
        <p:spPr>
          <a:xfrm>
            <a:off x="2403979" y="4282930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23" name="Line"/>
          <p:cNvSpPr/>
          <p:nvPr/>
        </p:nvSpPr>
        <p:spPr>
          <a:xfrm>
            <a:off x="2403979" y="4568526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24" name="Line"/>
          <p:cNvSpPr/>
          <p:nvPr/>
        </p:nvSpPr>
        <p:spPr>
          <a:xfrm>
            <a:off x="2403979" y="4854121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25" name="Line"/>
          <p:cNvSpPr/>
          <p:nvPr/>
        </p:nvSpPr>
        <p:spPr>
          <a:xfrm>
            <a:off x="2403979" y="5139716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26" name="Line"/>
          <p:cNvSpPr/>
          <p:nvPr/>
        </p:nvSpPr>
        <p:spPr>
          <a:xfrm>
            <a:off x="2403979" y="5425311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27" name="Line"/>
          <p:cNvSpPr/>
          <p:nvPr/>
        </p:nvSpPr>
        <p:spPr>
          <a:xfrm>
            <a:off x="2403979" y="5710907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28" name="Line"/>
          <p:cNvSpPr/>
          <p:nvPr/>
        </p:nvSpPr>
        <p:spPr>
          <a:xfrm>
            <a:off x="2403979" y="5996502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29" name="Line"/>
          <p:cNvSpPr/>
          <p:nvPr/>
        </p:nvSpPr>
        <p:spPr>
          <a:xfrm>
            <a:off x="2403979" y="6282097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30" name="Line"/>
          <p:cNvSpPr/>
          <p:nvPr/>
        </p:nvSpPr>
        <p:spPr>
          <a:xfrm>
            <a:off x="2403979" y="6567692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31" name="Line"/>
          <p:cNvSpPr/>
          <p:nvPr/>
        </p:nvSpPr>
        <p:spPr>
          <a:xfrm>
            <a:off x="2403979" y="6853288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32" name="Opto &amp; Power Board"/>
          <p:cNvSpPr txBox="1"/>
          <p:nvPr/>
        </p:nvSpPr>
        <p:spPr>
          <a:xfrm rot="16200000">
            <a:off x="3470080" y="5431503"/>
            <a:ext cx="2417446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1800"/>
            </a:pPr>
            <a:r>
              <a:rPr>
                <a:solidFill>
                  <a:srgbClr val="FFFFFF"/>
                </a:solidFill>
              </a:rPr>
              <a:t>Opto &amp; Power Board</a:t>
            </a:r>
            <a:r>
              <a:t> </a:t>
            </a:r>
          </a:p>
        </p:txBody>
      </p:sp>
      <p:sp>
        <p:nvSpPr>
          <p:cNvPr id="533" name="optical fibers"/>
          <p:cNvSpPr txBox="1"/>
          <p:nvPr/>
        </p:nvSpPr>
        <p:spPr>
          <a:xfrm>
            <a:off x="2438374" y="6916460"/>
            <a:ext cx="1540308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1800">
                <a:solidFill>
                  <a:srgbClr val="000000"/>
                </a:solidFill>
              </a:defRPr>
            </a:lvl1pPr>
          </a:lstStyle>
          <a:p>
            <a:pPr/>
            <a:r>
              <a:t>optical fibers</a:t>
            </a:r>
          </a:p>
        </p:txBody>
      </p:sp>
      <p:sp>
        <p:nvSpPr>
          <p:cNvPr id="534" name="Rectangle"/>
          <p:cNvSpPr/>
          <p:nvPr/>
        </p:nvSpPr>
        <p:spPr>
          <a:xfrm>
            <a:off x="5344588" y="4790311"/>
            <a:ext cx="671802" cy="1669454"/>
          </a:xfrm>
          <a:prstGeom prst="rect">
            <a:avLst/>
          </a:prstGeom>
          <a:solidFill>
            <a:schemeClr val="accent1">
              <a:lumOff val="-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35" name="Vacuum Feedthrough…"/>
          <p:cNvSpPr txBox="1"/>
          <p:nvPr/>
        </p:nvSpPr>
        <p:spPr>
          <a:xfrm rot="16200000">
            <a:off x="4786354" y="5380055"/>
            <a:ext cx="1571245" cy="4899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200">
                <a:solidFill>
                  <a:srgbClr val="FFFFFF"/>
                </a:solidFill>
              </a:defRPr>
            </a:pPr>
            <a:r>
              <a:t>Vacuum Feedthrough</a:t>
            </a:r>
          </a:p>
          <a:p>
            <a:pPr>
              <a:defRPr sz="1500">
                <a:solidFill>
                  <a:srgbClr val="FFFFFF"/>
                </a:solidFill>
              </a:defRPr>
            </a:pPr>
            <a:r>
              <a:t> Board</a:t>
            </a:r>
          </a:p>
        </p:txBody>
      </p:sp>
      <p:sp>
        <p:nvSpPr>
          <p:cNvPr id="536" name="Line"/>
          <p:cNvSpPr/>
          <p:nvPr/>
        </p:nvSpPr>
        <p:spPr>
          <a:xfrm flipV="1">
            <a:off x="5768797" y="2710429"/>
            <a:ext cx="1" cy="5429766"/>
          </a:xfrm>
          <a:prstGeom prst="line">
            <a:avLst/>
          </a:prstGeom>
          <a:ln w="50800">
            <a:solidFill>
              <a:schemeClr val="accent2">
                <a:hueOff val="-202083"/>
                <a:satOff val="17755"/>
                <a:lumOff val="-16089"/>
              </a:scheme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37" name="air"/>
          <p:cNvSpPr txBox="1"/>
          <p:nvPr/>
        </p:nvSpPr>
        <p:spPr>
          <a:xfrm>
            <a:off x="4593501" y="3082516"/>
            <a:ext cx="516485" cy="5357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>
                <a:solidFill>
                  <a:srgbClr val="000000"/>
                </a:solidFill>
              </a:defRPr>
            </a:lvl1pPr>
          </a:lstStyle>
          <a:p>
            <a:pPr/>
            <a:r>
              <a:t>air</a:t>
            </a:r>
          </a:p>
        </p:txBody>
      </p:sp>
      <p:sp>
        <p:nvSpPr>
          <p:cNvPr id="538" name="secondary…"/>
          <p:cNvSpPr txBox="1"/>
          <p:nvPr/>
        </p:nvSpPr>
        <p:spPr>
          <a:xfrm>
            <a:off x="6001579" y="2928607"/>
            <a:ext cx="1833157" cy="980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900">
                <a:solidFill>
                  <a:srgbClr val="000000"/>
                </a:solidFill>
              </a:defRPr>
            </a:pPr>
            <a:r>
              <a:t>secondary</a:t>
            </a:r>
          </a:p>
          <a:p>
            <a:pPr>
              <a:defRPr sz="2900">
                <a:solidFill>
                  <a:srgbClr val="000000"/>
                </a:solidFill>
              </a:defRPr>
            </a:pPr>
            <a:r>
              <a:t>vacuum</a:t>
            </a:r>
          </a:p>
        </p:txBody>
      </p:sp>
      <p:sp>
        <p:nvSpPr>
          <p:cNvPr id="539" name="Line"/>
          <p:cNvSpPr/>
          <p:nvPr/>
        </p:nvSpPr>
        <p:spPr>
          <a:xfrm>
            <a:off x="1563549" y="4279306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40" name="Line"/>
          <p:cNvSpPr/>
          <p:nvPr/>
        </p:nvSpPr>
        <p:spPr>
          <a:xfrm>
            <a:off x="1563549" y="4568526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41" name="Line"/>
          <p:cNvSpPr/>
          <p:nvPr/>
        </p:nvSpPr>
        <p:spPr>
          <a:xfrm>
            <a:off x="1563549" y="4854121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42" name="Line"/>
          <p:cNvSpPr/>
          <p:nvPr/>
        </p:nvSpPr>
        <p:spPr>
          <a:xfrm>
            <a:off x="1563549" y="5139716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43" name="Line"/>
          <p:cNvSpPr/>
          <p:nvPr/>
        </p:nvSpPr>
        <p:spPr>
          <a:xfrm>
            <a:off x="1563549" y="5425311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44" name="Line"/>
          <p:cNvSpPr/>
          <p:nvPr/>
        </p:nvSpPr>
        <p:spPr>
          <a:xfrm>
            <a:off x="1563549" y="5710907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45" name="Line"/>
          <p:cNvSpPr/>
          <p:nvPr/>
        </p:nvSpPr>
        <p:spPr>
          <a:xfrm>
            <a:off x="1563549" y="5996502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46" name="Line"/>
          <p:cNvSpPr/>
          <p:nvPr/>
        </p:nvSpPr>
        <p:spPr>
          <a:xfrm>
            <a:off x="1563549" y="6282097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47" name="Line"/>
          <p:cNvSpPr/>
          <p:nvPr/>
        </p:nvSpPr>
        <p:spPr>
          <a:xfrm>
            <a:off x="1563549" y="6567692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48" name="Line"/>
          <p:cNvSpPr/>
          <p:nvPr/>
        </p:nvSpPr>
        <p:spPr>
          <a:xfrm>
            <a:off x="1563549" y="6853288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49" name="Rectangle"/>
          <p:cNvSpPr/>
          <p:nvPr/>
        </p:nvSpPr>
        <p:spPr>
          <a:xfrm>
            <a:off x="655911" y="3746093"/>
            <a:ext cx="753466" cy="3929628"/>
          </a:xfrm>
          <a:prstGeom prst="rect">
            <a:avLst/>
          </a:prstGeom>
          <a:solidFill>
            <a:schemeClr val="accent2">
              <a:hueOff val="192982"/>
              <a:satOff val="17755"/>
              <a:lumOff val="-2848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50" name="DAQ"/>
          <p:cNvSpPr txBox="1"/>
          <p:nvPr/>
        </p:nvSpPr>
        <p:spPr>
          <a:xfrm rot="16200000">
            <a:off x="599980" y="5363316"/>
            <a:ext cx="865328" cy="523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DAQ</a:t>
            </a:r>
          </a:p>
        </p:txBody>
      </p:sp>
      <p:sp>
        <p:nvSpPr>
          <p:cNvPr id="551" name="~300m"/>
          <p:cNvSpPr txBox="1"/>
          <p:nvPr/>
        </p:nvSpPr>
        <p:spPr>
          <a:xfrm>
            <a:off x="1549632" y="7052273"/>
            <a:ext cx="74848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~300m</a:t>
            </a:r>
          </a:p>
        </p:txBody>
      </p:sp>
      <p:pic>
        <p:nvPicPr>
          <p:cNvPr id="552" name="Velo straigth Nside.png" descr="Velo straigth Nsid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flipH="1" rot="5400000">
            <a:off x="6400686" y="3263918"/>
            <a:ext cx="7180243" cy="4174455"/>
          </a:xfrm>
          <a:prstGeom prst="rect">
            <a:avLst/>
          </a:prstGeom>
          <a:ln w="12700">
            <a:miter lim="400000"/>
          </a:ln>
        </p:spPr>
      </p:pic>
      <p:sp>
        <p:nvSpPr>
          <p:cNvPr id="553" name="Line"/>
          <p:cNvSpPr/>
          <p:nvPr/>
        </p:nvSpPr>
        <p:spPr>
          <a:xfrm flipV="1">
            <a:off x="6016389" y="4880670"/>
            <a:ext cx="2165941" cy="12701"/>
          </a:xfrm>
          <a:prstGeom prst="line">
            <a:avLst/>
          </a:prstGeom>
          <a:ln w="215900">
            <a:solidFill>
              <a:srgbClr val="4DA931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54" name="data cables"/>
          <p:cNvSpPr txBox="1"/>
          <p:nvPr/>
        </p:nvSpPr>
        <p:spPr>
          <a:xfrm>
            <a:off x="7557180" y="4716484"/>
            <a:ext cx="1224586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data cables </a:t>
            </a:r>
          </a:p>
        </p:txBody>
      </p:sp>
      <p:sp>
        <p:nvSpPr>
          <p:cNvPr id="555" name="Line"/>
          <p:cNvSpPr/>
          <p:nvPr/>
        </p:nvSpPr>
        <p:spPr>
          <a:xfrm>
            <a:off x="6016389" y="6320197"/>
            <a:ext cx="2659828" cy="1"/>
          </a:xfrm>
          <a:prstGeom prst="line">
            <a:avLst/>
          </a:prstGeom>
          <a:ln w="215900">
            <a:solidFill>
              <a:srgbClr val="4DA831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56" name="data cables"/>
          <p:cNvSpPr txBox="1"/>
          <p:nvPr/>
        </p:nvSpPr>
        <p:spPr>
          <a:xfrm>
            <a:off x="7636540" y="6172582"/>
            <a:ext cx="122458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data cables </a:t>
            </a:r>
          </a:p>
        </p:txBody>
      </p:sp>
      <p:sp>
        <p:nvSpPr>
          <p:cNvPr id="557" name="Line"/>
          <p:cNvSpPr/>
          <p:nvPr/>
        </p:nvSpPr>
        <p:spPr>
          <a:xfrm>
            <a:off x="6014274" y="5205074"/>
            <a:ext cx="217017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58" name="Line"/>
          <p:cNvSpPr/>
          <p:nvPr/>
        </p:nvSpPr>
        <p:spPr>
          <a:xfrm>
            <a:off x="5991513" y="5334627"/>
            <a:ext cx="217017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59" name="Line"/>
          <p:cNvSpPr/>
          <p:nvPr/>
        </p:nvSpPr>
        <p:spPr>
          <a:xfrm>
            <a:off x="5991513" y="5464180"/>
            <a:ext cx="217017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60" name="Line"/>
          <p:cNvSpPr/>
          <p:nvPr/>
        </p:nvSpPr>
        <p:spPr>
          <a:xfrm>
            <a:off x="6014274" y="5606788"/>
            <a:ext cx="217017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61" name="Line"/>
          <p:cNvSpPr/>
          <p:nvPr/>
        </p:nvSpPr>
        <p:spPr>
          <a:xfrm>
            <a:off x="6014274" y="5749397"/>
            <a:ext cx="217017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62" name="Line"/>
          <p:cNvSpPr/>
          <p:nvPr/>
        </p:nvSpPr>
        <p:spPr>
          <a:xfrm>
            <a:off x="6014274" y="5878950"/>
            <a:ext cx="217017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63" name="Line"/>
          <p:cNvSpPr/>
          <p:nvPr/>
        </p:nvSpPr>
        <p:spPr>
          <a:xfrm>
            <a:off x="6014274" y="6004892"/>
            <a:ext cx="217017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64" name="Line"/>
          <p:cNvSpPr/>
          <p:nvPr/>
        </p:nvSpPr>
        <p:spPr>
          <a:xfrm>
            <a:off x="6014274" y="5115714"/>
            <a:ext cx="2170171" cy="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65" name="Line"/>
          <p:cNvSpPr/>
          <p:nvPr/>
        </p:nvSpPr>
        <p:spPr>
          <a:xfrm>
            <a:off x="5991513" y="5245267"/>
            <a:ext cx="2170171" cy="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66" name="Line"/>
          <p:cNvSpPr/>
          <p:nvPr/>
        </p:nvSpPr>
        <p:spPr>
          <a:xfrm>
            <a:off x="5991513" y="5374820"/>
            <a:ext cx="2170171" cy="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67" name="Line"/>
          <p:cNvSpPr/>
          <p:nvPr/>
        </p:nvSpPr>
        <p:spPr>
          <a:xfrm>
            <a:off x="6014274" y="5517429"/>
            <a:ext cx="2170171" cy="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68" name="Line"/>
          <p:cNvSpPr/>
          <p:nvPr/>
        </p:nvSpPr>
        <p:spPr>
          <a:xfrm>
            <a:off x="6014274" y="5660037"/>
            <a:ext cx="2170171" cy="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69" name="Line"/>
          <p:cNvSpPr/>
          <p:nvPr/>
        </p:nvSpPr>
        <p:spPr>
          <a:xfrm>
            <a:off x="6014274" y="5789590"/>
            <a:ext cx="2170171" cy="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70" name="Line"/>
          <p:cNvSpPr/>
          <p:nvPr/>
        </p:nvSpPr>
        <p:spPr>
          <a:xfrm>
            <a:off x="6014274" y="5915532"/>
            <a:ext cx="2170171" cy="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71" name="Oval"/>
          <p:cNvSpPr/>
          <p:nvPr/>
        </p:nvSpPr>
        <p:spPr>
          <a:xfrm>
            <a:off x="7851533" y="3305641"/>
            <a:ext cx="4914670" cy="4638794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Module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Module</a:t>
            </a:r>
          </a:p>
        </p:txBody>
      </p:sp>
      <p:sp>
        <p:nvSpPr>
          <p:cNvPr id="5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75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76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577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578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579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580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581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582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583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584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585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586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587" name="Upgrade 1"/>
          <p:cNvSpPr txBox="1"/>
          <p:nvPr/>
        </p:nvSpPr>
        <p:spPr>
          <a:xfrm>
            <a:off x="6378888" y="475645"/>
            <a:ext cx="1440943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 </a:t>
            </a:r>
          </a:p>
        </p:txBody>
      </p:sp>
      <p:sp>
        <p:nvSpPr>
          <p:cNvPr id="588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589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590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pic>
        <p:nvPicPr>
          <p:cNvPr id="591" name="201814003_paula2-modified.png" descr="201814003_paula2-modifie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8463" y="1338350"/>
            <a:ext cx="1776067" cy="1776067"/>
          </a:xfrm>
          <a:prstGeom prst="rect">
            <a:avLst/>
          </a:prstGeom>
          <a:ln w="12700">
            <a:miter lim="400000"/>
          </a:ln>
        </p:spPr>
      </p:pic>
      <p:sp>
        <p:nvSpPr>
          <p:cNvPr id="592" name="Oval"/>
          <p:cNvSpPr/>
          <p:nvPr/>
        </p:nvSpPr>
        <p:spPr>
          <a:xfrm>
            <a:off x="703729" y="1370100"/>
            <a:ext cx="1765535" cy="1712567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593" name="Velo straigth Nside.png" descr="Velo straigth Nside.png"/>
          <p:cNvPicPr>
            <a:picLocks noChangeAspect="1"/>
          </p:cNvPicPr>
          <p:nvPr/>
        </p:nvPicPr>
        <p:blipFill>
          <a:blip r:embed="rId4">
            <a:extLst/>
          </a:blip>
          <a:srcRect l="26199" t="0" r="34088" b="0"/>
          <a:stretch>
            <a:fillRect/>
          </a:stretch>
        </p:blipFill>
        <p:spPr>
          <a:xfrm>
            <a:off x="7002882" y="2707408"/>
            <a:ext cx="4323148" cy="6329048"/>
          </a:xfrm>
          <a:prstGeom prst="rect">
            <a:avLst/>
          </a:prstGeom>
          <a:ln w="12700">
            <a:miter lim="400000"/>
          </a:ln>
        </p:spPr>
      </p:pic>
      <p:sp>
        <p:nvSpPr>
          <p:cNvPr id="594" name="sensor tile"/>
          <p:cNvSpPr txBox="1"/>
          <p:nvPr/>
        </p:nvSpPr>
        <p:spPr>
          <a:xfrm>
            <a:off x="7146689" y="2552238"/>
            <a:ext cx="1107237" cy="388011"/>
          </a:xfrm>
          <a:prstGeom prst="rect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sensor tile</a:t>
            </a:r>
          </a:p>
        </p:txBody>
      </p:sp>
      <p:sp>
        <p:nvSpPr>
          <p:cNvPr id="595" name="VeloPix"/>
          <p:cNvSpPr txBox="1"/>
          <p:nvPr/>
        </p:nvSpPr>
        <p:spPr>
          <a:xfrm>
            <a:off x="7278464" y="2956478"/>
            <a:ext cx="843687" cy="388011"/>
          </a:xfrm>
          <a:prstGeom prst="rect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VeloPix</a:t>
            </a:r>
          </a:p>
        </p:txBody>
      </p:sp>
      <p:sp>
        <p:nvSpPr>
          <p:cNvPr id="596" name="microchannel…"/>
          <p:cNvSpPr txBox="1"/>
          <p:nvPr/>
        </p:nvSpPr>
        <p:spPr>
          <a:xfrm>
            <a:off x="9653109" y="1919156"/>
            <a:ext cx="1397407" cy="616611"/>
          </a:xfrm>
          <a:prstGeom prst="rect">
            <a:avLst/>
          </a:prstGeom>
          <a:ln w="63500">
            <a:solidFill>
              <a:schemeClr val="accent2">
                <a:hueOff val="192982"/>
                <a:satOff val="17755"/>
                <a:lumOff val="-28483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000000"/>
                </a:solidFill>
              </a:defRPr>
            </a:pPr>
            <a:r>
              <a:t>microchannel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substrate</a:t>
            </a:r>
          </a:p>
        </p:txBody>
      </p:sp>
      <p:sp>
        <p:nvSpPr>
          <p:cNvPr id="597" name="front end…"/>
          <p:cNvSpPr txBox="1"/>
          <p:nvPr/>
        </p:nvSpPr>
        <p:spPr>
          <a:xfrm>
            <a:off x="11129800" y="3107055"/>
            <a:ext cx="994665" cy="616612"/>
          </a:xfrm>
          <a:prstGeom prst="rect">
            <a:avLst/>
          </a:prstGeom>
          <a:ln w="63500">
            <a:solidFill>
              <a:schemeClr val="accent3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000000"/>
                </a:solidFill>
              </a:defRPr>
            </a:pPr>
            <a:r>
              <a:t>front end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hybrids</a:t>
            </a:r>
          </a:p>
        </p:txBody>
      </p:sp>
      <p:sp>
        <p:nvSpPr>
          <p:cNvPr id="598" name="Interconnection…"/>
          <p:cNvSpPr txBox="1"/>
          <p:nvPr/>
        </p:nvSpPr>
        <p:spPr>
          <a:xfrm>
            <a:off x="11367685" y="3848194"/>
            <a:ext cx="1589228" cy="616611"/>
          </a:xfrm>
          <a:prstGeom prst="rect">
            <a:avLst/>
          </a:prstGeom>
          <a:ln w="63500">
            <a:solidFill>
              <a:schemeClr val="accent3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000000"/>
                </a:solidFill>
              </a:defRPr>
            </a:pPr>
            <a:r>
              <a:t>Interconnection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tapes</a:t>
            </a:r>
          </a:p>
        </p:txBody>
      </p:sp>
      <p:sp>
        <p:nvSpPr>
          <p:cNvPr id="599" name="Line"/>
          <p:cNvSpPr/>
          <p:nvPr/>
        </p:nvSpPr>
        <p:spPr>
          <a:xfrm flipH="1">
            <a:off x="10827378" y="7210078"/>
            <a:ext cx="1058165" cy="1"/>
          </a:xfrm>
          <a:prstGeom prst="line">
            <a:avLst/>
          </a:prstGeom>
          <a:ln w="38100">
            <a:solidFill>
              <a:schemeClr val="accent2"/>
            </a:solidFill>
            <a:miter lim="400000"/>
            <a:tailEnd type="triangle"/>
          </a:ln>
          <a:effectLst>
            <a:outerShdw sx="100000" sy="100000" kx="0" ky="0" algn="b" rotWithShape="0" blurRad="88900" dist="4715" dir="5400000">
              <a:srgbClr val="000000"/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00" name="Line"/>
          <p:cNvSpPr/>
          <p:nvPr/>
        </p:nvSpPr>
        <p:spPr>
          <a:xfrm flipH="1">
            <a:off x="8079912" y="7036175"/>
            <a:ext cx="3782434" cy="1"/>
          </a:xfrm>
          <a:prstGeom prst="line">
            <a:avLst/>
          </a:prstGeom>
          <a:ln w="38100">
            <a:solidFill>
              <a:schemeClr val="accent2"/>
            </a:solidFill>
            <a:miter lim="400000"/>
            <a:tailEnd type="triangle"/>
          </a:ln>
          <a:effectLst>
            <a:outerShdw sx="100000" sy="100000" kx="0" ky="0" algn="b" rotWithShape="0" blurRad="88900" dist="4715" dir="5400000">
              <a:srgbClr val="000000"/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01" name="Line"/>
          <p:cNvSpPr/>
          <p:nvPr/>
        </p:nvSpPr>
        <p:spPr>
          <a:xfrm flipH="1" flipV="1">
            <a:off x="8722632" y="7687929"/>
            <a:ext cx="548354" cy="1358217"/>
          </a:xfrm>
          <a:prstGeom prst="line">
            <a:avLst/>
          </a:prstGeom>
          <a:ln w="38100">
            <a:solidFill>
              <a:schemeClr val="accent2"/>
            </a:solidFill>
            <a:miter lim="400000"/>
            <a:tailEnd type="triangle"/>
          </a:ln>
          <a:effectLst>
            <a:outerShdw sx="100000" sy="100000" kx="0" ky="0" algn="b" rotWithShape="0" blurRad="88900" dist="4715" dir="5400000">
              <a:srgbClr val="000000"/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02" name="Line"/>
          <p:cNvSpPr/>
          <p:nvPr/>
        </p:nvSpPr>
        <p:spPr>
          <a:xfrm flipV="1">
            <a:off x="9672164" y="7730369"/>
            <a:ext cx="1" cy="1204269"/>
          </a:xfrm>
          <a:prstGeom prst="line">
            <a:avLst/>
          </a:prstGeom>
          <a:ln w="38100">
            <a:solidFill>
              <a:schemeClr val="accent2"/>
            </a:solidFill>
            <a:miter lim="400000"/>
            <a:tailEnd type="triangle"/>
          </a:ln>
          <a:effectLst>
            <a:outerShdw sx="100000" sy="100000" kx="0" ky="0" algn="b" rotWithShape="0" blurRad="88900" dist="4715" dir="5400000">
              <a:srgbClr val="000000"/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03" name="CO2"/>
          <p:cNvSpPr txBox="1"/>
          <p:nvPr/>
        </p:nvSpPr>
        <p:spPr>
          <a:xfrm>
            <a:off x="11866337" y="6894899"/>
            <a:ext cx="591923" cy="388011"/>
          </a:xfrm>
          <a:prstGeom prst="rect">
            <a:avLst/>
          </a:prstGeom>
          <a:ln w="63500">
            <a:solidFill>
              <a:schemeClr val="accent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CO2</a:t>
            </a:r>
          </a:p>
        </p:txBody>
      </p:sp>
      <p:sp>
        <p:nvSpPr>
          <p:cNvPr id="604" name="Line"/>
          <p:cNvSpPr/>
          <p:nvPr/>
        </p:nvSpPr>
        <p:spPr>
          <a:xfrm flipH="1">
            <a:off x="10139059" y="3454599"/>
            <a:ext cx="994646" cy="276400"/>
          </a:xfrm>
          <a:prstGeom prst="line">
            <a:avLst/>
          </a:prstGeom>
          <a:ln w="38100">
            <a:solidFill>
              <a:schemeClr val="accent3"/>
            </a:solidFill>
            <a:miter lim="400000"/>
            <a:tailEnd type="triangle"/>
          </a:ln>
          <a:effectLst>
            <a:outerShdw sx="100000" sy="100000" kx="0" ky="0" algn="b" rotWithShape="0" blurRad="88900" dist="0" dir="5400000">
              <a:srgbClr val="000000"/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05" name="Line"/>
          <p:cNvSpPr/>
          <p:nvPr/>
        </p:nvSpPr>
        <p:spPr>
          <a:xfrm>
            <a:off x="8268423" y="2934335"/>
            <a:ext cx="745823" cy="447994"/>
          </a:xfrm>
          <a:prstGeom prst="line">
            <a:avLst/>
          </a:prstGeom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  <a:tailEnd type="triangle"/>
          </a:ln>
          <a:effectLst>
            <a:outerShdw sx="100000" sy="100000" kx="0" ky="0" algn="b" rotWithShape="0" blurRad="88900" dist="0" dir="5400000">
              <a:srgbClr val="000000"/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06" name="Line"/>
          <p:cNvSpPr/>
          <p:nvPr/>
        </p:nvSpPr>
        <p:spPr>
          <a:xfrm flipV="1">
            <a:off x="6888539" y="4815660"/>
            <a:ext cx="1161925" cy="680385"/>
          </a:xfrm>
          <a:prstGeom prst="line">
            <a:avLst/>
          </a:prstGeom>
          <a:ln w="38100">
            <a:solidFill>
              <a:schemeClr val="accent3"/>
            </a:solidFill>
            <a:miter lim="400000"/>
            <a:tailEnd type="triangle"/>
          </a:ln>
          <a:effectLst>
            <a:outerShdw sx="100000" sy="100000" kx="0" ky="0" algn="b" rotWithShape="0" blurRad="88900" dist="0" dir="5400000">
              <a:srgbClr val="000000"/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07" name="Line"/>
          <p:cNvSpPr/>
          <p:nvPr/>
        </p:nvSpPr>
        <p:spPr>
          <a:xfrm flipH="1" flipV="1">
            <a:off x="9668991" y="4355125"/>
            <a:ext cx="2050214" cy="523134"/>
          </a:xfrm>
          <a:prstGeom prst="line">
            <a:avLst/>
          </a:prstGeom>
          <a:ln w="38100">
            <a:solidFill>
              <a:schemeClr val="accent3"/>
            </a:solidFill>
            <a:miter lim="400000"/>
            <a:tailEnd type="triangle"/>
          </a:ln>
          <a:effectLst>
            <a:outerShdw sx="100000" sy="100000" kx="0" ky="0" algn="b" rotWithShape="0" blurRad="88900" dist="0" dir="5400000">
              <a:srgbClr val="000000"/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08" name="Line"/>
          <p:cNvSpPr/>
          <p:nvPr/>
        </p:nvSpPr>
        <p:spPr>
          <a:xfrm flipH="1">
            <a:off x="9651987" y="2541933"/>
            <a:ext cx="802647" cy="664886"/>
          </a:xfrm>
          <a:prstGeom prst="line">
            <a:avLst/>
          </a:prstGeom>
          <a:ln w="38100">
            <a:solidFill>
              <a:schemeClr val="accent2">
                <a:hueOff val="192982"/>
                <a:satOff val="17755"/>
                <a:lumOff val="-28483"/>
              </a:schemeClr>
            </a:solidFill>
            <a:miter lim="400000"/>
            <a:tailEnd type="triangle"/>
          </a:ln>
          <a:effectLst>
            <a:outerShdw sx="100000" sy="100000" kx="0" ky="0" algn="b" rotWithShape="0" blurRad="88900" dist="0" dir="5400000">
              <a:srgbClr val="000000"/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09" name="HV"/>
          <p:cNvSpPr txBox="1"/>
          <p:nvPr/>
        </p:nvSpPr>
        <p:spPr>
          <a:xfrm>
            <a:off x="8547552" y="2031121"/>
            <a:ext cx="448667" cy="388012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HV</a:t>
            </a:r>
          </a:p>
        </p:txBody>
      </p:sp>
      <p:sp>
        <p:nvSpPr>
          <p:cNvPr id="610" name="Line"/>
          <p:cNvSpPr/>
          <p:nvPr/>
        </p:nvSpPr>
        <p:spPr>
          <a:xfrm>
            <a:off x="8972273" y="2435747"/>
            <a:ext cx="613470" cy="1436347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  <a:effectLst>
            <a:outerShdw sx="100000" sy="100000" kx="0" ky="0" algn="b" rotWithShape="0" blurRad="88900" dist="0" dir="5400000">
              <a:srgbClr val="000000"/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11" name="Line"/>
          <p:cNvSpPr/>
          <p:nvPr/>
        </p:nvSpPr>
        <p:spPr>
          <a:xfrm flipH="1">
            <a:off x="10866987" y="4163532"/>
            <a:ext cx="505219" cy="435357"/>
          </a:xfrm>
          <a:prstGeom prst="line">
            <a:avLst/>
          </a:prstGeom>
          <a:ln w="38100">
            <a:solidFill>
              <a:schemeClr val="accent3"/>
            </a:solidFill>
            <a:miter lim="400000"/>
            <a:tailEnd type="triangle"/>
          </a:ln>
          <a:effectLst>
            <a:outerShdw sx="100000" sy="100000" kx="0" ky="0" algn="b" rotWithShape="0" blurRad="88900" dist="0" dir="5400000">
              <a:srgbClr val="000000"/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12" name="Line"/>
          <p:cNvSpPr/>
          <p:nvPr/>
        </p:nvSpPr>
        <p:spPr>
          <a:xfrm flipH="1">
            <a:off x="9649209" y="6220583"/>
            <a:ext cx="1440943" cy="1"/>
          </a:xfrm>
          <a:prstGeom prst="line">
            <a:avLst/>
          </a:prstGeom>
          <a:ln w="38100">
            <a:solidFill>
              <a:schemeClr val="accent6">
                <a:lumOff val="16165"/>
              </a:schemeClr>
            </a:solidFill>
            <a:miter lim="400000"/>
            <a:tailEnd type="triangle"/>
          </a:ln>
          <a:effectLst>
            <a:outerShdw sx="100000" sy="100000" kx="0" ky="0" algn="b" rotWithShape="0" blurRad="88900" dist="4715" dir="5400000">
              <a:srgbClr val="000000"/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13" name="Line"/>
          <p:cNvSpPr/>
          <p:nvPr/>
        </p:nvSpPr>
        <p:spPr>
          <a:xfrm flipH="1">
            <a:off x="8802403" y="6127571"/>
            <a:ext cx="2261250" cy="1"/>
          </a:xfrm>
          <a:prstGeom prst="line">
            <a:avLst/>
          </a:prstGeom>
          <a:ln w="38100">
            <a:solidFill>
              <a:schemeClr val="accent6">
                <a:lumOff val="16165"/>
              </a:schemeClr>
            </a:solidFill>
            <a:miter lim="400000"/>
            <a:tailEnd type="triangle"/>
          </a:ln>
          <a:effectLst>
            <a:outerShdw sx="100000" sy="100000" kx="0" ky="0" algn="b" rotWithShape="0" blurRad="88900" dist="4715" dir="5400000">
              <a:srgbClr val="000000"/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14" name="carbon-fiber legs"/>
          <p:cNvSpPr txBox="1"/>
          <p:nvPr/>
        </p:nvSpPr>
        <p:spPr>
          <a:xfrm>
            <a:off x="11055205" y="5964660"/>
            <a:ext cx="1780845" cy="388012"/>
          </a:xfrm>
          <a:prstGeom prst="rect">
            <a:avLst/>
          </a:prstGeom>
          <a:ln w="63500">
            <a:solidFill>
              <a:schemeClr val="accent6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carbon-fiber legs </a:t>
            </a:r>
          </a:p>
        </p:txBody>
      </p:sp>
      <p:sp>
        <p:nvSpPr>
          <p:cNvPr id="615" name="Line"/>
          <p:cNvSpPr/>
          <p:nvPr/>
        </p:nvSpPr>
        <p:spPr>
          <a:xfrm>
            <a:off x="6635330" y="5860660"/>
            <a:ext cx="1453553" cy="589596"/>
          </a:xfrm>
          <a:prstGeom prst="line">
            <a:avLst/>
          </a:prstGeom>
          <a:ln w="38100">
            <a:solidFill>
              <a:schemeClr val="accent3"/>
            </a:solidFill>
            <a:miter lim="400000"/>
            <a:tailEnd type="triangle"/>
          </a:ln>
          <a:effectLst>
            <a:outerShdw sx="100000" sy="100000" kx="0" ky="0" algn="b" rotWithShape="0" blurRad="88900" dist="0" dir="5400000">
              <a:srgbClr val="000000"/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16" name="data…"/>
          <p:cNvSpPr txBox="1"/>
          <p:nvPr/>
        </p:nvSpPr>
        <p:spPr>
          <a:xfrm>
            <a:off x="6116218" y="5235253"/>
            <a:ext cx="772364" cy="616611"/>
          </a:xfrm>
          <a:prstGeom prst="rect">
            <a:avLst/>
          </a:prstGeom>
          <a:ln w="63500">
            <a:solidFill>
              <a:schemeClr val="accent3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000000"/>
                </a:solidFill>
              </a:defRPr>
            </a:pPr>
            <a:r>
              <a:t>data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cables</a:t>
            </a:r>
          </a:p>
        </p:txBody>
      </p:sp>
      <p:sp>
        <p:nvSpPr>
          <p:cNvPr id="617" name="GBTx"/>
          <p:cNvSpPr txBox="1"/>
          <p:nvPr/>
        </p:nvSpPr>
        <p:spPr>
          <a:xfrm>
            <a:off x="11709556" y="4747207"/>
            <a:ext cx="693116" cy="388012"/>
          </a:xfrm>
          <a:prstGeom prst="rect">
            <a:avLst/>
          </a:prstGeom>
          <a:ln w="63500">
            <a:solidFill>
              <a:schemeClr val="accent3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GBTx</a:t>
            </a:r>
          </a:p>
        </p:txBody>
      </p:sp>
      <p:sp>
        <p:nvSpPr>
          <p:cNvPr id="618" name="LV"/>
          <p:cNvSpPr txBox="1"/>
          <p:nvPr/>
        </p:nvSpPr>
        <p:spPr>
          <a:xfrm>
            <a:off x="9283585" y="8911732"/>
            <a:ext cx="396241" cy="388011"/>
          </a:xfrm>
          <a:prstGeom prst="rect">
            <a:avLst/>
          </a:prstGeom>
          <a:ln w="63500">
            <a:solidFill>
              <a:schemeClr val="accent2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LV</a:t>
            </a:r>
          </a:p>
        </p:txBody>
      </p:sp>
      <p:pic>
        <p:nvPicPr>
          <p:cNvPr id="619" name="Screenshot 2022-10-19 at 14.44.15.png" descr="Screenshot 2022-10-19 at 14.44.15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21661" y="3366484"/>
            <a:ext cx="4023426" cy="55221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lide bullet text"/>
          <p:cNvSpPr txBox="1"/>
          <p:nvPr>
            <p:ph type="body" idx="1"/>
          </p:nvPr>
        </p:nvSpPr>
        <p:spPr>
          <a:xfrm>
            <a:off x="698500" y="2328742"/>
            <a:ext cx="11607800" cy="6096001"/>
          </a:xfrm>
          <a:prstGeom prst="rect">
            <a:avLst/>
          </a:prstGeom>
          <a:effectLst>
            <a:outerShdw sx="100000" sy="100000" kx="0" ky="0" algn="b" rotWithShape="0" blurRad="457200" dist="0" dir="0">
              <a:srgbClr val="000000">
                <a:alpha val="75000"/>
              </a:srgbClr>
            </a:outerShdw>
          </a:effectLst>
        </p:spPr>
        <p:txBody>
          <a:bodyPr/>
          <a:lstStyle/>
          <a:p>
            <a:pPr/>
          </a:p>
        </p:txBody>
      </p:sp>
      <p:sp>
        <p:nvSpPr>
          <p:cNvPr id="624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25" name="RF-foil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RF-foil</a:t>
            </a:r>
          </a:p>
        </p:txBody>
      </p:sp>
      <p:sp>
        <p:nvSpPr>
          <p:cNvPr id="62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27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28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629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630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631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632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633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634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635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636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637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638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639" name="Upgrade 1"/>
          <p:cNvSpPr txBox="1"/>
          <p:nvPr/>
        </p:nvSpPr>
        <p:spPr>
          <a:xfrm>
            <a:off x="6378888" y="475645"/>
            <a:ext cx="1440943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 </a:t>
            </a:r>
          </a:p>
        </p:txBody>
      </p:sp>
      <p:sp>
        <p:nvSpPr>
          <p:cNvPr id="640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641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642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sp>
        <p:nvSpPr>
          <p:cNvPr id="643" name="Rectangle"/>
          <p:cNvSpPr txBox="1"/>
          <p:nvPr/>
        </p:nvSpPr>
        <p:spPr>
          <a:xfrm>
            <a:off x="698500" y="1412977"/>
            <a:ext cx="11607801" cy="67180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 fontScale="100000" lnSpcReduction="0"/>
          </a:bodyPr>
          <a:lstStyle/>
          <a:p>
            <a:pPr algn="l" defTabSz="587022">
              <a:defRPr b="1" sz="3800">
                <a:solidFill>
                  <a:srgbClr val="000000"/>
                </a:solidFill>
              </a:defRPr>
            </a:pPr>
          </a:p>
        </p:txBody>
      </p:sp>
      <p:pic>
        <p:nvPicPr>
          <p:cNvPr id="644" name="Screenshot 2022-10-10 at 22.33.07-modified.png" descr="Screenshot 2022-10-10 at 22.33.07-modified.png"/>
          <p:cNvPicPr>
            <a:picLocks noChangeAspect="1"/>
          </p:cNvPicPr>
          <p:nvPr/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xfrm rot="5400000">
            <a:off x="2775831" y="1904885"/>
            <a:ext cx="7735437" cy="77354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799"/>
                </a:lnTo>
                <a:lnTo>
                  <a:pt x="0" y="21600"/>
                </a:lnTo>
                <a:lnTo>
                  <a:pt x="10799" y="21600"/>
                </a:lnTo>
                <a:lnTo>
                  <a:pt x="21600" y="21600"/>
                </a:lnTo>
                <a:lnTo>
                  <a:pt x="21600" y="10799"/>
                </a:lnTo>
                <a:lnTo>
                  <a:pt x="21600" y="0"/>
                </a:lnTo>
                <a:lnTo>
                  <a:pt x="10799" y="0"/>
                </a:lnTo>
                <a:lnTo>
                  <a:pt x="0" y="0"/>
                </a:lnTo>
                <a:close/>
                <a:moveTo>
                  <a:pt x="2649" y="4124"/>
                </a:moveTo>
                <a:lnTo>
                  <a:pt x="4039" y="4124"/>
                </a:lnTo>
                <a:cubicBezTo>
                  <a:pt x="5189" y="4124"/>
                  <a:pt x="5447" y="4136"/>
                  <a:pt x="5526" y="4196"/>
                </a:cubicBezTo>
                <a:cubicBezTo>
                  <a:pt x="5618" y="4266"/>
                  <a:pt x="5616" y="4272"/>
                  <a:pt x="5461" y="4396"/>
                </a:cubicBezTo>
                <a:cubicBezTo>
                  <a:pt x="5373" y="4467"/>
                  <a:pt x="5312" y="4542"/>
                  <a:pt x="5326" y="4564"/>
                </a:cubicBezTo>
                <a:cubicBezTo>
                  <a:pt x="5340" y="4585"/>
                  <a:pt x="5294" y="4640"/>
                  <a:pt x="5226" y="4684"/>
                </a:cubicBezTo>
                <a:cubicBezTo>
                  <a:pt x="5158" y="4729"/>
                  <a:pt x="5114" y="4785"/>
                  <a:pt x="5128" y="4807"/>
                </a:cubicBezTo>
                <a:cubicBezTo>
                  <a:pt x="5142" y="4830"/>
                  <a:pt x="5121" y="4875"/>
                  <a:pt x="5081" y="4908"/>
                </a:cubicBezTo>
                <a:cubicBezTo>
                  <a:pt x="5041" y="4941"/>
                  <a:pt x="4959" y="5068"/>
                  <a:pt x="4898" y="5190"/>
                </a:cubicBezTo>
                <a:cubicBezTo>
                  <a:pt x="4837" y="5312"/>
                  <a:pt x="4763" y="5422"/>
                  <a:pt x="4732" y="5434"/>
                </a:cubicBezTo>
                <a:cubicBezTo>
                  <a:pt x="4702" y="5445"/>
                  <a:pt x="4591" y="5405"/>
                  <a:pt x="4486" y="5345"/>
                </a:cubicBezTo>
                <a:cubicBezTo>
                  <a:pt x="4208" y="5186"/>
                  <a:pt x="3912" y="5039"/>
                  <a:pt x="3843" y="5027"/>
                </a:cubicBezTo>
                <a:cubicBezTo>
                  <a:pt x="3768" y="5013"/>
                  <a:pt x="3435" y="5375"/>
                  <a:pt x="3435" y="5471"/>
                </a:cubicBezTo>
                <a:cubicBezTo>
                  <a:pt x="3435" y="5511"/>
                  <a:pt x="3392" y="5568"/>
                  <a:pt x="3338" y="5596"/>
                </a:cubicBezTo>
                <a:cubicBezTo>
                  <a:pt x="3284" y="5625"/>
                  <a:pt x="3239" y="5696"/>
                  <a:pt x="3239" y="5753"/>
                </a:cubicBezTo>
                <a:cubicBezTo>
                  <a:pt x="3239" y="5809"/>
                  <a:pt x="3183" y="5908"/>
                  <a:pt x="3114" y="5972"/>
                </a:cubicBezTo>
                <a:cubicBezTo>
                  <a:pt x="3031" y="6049"/>
                  <a:pt x="2998" y="6119"/>
                  <a:pt x="3018" y="6179"/>
                </a:cubicBezTo>
                <a:cubicBezTo>
                  <a:pt x="3038" y="6242"/>
                  <a:pt x="3008" y="6296"/>
                  <a:pt x="2922" y="6352"/>
                </a:cubicBezTo>
                <a:cubicBezTo>
                  <a:pt x="2846" y="6402"/>
                  <a:pt x="2798" y="6479"/>
                  <a:pt x="2798" y="6552"/>
                </a:cubicBezTo>
                <a:cubicBezTo>
                  <a:pt x="2798" y="6617"/>
                  <a:pt x="2745" y="6729"/>
                  <a:pt x="2681" y="6799"/>
                </a:cubicBezTo>
                <a:cubicBezTo>
                  <a:pt x="2613" y="6872"/>
                  <a:pt x="2573" y="6963"/>
                  <a:pt x="2587" y="7014"/>
                </a:cubicBezTo>
                <a:cubicBezTo>
                  <a:pt x="2602" y="7071"/>
                  <a:pt x="2565" y="7131"/>
                  <a:pt x="2483" y="7184"/>
                </a:cubicBezTo>
                <a:cubicBezTo>
                  <a:pt x="2407" y="7235"/>
                  <a:pt x="2357" y="7313"/>
                  <a:pt x="2357" y="7383"/>
                </a:cubicBezTo>
                <a:cubicBezTo>
                  <a:pt x="2357" y="7446"/>
                  <a:pt x="2323" y="7527"/>
                  <a:pt x="2283" y="7560"/>
                </a:cubicBezTo>
                <a:cubicBezTo>
                  <a:pt x="2242" y="7594"/>
                  <a:pt x="2209" y="7657"/>
                  <a:pt x="2209" y="7702"/>
                </a:cubicBezTo>
                <a:cubicBezTo>
                  <a:pt x="2209" y="7747"/>
                  <a:pt x="2174" y="7834"/>
                  <a:pt x="2131" y="7896"/>
                </a:cubicBezTo>
                <a:cubicBezTo>
                  <a:pt x="2088" y="7958"/>
                  <a:pt x="2064" y="8021"/>
                  <a:pt x="2080" y="8037"/>
                </a:cubicBezTo>
                <a:cubicBezTo>
                  <a:pt x="2096" y="8053"/>
                  <a:pt x="2092" y="8090"/>
                  <a:pt x="2069" y="8120"/>
                </a:cubicBezTo>
                <a:cubicBezTo>
                  <a:pt x="1972" y="8244"/>
                  <a:pt x="1977" y="8390"/>
                  <a:pt x="2080" y="8487"/>
                </a:cubicBezTo>
                <a:cubicBezTo>
                  <a:pt x="2138" y="8541"/>
                  <a:pt x="2201" y="8582"/>
                  <a:pt x="2221" y="8576"/>
                </a:cubicBezTo>
                <a:cubicBezTo>
                  <a:pt x="2296" y="8557"/>
                  <a:pt x="2607" y="8848"/>
                  <a:pt x="2592" y="8923"/>
                </a:cubicBezTo>
                <a:cubicBezTo>
                  <a:pt x="2581" y="8983"/>
                  <a:pt x="2504" y="9004"/>
                  <a:pt x="2259" y="9014"/>
                </a:cubicBezTo>
                <a:cubicBezTo>
                  <a:pt x="2083" y="9021"/>
                  <a:pt x="1924" y="9028"/>
                  <a:pt x="1906" y="9030"/>
                </a:cubicBezTo>
                <a:cubicBezTo>
                  <a:pt x="1820" y="9037"/>
                  <a:pt x="1719" y="9201"/>
                  <a:pt x="1719" y="9332"/>
                </a:cubicBezTo>
                <a:cubicBezTo>
                  <a:pt x="1719" y="9417"/>
                  <a:pt x="1687" y="9490"/>
                  <a:pt x="1643" y="9506"/>
                </a:cubicBezTo>
                <a:cubicBezTo>
                  <a:pt x="1557" y="9540"/>
                  <a:pt x="1411" y="9435"/>
                  <a:pt x="1437" y="9358"/>
                </a:cubicBezTo>
                <a:cubicBezTo>
                  <a:pt x="1447" y="9328"/>
                  <a:pt x="1378" y="9276"/>
                  <a:pt x="1282" y="9244"/>
                </a:cubicBezTo>
                <a:cubicBezTo>
                  <a:pt x="1096" y="9180"/>
                  <a:pt x="1079" y="9183"/>
                  <a:pt x="1062" y="9286"/>
                </a:cubicBezTo>
                <a:cubicBezTo>
                  <a:pt x="1055" y="9322"/>
                  <a:pt x="1026" y="9429"/>
                  <a:pt x="995" y="9524"/>
                </a:cubicBezTo>
                <a:cubicBezTo>
                  <a:pt x="965" y="9618"/>
                  <a:pt x="944" y="9827"/>
                  <a:pt x="949" y="9989"/>
                </a:cubicBezTo>
                <a:cubicBezTo>
                  <a:pt x="956" y="10244"/>
                  <a:pt x="970" y="10285"/>
                  <a:pt x="1055" y="10294"/>
                </a:cubicBezTo>
                <a:cubicBezTo>
                  <a:pt x="1109" y="10300"/>
                  <a:pt x="1197" y="10312"/>
                  <a:pt x="1251" y="10320"/>
                </a:cubicBezTo>
                <a:cubicBezTo>
                  <a:pt x="1321" y="10330"/>
                  <a:pt x="1350" y="10306"/>
                  <a:pt x="1350" y="10235"/>
                </a:cubicBezTo>
                <a:cubicBezTo>
                  <a:pt x="1350" y="10103"/>
                  <a:pt x="1560" y="10069"/>
                  <a:pt x="1600" y="10194"/>
                </a:cubicBezTo>
                <a:cubicBezTo>
                  <a:pt x="1616" y="10244"/>
                  <a:pt x="1651" y="10331"/>
                  <a:pt x="1678" y="10388"/>
                </a:cubicBezTo>
                <a:cubicBezTo>
                  <a:pt x="1713" y="10462"/>
                  <a:pt x="1709" y="10521"/>
                  <a:pt x="1663" y="10593"/>
                </a:cubicBezTo>
                <a:cubicBezTo>
                  <a:pt x="1611" y="10677"/>
                  <a:pt x="1612" y="10718"/>
                  <a:pt x="1668" y="10822"/>
                </a:cubicBezTo>
                <a:cubicBezTo>
                  <a:pt x="1724" y="10926"/>
                  <a:pt x="1724" y="10967"/>
                  <a:pt x="1670" y="11068"/>
                </a:cubicBezTo>
                <a:cubicBezTo>
                  <a:pt x="1619" y="11164"/>
                  <a:pt x="1618" y="11205"/>
                  <a:pt x="1666" y="11263"/>
                </a:cubicBezTo>
                <a:cubicBezTo>
                  <a:pt x="1713" y="11320"/>
                  <a:pt x="1714" y="11375"/>
                  <a:pt x="1667" y="11522"/>
                </a:cubicBezTo>
                <a:cubicBezTo>
                  <a:pt x="1634" y="11625"/>
                  <a:pt x="1598" y="11738"/>
                  <a:pt x="1588" y="11775"/>
                </a:cubicBezTo>
                <a:cubicBezTo>
                  <a:pt x="1574" y="11828"/>
                  <a:pt x="1555" y="11829"/>
                  <a:pt x="1497" y="11781"/>
                </a:cubicBezTo>
                <a:cubicBezTo>
                  <a:pt x="1457" y="11748"/>
                  <a:pt x="1436" y="11705"/>
                  <a:pt x="1448" y="11684"/>
                </a:cubicBezTo>
                <a:cubicBezTo>
                  <a:pt x="1501" y="11598"/>
                  <a:pt x="1333" y="11531"/>
                  <a:pt x="1170" y="11573"/>
                </a:cubicBezTo>
                <a:lnTo>
                  <a:pt x="1006" y="11616"/>
                </a:lnTo>
                <a:lnTo>
                  <a:pt x="1003" y="11982"/>
                </a:lnTo>
                <a:cubicBezTo>
                  <a:pt x="1001" y="12183"/>
                  <a:pt x="1020" y="12414"/>
                  <a:pt x="1045" y="12497"/>
                </a:cubicBezTo>
                <a:cubicBezTo>
                  <a:pt x="1086" y="12631"/>
                  <a:pt x="1114" y="12650"/>
                  <a:pt x="1283" y="12657"/>
                </a:cubicBezTo>
                <a:cubicBezTo>
                  <a:pt x="1448" y="12663"/>
                  <a:pt x="1482" y="12646"/>
                  <a:pt x="1523" y="12538"/>
                </a:cubicBezTo>
                <a:cubicBezTo>
                  <a:pt x="1590" y="12362"/>
                  <a:pt x="1690" y="12415"/>
                  <a:pt x="1719" y="12645"/>
                </a:cubicBezTo>
                <a:cubicBezTo>
                  <a:pt x="1742" y="12823"/>
                  <a:pt x="1756" y="12839"/>
                  <a:pt x="1915" y="12854"/>
                </a:cubicBezTo>
                <a:cubicBezTo>
                  <a:pt x="2009" y="12863"/>
                  <a:pt x="2111" y="12890"/>
                  <a:pt x="2141" y="12915"/>
                </a:cubicBezTo>
                <a:cubicBezTo>
                  <a:pt x="2224" y="12984"/>
                  <a:pt x="2258" y="13406"/>
                  <a:pt x="2191" y="13548"/>
                </a:cubicBezTo>
                <a:cubicBezTo>
                  <a:pt x="2104" y="13734"/>
                  <a:pt x="2156" y="14182"/>
                  <a:pt x="2283" y="14335"/>
                </a:cubicBezTo>
                <a:cubicBezTo>
                  <a:pt x="2317" y="14375"/>
                  <a:pt x="2337" y="14452"/>
                  <a:pt x="2327" y="14506"/>
                </a:cubicBezTo>
                <a:cubicBezTo>
                  <a:pt x="2318" y="14560"/>
                  <a:pt x="2355" y="14665"/>
                  <a:pt x="2409" y="14740"/>
                </a:cubicBezTo>
                <a:cubicBezTo>
                  <a:pt x="2464" y="14815"/>
                  <a:pt x="2497" y="14894"/>
                  <a:pt x="2483" y="14915"/>
                </a:cubicBezTo>
                <a:cubicBezTo>
                  <a:pt x="2470" y="14937"/>
                  <a:pt x="2502" y="15023"/>
                  <a:pt x="2552" y="15106"/>
                </a:cubicBezTo>
                <a:cubicBezTo>
                  <a:pt x="2603" y="15189"/>
                  <a:pt x="2631" y="15272"/>
                  <a:pt x="2615" y="15288"/>
                </a:cubicBezTo>
                <a:cubicBezTo>
                  <a:pt x="2599" y="15304"/>
                  <a:pt x="2225" y="15316"/>
                  <a:pt x="1785" y="15316"/>
                </a:cubicBezTo>
                <a:cubicBezTo>
                  <a:pt x="1074" y="15316"/>
                  <a:pt x="981" y="15306"/>
                  <a:pt x="940" y="15230"/>
                </a:cubicBezTo>
                <a:cubicBezTo>
                  <a:pt x="914" y="15183"/>
                  <a:pt x="894" y="15133"/>
                  <a:pt x="893" y="15119"/>
                </a:cubicBezTo>
                <a:cubicBezTo>
                  <a:pt x="893" y="15106"/>
                  <a:pt x="879" y="15040"/>
                  <a:pt x="864" y="14973"/>
                </a:cubicBezTo>
                <a:cubicBezTo>
                  <a:pt x="849" y="14905"/>
                  <a:pt x="828" y="14784"/>
                  <a:pt x="817" y="14703"/>
                </a:cubicBezTo>
                <a:cubicBezTo>
                  <a:pt x="805" y="14622"/>
                  <a:pt x="771" y="14411"/>
                  <a:pt x="741" y="14236"/>
                </a:cubicBezTo>
                <a:cubicBezTo>
                  <a:pt x="669" y="13810"/>
                  <a:pt x="597" y="12334"/>
                  <a:pt x="627" y="11904"/>
                </a:cubicBezTo>
                <a:cubicBezTo>
                  <a:pt x="641" y="11715"/>
                  <a:pt x="623" y="11216"/>
                  <a:pt x="588" y="10794"/>
                </a:cubicBezTo>
                <a:cubicBezTo>
                  <a:pt x="553" y="10366"/>
                  <a:pt x="542" y="9986"/>
                  <a:pt x="565" y="9935"/>
                </a:cubicBezTo>
                <a:cubicBezTo>
                  <a:pt x="664" y="9712"/>
                  <a:pt x="672" y="9543"/>
                  <a:pt x="618" y="8542"/>
                </a:cubicBezTo>
                <a:cubicBezTo>
                  <a:pt x="555" y="7351"/>
                  <a:pt x="553" y="7311"/>
                  <a:pt x="593" y="7286"/>
                </a:cubicBezTo>
                <a:cubicBezTo>
                  <a:pt x="623" y="7268"/>
                  <a:pt x="799" y="6812"/>
                  <a:pt x="809" y="6726"/>
                </a:cubicBezTo>
                <a:cubicBezTo>
                  <a:pt x="811" y="6712"/>
                  <a:pt x="830" y="6673"/>
                  <a:pt x="851" y="6639"/>
                </a:cubicBezTo>
                <a:cubicBezTo>
                  <a:pt x="872" y="6606"/>
                  <a:pt x="898" y="6536"/>
                  <a:pt x="908" y="6485"/>
                </a:cubicBezTo>
                <a:cubicBezTo>
                  <a:pt x="917" y="6434"/>
                  <a:pt x="1015" y="6235"/>
                  <a:pt x="1124" y="6043"/>
                </a:cubicBezTo>
                <a:cubicBezTo>
                  <a:pt x="1232" y="5851"/>
                  <a:pt x="1307" y="5695"/>
                  <a:pt x="1291" y="5695"/>
                </a:cubicBezTo>
                <a:cubicBezTo>
                  <a:pt x="1275" y="5695"/>
                  <a:pt x="1295" y="5656"/>
                  <a:pt x="1336" y="5609"/>
                </a:cubicBezTo>
                <a:cubicBezTo>
                  <a:pt x="1378" y="5561"/>
                  <a:pt x="1448" y="5451"/>
                  <a:pt x="1493" y="5364"/>
                </a:cubicBezTo>
                <a:lnTo>
                  <a:pt x="1574" y="5204"/>
                </a:lnTo>
                <a:lnTo>
                  <a:pt x="1981" y="5204"/>
                </a:lnTo>
                <a:lnTo>
                  <a:pt x="2389" y="5204"/>
                </a:lnTo>
                <a:lnTo>
                  <a:pt x="2479" y="4774"/>
                </a:lnTo>
                <a:cubicBezTo>
                  <a:pt x="2528" y="4538"/>
                  <a:pt x="2585" y="4294"/>
                  <a:pt x="2608" y="4233"/>
                </a:cubicBezTo>
                <a:lnTo>
                  <a:pt x="2649" y="4124"/>
                </a:lnTo>
                <a:close/>
                <a:moveTo>
                  <a:pt x="7570" y="6897"/>
                </a:moveTo>
                <a:cubicBezTo>
                  <a:pt x="7632" y="6897"/>
                  <a:pt x="7644" y="6978"/>
                  <a:pt x="7653" y="7449"/>
                </a:cubicBezTo>
                <a:lnTo>
                  <a:pt x="7658" y="7658"/>
                </a:lnTo>
                <a:lnTo>
                  <a:pt x="8343" y="7658"/>
                </a:lnTo>
                <a:cubicBezTo>
                  <a:pt x="8719" y="7658"/>
                  <a:pt x="9037" y="7674"/>
                  <a:pt x="9050" y="7694"/>
                </a:cubicBezTo>
                <a:cubicBezTo>
                  <a:pt x="9062" y="7715"/>
                  <a:pt x="9086" y="8228"/>
                  <a:pt x="9105" y="8836"/>
                </a:cubicBezTo>
                <a:cubicBezTo>
                  <a:pt x="9147" y="10189"/>
                  <a:pt x="9166" y="10328"/>
                  <a:pt x="9318" y="10350"/>
                </a:cubicBezTo>
                <a:cubicBezTo>
                  <a:pt x="9380" y="10358"/>
                  <a:pt x="9443" y="10396"/>
                  <a:pt x="9457" y="10433"/>
                </a:cubicBezTo>
                <a:cubicBezTo>
                  <a:pt x="9471" y="10469"/>
                  <a:pt x="9435" y="10727"/>
                  <a:pt x="9377" y="11006"/>
                </a:cubicBezTo>
                <a:cubicBezTo>
                  <a:pt x="9318" y="11284"/>
                  <a:pt x="9267" y="11534"/>
                  <a:pt x="9261" y="11561"/>
                </a:cubicBezTo>
                <a:cubicBezTo>
                  <a:pt x="9232" y="11705"/>
                  <a:pt x="9159" y="11733"/>
                  <a:pt x="8812" y="11733"/>
                </a:cubicBezTo>
                <a:cubicBezTo>
                  <a:pt x="8387" y="11733"/>
                  <a:pt x="8458" y="11577"/>
                  <a:pt x="8272" y="12935"/>
                </a:cubicBezTo>
                <a:cubicBezTo>
                  <a:pt x="8201" y="13448"/>
                  <a:pt x="8117" y="14056"/>
                  <a:pt x="8084" y="14285"/>
                </a:cubicBezTo>
                <a:cubicBezTo>
                  <a:pt x="8042" y="14588"/>
                  <a:pt x="8006" y="14705"/>
                  <a:pt x="7952" y="14711"/>
                </a:cubicBezTo>
                <a:cubicBezTo>
                  <a:pt x="7765" y="14735"/>
                  <a:pt x="6503" y="13826"/>
                  <a:pt x="5980" y="13291"/>
                </a:cubicBezTo>
                <a:cubicBezTo>
                  <a:pt x="5503" y="12803"/>
                  <a:pt x="5150" y="12318"/>
                  <a:pt x="4844" y="11733"/>
                </a:cubicBezTo>
                <a:lnTo>
                  <a:pt x="4575" y="11217"/>
                </a:lnTo>
                <a:lnTo>
                  <a:pt x="4646" y="10778"/>
                </a:lnTo>
                <a:cubicBezTo>
                  <a:pt x="4685" y="10537"/>
                  <a:pt x="4785" y="10172"/>
                  <a:pt x="4867" y="9968"/>
                </a:cubicBezTo>
                <a:cubicBezTo>
                  <a:pt x="4949" y="9764"/>
                  <a:pt x="5072" y="9463"/>
                  <a:pt x="5139" y="9299"/>
                </a:cubicBezTo>
                <a:cubicBezTo>
                  <a:pt x="5272" y="8972"/>
                  <a:pt x="6176" y="7854"/>
                  <a:pt x="6526" y="7585"/>
                </a:cubicBezTo>
                <a:cubicBezTo>
                  <a:pt x="6893" y="7302"/>
                  <a:pt x="7507" y="6897"/>
                  <a:pt x="7570" y="6897"/>
                </a:cubicBezTo>
                <a:close/>
                <a:moveTo>
                  <a:pt x="14345" y="7522"/>
                </a:moveTo>
                <a:cubicBezTo>
                  <a:pt x="14519" y="7521"/>
                  <a:pt x="14567" y="7555"/>
                  <a:pt x="14738" y="7681"/>
                </a:cubicBezTo>
                <a:cubicBezTo>
                  <a:pt x="14865" y="7775"/>
                  <a:pt x="15193" y="8113"/>
                  <a:pt x="15466" y="8431"/>
                </a:cubicBezTo>
                <a:cubicBezTo>
                  <a:pt x="15891" y="8925"/>
                  <a:pt x="16006" y="9098"/>
                  <a:pt x="16257" y="9623"/>
                </a:cubicBezTo>
                <a:cubicBezTo>
                  <a:pt x="16641" y="10426"/>
                  <a:pt x="16728" y="10696"/>
                  <a:pt x="16816" y="11356"/>
                </a:cubicBezTo>
                <a:cubicBezTo>
                  <a:pt x="16892" y="11929"/>
                  <a:pt x="16880" y="12454"/>
                  <a:pt x="16776" y="13101"/>
                </a:cubicBezTo>
                <a:lnTo>
                  <a:pt x="16718" y="13462"/>
                </a:lnTo>
                <a:lnTo>
                  <a:pt x="16250" y="13899"/>
                </a:lnTo>
                <a:cubicBezTo>
                  <a:pt x="15895" y="14230"/>
                  <a:pt x="15667" y="14394"/>
                  <a:pt x="15308" y="14580"/>
                </a:cubicBezTo>
                <a:cubicBezTo>
                  <a:pt x="15064" y="14705"/>
                  <a:pt x="14883" y="14797"/>
                  <a:pt x="14847" y="14810"/>
                </a:cubicBezTo>
                <a:cubicBezTo>
                  <a:pt x="14822" y="14839"/>
                  <a:pt x="14783" y="14870"/>
                  <a:pt x="14730" y="14898"/>
                </a:cubicBezTo>
                <a:cubicBezTo>
                  <a:pt x="14571" y="14980"/>
                  <a:pt x="14355" y="14997"/>
                  <a:pt x="14314" y="14931"/>
                </a:cubicBezTo>
                <a:cubicBezTo>
                  <a:pt x="14299" y="14907"/>
                  <a:pt x="14318" y="14731"/>
                  <a:pt x="14355" y="14540"/>
                </a:cubicBezTo>
                <a:cubicBezTo>
                  <a:pt x="14391" y="14348"/>
                  <a:pt x="14412" y="14182"/>
                  <a:pt x="14401" y="14172"/>
                </a:cubicBezTo>
                <a:cubicBezTo>
                  <a:pt x="14390" y="14161"/>
                  <a:pt x="14381" y="13876"/>
                  <a:pt x="14380" y="13538"/>
                </a:cubicBezTo>
                <a:cubicBezTo>
                  <a:pt x="14379" y="12990"/>
                  <a:pt x="14369" y="12924"/>
                  <a:pt x="14295" y="12929"/>
                </a:cubicBezTo>
                <a:cubicBezTo>
                  <a:pt x="14223" y="12935"/>
                  <a:pt x="14213" y="12891"/>
                  <a:pt x="14226" y="12616"/>
                </a:cubicBezTo>
                <a:cubicBezTo>
                  <a:pt x="14234" y="12440"/>
                  <a:pt x="14272" y="12183"/>
                  <a:pt x="14308" y="12042"/>
                </a:cubicBezTo>
                <a:lnTo>
                  <a:pt x="14373" y="11785"/>
                </a:lnTo>
                <a:lnTo>
                  <a:pt x="13900" y="11770"/>
                </a:lnTo>
                <a:cubicBezTo>
                  <a:pt x="13467" y="11757"/>
                  <a:pt x="13428" y="11750"/>
                  <a:pt x="13443" y="11665"/>
                </a:cubicBezTo>
                <a:cubicBezTo>
                  <a:pt x="13455" y="11592"/>
                  <a:pt x="13436" y="11578"/>
                  <a:pt x="13353" y="11600"/>
                </a:cubicBezTo>
                <a:cubicBezTo>
                  <a:pt x="13290" y="11616"/>
                  <a:pt x="13239" y="11601"/>
                  <a:pt x="13224" y="11562"/>
                </a:cubicBezTo>
                <a:cubicBezTo>
                  <a:pt x="13210" y="11526"/>
                  <a:pt x="13159" y="11487"/>
                  <a:pt x="13110" y="11474"/>
                </a:cubicBezTo>
                <a:cubicBezTo>
                  <a:pt x="13030" y="11453"/>
                  <a:pt x="13021" y="11375"/>
                  <a:pt x="13013" y="10627"/>
                </a:cubicBezTo>
                <a:cubicBezTo>
                  <a:pt x="13003" y="9808"/>
                  <a:pt x="12971" y="9623"/>
                  <a:pt x="12839" y="9623"/>
                </a:cubicBezTo>
                <a:cubicBezTo>
                  <a:pt x="12710" y="9623"/>
                  <a:pt x="12710" y="9527"/>
                  <a:pt x="12831" y="8923"/>
                </a:cubicBezTo>
                <a:cubicBezTo>
                  <a:pt x="12897" y="8592"/>
                  <a:pt x="12954" y="8189"/>
                  <a:pt x="12957" y="8028"/>
                </a:cubicBezTo>
                <a:cubicBezTo>
                  <a:pt x="12961" y="7866"/>
                  <a:pt x="12982" y="7715"/>
                  <a:pt x="13004" y="7693"/>
                </a:cubicBezTo>
                <a:cubicBezTo>
                  <a:pt x="13018" y="7679"/>
                  <a:pt x="13065" y="7670"/>
                  <a:pt x="13128" y="7667"/>
                </a:cubicBezTo>
                <a:cubicBezTo>
                  <a:pt x="13239" y="7660"/>
                  <a:pt x="13394" y="7669"/>
                  <a:pt x="13510" y="7685"/>
                </a:cubicBezTo>
                <a:cubicBezTo>
                  <a:pt x="13576" y="7669"/>
                  <a:pt x="13629" y="7650"/>
                  <a:pt x="13652" y="7629"/>
                </a:cubicBezTo>
                <a:cubicBezTo>
                  <a:pt x="13703" y="7583"/>
                  <a:pt x="13875" y="7547"/>
                  <a:pt x="14120" y="7532"/>
                </a:cubicBezTo>
                <a:cubicBezTo>
                  <a:pt x="14215" y="7527"/>
                  <a:pt x="14287" y="7523"/>
                  <a:pt x="14345" y="7522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645" name="Oval"/>
          <p:cNvSpPr/>
          <p:nvPr/>
        </p:nvSpPr>
        <p:spPr>
          <a:xfrm>
            <a:off x="2815759" y="1905141"/>
            <a:ext cx="7655527" cy="7671992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646" name="Screenshot 2022-10-10 at 18.06.27-modified.png" descr="Screenshot 2022-10-10 at 18.06.27-modified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0213" y="1370100"/>
            <a:ext cx="1712567" cy="1712567"/>
          </a:xfrm>
          <a:prstGeom prst="rect">
            <a:avLst/>
          </a:prstGeom>
          <a:ln w="12700">
            <a:miter lim="400000"/>
          </a:ln>
        </p:spPr>
      </p:pic>
      <p:sp>
        <p:nvSpPr>
          <p:cNvPr id="647" name="Oval"/>
          <p:cNvSpPr/>
          <p:nvPr/>
        </p:nvSpPr>
        <p:spPr>
          <a:xfrm>
            <a:off x="703729" y="1370100"/>
            <a:ext cx="1765535" cy="1712567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48" name="read-out"/>
          <p:cNvSpPr txBox="1"/>
          <p:nvPr/>
        </p:nvSpPr>
        <p:spPr>
          <a:xfrm>
            <a:off x="1518311" y="5504025"/>
            <a:ext cx="1389381" cy="537211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</a:defRPr>
            </a:lvl1pPr>
          </a:lstStyle>
          <a:p>
            <a:pPr/>
            <a:r>
              <a:t>read-out</a:t>
            </a:r>
          </a:p>
        </p:txBody>
      </p:sp>
      <p:sp>
        <p:nvSpPr>
          <p:cNvPr id="649" name="primary vacuum"/>
          <p:cNvSpPr txBox="1"/>
          <p:nvPr/>
        </p:nvSpPr>
        <p:spPr>
          <a:xfrm>
            <a:off x="5471871" y="4177065"/>
            <a:ext cx="2343303" cy="499466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/>
            </a:pPr>
            <a:r>
              <a:rPr>
                <a:solidFill>
                  <a:srgbClr val="000000"/>
                </a:solidFill>
              </a:rPr>
              <a:t>primary</a:t>
            </a:r>
            <a:r>
              <a:t> </a:t>
            </a:r>
            <a:r>
              <a:rPr>
                <a:solidFill>
                  <a:srgbClr val="000000"/>
                </a:solidFill>
              </a:rPr>
              <a:t>vacuum</a:t>
            </a:r>
          </a:p>
        </p:txBody>
      </p:sp>
      <p:sp>
        <p:nvSpPr>
          <p:cNvPr id="650" name="secondary vacuum"/>
          <p:cNvSpPr txBox="1"/>
          <p:nvPr/>
        </p:nvSpPr>
        <p:spPr>
          <a:xfrm>
            <a:off x="5079365" y="7040619"/>
            <a:ext cx="2846071" cy="511811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500"/>
            </a:pPr>
            <a:r>
              <a:rPr>
                <a:solidFill>
                  <a:srgbClr val="000000"/>
                </a:solidFill>
              </a:rPr>
              <a:t>secondary</a:t>
            </a:r>
            <a:r>
              <a:t> </a:t>
            </a:r>
            <a:r>
              <a:rPr>
                <a:solidFill>
                  <a:srgbClr val="000000"/>
                </a:solidFill>
              </a:rPr>
              <a:t>vacuum</a:t>
            </a:r>
          </a:p>
        </p:txBody>
      </p:sp>
      <p:sp>
        <p:nvSpPr>
          <p:cNvPr id="651" name="Line"/>
          <p:cNvSpPr/>
          <p:nvPr/>
        </p:nvSpPr>
        <p:spPr>
          <a:xfrm flipV="1">
            <a:off x="5544175" y="5844762"/>
            <a:ext cx="1437586" cy="496031"/>
          </a:xfrm>
          <a:prstGeom prst="line">
            <a:avLst/>
          </a:prstGeom>
          <a:ln w="381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52" name="Line"/>
          <p:cNvSpPr/>
          <p:nvPr/>
        </p:nvSpPr>
        <p:spPr>
          <a:xfrm>
            <a:off x="7360450" y="6011742"/>
            <a:ext cx="2904202" cy="805267"/>
          </a:xfrm>
          <a:prstGeom prst="line">
            <a:avLst/>
          </a:prstGeom>
          <a:ln w="190500">
            <a:solidFill>
              <a:srgbClr val="FFFFFF"/>
            </a:solidFill>
            <a:miter lim="400000"/>
          </a:ln>
          <a:effectLst>
            <a:outerShdw sx="100000" sy="100000" kx="0" ky="0" algn="b" rotWithShape="0" blurRad="114300" dist="127000" dir="5400000">
              <a:srgbClr val="000000">
                <a:alpha val="70000"/>
              </a:srgbClr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53" name="Line"/>
          <p:cNvSpPr/>
          <p:nvPr/>
        </p:nvSpPr>
        <p:spPr>
          <a:xfrm flipH="1" flipV="1">
            <a:off x="7190339" y="5962532"/>
            <a:ext cx="2180881" cy="637045"/>
          </a:xfrm>
          <a:prstGeom prst="line">
            <a:avLst/>
          </a:prstGeom>
          <a:ln w="508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54" name="beam"/>
          <p:cNvSpPr txBox="1"/>
          <p:nvPr/>
        </p:nvSpPr>
        <p:spPr>
          <a:xfrm rot="780000">
            <a:off x="7971158" y="6109701"/>
            <a:ext cx="64892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beam</a:t>
            </a:r>
          </a:p>
        </p:txBody>
      </p:sp>
      <p:sp>
        <p:nvSpPr>
          <p:cNvPr id="655" name="Line"/>
          <p:cNvSpPr/>
          <p:nvPr/>
        </p:nvSpPr>
        <p:spPr>
          <a:xfrm flipV="1">
            <a:off x="6520116" y="6470792"/>
            <a:ext cx="1" cy="570202"/>
          </a:xfrm>
          <a:prstGeom prst="line">
            <a:avLst/>
          </a:prstGeom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56" name="modules"/>
          <p:cNvSpPr txBox="1"/>
          <p:nvPr/>
        </p:nvSpPr>
        <p:spPr>
          <a:xfrm>
            <a:off x="4278070" y="6316593"/>
            <a:ext cx="1395413" cy="537211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</a:defRPr>
            </a:lvl1pPr>
          </a:lstStyle>
          <a:p>
            <a:pPr/>
            <a:r>
              <a:t>modules</a:t>
            </a:r>
          </a:p>
        </p:txBody>
      </p:sp>
      <p:sp>
        <p:nvSpPr>
          <p:cNvPr id="657" name="1 m"/>
          <p:cNvSpPr txBox="1"/>
          <p:nvPr/>
        </p:nvSpPr>
        <p:spPr>
          <a:xfrm>
            <a:off x="11125991" y="5428767"/>
            <a:ext cx="45710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1 m</a:t>
            </a:r>
          </a:p>
        </p:txBody>
      </p:sp>
      <p:sp>
        <p:nvSpPr>
          <p:cNvPr id="658" name="A-side"/>
          <p:cNvSpPr txBox="1"/>
          <p:nvPr/>
        </p:nvSpPr>
        <p:spPr>
          <a:xfrm>
            <a:off x="3937419" y="5127009"/>
            <a:ext cx="1032968" cy="499467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/>
            <a:r>
              <a:t>A-side</a:t>
            </a:r>
          </a:p>
        </p:txBody>
      </p:sp>
      <p:sp>
        <p:nvSpPr>
          <p:cNvPr id="659" name="C-side"/>
          <p:cNvSpPr txBox="1"/>
          <p:nvPr/>
        </p:nvSpPr>
        <p:spPr>
          <a:xfrm>
            <a:off x="9331975" y="4941258"/>
            <a:ext cx="1055524" cy="499467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/>
            <a:r>
              <a:t>C-side</a:t>
            </a:r>
          </a:p>
        </p:txBody>
      </p:sp>
      <p:sp>
        <p:nvSpPr>
          <p:cNvPr id="660" name="Line"/>
          <p:cNvSpPr/>
          <p:nvPr/>
        </p:nvSpPr>
        <p:spPr>
          <a:xfrm flipH="1">
            <a:off x="7974018" y="4444951"/>
            <a:ext cx="611663" cy="802163"/>
          </a:xfrm>
          <a:prstGeom prst="line">
            <a:avLst/>
          </a:prstGeom>
          <a:ln w="381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61" name="RF-foil"/>
          <p:cNvSpPr txBox="1"/>
          <p:nvPr/>
        </p:nvSpPr>
        <p:spPr>
          <a:xfrm>
            <a:off x="8253433" y="3899594"/>
            <a:ext cx="1118236" cy="537211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5">
                <a:lumOff val="-29866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</a:defRPr>
            </a:lvl1pPr>
          </a:lstStyle>
          <a:p>
            <a:pPr>
              <a:defRPr sz="1600"/>
            </a:pPr>
            <a:r>
              <a:rPr sz="2500"/>
              <a:t>RF-foil</a:t>
            </a:r>
          </a:p>
        </p:txBody>
      </p:sp>
      <p:sp>
        <p:nvSpPr>
          <p:cNvPr id="662" name="Line"/>
          <p:cNvSpPr/>
          <p:nvPr/>
        </p:nvSpPr>
        <p:spPr>
          <a:xfrm flipH="1">
            <a:off x="6766013" y="4432251"/>
            <a:ext cx="1499895" cy="892724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63" name="Line"/>
          <p:cNvSpPr/>
          <p:nvPr/>
        </p:nvSpPr>
        <p:spPr>
          <a:xfrm flipV="1">
            <a:off x="10924407" y="2893935"/>
            <a:ext cx="1" cy="5694403"/>
          </a:xfrm>
          <a:prstGeom prst="line">
            <a:avLst/>
          </a:prstGeom>
          <a:ln w="25400">
            <a:solidFill>
              <a:srgbClr val="929292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Slide bullet text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68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69" name="RF-foil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RF-foil</a:t>
            </a:r>
          </a:p>
        </p:txBody>
      </p:sp>
      <p:sp>
        <p:nvSpPr>
          <p:cNvPr id="670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71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672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673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674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675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676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677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678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679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680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681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682" name="Upgrade 1"/>
          <p:cNvSpPr txBox="1"/>
          <p:nvPr/>
        </p:nvSpPr>
        <p:spPr>
          <a:xfrm>
            <a:off x="6378888" y="475645"/>
            <a:ext cx="1440943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 </a:t>
            </a:r>
          </a:p>
        </p:txBody>
      </p:sp>
      <p:sp>
        <p:nvSpPr>
          <p:cNvPr id="683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684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685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sp>
        <p:nvSpPr>
          <p:cNvPr id="686" name="Rectangle"/>
          <p:cNvSpPr txBox="1"/>
          <p:nvPr/>
        </p:nvSpPr>
        <p:spPr>
          <a:xfrm>
            <a:off x="698500" y="1412977"/>
            <a:ext cx="11607801" cy="67180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 fontScale="100000" lnSpcReduction="0"/>
          </a:bodyPr>
          <a:lstStyle/>
          <a:p>
            <a:pPr algn="l" defTabSz="587022">
              <a:defRPr b="1" sz="3800">
                <a:solidFill>
                  <a:srgbClr val="000000"/>
                </a:solidFill>
              </a:defRPr>
            </a:pPr>
          </a:p>
        </p:txBody>
      </p:sp>
      <p:pic>
        <p:nvPicPr>
          <p:cNvPr id="687" name="MODULE_zoom-modified.png" descr="MODULE_zoom-modifie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5400000">
            <a:off x="730213" y="1370100"/>
            <a:ext cx="1712567" cy="1712567"/>
          </a:xfrm>
          <a:prstGeom prst="rect">
            <a:avLst/>
          </a:prstGeom>
          <a:ln w="12700">
            <a:miter lim="400000"/>
          </a:ln>
        </p:spPr>
      </p:pic>
      <p:sp>
        <p:nvSpPr>
          <p:cNvPr id="688" name="Oval"/>
          <p:cNvSpPr/>
          <p:nvPr/>
        </p:nvSpPr>
        <p:spPr>
          <a:xfrm>
            <a:off x="703729" y="1370100"/>
            <a:ext cx="1765535" cy="1712567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89" name="Rectangle"/>
          <p:cNvSpPr/>
          <p:nvPr/>
        </p:nvSpPr>
        <p:spPr>
          <a:xfrm>
            <a:off x="3588288" y="4109250"/>
            <a:ext cx="5737015" cy="217084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690" name="Rectangle"/>
          <p:cNvSpPr/>
          <p:nvPr/>
        </p:nvSpPr>
        <p:spPr>
          <a:xfrm>
            <a:off x="8883014" y="2780990"/>
            <a:ext cx="1130504" cy="16061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691" name="IMG_2242.jpeg" descr="IMG_2242.jpeg"/>
          <p:cNvPicPr>
            <a:picLocks noChangeAspect="1"/>
          </p:cNvPicPr>
          <p:nvPr/>
        </p:nvPicPr>
        <p:blipFill>
          <a:blip r:embed="rId3">
            <a:extLst/>
          </a:blip>
          <a:srcRect l="850" t="26645" r="4759" b="40716"/>
          <a:stretch>
            <a:fillRect/>
          </a:stretch>
        </p:blipFill>
        <p:spPr>
          <a:xfrm>
            <a:off x="2527699" y="2990363"/>
            <a:ext cx="8678707" cy="2001599"/>
          </a:xfrm>
          <a:prstGeom prst="rect">
            <a:avLst/>
          </a:prstGeom>
          <a:ln w="12700">
            <a:miter lim="400000"/>
          </a:ln>
        </p:spPr>
      </p:pic>
      <p:sp>
        <p:nvSpPr>
          <p:cNvPr id="69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Slide bullet text"/>
          <p:cNvSpPr txBox="1"/>
          <p:nvPr>
            <p:ph type="body" idx="1"/>
          </p:nvPr>
        </p:nvSpPr>
        <p:spPr>
          <a:xfrm>
            <a:off x="698500" y="2956892"/>
            <a:ext cx="11607800" cy="6096001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95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96" name="RF-foil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RF-foil</a:t>
            </a:r>
          </a:p>
        </p:txBody>
      </p:sp>
      <p:sp>
        <p:nvSpPr>
          <p:cNvPr id="697" name="Slide Number"/>
          <p:cNvSpPr txBox="1"/>
          <p:nvPr>
            <p:ph type="sldNum" sz="quarter" idx="2"/>
          </p:nvPr>
        </p:nvSpPr>
        <p:spPr>
          <a:xfrm>
            <a:off x="615761" y="4652436"/>
            <a:ext cx="541732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98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99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700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701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702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703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704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705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706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707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708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709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710" name="Upgrade 1"/>
          <p:cNvSpPr txBox="1"/>
          <p:nvPr/>
        </p:nvSpPr>
        <p:spPr>
          <a:xfrm>
            <a:off x="6378888" y="475645"/>
            <a:ext cx="1440943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 </a:t>
            </a:r>
          </a:p>
        </p:txBody>
      </p:sp>
      <p:sp>
        <p:nvSpPr>
          <p:cNvPr id="711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712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713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sp>
        <p:nvSpPr>
          <p:cNvPr id="714" name="Rectangle"/>
          <p:cNvSpPr txBox="1"/>
          <p:nvPr/>
        </p:nvSpPr>
        <p:spPr>
          <a:xfrm>
            <a:off x="698500" y="1412977"/>
            <a:ext cx="11607801" cy="67180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 fontScale="100000" lnSpcReduction="0"/>
          </a:bodyPr>
          <a:lstStyle/>
          <a:p>
            <a:pPr algn="l" defTabSz="587022">
              <a:defRPr b="1" sz="3800">
                <a:solidFill>
                  <a:srgbClr val="000000"/>
                </a:solidFill>
              </a:defRPr>
            </a:pPr>
          </a:p>
        </p:txBody>
      </p:sp>
      <p:pic>
        <p:nvPicPr>
          <p:cNvPr id="715" name="MODULE_zoom-modified.png" descr="MODULE_zoom-modifie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5400000">
            <a:off x="730213" y="1370100"/>
            <a:ext cx="1712567" cy="1712567"/>
          </a:xfrm>
          <a:prstGeom prst="rect">
            <a:avLst/>
          </a:prstGeom>
          <a:ln w="12700">
            <a:miter lim="400000"/>
          </a:ln>
        </p:spPr>
      </p:pic>
      <p:sp>
        <p:nvSpPr>
          <p:cNvPr id="716" name="Oval"/>
          <p:cNvSpPr/>
          <p:nvPr/>
        </p:nvSpPr>
        <p:spPr>
          <a:xfrm>
            <a:off x="703729" y="1370100"/>
            <a:ext cx="1765535" cy="1712567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17" name="Rectangle"/>
          <p:cNvSpPr/>
          <p:nvPr/>
        </p:nvSpPr>
        <p:spPr>
          <a:xfrm>
            <a:off x="3588288" y="4109250"/>
            <a:ext cx="5737015" cy="217084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18" name="Rectangle"/>
          <p:cNvSpPr/>
          <p:nvPr/>
        </p:nvSpPr>
        <p:spPr>
          <a:xfrm>
            <a:off x="8883014" y="2780990"/>
            <a:ext cx="1130504" cy="16061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719" name="IMG_2242.jpeg" descr="IMG_2242.jpeg"/>
          <p:cNvPicPr>
            <a:picLocks noChangeAspect="1"/>
          </p:cNvPicPr>
          <p:nvPr/>
        </p:nvPicPr>
        <p:blipFill>
          <a:blip r:embed="rId4">
            <a:extLst/>
          </a:blip>
          <a:srcRect l="850" t="26645" r="4759" b="40716"/>
          <a:stretch>
            <a:fillRect/>
          </a:stretch>
        </p:blipFill>
        <p:spPr>
          <a:xfrm>
            <a:off x="2527699" y="2990363"/>
            <a:ext cx="8678707" cy="2001599"/>
          </a:xfrm>
          <a:prstGeom prst="rect">
            <a:avLst/>
          </a:prstGeom>
          <a:ln w="12700">
            <a:miter lim="400000"/>
          </a:ln>
        </p:spPr>
      </p:pic>
      <p:pic>
        <p:nvPicPr>
          <p:cNvPr id="720" name="IMG_9846.jpg" descr="IMG_9846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510005" y="5440095"/>
            <a:ext cx="4634751" cy="3089835"/>
          </a:xfrm>
          <a:prstGeom prst="rect">
            <a:avLst/>
          </a:prstGeom>
          <a:ln w="63500">
            <a:solidFill>
              <a:schemeClr val="accent5">
                <a:lumOff val="-29866"/>
              </a:schemeClr>
            </a:solidFill>
            <a:miter lim="400000"/>
          </a:ln>
        </p:spPr>
      </p:pic>
      <p:sp>
        <p:nvSpPr>
          <p:cNvPr id="721" name="Rectangle"/>
          <p:cNvSpPr/>
          <p:nvPr/>
        </p:nvSpPr>
        <p:spPr>
          <a:xfrm>
            <a:off x="7271934" y="3639472"/>
            <a:ext cx="671802" cy="448728"/>
          </a:xfrm>
          <a:prstGeom prst="rect">
            <a:avLst/>
          </a:prstGeom>
          <a:ln w="762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22" name="Line"/>
          <p:cNvSpPr/>
          <p:nvPr/>
        </p:nvSpPr>
        <p:spPr>
          <a:xfrm flipV="1">
            <a:off x="5524319" y="3642822"/>
            <a:ext cx="1746034" cy="1796834"/>
          </a:xfrm>
          <a:prstGeom prst="line">
            <a:avLst/>
          </a:prstGeom>
          <a:ln w="635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23" name="Line"/>
          <p:cNvSpPr/>
          <p:nvPr/>
        </p:nvSpPr>
        <p:spPr>
          <a:xfrm flipH="1" flipV="1">
            <a:off x="7938319" y="3650270"/>
            <a:ext cx="2201355" cy="1789386"/>
          </a:xfrm>
          <a:prstGeom prst="line">
            <a:avLst/>
          </a:prstGeom>
          <a:ln w="635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24" name="Line"/>
          <p:cNvSpPr/>
          <p:nvPr/>
        </p:nvSpPr>
        <p:spPr>
          <a:xfrm>
            <a:off x="4460368" y="6878041"/>
            <a:ext cx="6299752" cy="862849"/>
          </a:xfrm>
          <a:prstGeom prst="line">
            <a:avLst/>
          </a:prstGeom>
          <a:ln w="76200">
            <a:solidFill>
              <a:schemeClr val="accent1">
                <a:lumOff val="-13575"/>
              </a:schemeClr>
            </a:solidFill>
            <a:custDash>
              <a:ds d="200000" sp="200000"/>
            </a:custDash>
            <a:miter lim="400000"/>
            <a:tailEnd type="arrow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25" name="Text"/>
          <p:cNvSpPr txBox="1"/>
          <p:nvPr/>
        </p:nvSpPr>
        <p:spPr>
          <a:xfrm>
            <a:off x="6472143" y="6621525"/>
            <a:ext cx="415688" cy="504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200">
                <a:solidFill>
                  <a:schemeClr val="accent1">
                    <a:lumOff val="-13575"/>
                  </a:schemeClr>
                </a:solidFill>
              </a:defRPr>
            </a:lvl1pPr>
          </a:lstStyle>
          <a:p>
            <a:pPr/>
            <a14:m>
              <m:oMathPara>
                <m:oMathParaPr>
                  <m:jc m:val="center"/>
                </m:oMathParaPr>
                <m:oMath>
                  <m:limUpp>
                    <m:e>
                      <m:r>
                        <a:rPr xmlns:a="http://schemas.openxmlformats.org/drawingml/2006/main" sz="2550" i="1">
                          <a:solidFill>
                            <a:srgbClr val="0075B9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e>
                    <m:lim>
                      <m:r>
                        <a:rPr xmlns:a="http://schemas.openxmlformats.org/drawingml/2006/main" sz="2550" i="1">
                          <a:solidFill>
                            <a:srgbClr val="0075B9"/>
                          </a:solidFill>
                          <a:latin typeface="Cambria Math" panose="02040503050406030204" pitchFamily="18" charset="0"/>
                        </a:rPr>
                        <m:t>⃗</m:t>
                      </m:r>
                    </m:lim>
                  </m:limUpp>
                </m:oMath>
              </m:oMathPara>
            </a14:m>
            <a:endParaRPr>
              <a:solidFill>
                <a:srgbClr val="0076BA"/>
              </a:solidFill>
            </a:endParaRPr>
          </a:p>
        </p:txBody>
      </p:sp>
      <p:graphicFrame>
        <p:nvGraphicFramePr>
          <p:cNvPr id="726" name="2D Pie Chart"/>
          <p:cNvGraphicFramePr/>
          <p:nvPr/>
        </p:nvGraphicFramePr>
        <p:xfrm>
          <a:off x="54598" y="4836444"/>
          <a:ext cx="4847741" cy="4847742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6"/>
          </a:graphicData>
        </a:graphic>
      </p:graphicFrame>
      <p:sp>
        <p:nvSpPr>
          <p:cNvPr id="727" name="VELO material budget"/>
          <p:cNvSpPr txBox="1"/>
          <p:nvPr/>
        </p:nvSpPr>
        <p:spPr>
          <a:xfrm>
            <a:off x="1174432" y="8461115"/>
            <a:ext cx="2608073" cy="399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:r>
              <a:t>VELO material budget</a:t>
            </a:r>
          </a:p>
        </p:txBody>
      </p:sp>
      <p:sp>
        <p:nvSpPr>
          <p:cNvPr id="728" name="Text"/>
          <p:cNvSpPr txBox="1"/>
          <p:nvPr/>
        </p:nvSpPr>
        <p:spPr>
          <a:xfrm>
            <a:off x="14699" y="4652436"/>
            <a:ext cx="541732" cy="448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marL="457200" indent="-342900" algn="l">
              <a:lnSpc>
                <a:spcPct val="90000"/>
              </a:lnSpc>
              <a:defRPr spc="-45" sz="23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Slide bullet text"/>
          <p:cNvSpPr txBox="1"/>
          <p:nvPr>
            <p:ph type="body" idx="1"/>
          </p:nvPr>
        </p:nvSpPr>
        <p:spPr>
          <a:xfrm>
            <a:off x="698500" y="2956892"/>
            <a:ext cx="11607800" cy="6096001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33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34" name="RF-foil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RF-foil</a:t>
            </a:r>
          </a:p>
        </p:txBody>
      </p:sp>
      <p:sp>
        <p:nvSpPr>
          <p:cNvPr id="735" name="Slide Number"/>
          <p:cNvSpPr txBox="1"/>
          <p:nvPr>
            <p:ph type="sldNum" sz="quarter" idx="2"/>
          </p:nvPr>
        </p:nvSpPr>
        <p:spPr>
          <a:xfrm>
            <a:off x="615761" y="4652436"/>
            <a:ext cx="541732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36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37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738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739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740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741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742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743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744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745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746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747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748" name="Upgrade 1"/>
          <p:cNvSpPr txBox="1"/>
          <p:nvPr/>
        </p:nvSpPr>
        <p:spPr>
          <a:xfrm>
            <a:off x="6378888" y="475645"/>
            <a:ext cx="1440943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 </a:t>
            </a:r>
          </a:p>
        </p:txBody>
      </p:sp>
      <p:sp>
        <p:nvSpPr>
          <p:cNvPr id="749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750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751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sp>
        <p:nvSpPr>
          <p:cNvPr id="752" name="Rectangle"/>
          <p:cNvSpPr txBox="1"/>
          <p:nvPr/>
        </p:nvSpPr>
        <p:spPr>
          <a:xfrm>
            <a:off x="698500" y="1412977"/>
            <a:ext cx="11607801" cy="67180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 fontScale="100000" lnSpcReduction="0"/>
          </a:bodyPr>
          <a:lstStyle/>
          <a:p>
            <a:pPr algn="l" defTabSz="587022">
              <a:defRPr b="1" sz="3800">
                <a:solidFill>
                  <a:srgbClr val="000000"/>
                </a:solidFill>
              </a:defRPr>
            </a:pPr>
          </a:p>
        </p:txBody>
      </p:sp>
      <p:pic>
        <p:nvPicPr>
          <p:cNvPr id="753" name="MODULE_zoom-modified.png" descr="MODULE_zoom-modifie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5400000">
            <a:off x="730213" y="1370100"/>
            <a:ext cx="1712567" cy="1712567"/>
          </a:xfrm>
          <a:prstGeom prst="rect">
            <a:avLst/>
          </a:prstGeom>
          <a:ln w="12700">
            <a:miter lim="400000"/>
          </a:ln>
        </p:spPr>
      </p:pic>
      <p:sp>
        <p:nvSpPr>
          <p:cNvPr id="754" name="Oval"/>
          <p:cNvSpPr/>
          <p:nvPr/>
        </p:nvSpPr>
        <p:spPr>
          <a:xfrm>
            <a:off x="703729" y="1370100"/>
            <a:ext cx="1765535" cy="1712567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55" name="Rectangle"/>
          <p:cNvSpPr/>
          <p:nvPr/>
        </p:nvSpPr>
        <p:spPr>
          <a:xfrm>
            <a:off x="6194225" y="5224856"/>
            <a:ext cx="5737015" cy="217084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56" name="Rectangle"/>
          <p:cNvSpPr/>
          <p:nvPr/>
        </p:nvSpPr>
        <p:spPr>
          <a:xfrm>
            <a:off x="8883014" y="2780990"/>
            <a:ext cx="1130504" cy="16061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757" name="IMG_2242.jpeg" descr="IMG_2242.jpeg"/>
          <p:cNvPicPr>
            <a:picLocks noChangeAspect="1"/>
          </p:cNvPicPr>
          <p:nvPr/>
        </p:nvPicPr>
        <p:blipFill>
          <a:blip r:embed="rId3">
            <a:extLst/>
          </a:blip>
          <a:srcRect l="850" t="26645" r="4759" b="40716"/>
          <a:stretch>
            <a:fillRect/>
          </a:stretch>
        </p:blipFill>
        <p:spPr>
          <a:xfrm>
            <a:off x="2527699" y="2990363"/>
            <a:ext cx="8678707" cy="2001599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758" name="2D Pie Chart"/>
          <p:cNvGraphicFramePr/>
          <p:nvPr/>
        </p:nvGraphicFramePr>
        <p:xfrm>
          <a:off x="54598" y="4836444"/>
          <a:ext cx="4847741" cy="4847742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4"/>
          </a:graphicData>
        </a:graphic>
      </p:graphicFrame>
      <p:sp>
        <p:nvSpPr>
          <p:cNvPr id="759" name="VELO material budget"/>
          <p:cNvSpPr txBox="1"/>
          <p:nvPr/>
        </p:nvSpPr>
        <p:spPr>
          <a:xfrm>
            <a:off x="1174432" y="8461115"/>
            <a:ext cx="2608073" cy="399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000000"/>
                </a:solidFill>
              </a:defRPr>
            </a:lvl1pPr>
          </a:lstStyle>
          <a:p>
            <a:pPr/>
            <a:r>
              <a:t>VELO material budget</a:t>
            </a:r>
          </a:p>
        </p:txBody>
      </p:sp>
      <p:sp>
        <p:nvSpPr>
          <p:cNvPr id="760" name="Line"/>
          <p:cNvSpPr/>
          <p:nvPr/>
        </p:nvSpPr>
        <p:spPr>
          <a:xfrm flipV="1">
            <a:off x="6819564" y="6885855"/>
            <a:ext cx="546891" cy="636623"/>
          </a:xfrm>
          <a:prstGeom prst="line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61" name="Line"/>
          <p:cNvSpPr/>
          <p:nvPr/>
        </p:nvSpPr>
        <p:spPr>
          <a:xfrm flipH="1">
            <a:off x="9090986" y="6932793"/>
            <a:ext cx="428448" cy="568147"/>
          </a:xfrm>
          <a:prstGeom prst="line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62" name="Line"/>
          <p:cNvSpPr/>
          <p:nvPr/>
        </p:nvSpPr>
        <p:spPr>
          <a:xfrm flipH="1" flipV="1">
            <a:off x="7906641" y="6885855"/>
            <a:ext cx="534191" cy="636623"/>
          </a:xfrm>
          <a:prstGeom prst="line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63" name="Line"/>
          <p:cNvSpPr/>
          <p:nvPr/>
        </p:nvSpPr>
        <p:spPr>
          <a:xfrm flipH="1" flipV="1">
            <a:off x="5646098" y="6885855"/>
            <a:ext cx="534191" cy="636623"/>
          </a:xfrm>
          <a:prstGeom prst="line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64" name="Line"/>
          <p:cNvSpPr/>
          <p:nvPr/>
        </p:nvSpPr>
        <p:spPr>
          <a:xfrm>
            <a:off x="6169678" y="7501888"/>
            <a:ext cx="664754" cy="135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10" fill="norm" stroke="1" extrusionOk="0">
                <a:moveTo>
                  <a:pt x="0" y="1614"/>
                </a:moveTo>
                <a:cubicBezTo>
                  <a:pt x="2897" y="14343"/>
                  <a:pt x="6649" y="21423"/>
                  <a:pt x="10542" y="21509"/>
                </a:cubicBezTo>
                <a:cubicBezTo>
                  <a:pt x="14658" y="21600"/>
                  <a:pt x="18621" y="13891"/>
                  <a:pt x="21600" y="0"/>
                </a:cubicBezTo>
              </a:path>
            </a:pathLst>
          </a:cu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65" name="Line"/>
          <p:cNvSpPr/>
          <p:nvPr/>
        </p:nvSpPr>
        <p:spPr>
          <a:xfrm>
            <a:off x="8427717" y="7501888"/>
            <a:ext cx="664753" cy="135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10" fill="norm" stroke="1" extrusionOk="0">
                <a:moveTo>
                  <a:pt x="0" y="1614"/>
                </a:moveTo>
                <a:cubicBezTo>
                  <a:pt x="2897" y="14343"/>
                  <a:pt x="6649" y="21423"/>
                  <a:pt x="10542" y="21509"/>
                </a:cubicBezTo>
                <a:cubicBezTo>
                  <a:pt x="14658" y="21600"/>
                  <a:pt x="18621" y="13891"/>
                  <a:pt x="21600" y="0"/>
                </a:cubicBezTo>
              </a:path>
            </a:pathLst>
          </a:cu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66" name="Line"/>
          <p:cNvSpPr/>
          <p:nvPr/>
        </p:nvSpPr>
        <p:spPr>
          <a:xfrm flipH="1" rot="10800000">
            <a:off x="7303708" y="6819619"/>
            <a:ext cx="664753" cy="135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10" fill="norm" stroke="1" extrusionOk="0">
                <a:moveTo>
                  <a:pt x="0" y="1614"/>
                </a:moveTo>
                <a:cubicBezTo>
                  <a:pt x="2897" y="14343"/>
                  <a:pt x="6649" y="21423"/>
                  <a:pt x="10542" y="21509"/>
                </a:cubicBezTo>
                <a:cubicBezTo>
                  <a:pt x="14658" y="21600"/>
                  <a:pt x="18621" y="13891"/>
                  <a:pt x="21600" y="0"/>
                </a:cubicBezTo>
              </a:path>
            </a:pathLst>
          </a:cu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67" name="Line"/>
          <p:cNvSpPr/>
          <p:nvPr/>
        </p:nvSpPr>
        <p:spPr>
          <a:xfrm flipH="1" rot="10800000">
            <a:off x="9500844" y="6819619"/>
            <a:ext cx="664754" cy="135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10" fill="norm" stroke="1" extrusionOk="0">
                <a:moveTo>
                  <a:pt x="0" y="1614"/>
                </a:moveTo>
                <a:cubicBezTo>
                  <a:pt x="2897" y="14343"/>
                  <a:pt x="6649" y="21423"/>
                  <a:pt x="10542" y="21509"/>
                </a:cubicBezTo>
                <a:cubicBezTo>
                  <a:pt x="14658" y="21600"/>
                  <a:pt x="18621" y="13891"/>
                  <a:pt x="21600" y="0"/>
                </a:cubicBezTo>
              </a:path>
            </a:pathLst>
          </a:cu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68" name="Rectangle"/>
          <p:cNvSpPr/>
          <p:nvPr/>
        </p:nvSpPr>
        <p:spPr>
          <a:xfrm>
            <a:off x="5516355" y="5446445"/>
            <a:ext cx="4622051" cy="3089835"/>
          </a:xfrm>
          <a:prstGeom prst="rect">
            <a:avLst/>
          </a:prstGeom>
          <a:ln w="635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69" name="Line"/>
          <p:cNvSpPr/>
          <p:nvPr/>
        </p:nvSpPr>
        <p:spPr>
          <a:xfrm flipV="1">
            <a:off x="7683086" y="7022844"/>
            <a:ext cx="1" cy="32451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70" name="Line"/>
          <p:cNvSpPr/>
          <p:nvPr/>
        </p:nvSpPr>
        <p:spPr>
          <a:xfrm>
            <a:off x="7683086" y="6350403"/>
            <a:ext cx="1" cy="32451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71" name="Equation"/>
          <p:cNvSpPr txBox="1"/>
          <p:nvPr/>
        </p:nvSpPr>
        <p:spPr>
          <a:xfrm>
            <a:off x="7788158" y="6421929"/>
            <a:ext cx="769094" cy="2608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150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μ</m:t>
                  </m:r>
                  <m:r>
                    <a:rPr xmlns:a="http://schemas.openxmlformats.org/drawingml/2006/main" sz="23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m</m:t>
                  </m:r>
                </m:oMath>
              </m:oMathPara>
            </a14:m>
            <a:endParaRPr sz="2300"/>
          </a:p>
        </p:txBody>
      </p:sp>
      <p:sp>
        <p:nvSpPr>
          <p:cNvPr id="772" name="Line"/>
          <p:cNvSpPr/>
          <p:nvPr/>
        </p:nvSpPr>
        <p:spPr>
          <a:xfrm>
            <a:off x="4460368" y="6878041"/>
            <a:ext cx="6299752" cy="862849"/>
          </a:xfrm>
          <a:prstGeom prst="line">
            <a:avLst/>
          </a:prstGeom>
          <a:ln w="76200">
            <a:solidFill>
              <a:schemeClr val="accent1">
                <a:lumOff val="-13575"/>
              </a:schemeClr>
            </a:solidFill>
            <a:custDash>
              <a:ds d="200000" sp="200000"/>
            </a:custDash>
            <a:miter lim="400000"/>
            <a:tailEnd type="arrow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73" name="Text"/>
          <p:cNvSpPr txBox="1"/>
          <p:nvPr/>
        </p:nvSpPr>
        <p:spPr>
          <a:xfrm>
            <a:off x="6472143" y="6621525"/>
            <a:ext cx="415688" cy="504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200">
                <a:solidFill>
                  <a:schemeClr val="accent1">
                    <a:lumOff val="-13575"/>
                  </a:schemeClr>
                </a:solidFill>
              </a:defRPr>
            </a:lvl1pPr>
          </a:lstStyle>
          <a:p>
            <a:pPr/>
            <a14:m>
              <m:oMathPara>
                <m:oMathParaPr>
                  <m:jc m:val="center"/>
                </m:oMathParaPr>
                <m:oMath>
                  <m:limUpp>
                    <m:e>
                      <m:r>
                        <a:rPr xmlns:a="http://schemas.openxmlformats.org/drawingml/2006/main" sz="2550" i="1">
                          <a:solidFill>
                            <a:srgbClr val="0075B9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</m:e>
                    <m:lim>
                      <m:r>
                        <a:rPr xmlns:a="http://schemas.openxmlformats.org/drawingml/2006/main" sz="2550" i="1">
                          <a:solidFill>
                            <a:srgbClr val="0075B9"/>
                          </a:solidFill>
                          <a:latin typeface="Cambria Math" panose="02040503050406030204" pitchFamily="18" charset="0"/>
                        </a:rPr>
                        <m:t>⃗</m:t>
                      </m:r>
                    </m:lim>
                  </m:limUpp>
                </m:oMath>
              </m:oMathPara>
            </a14:m>
            <a:endParaRPr>
              <a:solidFill>
                <a:srgbClr val="0076BA"/>
              </a:solidFill>
            </a:endParaRPr>
          </a:p>
        </p:txBody>
      </p:sp>
      <p:sp>
        <p:nvSpPr>
          <p:cNvPr id="774" name="Text"/>
          <p:cNvSpPr txBox="1"/>
          <p:nvPr/>
        </p:nvSpPr>
        <p:spPr>
          <a:xfrm>
            <a:off x="14699" y="4652436"/>
            <a:ext cx="541732" cy="448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marL="457200" indent="-342900" algn="l">
              <a:lnSpc>
                <a:spcPct val="90000"/>
              </a:lnSpc>
              <a:defRPr spc="-45" sz="23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75" name="Rectangle"/>
          <p:cNvSpPr/>
          <p:nvPr/>
        </p:nvSpPr>
        <p:spPr>
          <a:xfrm>
            <a:off x="7271934" y="3639472"/>
            <a:ext cx="671802" cy="448728"/>
          </a:xfrm>
          <a:prstGeom prst="rect">
            <a:avLst/>
          </a:prstGeom>
          <a:ln w="762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776" name="Line"/>
          <p:cNvSpPr/>
          <p:nvPr/>
        </p:nvSpPr>
        <p:spPr>
          <a:xfrm flipV="1">
            <a:off x="5524319" y="3642822"/>
            <a:ext cx="1746034" cy="1796834"/>
          </a:xfrm>
          <a:prstGeom prst="line">
            <a:avLst/>
          </a:prstGeom>
          <a:ln w="635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77" name="Line"/>
          <p:cNvSpPr/>
          <p:nvPr/>
        </p:nvSpPr>
        <p:spPr>
          <a:xfrm flipH="1" flipV="1">
            <a:off x="7938319" y="3650270"/>
            <a:ext cx="2201355" cy="1789386"/>
          </a:xfrm>
          <a:prstGeom prst="line">
            <a:avLst/>
          </a:prstGeom>
          <a:ln w="635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80" name="RF-foil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RF-foil</a:t>
            </a:r>
          </a:p>
        </p:txBody>
      </p:sp>
      <p:sp>
        <p:nvSpPr>
          <p:cNvPr id="781" name="Slide Number"/>
          <p:cNvSpPr txBox="1"/>
          <p:nvPr>
            <p:ph type="sldNum" sz="quarter" idx="2"/>
          </p:nvPr>
        </p:nvSpPr>
        <p:spPr>
          <a:xfrm>
            <a:off x="615761" y="4652436"/>
            <a:ext cx="541732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82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783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784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785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786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787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788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789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790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791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792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793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794" name="Upgrade 1"/>
          <p:cNvSpPr txBox="1"/>
          <p:nvPr/>
        </p:nvSpPr>
        <p:spPr>
          <a:xfrm>
            <a:off x="6378888" y="475645"/>
            <a:ext cx="1440943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 </a:t>
            </a:r>
          </a:p>
        </p:txBody>
      </p:sp>
      <p:sp>
        <p:nvSpPr>
          <p:cNvPr id="795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796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797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sp>
        <p:nvSpPr>
          <p:cNvPr id="798" name="Rectangle"/>
          <p:cNvSpPr txBox="1"/>
          <p:nvPr/>
        </p:nvSpPr>
        <p:spPr>
          <a:xfrm>
            <a:off x="698500" y="1412977"/>
            <a:ext cx="11607801" cy="67180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 fontScale="100000" lnSpcReduction="0"/>
          </a:bodyPr>
          <a:lstStyle/>
          <a:p>
            <a:pPr algn="l" defTabSz="587022">
              <a:defRPr b="1" sz="3800">
                <a:solidFill>
                  <a:srgbClr val="000000"/>
                </a:solidFill>
              </a:defRPr>
            </a:pPr>
          </a:p>
        </p:txBody>
      </p:sp>
      <p:pic>
        <p:nvPicPr>
          <p:cNvPr id="799" name="MODULE_zoom-modified.png" descr="MODULE_zoom-modified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5400000">
            <a:off x="730213" y="1370100"/>
            <a:ext cx="1712567" cy="1712567"/>
          </a:xfrm>
          <a:prstGeom prst="rect">
            <a:avLst/>
          </a:prstGeom>
          <a:ln w="12700">
            <a:miter lim="400000"/>
          </a:ln>
        </p:spPr>
      </p:pic>
      <p:sp>
        <p:nvSpPr>
          <p:cNvPr id="800" name="Oval"/>
          <p:cNvSpPr/>
          <p:nvPr/>
        </p:nvSpPr>
        <p:spPr>
          <a:xfrm>
            <a:off x="703729" y="1370100"/>
            <a:ext cx="1765535" cy="1712567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01" name="Rectangle"/>
          <p:cNvSpPr/>
          <p:nvPr/>
        </p:nvSpPr>
        <p:spPr>
          <a:xfrm>
            <a:off x="8883014" y="2780990"/>
            <a:ext cx="1130504" cy="16061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802" name="IMG_9019-modified.png" descr="IMG_9019-modifie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634932" y="3941538"/>
            <a:ext cx="2982069" cy="2982070"/>
          </a:xfrm>
          <a:prstGeom prst="rect">
            <a:avLst/>
          </a:prstGeom>
          <a:ln w="12700">
            <a:miter lim="400000"/>
          </a:ln>
        </p:spPr>
      </p:pic>
      <p:sp>
        <p:nvSpPr>
          <p:cNvPr id="803" name="done"/>
          <p:cNvSpPr txBox="1"/>
          <p:nvPr/>
        </p:nvSpPr>
        <p:spPr>
          <a:xfrm>
            <a:off x="10724392" y="7099224"/>
            <a:ext cx="803149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/>
            <a:r>
              <a:t>done</a:t>
            </a:r>
          </a:p>
        </p:txBody>
      </p:sp>
      <p:sp>
        <p:nvSpPr>
          <p:cNvPr id="804" name="etching"/>
          <p:cNvSpPr txBox="1"/>
          <p:nvPr/>
        </p:nvSpPr>
        <p:spPr>
          <a:xfrm>
            <a:off x="7611274" y="7053632"/>
            <a:ext cx="1119227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/>
            <a:r>
              <a:t>etching</a:t>
            </a:r>
          </a:p>
        </p:txBody>
      </p:sp>
      <p:sp>
        <p:nvSpPr>
          <p:cNvPr id="805" name="milling"/>
          <p:cNvSpPr txBox="1"/>
          <p:nvPr/>
        </p:nvSpPr>
        <p:spPr>
          <a:xfrm>
            <a:off x="4659040" y="7053632"/>
            <a:ext cx="989382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/>
            <a:r>
              <a:t>milling</a:t>
            </a:r>
          </a:p>
        </p:txBody>
      </p:sp>
      <p:sp>
        <p:nvSpPr>
          <p:cNvPr id="806" name="block of aluminium"/>
          <p:cNvSpPr txBox="1"/>
          <p:nvPr/>
        </p:nvSpPr>
        <p:spPr>
          <a:xfrm>
            <a:off x="760174" y="7053632"/>
            <a:ext cx="2858720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/>
            <a:r>
              <a:t>block of aluminium  </a:t>
            </a:r>
          </a:p>
        </p:txBody>
      </p:sp>
      <p:pic>
        <p:nvPicPr>
          <p:cNvPr id="807" name="20191008_144956-modified.png" descr="20191008_144956-modified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626893" y="3934277"/>
            <a:ext cx="2982070" cy="2982070"/>
          </a:xfrm>
          <a:prstGeom prst="rect">
            <a:avLst/>
          </a:prstGeom>
          <a:ln w="12700">
            <a:miter lim="400000"/>
          </a:ln>
        </p:spPr>
      </p:pic>
      <p:pic>
        <p:nvPicPr>
          <p:cNvPr id="808" name="SAM_3484-modified.png" descr="SAM_3484-modified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98500" y="3934277"/>
            <a:ext cx="2982069" cy="2982070"/>
          </a:xfrm>
          <a:prstGeom prst="rect">
            <a:avLst/>
          </a:prstGeom>
          <a:ln w="12700">
            <a:miter lim="400000"/>
          </a:ln>
        </p:spPr>
      </p:pic>
      <p:pic>
        <p:nvPicPr>
          <p:cNvPr id="809" name="SAM_3556-modified.png" descr="SAM_3556-modified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706538" y="3978119"/>
            <a:ext cx="2894387" cy="2894386"/>
          </a:xfrm>
          <a:prstGeom prst="rect">
            <a:avLst/>
          </a:prstGeom>
          <a:ln w="12700">
            <a:miter lim="400000"/>
          </a:ln>
        </p:spPr>
      </p:pic>
      <p:sp>
        <p:nvSpPr>
          <p:cNvPr id="810" name="Equation"/>
          <p:cNvSpPr txBox="1"/>
          <p:nvPr/>
        </p:nvSpPr>
        <p:spPr>
          <a:xfrm>
            <a:off x="6236934" y="3616761"/>
            <a:ext cx="893060" cy="29486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2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250</m:t>
                  </m:r>
                  <m:r>
                    <a:rPr xmlns:a="http://schemas.openxmlformats.org/drawingml/2006/main" sz="2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μ</m:t>
                  </m:r>
                  <m:r>
                    <a:rPr xmlns:a="http://schemas.openxmlformats.org/drawingml/2006/main" sz="2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m</m:t>
                  </m:r>
                </m:oMath>
              </m:oMathPara>
            </a14:m>
            <a:endParaRPr sz="2600"/>
          </a:p>
        </p:txBody>
      </p:sp>
      <p:sp>
        <p:nvSpPr>
          <p:cNvPr id="811" name="Equation"/>
          <p:cNvSpPr txBox="1"/>
          <p:nvPr/>
        </p:nvSpPr>
        <p:spPr>
          <a:xfrm>
            <a:off x="9169096" y="3616761"/>
            <a:ext cx="865983" cy="29486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2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150</m:t>
                  </m:r>
                  <m:r>
                    <a:rPr xmlns:a="http://schemas.openxmlformats.org/drawingml/2006/main" sz="2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μ</m:t>
                  </m:r>
                  <m:r>
                    <a:rPr xmlns:a="http://schemas.openxmlformats.org/drawingml/2006/main" sz="2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m</m:t>
                  </m:r>
                </m:oMath>
              </m:oMathPara>
            </a14:m>
            <a:endParaRPr sz="2600"/>
          </a:p>
        </p:txBody>
      </p:sp>
      <p:sp>
        <p:nvSpPr>
          <p:cNvPr id="812" name="Line"/>
          <p:cNvSpPr/>
          <p:nvPr/>
        </p:nvSpPr>
        <p:spPr>
          <a:xfrm>
            <a:off x="1227688" y="7797167"/>
            <a:ext cx="10549424" cy="1"/>
          </a:xfrm>
          <a:prstGeom prst="line">
            <a:avLst/>
          </a:prstGeom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13" name="Text"/>
          <p:cNvSpPr txBox="1"/>
          <p:nvPr/>
        </p:nvSpPr>
        <p:spPr>
          <a:xfrm>
            <a:off x="14699" y="4652436"/>
            <a:ext cx="541732" cy="448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marL="457200" indent="-342900" algn="l">
              <a:lnSpc>
                <a:spcPct val="90000"/>
              </a:lnSpc>
              <a:defRPr spc="-45" sz="23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Slide Title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/>
          <a:p>
            <a:pPr>
              <a:defRPr spc="-96" sz="4800"/>
            </a:pPr>
          </a:p>
        </p:txBody>
      </p:sp>
      <p:sp>
        <p:nvSpPr>
          <p:cNvPr id="816" name="Slide Number"/>
          <p:cNvSpPr txBox="1"/>
          <p:nvPr>
            <p:ph type="sldNum" sz="quarter" idx="2"/>
          </p:nvPr>
        </p:nvSpPr>
        <p:spPr>
          <a:xfrm>
            <a:off x="615761" y="4652436"/>
            <a:ext cx="541732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17" name="Rectangle"/>
          <p:cNvSpPr/>
          <p:nvPr/>
        </p:nvSpPr>
        <p:spPr>
          <a:xfrm>
            <a:off x="8883014" y="2780990"/>
            <a:ext cx="1130504" cy="16061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18" name="Text"/>
          <p:cNvSpPr txBox="1"/>
          <p:nvPr/>
        </p:nvSpPr>
        <p:spPr>
          <a:xfrm>
            <a:off x="14699" y="4652436"/>
            <a:ext cx="541732" cy="448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marL="457200" indent="-342900" algn="l">
              <a:lnSpc>
                <a:spcPct val="90000"/>
              </a:lnSpc>
              <a:defRPr spc="-45" sz="23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819" name="Rectangle"/>
          <p:cNvSpPr txBox="1"/>
          <p:nvPr/>
        </p:nvSpPr>
        <p:spPr>
          <a:xfrm>
            <a:off x="698500" y="1018063"/>
            <a:ext cx="11607800" cy="10160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 fontScale="100000" lnSpcReduction="0"/>
          </a:bodyPr>
          <a:lstStyle/>
          <a:p>
            <a:pPr algn="l">
              <a:lnSpc>
                <a:spcPct val="80000"/>
              </a:lnSpc>
              <a:defRPr b="1" spc="-96" sz="4800">
                <a:solidFill>
                  <a:srgbClr val="000000"/>
                </a:solidFill>
              </a:defRPr>
            </a:pPr>
          </a:p>
        </p:txBody>
      </p:sp>
      <p:pic>
        <p:nvPicPr>
          <p:cNvPr id="820" name="Screenshot 2022-10-10 at 22.33.07-modified.png" descr="Screenshot 2022-10-10 at 22.33.07-modified.png"/>
          <p:cNvPicPr>
            <a:picLocks noChangeAspect="1"/>
          </p:cNvPicPr>
          <p:nvPr/>
        </p:nvPicPr>
        <p:blipFill>
          <a:blip r:embed="rId2">
            <a:extLst/>
          </a:blip>
          <a:srcRect l="0" t="0" r="10" b="10"/>
          <a:stretch>
            <a:fillRect/>
          </a:stretch>
        </p:blipFill>
        <p:spPr>
          <a:xfrm rot="5400000">
            <a:off x="565279" y="1926594"/>
            <a:ext cx="1742282" cy="17422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800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  <a:moveTo>
                  <a:pt x="2647" y="4123"/>
                </a:moveTo>
                <a:lnTo>
                  <a:pt x="4040" y="4123"/>
                </a:lnTo>
                <a:cubicBezTo>
                  <a:pt x="5189" y="4123"/>
                  <a:pt x="5447" y="4137"/>
                  <a:pt x="5525" y="4197"/>
                </a:cubicBezTo>
                <a:cubicBezTo>
                  <a:pt x="5618" y="4267"/>
                  <a:pt x="5616" y="4275"/>
                  <a:pt x="5462" y="4399"/>
                </a:cubicBezTo>
                <a:cubicBezTo>
                  <a:pt x="5373" y="4469"/>
                  <a:pt x="5310" y="4544"/>
                  <a:pt x="5324" y="4566"/>
                </a:cubicBezTo>
                <a:cubicBezTo>
                  <a:pt x="5337" y="4588"/>
                  <a:pt x="5293" y="4639"/>
                  <a:pt x="5225" y="4684"/>
                </a:cubicBezTo>
                <a:cubicBezTo>
                  <a:pt x="5157" y="4729"/>
                  <a:pt x="5113" y="4784"/>
                  <a:pt x="5127" y="4807"/>
                </a:cubicBezTo>
                <a:cubicBezTo>
                  <a:pt x="5141" y="4830"/>
                  <a:pt x="5122" y="4877"/>
                  <a:pt x="5083" y="4910"/>
                </a:cubicBezTo>
                <a:cubicBezTo>
                  <a:pt x="5043" y="4943"/>
                  <a:pt x="4961" y="5069"/>
                  <a:pt x="4901" y="5191"/>
                </a:cubicBezTo>
                <a:cubicBezTo>
                  <a:pt x="4840" y="5313"/>
                  <a:pt x="4764" y="5420"/>
                  <a:pt x="4733" y="5432"/>
                </a:cubicBezTo>
                <a:cubicBezTo>
                  <a:pt x="4703" y="5444"/>
                  <a:pt x="4592" y="5408"/>
                  <a:pt x="4487" y="5348"/>
                </a:cubicBezTo>
                <a:cubicBezTo>
                  <a:pt x="4209" y="5189"/>
                  <a:pt x="3911" y="5041"/>
                  <a:pt x="3843" y="5029"/>
                </a:cubicBezTo>
                <a:cubicBezTo>
                  <a:pt x="3767" y="5015"/>
                  <a:pt x="3434" y="5375"/>
                  <a:pt x="3434" y="5471"/>
                </a:cubicBezTo>
                <a:cubicBezTo>
                  <a:pt x="3434" y="5511"/>
                  <a:pt x="3395" y="5570"/>
                  <a:pt x="3341" y="5599"/>
                </a:cubicBezTo>
                <a:cubicBezTo>
                  <a:pt x="3287" y="5628"/>
                  <a:pt x="3238" y="5695"/>
                  <a:pt x="3238" y="5752"/>
                </a:cubicBezTo>
                <a:cubicBezTo>
                  <a:pt x="3238" y="5809"/>
                  <a:pt x="3184" y="5909"/>
                  <a:pt x="3115" y="5973"/>
                </a:cubicBezTo>
                <a:cubicBezTo>
                  <a:pt x="3031" y="6050"/>
                  <a:pt x="2997" y="6120"/>
                  <a:pt x="3016" y="6180"/>
                </a:cubicBezTo>
                <a:cubicBezTo>
                  <a:pt x="3036" y="6243"/>
                  <a:pt x="3008" y="6296"/>
                  <a:pt x="2923" y="6352"/>
                </a:cubicBezTo>
                <a:cubicBezTo>
                  <a:pt x="2846" y="6402"/>
                  <a:pt x="2800" y="6481"/>
                  <a:pt x="2800" y="6554"/>
                </a:cubicBezTo>
                <a:cubicBezTo>
                  <a:pt x="2800" y="6619"/>
                  <a:pt x="2746" y="6730"/>
                  <a:pt x="2682" y="6800"/>
                </a:cubicBezTo>
                <a:cubicBezTo>
                  <a:pt x="2614" y="6873"/>
                  <a:pt x="2575" y="6966"/>
                  <a:pt x="2588" y="7016"/>
                </a:cubicBezTo>
                <a:cubicBezTo>
                  <a:pt x="2603" y="7074"/>
                  <a:pt x="2567" y="7130"/>
                  <a:pt x="2485" y="7184"/>
                </a:cubicBezTo>
                <a:cubicBezTo>
                  <a:pt x="2408" y="7234"/>
                  <a:pt x="2357" y="7315"/>
                  <a:pt x="2357" y="7385"/>
                </a:cubicBezTo>
                <a:cubicBezTo>
                  <a:pt x="2357" y="7449"/>
                  <a:pt x="2324" y="7529"/>
                  <a:pt x="2283" y="7562"/>
                </a:cubicBezTo>
                <a:cubicBezTo>
                  <a:pt x="2243" y="7596"/>
                  <a:pt x="2209" y="7660"/>
                  <a:pt x="2209" y="7705"/>
                </a:cubicBezTo>
                <a:cubicBezTo>
                  <a:pt x="2209" y="7750"/>
                  <a:pt x="2174" y="7835"/>
                  <a:pt x="2130" y="7897"/>
                </a:cubicBezTo>
                <a:cubicBezTo>
                  <a:pt x="2087" y="7959"/>
                  <a:pt x="2065" y="8024"/>
                  <a:pt x="2081" y="8040"/>
                </a:cubicBezTo>
                <a:cubicBezTo>
                  <a:pt x="2097" y="8056"/>
                  <a:pt x="2094" y="8089"/>
                  <a:pt x="2071" y="8118"/>
                </a:cubicBezTo>
                <a:cubicBezTo>
                  <a:pt x="1975" y="8243"/>
                  <a:pt x="1978" y="8390"/>
                  <a:pt x="2081" y="8487"/>
                </a:cubicBezTo>
                <a:cubicBezTo>
                  <a:pt x="2139" y="8542"/>
                  <a:pt x="2204" y="8581"/>
                  <a:pt x="2224" y="8576"/>
                </a:cubicBezTo>
                <a:cubicBezTo>
                  <a:pt x="2299" y="8557"/>
                  <a:pt x="2608" y="8850"/>
                  <a:pt x="2593" y="8925"/>
                </a:cubicBezTo>
                <a:cubicBezTo>
                  <a:pt x="2581" y="8985"/>
                  <a:pt x="2504" y="9004"/>
                  <a:pt x="2258" y="9014"/>
                </a:cubicBezTo>
                <a:cubicBezTo>
                  <a:pt x="2083" y="9021"/>
                  <a:pt x="1922" y="9027"/>
                  <a:pt x="1904" y="9029"/>
                </a:cubicBezTo>
                <a:cubicBezTo>
                  <a:pt x="1818" y="9036"/>
                  <a:pt x="1717" y="9203"/>
                  <a:pt x="1717" y="9334"/>
                </a:cubicBezTo>
                <a:cubicBezTo>
                  <a:pt x="1717" y="9418"/>
                  <a:pt x="1687" y="9489"/>
                  <a:pt x="1643" y="9506"/>
                </a:cubicBezTo>
                <a:cubicBezTo>
                  <a:pt x="1556" y="9539"/>
                  <a:pt x="1411" y="9436"/>
                  <a:pt x="1437" y="9358"/>
                </a:cubicBezTo>
                <a:cubicBezTo>
                  <a:pt x="1447" y="9329"/>
                  <a:pt x="1380" y="9278"/>
                  <a:pt x="1284" y="9245"/>
                </a:cubicBezTo>
                <a:cubicBezTo>
                  <a:pt x="1098" y="9181"/>
                  <a:pt x="1080" y="9182"/>
                  <a:pt x="1063" y="9285"/>
                </a:cubicBezTo>
                <a:cubicBezTo>
                  <a:pt x="1057" y="9321"/>
                  <a:pt x="1024" y="9431"/>
                  <a:pt x="994" y="9526"/>
                </a:cubicBezTo>
                <a:cubicBezTo>
                  <a:pt x="964" y="9620"/>
                  <a:pt x="945" y="9831"/>
                  <a:pt x="950" y="9993"/>
                </a:cubicBezTo>
                <a:cubicBezTo>
                  <a:pt x="957" y="10248"/>
                  <a:pt x="968" y="10284"/>
                  <a:pt x="1053" y="10293"/>
                </a:cubicBezTo>
                <a:cubicBezTo>
                  <a:pt x="1107" y="10299"/>
                  <a:pt x="1196" y="10315"/>
                  <a:pt x="1250" y="10323"/>
                </a:cubicBezTo>
                <a:cubicBezTo>
                  <a:pt x="1320" y="10333"/>
                  <a:pt x="1348" y="10304"/>
                  <a:pt x="1348" y="10234"/>
                </a:cubicBezTo>
                <a:cubicBezTo>
                  <a:pt x="1348" y="10102"/>
                  <a:pt x="1559" y="10069"/>
                  <a:pt x="1599" y="10195"/>
                </a:cubicBezTo>
                <a:cubicBezTo>
                  <a:pt x="1615" y="10244"/>
                  <a:pt x="1651" y="10335"/>
                  <a:pt x="1678" y="10392"/>
                </a:cubicBezTo>
                <a:cubicBezTo>
                  <a:pt x="1713" y="10466"/>
                  <a:pt x="1709" y="10521"/>
                  <a:pt x="1663" y="10593"/>
                </a:cubicBezTo>
                <a:cubicBezTo>
                  <a:pt x="1611" y="10677"/>
                  <a:pt x="1613" y="10721"/>
                  <a:pt x="1668" y="10825"/>
                </a:cubicBezTo>
                <a:cubicBezTo>
                  <a:pt x="1724" y="10929"/>
                  <a:pt x="1722" y="10970"/>
                  <a:pt x="1668" y="11071"/>
                </a:cubicBezTo>
                <a:cubicBezTo>
                  <a:pt x="1616" y="11167"/>
                  <a:pt x="1620" y="11205"/>
                  <a:pt x="1668" y="11263"/>
                </a:cubicBezTo>
                <a:cubicBezTo>
                  <a:pt x="1716" y="11320"/>
                  <a:pt x="1715" y="11376"/>
                  <a:pt x="1668" y="11523"/>
                </a:cubicBezTo>
                <a:cubicBezTo>
                  <a:pt x="1635" y="11626"/>
                  <a:pt x="1599" y="11737"/>
                  <a:pt x="1589" y="11774"/>
                </a:cubicBezTo>
                <a:cubicBezTo>
                  <a:pt x="1575" y="11828"/>
                  <a:pt x="1554" y="11832"/>
                  <a:pt x="1496" y="11784"/>
                </a:cubicBezTo>
                <a:cubicBezTo>
                  <a:pt x="1456" y="11751"/>
                  <a:pt x="1434" y="11707"/>
                  <a:pt x="1447" y="11686"/>
                </a:cubicBezTo>
                <a:cubicBezTo>
                  <a:pt x="1499" y="11600"/>
                  <a:pt x="1334" y="11530"/>
                  <a:pt x="1171" y="11572"/>
                </a:cubicBezTo>
                <a:lnTo>
                  <a:pt x="1009" y="11617"/>
                </a:lnTo>
                <a:lnTo>
                  <a:pt x="1004" y="11981"/>
                </a:lnTo>
                <a:cubicBezTo>
                  <a:pt x="1002" y="12182"/>
                  <a:pt x="1018" y="12414"/>
                  <a:pt x="1043" y="12497"/>
                </a:cubicBezTo>
                <a:cubicBezTo>
                  <a:pt x="1084" y="12631"/>
                  <a:pt x="1115" y="12653"/>
                  <a:pt x="1284" y="12660"/>
                </a:cubicBezTo>
                <a:cubicBezTo>
                  <a:pt x="1448" y="12666"/>
                  <a:pt x="1484" y="12650"/>
                  <a:pt x="1525" y="12542"/>
                </a:cubicBezTo>
                <a:cubicBezTo>
                  <a:pt x="1592" y="12365"/>
                  <a:pt x="1688" y="12416"/>
                  <a:pt x="1717" y="12645"/>
                </a:cubicBezTo>
                <a:cubicBezTo>
                  <a:pt x="1740" y="12824"/>
                  <a:pt x="1755" y="12842"/>
                  <a:pt x="1914" y="12857"/>
                </a:cubicBezTo>
                <a:cubicBezTo>
                  <a:pt x="2008" y="12866"/>
                  <a:pt x="2110" y="12890"/>
                  <a:pt x="2140" y="12916"/>
                </a:cubicBezTo>
                <a:cubicBezTo>
                  <a:pt x="2224" y="12985"/>
                  <a:pt x="2256" y="13408"/>
                  <a:pt x="2190" y="13550"/>
                </a:cubicBezTo>
                <a:cubicBezTo>
                  <a:pt x="2102" y="13736"/>
                  <a:pt x="2156" y="14185"/>
                  <a:pt x="2283" y="14338"/>
                </a:cubicBezTo>
                <a:cubicBezTo>
                  <a:pt x="2317" y="14378"/>
                  <a:pt x="2337" y="14456"/>
                  <a:pt x="2327" y="14510"/>
                </a:cubicBezTo>
                <a:cubicBezTo>
                  <a:pt x="2318" y="14564"/>
                  <a:pt x="2356" y="14666"/>
                  <a:pt x="2411" y="14741"/>
                </a:cubicBezTo>
                <a:cubicBezTo>
                  <a:pt x="2465" y="14816"/>
                  <a:pt x="2498" y="14897"/>
                  <a:pt x="2485" y="14918"/>
                </a:cubicBezTo>
                <a:cubicBezTo>
                  <a:pt x="2471" y="14940"/>
                  <a:pt x="2503" y="15027"/>
                  <a:pt x="2554" y="15110"/>
                </a:cubicBezTo>
                <a:cubicBezTo>
                  <a:pt x="2604" y="15193"/>
                  <a:pt x="2629" y="15271"/>
                  <a:pt x="2613" y="15287"/>
                </a:cubicBezTo>
                <a:cubicBezTo>
                  <a:pt x="2597" y="15303"/>
                  <a:pt x="2226" y="15317"/>
                  <a:pt x="1786" y="15317"/>
                </a:cubicBezTo>
                <a:cubicBezTo>
                  <a:pt x="1074" y="15317"/>
                  <a:pt x="981" y="15310"/>
                  <a:pt x="940" y="15233"/>
                </a:cubicBezTo>
                <a:cubicBezTo>
                  <a:pt x="914" y="15186"/>
                  <a:pt x="891" y="15133"/>
                  <a:pt x="891" y="15120"/>
                </a:cubicBezTo>
                <a:cubicBezTo>
                  <a:pt x="890" y="15106"/>
                  <a:pt x="881" y="15040"/>
                  <a:pt x="866" y="14972"/>
                </a:cubicBezTo>
                <a:cubicBezTo>
                  <a:pt x="851" y="14905"/>
                  <a:pt x="828" y="14788"/>
                  <a:pt x="817" y="14707"/>
                </a:cubicBezTo>
                <a:cubicBezTo>
                  <a:pt x="805" y="14626"/>
                  <a:pt x="773" y="14415"/>
                  <a:pt x="743" y="14239"/>
                </a:cubicBezTo>
                <a:cubicBezTo>
                  <a:pt x="671" y="13813"/>
                  <a:pt x="599" y="12337"/>
                  <a:pt x="630" y="11907"/>
                </a:cubicBezTo>
                <a:cubicBezTo>
                  <a:pt x="643" y="11718"/>
                  <a:pt x="625" y="11217"/>
                  <a:pt x="590" y="10795"/>
                </a:cubicBezTo>
                <a:cubicBezTo>
                  <a:pt x="555" y="10367"/>
                  <a:pt x="543" y="9985"/>
                  <a:pt x="566" y="9934"/>
                </a:cubicBezTo>
                <a:cubicBezTo>
                  <a:pt x="665" y="9711"/>
                  <a:pt x="673" y="9543"/>
                  <a:pt x="620" y="8542"/>
                </a:cubicBezTo>
                <a:cubicBezTo>
                  <a:pt x="557" y="7351"/>
                  <a:pt x="556" y="7311"/>
                  <a:pt x="595" y="7287"/>
                </a:cubicBezTo>
                <a:cubicBezTo>
                  <a:pt x="626" y="7268"/>
                  <a:pt x="797" y="6812"/>
                  <a:pt x="807" y="6726"/>
                </a:cubicBezTo>
                <a:cubicBezTo>
                  <a:pt x="808" y="6713"/>
                  <a:pt x="830" y="6676"/>
                  <a:pt x="851" y="6642"/>
                </a:cubicBezTo>
                <a:cubicBezTo>
                  <a:pt x="873" y="6609"/>
                  <a:pt x="895" y="6536"/>
                  <a:pt x="905" y="6485"/>
                </a:cubicBezTo>
                <a:cubicBezTo>
                  <a:pt x="915" y="6434"/>
                  <a:pt x="1013" y="6234"/>
                  <a:pt x="1122" y="6042"/>
                </a:cubicBezTo>
                <a:cubicBezTo>
                  <a:pt x="1231" y="5850"/>
                  <a:pt x="1305" y="5698"/>
                  <a:pt x="1289" y="5698"/>
                </a:cubicBezTo>
                <a:cubicBezTo>
                  <a:pt x="1273" y="5698"/>
                  <a:pt x="1297" y="5656"/>
                  <a:pt x="1338" y="5609"/>
                </a:cubicBezTo>
                <a:cubicBezTo>
                  <a:pt x="1380" y="5562"/>
                  <a:pt x="1446" y="5451"/>
                  <a:pt x="1491" y="5363"/>
                </a:cubicBezTo>
                <a:lnTo>
                  <a:pt x="1574" y="5206"/>
                </a:lnTo>
                <a:lnTo>
                  <a:pt x="1983" y="5206"/>
                </a:lnTo>
                <a:lnTo>
                  <a:pt x="2391" y="5206"/>
                </a:lnTo>
                <a:lnTo>
                  <a:pt x="2480" y="4773"/>
                </a:lnTo>
                <a:cubicBezTo>
                  <a:pt x="2529" y="4536"/>
                  <a:pt x="2585" y="4297"/>
                  <a:pt x="2608" y="4236"/>
                </a:cubicBezTo>
                <a:lnTo>
                  <a:pt x="2647" y="4123"/>
                </a:lnTo>
                <a:close/>
                <a:moveTo>
                  <a:pt x="7572" y="6898"/>
                </a:moveTo>
                <a:cubicBezTo>
                  <a:pt x="7634" y="6898"/>
                  <a:pt x="7646" y="6977"/>
                  <a:pt x="7656" y="7449"/>
                </a:cubicBezTo>
                <a:lnTo>
                  <a:pt x="7661" y="7661"/>
                </a:lnTo>
                <a:lnTo>
                  <a:pt x="8345" y="7661"/>
                </a:lnTo>
                <a:cubicBezTo>
                  <a:pt x="8721" y="7661"/>
                  <a:pt x="9036" y="7675"/>
                  <a:pt x="9048" y="7695"/>
                </a:cubicBezTo>
                <a:cubicBezTo>
                  <a:pt x="9061" y="7716"/>
                  <a:pt x="9089" y="8229"/>
                  <a:pt x="9107" y="8837"/>
                </a:cubicBezTo>
                <a:cubicBezTo>
                  <a:pt x="9149" y="10190"/>
                  <a:pt x="9167" y="10331"/>
                  <a:pt x="9319" y="10352"/>
                </a:cubicBezTo>
                <a:cubicBezTo>
                  <a:pt x="9381" y="10361"/>
                  <a:pt x="9443" y="10399"/>
                  <a:pt x="9457" y="10436"/>
                </a:cubicBezTo>
                <a:cubicBezTo>
                  <a:pt x="9471" y="10473"/>
                  <a:pt x="9436" y="10728"/>
                  <a:pt x="9378" y="11007"/>
                </a:cubicBezTo>
                <a:cubicBezTo>
                  <a:pt x="9320" y="11285"/>
                  <a:pt x="9265" y="11536"/>
                  <a:pt x="9260" y="11563"/>
                </a:cubicBezTo>
                <a:cubicBezTo>
                  <a:pt x="9231" y="11707"/>
                  <a:pt x="9159" y="11735"/>
                  <a:pt x="8812" y="11735"/>
                </a:cubicBezTo>
                <a:cubicBezTo>
                  <a:pt x="8387" y="11735"/>
                  <a:pt x="8457" y="11577"/>
                  <a:pt x="8271" y="12935"/>
                </a:cubicBezTo>
                <a:cubicBezTo>
                  <a:pt x="8201" y="13448"/>
                  <a:pt x="8116" y="14059"/>
                  <a:pt x="8084" y="14288"/>
                </a:cubicBezTo>
                <a:cubicBezTo>
                  <a:pt x="8041" y="14591"/>
                  <a:pt x="8010" y="14705"/>
                  <a:pt x="7956" y="14712"/>
                </a:cubicBezTo>
                <a:cubicBezTo>
                  <a:pt x="7769" y="14735"/>
                  <a:pt x="6506" y="13830"/>
                  <a:pt x="5983" y="13295"/>
                </a:cubicBezTo>
                <a:cubicBezTo>
                  <a:pt x="5506" y="12807"/>
                  <a:pt x="5152" y="12320"/>
                  <a:pt x="4846" y="11735"/>
                </a:cubicBezTo>
                <a:lnTo>
                  <a:pt x="4576" y="11218"/>
                </a:lnTo>
                <a:lnTo>
                  <a:pt x="4645" y="10780"/>
                </a:lnTo>
                <a:cubicBezTo>
                  <a:pt x="4684" y="10539"/>
                  <a:pt x="4784" y="10173"/>
                  <a:pt x="4866" y="9968"/>
                </a:cubicBezTo>
                <a:cubicBezTo>
                  <a:pt x="4948" y="9764"/>
                  <a:pt x="5075" y="9464"/>
                  <a:pt x="5142" y="9299"/>
                </a:cubicBezTo>
                <a:cubicBezTo>
                  <a:pt x="5275" y="8973"/>
                  <a:pt x="6179" y="7857"/>
                  <a:pt x="6529" y="7587"/>
                </a:cubicBezTo>
                <a:cubicBezTo>
                  <a:pt x="6896" y="7304"/>
                  <a:pt x="7510" y="6898"/>
                  <a:pt x="7572" y="6898"/>
                </a:cubicBezTo>
                <a:close/>
                <a:moveTo>
                  <a:pt x="14348" y="7523"/>
                </a:moveTo>
                <a:cubicBezTo>
                  <a:pt x="14521" y="7522"/>
                  <a:pt x="14571" y="7554"/>
                  <a:pt x="14741" y="7681"/>
                </a:cubicBezTo>
                <a:cubicBezTo>
                  <a:pt x="14868" y="7775"/>
                  <a:pt x="15196" y="8116"/>
                  <a:pt x="15469" y="8433"/>
                </a:cubicBezTo>
                <a:cubicBezTo>
                  <a:pt x="15895" y="8927"/>
                  <a:pt x="16011" y="9099"/>
                  <a:pt x="16262" y="9624"/>
                </a:cubicBezTo>
                <a:cubicBezTo>
                  <a:pt x="16646" y="10427"/>
                  <a:pt x="16730" y="10696"/>
                  <a:pt x="16817" y="11356"/>
                </a:cubicBezTo>
                <a:cubicBezTo>
                  <a:pt x="16894" y="11929"/>
                  <a:pt x="16882" y="12455"/>
                  <a:pt x="16778" y="13103"/>
                </a:cubicBezTo>
                <a:lnTo>
                  <a:pt x="16719" y="13462"/>
                </a:lnTo>
                <a:lnTo>
                  <a:pt x="16252" y="13900"/>
                </a:lnTo>
                <a:cubicBezTo>
                  <a:pt x="15897" y="14230"/>
                  <a:pt x="15671" y="14398"/>
                  <a:pt x="15312" y="14584"/>
                </a:cubicBezTo>
                <a:cubicBezTo>
                  <a:pt x="15068" y="14710"/>
                  <a:pt x="14886" y="14797"/>
                  <a:pt x="14849" y="14810"/>
                </a:cubicBezTo>
                <a:cubicBezTo>
                  <a:pt x="14824" y="14839"/>
                  <a:pt x="14785" y="14871"/>
                  <a:pt x="14731" y="14899"/>
                </a:cubicBezTo>
                <a:cubicBezTo>
                  <a:pt x="14572" y="14981"/>
                  <a:pt x="14354" y="15000"/>
                  <a:pt x="14313" y="14933"/>
                </a:cubicBezTo>
                <a:cubicBezTo>
                  <a:pt x="14299" y="14910"/>
                  <a:pt x="14321" y="14731"/>
                  <a:pt x="14357" y="14539"/>
                </a:cubicBezTo>
                <a:cubicBezTo>
                  <a:pt x="14394" y="14348"/>
                  <a:pt x="14412" y="14186"/>
                  <a:pt x="14402" y="14175"/>
                </a:cubicBezTo>
                <a:cubicBezTo>
                  <a:pt x="14391" y="14165"/>
                  <a:pt x="14383" y="13879"/>
                  <a:pt x="14382" y="13541"/>
                </a:cubicBezTo>
                <a:cubicBezTo>
                  <a:pt x="14381" y="12993"/>
                  <a:pt x="14373" y="12925"/>
                  <a:pt x="14298" y="12930"/>
                </a:cubicBezTo>
                <a:cubicBezTo>
                  <a:pt x="14226" y="12936"/>
                  <a:pt x="14217" y="12891"/>
                  <a:pt x="14229" y="12616"/>
                </a:cubicBezTo>
                <a:cubicBezTo>
                  <a:pt x="14237" y="12440"/>
                  <a:pt x="14272" y="12186"/>
                  <a:pt x="14308" y="12045"/>
                </a:cubicBezTo>
                <a:lnTo>
                  <a:pt x="14377" y="11784"/>
                </a:lnTo>
                <a:lnTo>
                  <a:pt x="13900" y="11774"/>
                </a:lnTo>
                <a:cubicBezTo>
                  <a:pt x="13467" y="11761"/>
                  <a:pt x="13428" y="11751"/>
                  <a:pt x="13442" y="11666"/>
                </a:cubicBezTo>
                <a:cubicBezTo>
                  <a:pt x="13455" y="11593"/>
                  <a:pt x="13436" y="11580"/>
                  <a:pt x="13354" y="11602"/>
                </a:cubicBezTo>
                <a:cubicBezTo>
                  <a:pt x="13290" y="11619"/>
                  <a:pt x="13241" y="11602"/>
                  <a:pt x="13226" y="11563"/>
                </a:cubicBezTo>
                <a:cubicBezTo>
                  <a:pt x="13212" y="11527"/>
                  <a:pt x="13161" y="11487"/>
                  <a:pt x="13113" y="11474"/>
                </a:cubicBezTo>
                <a:cubicBezTo>
                  <a:pt x="13032" y="11453"/>
                  <a:pt x="13023" y="11376"/>
                  <a:pt x="13014" y="10628"/>
                </a:cubicBezTo>
                <a:cubicBezTo>
                  <a:pt x="13005" y="9809"/>
                  <a:pt x="12975" y="9624"/>
                  <a:pt x="12842" y="9624"/>
                </a:cubicBezTo>
                <a:cubicBezTo>
                  <a:pt x="12714" y="9624"/>
                  <a:pt x="12711" y="9529"/>
                  <a:pt x="12832" y="8925"/>
                </a:cubicBezTo>
                <a:cubicBezTo>
                  <a:pt x="12898" y="8594"/>
                  <a:pt x="12957" y="8191"/>
                  <a:pt x="12960" y="8030"/>
                </a:cubicBezTo>
                <a:cubicBezTo>
                  <a:pt x="12963" y="7868"/>
                  <a:pt x="12982" y="7717"/>
                  <a:pt x="13004" y="7695"/>
                </a:cubicBezTo>
                <a:cubicBezTo>
                  <a:pt x="13018" y="7681"/>
                  <a:pt x="13064" y="7669"/>
                  <a:pt x="13127" y="7666"/>
                </a:cubicBezTo>
                <a:cubicBezTo>
                  <a:pt x="13238" y="7659"/>
                  <a:pt x="13395" y="7669"/>
                  <a:pt x="13511" y="7685"/>
                </a:cubicBezTo>
                <a:cubicBezTo>
                  <a:pt x="13577" y="7669"/>
                  <a:pt x="13631" y="7652"/>
                  <a:pt x="13654" y="7631"/>
                </a:cubicBezTo>
                <a:cubicBezTo>
                  <a:pt x="13704" y="7585"/>
                  <a:pt x="13877" y="7548"/>
                  <a:pt x="14121" y="7533"/>
                </a:cubicBezTo>
                <a:cubicBezTo>
                  <a:pt x="14216" y="7527"/>
                  <a:pt x="14290" y="7523"/>
                  <a:pt x="14348" y="7523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821" name="Oval"/>
          <p:cNvSpPr/>
          <p:nvPr/>
        </p:nvSpPr>
        <p:spPr>
          <a:xfrm>
            <a:off x="538257" y="1909628"/>
            <a:ext cx="1737554" cy="1776215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22" name="Line"/>
          <p:cNvSpPr/>
          <p:nvPr/>
        </p:nvSpPr>
        <p:spPr>
          <a:xfrm>
            <a:off x="3454107" y="2222470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23" name="2018"/>
          <p:cNvSpPr txBox="1"/>
          <p:nvPr/>
        </p:nvSpPr>
        <p:spPr>
          <a:xfrm>
            <a:off x="3592131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824" name="Run 2"/>
          <p:cNvSpPr txBox="1"/>
          <p:nvPr/>
        </p:nvSpPr>
        <p:spPr>
          <a:xfrm>
            <a:off x="3550780" y="1743579"/>
            <a:ext cx="64892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825" name="Line"/>
          <p:cNvSpPr/>
          <p:nvPr/>
        </p:nvSpPr>
        <p:spPr>
          <a:xfrm>
            <a:off x="3454107" y="3019056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26" name="Line"/>
          <p:cNvSpPr/>
          <p:nvPr/>
        </p:nvSpPr>
        <p:spPr>
          <a:xfrm>
            <a:off x="3454107" y="3815641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27" name="Upgrade 1"/>
          <p:cNvSpPr txBox="1"/>
          <p:nvPr/>
        </p:nvSpPr>
        <p:spPr>
          <a:xfrm>
            <a:off x="7302360" y="1743579"/>
            <a:ext cx="1074015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</a:t>
            </a:r>
          </a:p>
        </p:txBody>
      </p:sp>
      <p:sp>
        <p:nvSpPr>
          <p:cNvPr id="828" name="2019"/>
          <p:cNvSpPr txBox="1"/>
          <p:nvPr/>
        </p:nvSpPr>
        <p:spPr>
          <a:xfrm>
            <a:off x="5067062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2019</a:t>
            </a:r>
          </a:p>
        </p:txBody>
      </p:sp>
      <p:sp>
        <p:nvSpPr>
          <p:cNvPr id="829" name="2020"/>
          <p:cNvSpPr txBox="1"/>
          <p:nvPr/>
        </p:nvSpPr>
        <p:spPr>
          <a:xfrm>
            <a:off x="6826838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2020</a:t>
            </a:r>
          </a:p>
        </p:txBody>
      </p:sp>
      <p:sp>
        <p:nvSpPr>
          <p:cNvPr id="830" name="2021"/>
          <p:cNvSpPr txBox="1"/>
          <p:nvPr/>
        </p:nvSpPr>
        <p:spPr>
          <a:xfrm>
            <a:off x="8586614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2021</a:t>
            </a:r>
          </a:p>
        </p:txBody>
      </p:sp>
      <p:sp>
        <p:nvSpPr>
          <p:cNvPr id="831" name="2022"/>
          <p:cNvSpPr txBox="1"/>
          <p:nvPr/>
        </p:nvSpPr>
        <p:spPr>
          <a:xfrm>
            <a:off x="10346390" y="2327977"/>
            <a:ext cx="566217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832" name="Run 3"/>
          <p:cNvSpPr txBox="1"/>
          <p:nvPr/>
        </p:nvSpPr>
        <p:spPr>
          <a:xfrm>
            <a:off x="10892441" y="1743579"/>
            <a:ext cx="64892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833" name="Velo A"/>
          <p:cNvSpPr txBox="1"/>
          <p:nvPr/>
        </p:nvSpPr>
        <p:spPr>
          <a:xfrm>
            <a:off x="2642104" y="2856800"/>
            <a:ext cx="686309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Velo A</a:t>
            </a:r>
          </a:p>
        </p:txBody>
      </p:sp>
      <p:sp>
        <p:nvSpPr>
          <p:cNvPr id="834" name="Velo C"/>
          <p:cNvSpPr txBox="1"/>
          <p:nvPr/>
        </p:nvSpPr>
        <p:spPr>
          <a:xfrm>
            <a:off x="2605294" y="3653386"/>
            <a:ext cx="70134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Velo C</a:t>
            </a:r>
          </a:p>
        </p:txBody>
      </p:sp>
      <p:sp>
        <p:nvSpPr>
          <p:cNvPr id="835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836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837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838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839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840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841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842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843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844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845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846" name="Upgrade 1"/>
          <p:cNvSpPr txBox="1"/>
          <p:nvPr/>
        </p:nvSpPr>
        <p:spPr>
          <a:xfrm>
            <a:off x="6378888" y="475645"/>
            <a:ext cx="1440943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 </a:t>
            </a:r>
          </a:p>
        </p:txBody>
      </p:sp>
      <p:sp>
        <p:nvSpPr>
          <p:cNvPr id="847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848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849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sp>
        <p:nvSpPr>
          <p:cNvPr id="850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51" name="Line"/>
          <p:cNvSpPr/>
          <p:nvPr/>
        </p:nvSpPr>
        <p:spPr>
          <a:xfrm flipV="1">
            <a:off x="3770419" y="837991"/>
            <a:ext cx="2121398" cy="871378"/>
          </a:xfrm>
          <a:prstGeom prst="line">
            <a:avLst/>
          </a:prstGeom>
          <a:ln w="635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52" name="Oval"/>
          <p:cNvSpPr/>
          <p:nvPr/>
        </p:nvSpPr>
        <p:spPr>
          <a:xfrm>
            <a:off x="5858691" y="59977"/>
            <a:ext cx="2481337" cy="1243069"/>
          </a:xfrm>
          <a:prstGeom prst="ellipse">
            <a:avLst/>
          </a:prstGeom>
          <a:ln w="635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53" name="Line"/>
          <p:cNvSpPr/>
          <p:nvPr/>
        </p:nvSpPr>
        <p:spPr>
          <a:xfrm flipH="1" flipV="1">
            <a:off x="8302445" y="837992"/>
            <a:ext cx="3584069" cy="884077"/>
          </a:xfrm>
          <a:prstGeom prst="line">
            <a:avLst/>
          </a:prstGeom>
          <a:ln w="635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54" name="Rectangle"/>
          <p:cNvSpPr/>
          <p:nvPr/>
        </p:nvSpPr>
        <p:spPr>
          <a:xfrm>
            <a:off x="2398641" y="1724133"/>
            <a:ext cx="10403705" cy="2589846"/>
          </a:xfrm>
          <a:prstGeom prst="rect">
            <a:avLst/>
          </a:prstGeom>
          <a:ln w="635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Production Assembly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>
              <a:defRPr spc="-96" sz="4800"/>
            </a:lvl1pPr>
          </a:lstStyle>
          <a:p>
            <a:pPr/>
            <a:r>
              <a:t>Production Assembly</a:t>
            </a:r>
          </a:p>
        </p:txBody>
      </p:sp>
      <p:sp>
        <p:nvSpPr>
          <p:cNvPr id="857" name="Slide Number"/>
          <p:cNvSpPr txBox="1"/>
          <p:nvPr>
            <p:ph type="sldNum" sz="quarter" idx="2"/>
          </p:nvPr>
        </p:nvSpPr>
        <p:spPr>
          <a:xfrm>
            <a:off x="615761" y="4652436"/>
            <a:ext cx="541732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58" name="Rectangle"/>
          <p:cNvSpPr/>
          <p:nvPr/>
        </p:nvSpPr>
        <p:spPr>
          <a:xfrm>
            <a:off x="8883014" y="2780990"/>
            <a:ext cx="1130504" cy="16061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59" name="Text"/>
          <p:cNvSpPr txBox="1"/>
          <p:nvPr/>
        </p:nvSpPr>
        <p:spPr>
          <a:xfrm>
            <a:off x="14699" y="4652436"/>
            <a:ext cx="541732" cy="448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marL="457200" indent="-342900" algn="l">
              <a:lnSpc>
                <a:spcPct val="90000"/>
              </a:lnSpc>
              <a:defRPr spc="-45" sz="23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860" name="Installation"/>
          <p:cNvSpPr txBox="1"/>
          <p:nvPr/>
        </p:nvSpPr>
        <p:spPr>
          <a:xfrm>
            <a:off x="698500" y="1018063"/>
            <a:ext cx="116078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>
              <a:lnSpc>
                <a:spcPct val="80000"/>
              </a:lnSpc>
              <a:defRPr b="1" spc="-96" sz="4800">
                <a:solidFill>
                  <a:srgbClr val="000000"/>
                </a:solidFill>
              </a:defRPr>
            </a:lvl1pPr>
          </a:lstStyle>
          <a:p>
            <a:pPr/>
            <a:r>
              <a:t>Installation</a:t>
            </a:r>
          </a:p>
        </p:txBody>
      </p:sp>
      <p:pic>
        <p:nvPicPr>
          <p:cNvPr id="861" name="Screenshot 2022-10-10 at 22.33.07-modified.png" descr="Screenshot 2022-10-10 at 22.33.07-modified.png"/>
          <p:cNvPicPr>
            <a:picLocks noChangeAspect="1"/>
          </p:cNvPicPr>
          <p:nvPr/>
        </p:nvPicPr>
        <p:blipFill>
          <a:blip r:embed="rId2">
            <a:extLst/>
          </a:blip>
          <a:srcRect l="0" t="0" r="10" b="10"/>
          <a:stretch>
            <a:fillRect/>
          </a:stretch>
        </p:blipFill>
        <p:spPr>
          <a:xfrm rot="5400000">
            <a:off x="715544" y="2213465"/>
            <a:ext cx="1742282" cy="17422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800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  <a:moveTo>
                  <a:pt x="2647" y="4123"/>
                </a:moveTo>
                <a:lnTo>
                  <a:pt x="4040" y="4123"/>
                </a:lnTo>
                <a:cubicBezTo>
                  <a:pt x="5189" y="4123"/>
                  <a:pt x="5447" y="4137"/>
                  <a:pt x="5525" y="4197"/>
                </a:cubicBezTo>
                <a:cubicBezTo>
                  <a:pt x="5618" y="4267"/>
                  <a:pt x="5616" y="4275"/>
                  <a:pt x="5462" y="4399"/>
                </a:cubicBezTo>
                <a:cubicBezTo>
                  <a:pt x="5373" y="4469"/>
                  <a:pt x="5310" y="4544"/>
                  <a:pt x="5324" y="4566"/>
                </a:cubicBezTo>
                <a:cubicBezTo>
                  <a:pt x="5337" y="4588"/>
                  <a:pt x="5293" y="4639"/>
                  <a:pt x="5225" y="4684"/>
                </a:cubicBezTo>
                <a:cubicBezTo>
                  <a:pt x="5157" y="4729"/>
                  <a:pt x="5113" y="4784"/>
                  <a:pt x="5127" y="4807"/>
                </a:cubicBezTo>
                <a:cubicBezTo>
                  <a:pt x="5141" y="4830"/>
                  <a:pt x="5122" y="4877"/>
                  <a:pt x="5083" y="4910"/>
                </a:cubicBezTo>
                <a:cubicBezTo>
                  <a:pt x="5043" y="4943"/>
                  <a:pt x="4961" y="5069"/>
                  <a:pt x="4901" y="5191"/>
                </a:cubicBezTo>
                <a:cubicBezTo>
                  <a:pt x="4840" y="5313"/>
                  <a:pt x="4764" y="5420"/>
                  <a:pt x="4733" y="5432"/>
                </a:cubicBezTo>
                <a:cubicBezTo>
                  <a:pt x="4703" y="5444"/>
                  <a:pt x="4592" y="5408"/>
                  <a:pt x="4487" y="5348"/>
                </a:cubicBezTo>
                <a:cubicBezTo>
                  <a:pt x="4209" y="5189"/>
                  <a:pt x="3911" y="5041"/>
                  <a:pt x="3843" y="5029"/>
                </a:cubicBezTo>
                <a:cubicBezTo>
                  <a:pt x="3767" y="5015"/>
                  <a:pt x="3434" y="5375"/>
                  <a:pt x="3434" y="5471"/>
                </a:cubicBezTo>
                <a:cubicBezTo>
                  <a:pt x="3434" y="5511"/>
                  <a:pt x="3395" y="5570"/>
                  <a:pt x="3341" y="5599"/>
                </a:cubicBezTo>
                <a:cubicBezTo>
                  <a:pt x="3287" y="5628"/>
                  <a:pt x="3238" y="5695"/>
                  <a:pt x="3238" y="5752"/>
                </a:cubicBezTo>
                <a:cubicBezTo>
                  <a:pt x="3238" y="5809"/>
                  <a:pt x="3184" y="5909"/>
                  <a:pt x="3115" y="5973"/>
                </a:cubicBezTo>
                <a:cubicBezTo>
                  <a:pt x="3031" y="6050"/>
                  <a:pt x="2997" y="6120"/>
                  <a:pt x="3016" y="6180"/>
                </a:cubicBezTo>
                <a:cubicBezTo>
                  <a:pt x="3036" y="6243"/>
                  <a:pt x="3008" y="6296"/>
                  <a:pt x="2923" y="6352"/>
                </a:cubicBezTo>
                <a:cubicBezTo>
                  <a:pt x="2846" y="6402"/>
                  <a:pt x="2800" y="6481"/>
                  <a:pt x="2800" y="6554"/>
                </a:cubicBezTo>
                <a:cubicBezTo>
                  <a:pt x="2800" y="6619"/>
                  <a:pt x="2746" y="6730"/>
                  <a:pt x="2682" y="6800"/>
                </a:cubicBezTo>
                <a:cubicBezTo>
                  <a:pt x="2614" y="6873"/>
                  <a:pt x="2575" y="6966"/>
                  <a:pt x="2588" y="7016"/>
                </a:cubicBezTo>
                <a:cubicBezTo>
                  <a:pt x="2603" y="7074"/>
                  <a:pt x="2567" y="7130"/>
                  <a:pt x="2485" y="7184"/>
                </a:cubicBezTo>
                <a:cubicBezTo>
                  <a:pt x="2408" y="7234"/>
                  <a:pt x="2357" y="7315"/>
                  <a:pt x="2357" y="7385"/>
                </a:cubicBezTo>
                <a:cubicBezTo>
                  <a:pt x="2357" y="7449"/>
                  <a:pt x="2324" y="7529"/>
                  <a:pt x="2283" y="7562"/>
                </a:cubicBezTo>
                <a:cubicBezTo>
                  <a:pt x="2243" y="7596"/>
                  <a:pt x="2209" y="7660"/>
                  <a:pt x="2209" y="7705"/>
                </a:cubicBezTo>
                <a:cubicBezTo>
                  <a:pt x="2209" y="7750"/>
                  <a:pt x="2174" y="7835"/>
                  <a:pt x="2130" y="7897"/>
                </a:cubicBezTo>
                <a:cubicBezTo>
                  <a:pt x="2087" y="7959"/>
                  <a:pt x="2065" y="8024"/>
                  <a:pt x="2081" y="8040"/>
                </a:cubicBezTo>
                <a:cubicBezTo>
                  <a:pt x="2097" y="8056"/>
                  <a:pt x="2094" y="8089"/>
                  <a:pt x="2071" y="8118"/>
                </a:cubicBezTo>
                <a:cubicBezTo>
                  <a:pt x="1975" y="8243"/>
                  <a:pt x="1978" y="8390"/>
                  <a:pt x="2081" y="8487"/>
                </a:cubicBezTo>
                <a:cubicBezTo>
                  <a:pt x="2139" y="8542"/>
                  <a:pt x="2204" y="8581"/>
                  <a:pt x="2224" y="8576"/>
                </a:cubicBezTo>
                <a:cubicBezTo>
                  <a:pt x="2299" y="8557"/>
                  <a:pt x="2608" y="8850"/>
                  <a:pt x="2593" y="8925"/>
                </a:cubicBezTo>
                <a:cubicBezTo>
                  <a:pt x="2581" y="8985"/>
                  <a:pt x="2504" y="9004"/>
                  <a:pt x="2258" y="9014"/>
                </a:cubicBezTo>
                <a:cubicBezTo>
                  <a:pt x="2083" y="9021"/>
                  <a:pt x="1922" y="9027"/>
                  <a:pt x="1904" y="9029"/>
                </a:cubicBezTo>
                <a:cubicBezTo>
                  <a:pt x="1818" y="9036"/>
                  <a:pt x="1717" y="9203"/>
                  <a:pt x="1717" y="9334"/>
                </a:cubicBezTo>
                <a:cubicBezTo>
                  <a:pt x="1717" y="9418"/>
                  <a:pt x="1687" y="9489"/>
                  <a:pt x="1643" y="9506"/>
                </a:cubicBezTo>
                <a:cubicBezTo>
                  <a:pt x="1556" y="9539"/>
                  <a:pt x="1411" y="9436"/>
                  <a:pt x="1437" y="9358"/>
                </a:cubicBezTo>
                <a:cubicBezTo>
                  <a:pt x="1447" y="9329"/>
                  <a:pt x="1380" y="9278"/>
                  <a:pt x="1284" y="9245"/>
                </a:cubicBezTo>
                <a:cubicBezTo>
                  <a:pt x="1098" y="9181"/>
                  <a:pt x="1080" y="9182"/>
                  <a:pt x="1063" y="9285"/>
                </a:cubicBezTo>
                <a:cubicBezTo>
                  <a:pt x="1057" y="9321"/>
                  <a:pt x="1024" y="9431"/>
                  <a:pt x="994" y="9526"/>
                </a:cubicBezTo>
                <a:cubicBezTo>
                  <a:pt x="964" y="9620"/>
                  <a:pt x="945" y="9831"/>
                  <a:pt x="950" y="9993"/>
                </a:cubicBezTo>
                <a:cubicBezTo>
                  <a:pt x="957" y="10248"/>
                  <a:pt x="968" y="10284"/>
                  <a:pt x="1053" y="10293"/>
                </a:cubicBezTo>
                <a:cubicBezTo>
                  <a:pt x="1107" y="10299"/>
                  <a:pt x="1196" y="10315"/>
                  <a:pt x="1250" y="10323"/>
                </a:cubicBezTo>
                <a:cubicBezTo>
                  <a:pt x="1320" y="10333"/>
                  <a:pt x="1348" y="10304"/>
                  <a:pt x="1348" y="10234"/>
                </a:cubicBezTo>
                <a:cubicBezTo>
                  <a:pt x="1348" y="10102"/>
                  <a:pt x="1559" y="10069"/>
                  <a:pt x="1599" y="10195"/>
                </a:cubicBezTo>
                <a:cubicBezTo>
                  <a:pt x="1615" y="10244"/>
                  <a:pt x="1651" y="10335"/>
                  <a:pt x="1678" y="10392"/>
                </a:cubicBezTo>
                <a:cubicBezTo>
                  <a:pt x="1713" y="10466"/>
                  <a:pt x="1709" y="10521"/>
                  <a:pt x="1663" y="10593"/>
                </a:cubicBezTo>
                <a:cubicBezTo>
                  <a:pt x="1611" y="10677"/>
                  <a:pt x="1613" y="10721"/>
                  <a:pt x="1668" y="10825"/>
                </a:cubicBezTo>
                <a:cubicBezTo>
                  <a:pt x="1724" y="10929"/>
                  <a:pt x="1722" y="10970"/>
                  <a:pt x="1668" y="11071"/>
                </a:cubicBezTo>
                <a:cubicBezTo>
                  <a:pt x="1616" y="11167"/>
                  <a:pt x="1620" y="11205"/>
                  <a:pt x="1668" y="11263"/>
                </a:cubicBezTo>
                <a:cubicBezTo>
                  <a:pt x="1716" y="11320"/>
                  <a:pt x="1715" y="11376"/>
                  <a:pt x="1668" y="11523"/>
                </a:cubicBezTo>
                <a:cubicBezTo>
                  <a:pt x="1635" y="11626"/>
                  <a:pt x="1599" y="11737"/>
                  <a:pt x="1589" y="11774"/>
                </a:cubicBezTo>
                <a:cubicBezTo>
                  <a:pt x="1575" y="11828"/>
                  <a:pt x="1554" y="11832"/>
                  <a:pt x="1496" y="11784"/>
                </a:cubicBezTo>
                <a:cubicBezTo>
                  <a:pt x="1456" y="11751"/>
                  <a:pt x="1434" y="11707"/>
                  <a:pt x="1447" y="11686"/>
                </a:cubicBezTo>
                <a:cubicBezTo>
                  <a:pt x="1499" y="11600"/>
                  <a:pt x="1334" y="11530"/>
                  <a:pt x="1171" y="11572"/>
                </a:cubicBezTo>
                <a:lnTo>
                  <a:pt x="1009" y="11617"/>
                </a:lnTo>
                <a:lnTo>
                  <a:pt x="1004" y="11981"/>
                </a:lnTo>
                <a:cubicBezTo>
                  <a:pt x="1002" y="12182"/>
                  <a:pt x="1018" y="12414"/>
                  <a:pt x="1043" y="12497"/>
                </a:cubicBezTo>
                <a:cubicBezTo>
                  <a:pt x="1084" y="12631"/>
                  <a:pt x="1115" y="12653"/>
                  <a:pt x="1284" y="12660"/>
                </a:cubicBezTo>
                <a:cubicBezTo>
                  <a:pt x="1448" y="12666"/>
                  <a:pt x="1484" y="12650"/>
                  <a:pt x="1525" y="12542"/>
                </a:cubicBezTo>
                <a:cubicBezTo>
                  <a:pt x="1592" y="12365"/>
                  <a:pt x="1688" y="12416"/>
                  <a:pt x="1717" y="12645"/>
                </a:cubicBezTo>
                <a:cubicBezTo>
                  <a:pt x="1740" y="12824"/>
                  <a:pt x="1755" y="12842"/>
                  <a:pt x="1914" y="12857"/>
                </a:cubicBezTo>
                <a:cubicBezTo>
                  <a:pt x="2008" y="12866"/>
                  <a:pt x="2110" y="12890"/>
                  <a:pt x="2140" y="12916"/>
                </a:cubicBezTo>
                <a:cubicBezTo>
                  <a:pt x="2224" y="12985"/>
                  <a:pt x="2256" y="13408"/>
                  <a:pt x="2190" y="13550"/>
                </a:cubicBezTo>
                <a:cubicBezTo>
                  <a:pt x="2102" y="13736"/>
                  <a:pt x="2156" y="14185"/>
                  <a:pt x="2283" y="14338"/>
                </a:cubicBezTo>
                <a:cubicBezTo>
                  <a:pt x="2317" y="14378"/>
                  <a:pt x="2337" y="14456"/>
                  <a:pt x="2327" y="14510"/>
                </a:cubicBezTo>
                <a:cubicBezTo>
                  <a:pt x="2318" y="14564"/>
                  <a:pt x="2356" y="14666"/>
                  <a:pt x="2411" y="14741"/>
                </a:cubicBezTo>
                <a:cubicBezTo>
                  <a:pt x="2465" y="14816"/>
                  <a:pt x="2498" y="14897"/>
                  <a:pt x="2485" y="14918"/>
                </a:cubicBezTo>
                <a:cubicBezTo>
                  <a:pt x="2471" y="14940"/>
                  <a:pt x="2503" y="15027"/>
                  <a:pt x="2554" y="15110"/>
                </a:cubicBezTo>
                <a:cubicBezTo>
                  <a:pt x="2604" y="15193"/>
                  <a:pt x="2629" y="15271"/>
                  <a:pt x="2613" y="15287"/>
                </a:cubicBezTo>
                <a:cubicBezTo>
                  <a:pt x="2597" y="15303"/>
                  <a:pt x="2226" y="15317"/>
                  <a:pt x="1786" y="15317"/>
                </a:cubicBezTo>
                <a:cubicBezTo>
                  <a:pt x="1074" y="15317"/>
                  <a:pt x="981" y="15310"/>
                  <a:pt x="940" y="15233"/>
                </a:cubicBezTo>
                <a:cubicBezTo>
                  <a:pt x="914" y="15186"/>
                  <a:pt x="891" y="15133"/>
                  <a:pt x="891" y="15120"/>
                </a:cubicBezTo>
                <a:cubicBezTo>
                  <a:pt x="890" y="15106"/>
                  <a:pt x="881" y="15040"/>
                  <a:pt x="866" y="14972"/>
                </a:cubicBezTo>
                <a:cubicBezTo>
                  <a:pt x="851" y="14905"/>
                  <a:pt x="828" y="14788"/>
                  <a:pt x="817" y="14707"/>
                </a:cubicBezTo>
                <a:cubicBezTo>
                  <a:pt x="805" y="14626"/>
                  <a:pt x="773" y="14415"/>
                  <a:pt x="743" y="14239"/>
                </a:cubicBezTo>
                <a:cubicBezTo>
                  <a:pt x="671" y="13813"/>
                  <a:pt x="599" y="12337"/>
                  <a:pt x="630" y="11907"/>
                </a:cubicBezTo>
                <a:cubicBezTo>
                  <a:pt x="643" y="11718"/>
                  <a:pt x="625" y="11217"/>
                  <a:pt x="590" y="10795"/>
                </a:cubicBezTo>
                <a:cubicBezTo>
                  <a:pt x="555" y="10367"/>
                  <a:pt x="543" y="9985"/>
                  <a:pt x="566" y="9934"/>
                </a:cubicBezTo>
                <a:cubicBezTo>
                  <a:pt x="665" y="9711"/>
                  <a:pt x="673" y="9543"/>
                  <a:pt x="620" y="8542"/>
                </a:cubicBezTo>
                <a:cubicBezTo>
                  <a:pt x="557" y="7351"/>
                  <a:pt x="556" y="7311"/>
                  <a:pt x="595" y="7287"/>
                </a:cubicBezTo>
                <a:cubicBezTo>
                  <a:pt x="626" y="7268"/>
                  <a:pt x="797" y="6812"/>
                  <a:pt x="807" y="6726"/>
                </a:cubicBezTo>
                <a:cubicBezTo>
                  <a:pt x="808" y="6713"/>
                  <a:pt x="830" y="6676"/>
                  <a:pt x="851" y="6642"/>
                </a:cubicBezTo>
                <a:cubicBezTo>
                  <a:pt x="873" y="6609"/>
                  <a:pt x="895" y="6536"/>
                  <a:pt x="905" y="6485"/>
                </a:cubicBezTo>
                <a:cubicBezTo>
                  <a:pt x="915" y="6434"/>
                  <a:pt x="1013" y="6234"/>
                  <a:pt x="1122" y="6042"/>
                </a:cubicBezTo>
                <a:cubicBezTo>
                  <a:pt x="1231" y="5850"/>
                  <a:pt x="1305" y="5698"/>
                  <a:pt x="1289" y="5698"/>
                </a:cubicBezTo>
                <a:cubicBezTo>
                  <a:pt x="1273" y="5698"/>
                  <a:pt x="1297" y="5656"/>
                  <a:pt x="1338" y="5609"/>
                </a:cubicBezTo>
                <a:cubicBezTo>
                  <a:pt x="1380" y="5562"/>
                  <a:pt x="1446" y="5451"/>
                  <a:pt x="1491" y="5363"/>
                </a:cubicBezTo>
                <a:lnTo>
                  <a:pt x="1574" y="5206"/>
                </a:lnTo>
                <a:lnTo>
                  <a:pt x="1983" y="5206"/>
                </a:lnTo>
                <a:lnTo>
                  <a:pt x="2391" y="5206"/>
                </a:lnTo>
                <a:lnTo>
                  <a:pt x="2480" y="4773"/>
                </a:lnTo>
                <a:cubicBezTo>
                  <a:pt x="2529" y="4536"/>
                  <a:pt x="2585" y="4297"/>
                  <a:pt x="2608" y="4236"/>
                </a:cubicBezTo>
                <a:lnTo>
                  <a:pt x="2647" y="4123"/>
                </a:lnTo>
                <a:close/>
                <a:moveTo>
                  <a:pt x="7572" y="6898"/>
                </a:moveTo>
                <a:cubicBezTo>
                  <a:pt x="7634" y="6898"/>
                  <a:pt x="7646" y="6977"/>
                  <a:pt x="7656" y="7449"/>
                </a:cubicBezTo>
                <a:lnTo>
                  <a:pt x="7661" y="7661"/>
                </a:lnTo>
                <a:lnTo>
                  <a:pt x="8345" y="7661"/>
                </a:lnTo>
                <a:cubicBezTo>
                  <a:pt x="8721" y="7661"/>
                  <a:pt x="9036" y="7675"/>
                  <a:pt x="9048" y="7695"/>
                </a:cubicBezTo>
                <a:cubicBezTo>
                  <a:pt x="9061" y="7716"/>
                  <a:pt x="9089" y="8229"/>
                  <a:pt x="9107" y="8837"/>
                </a:cubicBezTo>
                <a:cubicBezTo>
                  <a:pt x="9149" y="10190"/>
                  <a:pt x="9167" y="10331"/>
                  <a:pt x="9319" y="10352"/>
                </a:cubicBezTo>
                <a:cubicBezTo>
                  <a:pt x="9381" y="10361"/>
                  <a:pt x="9443" y="10399"/>
                  <a:pt x="9457" y="10436"/>
                </a:cubicBezTo>
                <a:cubicBezTo>
                  <a:pt x="9471" y="10473"/>
                  <a:pt x="9436" y="10728"/>
                  <a:pt x="9378" y="11007"/>
                </a:cubicBezTo>
                <a:cubicBezTo>
                  <a:pt x="9320" y="11285"/>
                  <a:pt x="9265" y="11536"/>
                  <a:pt x="9260" y="11563"/>
                </a:cubicBezTo>
                <a:cubicBezTo>
                  <a:pt x="9231" y="11707"/>
                  <a:pt x="9159" y="11735"/>
                  <a:pt x="8812" y="11735"/>
                </a:cubicBezTo>
                <a:cubicBezTo>
                  <a:pt x="8387" y="11735"/>
                  <a:pt x="8457" y="11577"/>
                  <a:pt x="8271" y="12935"/>
                </a:cubicBezTo>
                <a:cubicBezTo>
                  <a:pt x="8201" y="13448"/>
                  <a:pt x="8116" y="14059"/>
                  <a:pt x="8084" y="14288"/>
                </a:cubicBezTo>
                <a:cubicBezTo>
                  <a:pt x="8041" y="14591"/>
                  <a:pt x="8010" y="14705"/>
                  <a:pt x="7956" y="14712"/>
                </a:cubicBezTo>
                <a:cubicBezTo>
                  <a:pt x="7769" y="14735"/>
                  <a:pt x="6506" y="13830"/>
                  <a:pt x="5983" y="13295"/>
                </a:cubicBezTo>
                <a:cubicBezTo>
                  <a:pt x="5506" y="12807"/>
                  <a:pt x="5152" y="12320"/>
                  <a:pt x="4846" y="11735"/>
                </a:cubicBezTo>
                <a:lnTo>
                  <a:pt x="4576" y="11218"/>
                </a:lnTo>
                <a:lnTo>
                  <a:pt x="4645" y="10780"/>
                </a:lnTo>
                <a:cubicBezTo>
                  <a:pt x="4684" y="10539"/>
                  <a:pt x="4784" y="10173"/>
                  <a:pt x="4866" y="9968"/>
                </a:cubicBezTo>
                <a:cubicBezTo>
                  <a:pt x="4948" y="9764"/>
                  <a:pt x="5075" y="9464"/>
                  <a:pt x="5142" y="9299"/>
                </a:cubicBezTo>
                <a:cubicBezTo>
                  <a:pt x="5275" y="8973"/>
                  <a:pt x="6179" y="7857"/>
                  <a:pt x="6529" y="7587"/>
                </a:cubicBezTo>
                <a:cubicBezTo>
                  <a:pt x="6896" y="7304"/>
                  <a:pt x="7510" y="6898"/>
                  <a:pt x="7572" y="6898"/>
                </a:cubicBezTo>
                <a:close/>
                <a:moveTo>
                  <a:pt x="14348" y="7523"/>
                </a:moveTo>
                <a:cubicBezTo>
                  <a:pt x="14521" y="7522"/>
                  <a:pt x="14571" y="7554"/>
                  <a:pt x="14741" y="7681"/>
                </a:cubicBezTo>
                <a:cubicBezTo>
                  <a:pt x="14868" y="7775"/>
                  <a:pt x="15196" y="8116"/>
                  <a:pt x="15469" y="8433"/>
                </a:cubicBezTo>
                <a:cubicBezTo>
                  <a:pt x="15895" y="8927"/>
                  <a:pt x="16011" y="9099"/>
                  <a:pt x="16262" y="9624"/>
                </a:cubicBezTo>
                <a:cubicBezTo>
                  <a:pt x="16646" y="10427"/>
                  <a:pt x="16730" y="10696"/>
                  <a:pt x="16817" y="11356"/>
                </a:cubicBezTo>
                <a:cubicBezTo>
                  <a:pt x="16894" y="11929"/>
                  <a:pt x="16882" y="12455"/>
                  <a:pt x="16778" y="13103"/>
                </a:cubicBezTo>
                <a:lnTo>
                  <a:pt x="16719" y="13462"/>
                </a:lnTo>
                <a:lnTo>
                  <a:pt x="16252" y="13900"/>
                </a:lnTo>
                <a:cubicBezTo>
                  <a:pt x="15897" y="14230"/>
                  <a:pt x="15671" y="14398"/>
                  <a:pt x="15312" y="14584"/>
                </a:cubicBezTo>
                <a:cubicBezTo>
                  <a:pt x="15068" y="14710"/>
                  <a:pt x="14886" y="14797"/>
                  <a:pt x="14849" y="14810"/>
                </a:cubicBezTo>
                <a:cubicBezTo>
                  <a:pt x="14824" y="14839"/>
                  <a:pt x="14785" y="14871"/>
                  <a:pt x="14731" y="14899"/>
                </a:cubicBezTo>
                <a:cubicBezTo>
                  <a:pt x="14572" y="14981"/>
                  <a:pt x="14354" y="15000"/>
                  <a:pt x="14313" y="14933"/>
                </a:cubicBezTo>
                <a:cubicBezTo>
                  <a:pt x="14299" y="14910"/>
                  <a:pt x="14321" y="14731"/>
                  <a:pt x="14357" y="14539"/>
                </a:cubicBezTo>
                <a:cubicBezTo>
                  <a:pt x="14394" y="14348"/>
                  <a:pt x="14412" y="14186"/>
                  <a:pt x="14402" y="14175"/>
                </a:cubicBezTo>
                <a:cubicBezTo>
                  <a:pt x="14391" y="14165"/>
                  <a:pt x="14383" y="13879"/>
                  <a:pt x="14382" y="13541"/>
                </a:cubicBezTo>
                <a:cubicBezTo>
                  <a:pt x="14381" y="12993"/>
                  <a:pt x="14373" y="12925"/>
                  <a:pt x="14298" y="12930"/>
                </a:cubicBezTo>
                <a:cubicBezTo>
                  <a:pt x="14226" y="12936"/>
                  <a:pt x="14217" y="12891"/>
                  <a:pt x="14229" y="12616"/>
                </a:cubicBezTo>
                <a:cubicBezTo>
                  <a:pt x="14237" y="12440"/>
                  <a:pt x="14272" y="12186"/>
                  <a:pt x="14308" y="12045"/>
                </a:cubicBezTo>
                <a:lnTo>
                  <a:pt x="14377" y="11784"/>
                </a:lnTo>
                <a:lnTo>
                  <a:pt x="13900" y="11774"/>
                </a:lnTo>
                <a:cubicBezTo>
                  <a:pt x="13467" y="11761"/>
                  <a:pt x="13428" y="11751"/>
                  <a:pt x="13442" y="11666"/>
                </a:cubicBezTo>
                <a:cubicBezTo>
                  <a:pt x="13455" y="11593"/>
                  <a:pt x="13436" y="11580"/>
                  <a:pt x="13354" y="11602"/>
                </a:cubicBezTo>
                <a:cubicBezTo>
                  <a:pt x="13290" y="11619"/>
                  <a:pt x="13241" y="11602"/>
                  <a:pt x="13226" y="11563"/>
                </a:cubicBezTo>
                <a:cubicBezTo>
                  <a:pt x="13212" y="11527"/>
                  <a:pt x="13161" y="11487"/>
                  <a:pt x="13113" y="11474"/>
                </a:cubicBezTo>
                <a:cubicBezTo>
                  <a:pt x="13032" y="11453"/>
                  <a:pt x="13023" y="11376"/>
                  <a:pt x="13014" y="10628"/>
                </a:cubicBezTo>
                <a:cubicBezTo>
                  <a:pt x="13005" y="9809"/>
                  <a:pt x="12975" y="9624"/>
                  <a:pt x="12842" y="9624"/>
                </a:cubicBezTo>
                <a:cubicBezTo>
                  <a:pt x="12714" y="9624"/>
                  <a:pt x="12711" y="9529"/>
                  <a:pt x="12832" y="8925"/>
                </a:cubicBezTo>
                <a:cubicBezTo>
                  <a:pt x="12898" y="8594"/>
                  <a:pt x="12957" y="8191"/>
                  <a:pt x="12960" y="8030"/>
                </a:cubicBezTo>
                <a:cubicBezTo>
                  <a:pt x="12963" y="7868"/>
                  <a:pt x="12982" y="7717"/>
                  <a:pt x="13004" y="7695"/>
                </a:cubicBezTo>
                <a:cubicBezTo>
                  <a:pt x="13018" y="7681"/>
                  <a:pt x="13064" y="7669"/>
                  <a:pt x="13127" y="7666"/>
                </a:cubicBezTo>
                <a:cubicBezTo>
                  <a:pt x="13238" y="7659"/>
                  <a:pt x="13395" y="7669"/>
                  <a:pt x="13511" y="7685"/>
                </a:cubicBezTo>
                <a:cubicBezTo>
                  <a:pt x="13577" y="7669"/>
                  <a:pt x="13631" y="7652"/>
                  <a:pt x="13654" y="7631"/>
                </a:cubicBezTo>
                <a:cubicBezTo>
                  <a:pt x="13704" y="7585"/>
                  <a:pt x="13877" y="7548"/>
                  <a:pt x="14121" y="7533"/>
                </a:cubicBezTo>
                <a:cubicBezTo>
                  <a:pt x="14216" y="7527"/>
                  <a:pt x="14290" y="7523"/>
                  <a:pt x="14348" y="7523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862" name="Oval"/>
          <p:cNvSpPr/>
          <p:nvPr/>
        </p:nvSpPr>
        <p:spPr>
          <a:xfrm>
            <a:off x="688333" y="2196498"/>
            <a:ext cx="1796326" cy="1776215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63" name="Line"/>
          <p:cNvSpPr/>
          <p:nvPr/>
        </p:nvSpPr>
        <p:spPr>
          <a:xfrm>
            <a:off x="3454107" y="2222470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64" name="2018"/>
          <p:cNvSpPr txBox="1"/>
          <p:nvPr/>
        </p:nvSpPr>
        <p:spPr>
          <a:xfrm>
            <a:off x="3592131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865" name="Run 2"/>
          <p:cNvSpPr txBox="1"/>
          <p:nvPr/>
        </p:nvSpPr>
        <p:spPr>
          <a:xfrm>
            <a:off x="3550780" y="1743579"/>
            <a:ext cx="64892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866" name="Line"/>
          <p:cNvSpPr/>
          <p:nvPr/>
        </p:nvSpPr>
        <p:spPr>
          <a:xfrm>
            <a:off x="3454107" y="3019056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67" name="Line"/>
          <p:cNvSpPr/>
          <p:nvPr/>
        </p:nvSpPr>
        <p:spPr>
          <a:xfrm>
            <a:off x="3454107" y="3815641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68" name="2019"/>
          <p:cNvSpPr txBox="1"/>
          <p:nvPr/>
        </p:nvSpPr>
        <p:spPr>
          <a:xfrm>
            <a:off x="5067062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2019</a:t>
            </a:r>
          </a:p>
        </p:txBody>
      </p:sp>
      <p:sp>
        <p:nvSpPr>
          <p:cNvPr id="869" name="2020"/>
          <p:cNvSpPr txBox="1"/>
          <p:nvPr/>
        </p:nvSpPr>
        <p:spPr>
          <a:xfrm>
            <a:off x="6826838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2020</a:t>
            </a:r>
          </a:p>
        </p:txBody>
      </p:sp>
      <p:sp>
        <p:nvSpPr>
          <p:cNvPr id="870" name="2021"/>
          <p:cNvSpPr txBox="1"/>
          <p:nvPr/>
        </p:nvSpPr>
        <p:spPr>
          <a:xfrm>
            <a:off x="8586614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2021</a:t>
            </a:r>
          </a:p>
        </p:txBody>
      </p:sp>
      <p:sp>
        <p:nvSpPr>
          <p:cNvPr id="871" name="2022"/>
          <p:cNvSpPr txBox="1"/>
          <p:nvPr/>
        </p:nvSpPr>
        <p:spPr>
          <a:xfrm>
            <a:off x="10346390" y="2327977"/>
            <a:ext cx="566217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872" name="Run 3"/>
          <p:cNvSpPr txBox="1"/>
          <p:nvPr/>
        </p:nvSpPr>
        <p:spPr>
          <a:xfrm>
            <a:off x="10892441" y="1743579"/>
            <a:ext cx="64892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873" name="Velo A"/>
          <p:cNvSpPr txBox="1"/>
          <p:nvPr/>
        </p:nvSpPr>
        <p:spPr>
          <a:xfrm>
            <a:off x="2642104" y="2856800"/>
            <a:ext cx="686309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Velo A</a:t>
            </a:r>
          </a:p>
        </p:txBody>
      </p:sp>
      <p:sp>
        <p:nvSpPr>
          <p:cNvPr id="874" name="Velo C"/>
          <p:cNvSpPr txBox="1"/>
          <p:nvPr/>
        </p:nvSpPr>
        <p:spPr>
          <a:xfrm>
            <a:off x="2605294" y="3653386"/>
            <a:ext cx="70134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Velo C</a:t>
            </a:r>
          </a:p>
        </p:txBody>
      </p:sp>
      <p:sp>
        <p:nvSpPr>
          <p:cNvPr id="875" name="Line"/>
          <p:cNvSpPr/>
          <p:nvPr/>
        </p:nvSpPr>
        <p:spPr>
          <a:xfrm flipV="1">
            <a:off x="5350171" y="1589081"/>
            <a:ext cx="1" cy="6335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76" name="Line"/>
          <p:cNvSpPr/>
          <p:nvPr/>
        </p:nvSpPr>
        <p:spPr>
          <a:xfrm flipV="1">
            <a:off x="5350171" y="1233184"/>
            <a:ext cx="412807" cy="3747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77" name="remove old VELO"/>
          <p:cNvSpPr txBox="1"/>
          <p:nvPr/>
        </p:nvSpPr>
        <p:spPr>
          <a:xfrm>
            <a:off x="5789476" y="1036132"/>
            <a:ext cx="169905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remove old VELO</a:t>
            </a:r>
          </a:p>
        </p:txBody>
      </p:sp>
      <p:pic>
        <p:nvPicPr>
          <p:cNvPr id="878" name="20190226_100446.jpg" descr="20190226_100446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63940" y="4808568"/>
            <a:ext cx="5359291" cy="4019468"/>
          </a:xfrm>
          <a:prstGeom prst="rect">
            <a:avLst/>
          </a:prstGeom>
          <a:ln w="12700">
            <a:miter lim="400000"/>
          </a:ln>
        </p:spPr>
      </p:pic>
      <p:pic>
        <p:nvPicPr>
          <p:cNvPr id="879" name="GOPR0333.jpeg" descr="GOPR0333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171053" y="4808568"/>
            <a:ext cx="5358228" cy="40194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Production Assembly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>
              <a:defRPr spc="-96" sz="4800"/>
            </a:lvl1pPr>
          </a:lstStyle>
          <a:p>
            <a:pPr/>
            <a:r>
              <a:t>Production Assembly</a:t>
            </a:r>
          </a:p>
        </p:txBody>
      </p:sp>
      <p:sp>
        <p:nvSpPr>
          <p:cNvPr id="882" name="Slide Number"/>
          <p:cNvSpPr txBox="1"/>
          <p:nvPr>
            <p:ph type="sldNum" sz="quarter" idx="2"/>
          </p:nvPr>
        </p:nvSpPr>
        <p:spPr>
          <a:xfrm>
            <a:off x="615761" y="4652436"/>
            <a:ext cx="541732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83" name="Rectangle"/>
          <p:cNvSpPr/>
          <p:nvPr/>
        </p:nvSpPr>
        <p:spPr>
          <a:xfrm>
            <a:off x="8883014" y="2780990"/>
            <a:ext cx="1130504" cy="16061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84" name="Text"/>
          <p:cNvSpPr txBox="1"/>
          <p:nvPr/>
        </p:nvSpPr>
        <p:spPr>
          <a:xfrm>
            <a:off x="14699" y="4652436"/>
            <a:ext cx="541732" cy="448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marL="457200" indent="-342900" algn="l">
              <a:lnSpc>
                <a:spcPct val="90000"/>
              </a:lnSpc>
              <a:defRPr spc="-45" sz="23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885" name="Screenshot 2022-10-10 at 22.33.07-modified.png" descr="Screenshot 2022-10-10 at 22.33.07-modified.png"/>
          <p:cNvPicPr>
            <a:picLocks noChangeAspect="1"/>
          </p:cNvPicPr>
          <p:nvPr/>
        </p:nvPicPr>
        <p:blipFill>
          <a:blip r:embed="rId2">
            <a:extLst/>
          </a:blip>
          <a:srcRect l="0" t="0" r="10" b="10"/>
          <a:stretch>
            <a:fillRect/>
          </a:stretch>
        </p:blipFill>
        <p:spPr>
          <a:xfrm rot="5400000">
            <a:off x="715544" y="2213465"/>
            <a:ext cx="1742282" cy="17422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800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  <a:moveTo>
                  <a:pt x="2647" y="4123"/>
                </a:moveTo>
                <a:lnTo>
                  <a:pt x="4040" y="4123"/>
                </a:lnTo>
                <a:cubicBezTo>
                  <a:pt x="5189" y="4123"/>
                  <a:pt x="5447" y="4137"/>
                  <a:pt x="5525" y="4197"/>
                </a:cubicBezTo>
                <a:cubicBezTo>
                  <a:pt x="5618" y="4267"/>
                  <a:pt x="5616" y="4275"/>
                  <a:pt x="5462" y="4399"/>
                </a:cubicBezTo>
                <a:cubicBezTo>
                  <a:pt x="5373" y="4469"/>
                  <a:pt x="5310" y="4544"/>
                  <a:pt x="5324" y="4566"/>
                </a:cubicBezTo>
                <a:cubicBezTo>
                  <a:pt x="5337" y="4588"/>
                  <a:pt x="5293" y="4639"/>
                  <a:pt x="5225" y="4684"/>
                </a:cubicBezTo>
                <a:cubicBezTo>
                  <a:pt x="5157" y="4729"/>
                  <a:pt x="5113" y="4784"/>
                  <a:pt x="5127" y="4807"/>
                </a:cubicBezTo>
                <a:cubicBezTo>
                  <a:pt x="5141" y="4830"/>
                  <a:pt x="5122" y="4877"/>
                  <a:pt x="5083" y="4910"/>
                </a:cubicBezTo>
                <a:cubicBezTo>
                  <a:pt x="5043" y="4943"/>
                  <a:pt x="4961" y="5069"/>
                  <a:pt x="4901" y="5191"/>
                </a:cubicBezTo>
                <a:cubicBezTo>
                  <a:pt x="4840" y="5313"/>
                  <a:pt x="4764" y="5420"/>
                  <a:pt x="4733" y="5432"/>
                </a:cubicBezTo>
                <a:cubicBezTo>
                  <a:pt x="4703" y="5444"/>
                  <a:pt x="4592" y="5408"/>
                  <a:pt x="4487" y="5348"/>
                </a:cubicBezTo>
                <a:cubicBezTo>
                  <a:pt x="4209" y="5189"/>
                  <a:pt x="3911" y="5041"/>
                  <a:pt x="3843" y="5029"/>
                </a:cubicBezTo>
                <a:cubicBezTo>
                  <a:pt x="3767" y="5015"/>
                  <a:pt x="3434" y="5375"/>
                  <a:pt x="3434" y="5471"/>
                </a:cubicBezTo>
                <a:cubicBezTo>
                  <a:pt x="3434" y="5511"/>
                  <a:pt x="3395" y="5570"/>
                  <a:pt x="3341" y="5599"/>
                </a:cubicBezTo>
                <a:cubicBezTo>
                  <a:pt x="3287" y="5628"/>
                  <a:pt x="3238" y="5695"/>
                  <a:pt x="3238" y="5752"/>
                </a:cubicBezTo>
                <a:cubicBezTo>
                  <a:pt x="3238" y="5809"/>
                  <a:pt x="3184" y="5909"/>
                  <a:pt x="3115" y="5973"/>
                </a:cubicBezTo>
                <a:cubicBezTo>
                  <a:pt x="3031" y="6050"/>
                  <a:pt x="2997" y="6120"/>
                  <a:pt x="3016" y="6180"/>
                </a:cubicBezTo>
                <a:cubicBezTo>
                  <a:pt x="3036" y="6243"/>
                  <a:pt x="3008" y="6296"/>
                  <a:pt x="2923" y="6352"/>
                </a:cubicBezTo>
                <a:cubicBezTo>
                  <a:pt x="2846" y="6402"/>
                  <a:pt x="2800" y="6481"/>
                  <a:pt x="2800" y="6554"/>
                </a:cubicBezTo>
                <a:cubicBezTo>
                  <a:pt x="2800" y="6619"/>
                  <a:pt x="2746" y="6730"/>
                  <a:pt x="2682" y="6800"/>
                </a:cubicBezTo>
                <a:cubicBezTo>
                  <a:pt x="2614" y="6873"/>
                  <a:pt x="2575" y="6966"/>
                  <a:pt x="2588" y="7016"/>
                </a:cubicBezTo>
                <a:cubicBezTo>
                  <a:pt x="2603" y="7074"/>
                  <a:pt x="2567" y="7130"/>
                  <a:pt x="2485" y="7184"/>
                </a:cubicBezTo>
                <a:cubicBezTo>
                  <a:pt x="2408" y="7234"/>
                  <a:pt x="2357" y="7315"/>
                  <a:pt x="2357" y="7385"/>
                </a:cubicBezTo>
                <a:cubicBezTo>
                  <a:pt x="2357" y="7449"/>
                  <a:pt x="2324" y="7529"/>
                  <a:pt x="2283" y="7562"/>
                </a:cubicBezTo>
                <a:cubicBezTo>
                  <a:pt x="2243" y="7596"/>
                  <a:pt x="2209" y="7660"/>
                  <a:pt x="2209" y="7705"/>
                </a:cubicBezTo>
                <a:cubicBezTo>
                  <a:pt x="2209" y="7750"/>
                  <a:pt x="2174" y="7835"/>
                  <a:pt x="2130" y="7897"/>
                </a:cubicBezTo>
                <a:cubicBezTo>
                  <a:pt x="2087" y="7959"/>
                  <a:pt x="2065" y="8024"/>
                  <a:pt x="2081" y="8040"/>
                </a:cubicBezTo>
                <a:cubicBezTo>
                  <a:pt x="2097" y="8056"/>
                  <a:pt x="2094" y="8089"/>
                  <a:pt x="2071" y="8118"/>
                </a:cubicBezTo>
                <a:cubicBezTo>
                  <a:pt x="1975" y="8243"/>
                  <a:pt x="1978" y="8390"/>
                  <a:pt x="2081" y="8487"/>
                </a:cubicBezTo>
                <a:cubicBezTo>
                  <a:pt x="2139" y="8542"/>
                  <a:pt x="2204" y="8581"/>
                  <a:pt x="2224" y="8576"/>
                </a:cubicBezTo>
                <a:cubicBezTo>
                  <a:pt x="2299" y="8557"/>
                  <a:pt x="2608" y="8850"/>
                  <a:pt x="2593" y="8925"/>
                </a:cubicBezTo>
                <a:cubicBezTo>
                  <a:pt x="2581" y="8985"/>
                  <a:pt x="2504" y="9004"/>
                  <a:pt x="2258" y="9014"/>
                </a:cubicBezTo>
                <a:cubicBezTo>
                  <a:pt x="2083" y="9021"/>
                  <a:pt x="1922" y="9027"/>
                  <a:pt x="1904" y="9029"/>
                </a:cubicBezTo>
                <a:cubicBezTo>
                  <a:pt x="1818" y="9036"/>
                  <a:pt x="1717" y="9203"/>
                  <a:pt x="1717" y="9334"/>
                </a:cubicBezTo>
                <a:cubicBezTo>
                  <a:pt x="1717" y="9418"/>
                  <a:pt x="1687" y="9489"/>
                  <a:pt x="1643" y="9506"/>
                </a:cubicBezTo>
                <a:cubicBezTo>
                  <a:pt x="1556" y="9539"/>
                  <a:pt x="1411" y="9436"/>
                  <a:pt x="1437" y="9358"/>
                </a:cubicBezTo>
                <a:cubicBezTo>
                  <a:pt x="1447" y="9329"/>
                  <a:pt x="1380" y="9278"/>
                  <a:pt x="1284" y="9245"/>
                </a:cubicBezTo>
                <a:cubicBezTo>
                  <a:pt x="1098" y="9181"/>
                  <a:pt x="1080" y="9182"/>
                  <a:pt x="1063" y="9285"/>
                </a:cubicBezTo>
                <a:cubicBezTo>
                  <a:pt x="1057" y="9321"/>
                  <a:pt x="1024" y="9431"/>
                  <a:pt x="994" y="9526"/>
                </a:cubicBezTo>
                <a:cubicBezTo>
                  <a:pt x="964" y="9620"/>
                  <a:pt x="945" y="9831"/>
                  <a:pt x="950" y="9993"/>
                </a:cubicBezTo>
                <a:cubicBezTo>
                  <a:pt x="957" y="10248"/>
                  <a:pt x="968" y="10284"/>
                  <a:pt x="1053" y="10293"/>
                </a:cubicBezTo>
                <a:cubicBezTo>
                  <a:pt x="1107" y="10299"/>
                  <a:pt x="1196" y="10315"/>
                  <a:pt x="1250" y="10323"/>
                </a:cubicBezTo>
                <a:cubicBezTo>
                  <a:pt x="1320" y="10333"/>
                  <a:pt x="1348" y="10304"/>
                  <a:pt x="1348" y="10234"/>
                </a:cubicBezTo>
                <a:cubicBezTo>
                  <a:pt x="1348" y="10102"/>
                  <a:pt x="1559" y="10069"/>
                  <a:pt x="1599" y="10195"/>
                </a:cubicBezTo>
                <a:cubicBezTo>
                  <a:pt x="1615" y="10244"/>
                  <a:pt x="1651" y="10335"/>
                  <a:pt x="1678" y="10392"/>
                </a:cubicBezTo>
                <a:cubicBezTo>
                  <a:pt x="1713" y="10466"/>
                  <a:pt x="1709" y="10521"/>
                  <a:pt x="1663" y="10593"/>
                </a:cubicBezTo>
                <a:cubicBezTo>
                  <a:pt x="1611" y="10677"/>
                  <a:pt x="1613" y="10721"/>
                  <a:pt x="1668" y="10825"/>
                </a:cubicBezTo>
                <a:cubicBezTo>
                  <a:pt x="1724" y="10929"/>
                  <a:pt x="1722" y="10970"/>
                  <a:pt x="1668" y="11071"/>
                </a:cubicBezTo>
                <a:cubicBezTo>
                  <a:pt x="1616" y="11167"/>
                  <a:pt x="1620" y="11205"/>
                  <a:pt x="1668" y="11263"/>
                </a:cubicBezTo>
                <a:cubicBezTo>
                  <a:pt x="1716" y="11320"/>
                  <a:pt x="1715" y="11376"/>
                  <a:pt x="1668" y="11523"/>
                </a:cubicBezTo>
                <a:cubicBezTo>
                  <a:pt x="1635" y="11626"/>
                  <a:pt x="1599" y="11737"/>
                  <a:pt x="1589" y="11774"/>
                </a:cubicBezTo>
                <a:cubicBezTo>
                  <a:pt x="1575" y="11828"/>
                  <a:pt x="1554" y="11832"/>
                  <a:pt x="1496" y="11784"/>
                </a:cubicBezTo>
                <a:cubicBezTo>
                  <a:pt x="1456" y="11751"/>
                  <a:pt x="1434" y="11707"/>
                  <a:pt x="1447" y="11686"/>
                </a:cubicBezTo>
                <a:cubicBezTo>
                  <a:pt x="1499" y="11600"/>
                  <a:pt x="1334" y="11530"/>
                  <a:pt x="1171" y="11572"/>
                </a:cubicBezTo>
                <a:lnTo>
                  <a:pt x="1009" y="11617"/>
                </a:lnTo>
                <a:lnTo>
                  <a:pt x="1004" y="11981"/>
                </a:lnTo>
                <a:cubicBezTo>
                  <a:pt x="1002" y="12182"/>
                  <a:pt x="1018" y="12414"/>
                  <a:pt x="1043" y="12497"/>
                </a:cubicBezTo>
                <a:cubicBezTo>
                  <a:pt x="1084" y="12631"/>
                  <a:pt x="1115" y="12653"/>
                  <a:pt x="1284" y="12660"/>
                </a:cubicBezTo>
                <a:cubicBezTo>
                  <a:pt x="1448" y="12666"/>
                  <a:pt x="1484" y="12650"/>
                  <a:pt x="1525" y="12542"/>
                </a:cubicBezTo>
                <a:cubicBezTo>
                  <a:pt x="1592" y="12365"/>
                  <a:pt x="1688" y="12416"/>
                  <a:pt x="1717" y="12645"/>
                </a:cubicBezTo>
                <a:cubicBezTo>
                  <a:pt x="1740" y="12824"/>
                  <a:pt x="1755" y="12842"/>
                  <a:pt x="1914" y="12857"/>
                </a:cubicBezTo>
                <a:cubicBezTo>
                  <a:pt x="2008" y="12866"/>
                  <a:pt x="2110" y="12890"/>
                  <a:pt x="2140" y="12916"/>
                </a:cubicBezTo>
                <a:cubicBezTo>
                  <a:pt x="2224" y="12985"/>
                  <a:pt x="2256" y="13408"/>
                  <a:pt x="2190" y="13550"/>
                </a:cubicBezTo>
                <a:cubicBezTo>
                  <a:pt x="2102" y="13736"/>
                  <a:pt x="2156" y="14185"/>
                  <a:pt x="2283" y="14338"/>
                </a:cubicBezTo>
                <a:cubicBezTo>
                  <a:pt x="2317" y="14378"/>
                  <a:pt x="2337" y="14456"/>
                  <a:pt x="2327" y="14510"/>
                </a:cubicBezTo>
                <a:cubicBezTo>
                  <a:pt x="2318" y="14564"/>
                  <a:pt x="2356" y="14666"/>
                  <a:pt x="2411" y="14741"/>
                </a:cubicBezTo>
                <a:cubicBezTo>
                  <a:pt x="2465" y="14816"/>
                  <a:pt x="2498" y="14897"/>
                  <a:pt x="2485" y="14918"/>
                </a:cubicBezTo>
                <a:cubicBezTo>
                  <a:pt x="2471" y="14940"/>
                  <a:pt x="2503" y="15027"/>
                  <a:pt x="2554" y="15110"/>
                </a:cubicBezTo>
                <a:cubicBezTo>
                  <a:pt x="2604" y="15193"/>
                  <a:pt x="2629" y="15271"/>
                  <a:pt x="2613" y="15287"/>
                </a:cubicBezTo>
                <a:cubicBezTo>
                  <a:pt x="2597" y="15303"/>
                  <a:pt x="2226" y="15317"/>
                  <a:pt x="1786" y="15317"/>
                </a:cubicBezTo>
                <a:cubicBezTo>
                  <a:pt x="1074" y="15317"/>
                  <a:pt x="981" y="15310"/>
                  <a:pt x="940" y="15233"/>
                </a:cubicBezTo>
                <a:cubicBezTo>
                  <a:pt x="914" y="15186"/>
                  <a:pt x="891" y="15133"/>
                  <a:pt x="891" y="15120"/>
                </a:cubicBezTo>
                <a:cubicBezTo>
                  <a:pt x="890" y="15106"/>
                  <a:pt x="881" y="15040"/>
                  <a:pt x="866" y="14972"/>
                </a:cubicBezTo>
                <a:cubicBezTo>
                  <a:pt x="851" y="14905"/>
                  <a:pt x="828" y="14788"/>
                  <a:pt x="817" y="14707"/>
                </a:cubicBezTo>
                <a:cubicBezTo>
                  <a:pt x="805" y="14626"/>
                  <a:pt x="773" y="14415"/>
                  <a:pt x="743" y="14239"/>
                </a:cubicBezTo>
                <a:cubicBezTo>
                  <a:pt x="671" y="13813"/>
                  <a:pt x="599" y="12337"/>
                  <a:pt x="630" y="11907"/>
                </a:cubicBezTo>
                <a:cubicBezTo>
                  <a:pt x="643" y="11718"/>
                  <a:pt x="625" y="11217"/>
                  <a:pt x="590" y="10795"/>
                </a:cubicBezTo>
                <a:cubicBezTo>
                  <a:pt x="555" y="10367"/>
                  <a:pt x="543" y="9985"/>
                  <a:pt x="566" y="9934"/>
                </a:cubicBezTo>
                <a:cubicBezTo>
                  <a:pt x="665" y="9711"/>
                  <a:pt x="673" y="9543"/>
                  <a:pt x="620" y="8542"/>
                </a:cubicBezTo>
                <a:cubicBezTo>
                  <a:pt x="557" y="7351"/>
                  <a:pt x="556" y="7311"/>
                  <a:pt x="595" y="7287"/>
                </a:cubicBezTo>
                <a:cubicBezTo>
                  <a:pt x="626" y="7268"/>
                  <a:pt x="797" y="6812"/>
                  <a:pt x="807" y="6726"/>
                </a:cubicBezTo>
                <a:cubicBezTo>
                  <a:pt x="808" y="6713"/>
                  <a:pt x="830" y="6676"/>
                  <a:pt x="851" y="6642"/>
                </a:cubicBezTo>
                <a:cubicBezTo>
                  <a:pt x="873" y="6609"/>
                  <a:pt x="895" y="6536"/>
                  <a:pt x="905" y="6485"/>
                </a:cubicBezTo>
                <a:cubicBezTo>
                  <a:pt x="915" y="6434"/>
                  <a:pt x="1013" y="6234"/>
                  <a:pt x="1122" y="6042"/>
                </a:cubicBezTo>
                <a:cubicBezTo>
                  <a:pt x="1231" y="5850"/>
                  <a:pt x="1305" y="5698"/>
                  <a:pt x="1289" y="5698"/>
                </a:cubicBezTo>
                <a:cubicBezTo>
                  <a:pt x="1273" y="5698"/>
                  <a:pt x="1297" y="5656"/>
                  <a:pt x="1338" y="5609"/>
                </a:cubicBezTo>
                <a:cubicBezTo>
                  <a:pt x="1380" y="5562"/>
                  <a:pt x="1446" y="5451"/>
                  <a:pt x="1491" y="5363"/>
                </a:cubicBezTo>
                <a:lnTo>
                  <a:pt x="1574" y="5206"/>
                </a:lnTo>
                <a:lnTo>
                  <a:pt x="1983" y="5206"/>
                </a:lnTo>
                <a:lnTo>
                  <a:pt x="2391" y="5206"/>
                </a:lnTo>
                <a:lnTo>
                  <a:pt x="2480" y="4773"/>
                </a:lnTo>
                <a:cubicBezTo>
                  <a:pt x="2529" y="4536"/>
                  <a:pt x="2585" y="4297"/>
                  <a:pt x="2608" y="4236"/>
                </a:cubicBezTo>
                <a:lnTo>
                  <a:pt x="2647" y="4123"/>
                </a:lnTo>
                <a:close/>
                <a:moveTo>
                  <a:pt x="7572" y="6898"/>
                </a:moveTo>
                <a:cubicBezTo>
                  <a:pt x="7634" y="6898"/>
                  <a:pt x="7646" y="6977"/>
                  <a:pt x="7656" y="7449"/>
                </a:cubicBezTo>
                <a:lnTo>
                  <a:pt x="7661" y="7661"/>
                </a:lnTo>
                <a:lnTo>
                  <a:pt x="8345" y="7661"/>
                </a:lnTo>
                <a:cubicBezTo>
                  <a:pt x="8721" y="7661"/>
                  <a:pt x="9036" y="7675"/>
                  <a:pt x="9048" y="7695"/>
                </a:cubicBezTo>
                <a:cubicBezTo>
                  <a:pt x="9061" y="7716"/>
                  <a:pt x="9089" y="8229"/>
                  <a:pt x="9107" y="8837"/>
                </a:cubicBezTo>
                <a:cubicBezTo>
                  <a:pt x="9149" y="10190"/>
                  <a:pt x="9167" y="10331"/>
                  <a:pt x="9319" y="10352"/>
                </a:cubicBezTo>
                <a:cubicBezTo>
                  <a:pt x="9381" y="10361"/>
                  <a:pt x="9443" y="10399"/>
                  <a:pt x="9457" y="10436"/>
                </a:cubicBezTo>
                <a:cubicBezTo>
                  <a:pt x="9471" y="10473"/>
                  <a:pt x="9436" y="10728"/>
                  <a:pt x="9378" y="11007"/>
                </a:cubicBezTo>
                <a:cubicBezTo>
                  <a:pt x="9320" y="11285"/>
                  <a:pt x="9265" y="11536"/>
                  <a:pt x="9260" y="11563"/>
                </a:cubicBezTo>
                <a:cubicBezTo>
                  <a:pt x="9231" y="11707"/>
                  <a:pt x="9159" y="11735"/>
                  <a:pt x="8812" y="11735"/>
                </a:cubicBezTo>
                <a:cubicBezTo>
                  <a:pt x="8387" y="11735"/>
                  <a:pt x="8457" y="11577"/>
                  <a:pt x="8271" y="12935"/>
                </a:cubicBezTo>
                <a:cubicBezTo>
                  <a:pt x="8201" y="13448"/>
                  <a:pt x="8116" y="14059"/>
                  <a:pt x="8084" y="14288"/>
                </a:cubicBezTo>
                <a:cubicBezTo>
                  <a:pt x="8041" y="14591"/>
                  <a:pt x="8010" y="14705"/>
                  <a:pt x="7956" y="14712"/>
                </a:cubicBezTo>
                <a:cubicBezTo>
                  <a:pt x="7769" y="14735"/>
                  <a:pt x="6506" y="13830"/>
                  <a:pt x="5983" y="13295"/>
                </a:cubicBezTo>
                <a:cubicBezTo>
                  <a:pt x="5506" y="12807"/>
                  <a:pt x="5152" y="12320"/>
                  <a:pt x="4846" y="11735"/>
                </a:cubicBezTo>
                <a:lnTo>
                  <a:pt x="4576" y="11218"/>
                </a:lnTo>
                <a:lnTo>
                  <a:pt x="4645" y="10780"/>
                </a:lnTo>
                <a:cubicBezTo>
                  <a:pt x="4684" y="10539"/>
                  <a:pt x="4784" y="10173"/>
                  <a:pt x="4866" y="9968"/>
                </a:cubicBezTo>
                <a:cubicBezTo>
                  <a:pt x="4948" y="9764"/>
                  <a:pt x="5075" y="9464"/>
                  <a:pt x="5142" y="9299"/>
                </a:cubicBezTo>
                <a:cubicBezTo>
                  <a:pt x="5275" y="8973"/>
                  <a:pt x="6179" y="7857"/>
                  <a:pt x="6529" y="7587"/>
                </a:cubicBezTo>
                <a:cubicBezTo>
                  <a:pt x="6896" y="7304"/>
                  <a:pt x="7510" y="6898"/>
                  <a:pt x="7572" y="6898"/>
                </a:cubicBezTo>
                <a:close/>
                <a:moveTo>
                  <a:pt x="14348" y="7523"/>
                </a:moveTo>
                <a:cubicBezTo>
                  <a:pt x="14521" y="7522"/>
                  <a:pt x="14571" y="7554"/>
                  <a:pt x="14741" y="7681"/>
                </a:cubicBezTo>
                <a:cubicBezTo>
                  <a:pt x="14868" y="7775"/>
                  <a:pt x="15196" y="8116"/>
                  <a:pt x="15469" y="8433"/>
                </a:cubicBezTo>
                <a:cubicBezTo>
                  <a:pt x="15895" y="8927"/>
                  <a:pt x="16011" y="9099"/>
                  <a:pt x="16262" y="9624"/>
                </a:cubicBezTo>
                <a:cubicBezTo>
                  <a:pt x="16646" y="10427"/>
                  <a:pt x="16730" y="10696"/>
                  <a:pt x="16817" y="11356"/>
                </a:cubicBezTo>
                <a:cubicBezTo>
                  <a:pt x="16894" y="11929"/>
                  <a:pt x="16882" y="12455"/>
                  <a:pt x="16778" y="13103"/>
                </a:cubicBezTo>
                <a:lnTo>
                  <a:pt x="16719" y="13462"/>
                </a:lnTo>
                <a:lnTo>
                  <a:pt x="16252" y="13900"/>
                </a:lnTo>
                <a:cubicBezTo>
                  <a:pt x="15897" y="14230"/>
                  <a:pt x="15671" y="14398"/>
                  <a:pt x="15312" y="14584"/>
                </a:cubicBezTo>
                <a:cubicBezTo>
                  <a:pt x="15068" y="14710"/>
                  <a:pt x="14886" y="14797"/>
                  <a:pt x="14849" y="14810"/>
                </a:cubicBezTo>
                <a:cubicBezTo>
                  <a:pt x="14824" y="14839"/>
                  <a:pt x="14785" y="14871"/>
                  <a:pt x="14731" y="14899"/>
                </a:cubicBezTo>
                <a:cubicBezTo>
                  <a:pt x="14572" y="14981"/>
                  <a:pt x="14354" y="15000"/>
                  <a:pt x="14313" y="14933"/>
                </a:cubicBezTo>
                <a:cubicBezTo>
                  <a:pt x="14299" y="14910"/>
                  <a:pt x="14321" y="14731"/>
                  <a:pt x="14357" y="14539"/>
                </a:cubicBezTo>
                <a:cubicBezTo>
                  <a:pt x="14394" y="14348"/>
                  <a:pt x="14412" y="14186"/>
                  <a:pt x="14402" y="14175"/>
                </a:cubicBezTo>
                <a:cubicBezTo>
                  <a:pt x="14391" y="14165"/>
                  <a:pt x="14383" y="13879"/>
                  <a:pt x="14382" y="13541"/>
                </a:cubicBezTo>
                <a:cubicBezTo>
                  <a:pt x="14381" y="12993"/>
                  <a:pt x="14373" y="12925"/>
                  <a:pt x="14298" y="12930"/>
                </a:cubicBezTo>
                <a:cubicBezTo>
                  <a:pt x="14226" y="12936"/>
                  <a:pt x="14217" y="12891"/>
                  <a:pt x="14229" y="12616"/>
                </a:cubicBezTo>
                <a:cubicBezTo>
                  <a:pt x="14237" y="12440"/>
                  <a:pt x="14272" y="12186"/>
                  <a:pt x="14308" y="12045"/>
                </a:cubicBezTo>
                <a:lnTo>
                  <a:pt x="14377" y="11784"/>
                </a:lnTo>
                <a:lnTo>
                  <a:pt x="13900" y="11774"/>
                </a:lnTo>
                <a:cubicBezTo>
                  <a:pt x="13467" y="11761"/>
                  <a:pt x="13428" y="11751"/>
                  <a:pt x="13442" y="11666"/>
                </a:cubicBezTo>
                <a:cubicBezTo>
                  <a:pt x="13455" y="11593"/>
                  <a:pt x="13436" y="11580"/>
                  <a:pt x="13354" y="11602"/>
                </a:cubicBezTo>
                <a:cubicBezTo>
                  <a:pt x="13290" y="11619"/>
                  <a:pt x="13241" y="11602"/>
                  <a:pt x="13226" y="11563"/>
                </a:cubicBezTo>
                <a:cubicBezTo>
                  <a:pt x="13212" y="11527"/>
                  <a:pt x="13161" y="11487"/>
                  <a:pt x="13113" y="11474"/>
                </a:cubicBezTo>
                <a:cubicBezTo>
                  <a:pt x="13032" y="11453"/>
                  <a:pt x="13023" y="11376"/>
                  <a:pt x="13014" y="10628"/>
                </a:cubicBezTo>
                <a:cubicBezTo>
                  <a:pt x="13005" y="9809"/>
                  <a:pt x="12975" y="9624"/>
                  <a:pt x="12842" y="9624"/>
                </a:cubicBezTo>
                <a:cubicBezTo>
                  <a:pt x="12714" y="9624"/>
                  <a:pt x="12711" y="9529"/>
                  <a:pt x="12832" y="8925"/>
                </a:cubicBezTo>
                <a:cubicBezTo>
                  <a:pt x="12898" y="8594"/>
                  <a:pt x="12957" y="8191"/>
                  <a:pt x="12960" y="8030"/>
                </a:cubicBezTo>
                <a:cubicBezTo>
                  <a:pt x="12963" y="7868"/>
                  <a:pt x="12982" y="7717"/>
                  <a:pt x="13004" y="7695"/>
                </a:cubicBezTo>
                <a:cubicBezTo>
                  <a:pt x="13018" y="7681"/>
                  <a:pt x="13064" y="7669"/>
                  <a:pt x="13127" y="7666"/>
                </a:cubicBezTo>
                <a:cubicBezTo>
                  <a:pt x="13238" y="7659"/>
                  <a:pt x="13395" y="7669"/>
                  <a:pt x="13511" y="7685"/>
                </a:cubicBezTo>
                <a:cubicBezTo>
                  <a:pt x="13577" y="7669"/>
                  <a:pt x="13631" y="7652"/>
                  <a:pt x="13654" y="7631"/>
                </a:cubicBezTo>
                <a:cubicBezTo>
                  <a:pt x="13704" y="7585"/>
                  <a:pt x="13877" y="7548"/>
                  <a:pt x="14121" y="7533"/>
                </a:cubicBezTo>
                <a:cubicBezTo>
                  <a:pt x="14216" y="7527"/>
                  <a:pt x="14290" y="7523"/>
                  <a:pt x="14348" y="7523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886" name="Oval"/>
          <p:cNvSpPr/>
          <p:nvPr/>
        </p:nvSpPr>
        <p:spPr>
          <a:xfrm>
            <a:off x="688333" y="2196498"/>
            <a:ext cx="1796326" cy="1776215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887" name="Line"/>
          <p:cNvSpPr/>
          <p:nvPr/>
        </p:nvSpPr>
        <p:spPr>
          <a:xfrm>
            <a:off x="3454107" y="2222470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88" name="2018"/>
          <p:cNvSpPr txBox="1"/>
          <p:nvPr/>
        </p:nvSpPr>
        <p:spPr>
          <a:xfrm>
            <a:off x="3592131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889" name="Run 2"/>
          <p:cNvSpPr txBox="1"/>
          <p:nvPr/>
        </p:nvSpPr>
        <p:spPr>
          <a:xfrm>
            <a:off x="3550780" y="1743579"/>
            <a:ext cx="64892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890" name="Line"/>
          <p:cNvSpPr/>
          <p:nvPr/>
        </p:nvSpPr>
        <p:spPr>
          <a:xfrm>
            <a:off x="3454107" y="3019056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91" name="Line"/>
          <p:cNvSpPr/>
          <p:nvPr/>
        </p:nvSpPr>
        <p:spPr>
          <a:xfrm>
            <a:off x="3454107" y="3815641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892" name="2019"/>
          <p:cNvSpPr txBox="1"/>
          <p:nvPr/>
        </p:nvSpPr>
        <p:spPr>
          <a:xfrm>
            <a:off x="5067062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2019</a:t>
            </a:r>
          </a:p>
        </p:txBody>
      </p:sp>
      <p:sp>
        <p:nvSpPr>
          <p:cNvPr id="893" name="2020"/>
          <p:cNvSpPr txBox="1"/>
          <p:nvPr/>
        </p:nvSpPr>
        <p:spPr>
          <a:xfrm>
            <a:off x="6826838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2020</a:t>
            </a:r>
          </a:p>
        </p:txBody>
      </p:sp>
      <p:sp>
        <p:nvSpPr>
          <p:cNvPr id="894" name="2021"/>
          <p:cNvSpPr txBox="1"/>
          <p:nvPr/>
        </p:nvSpPr>
        <p:spPr>
          <a:xfrm>
            <a:off x="8586614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2021</a:t>
            </a:r>
          </a:p>
        </p:txBody>
      </p:sp>
      <p:sp>
        <p:nvSpPr>
          <p:cNvPr id="895" name="2022"/>
          <p:cNvSpPr txBox="1"/>
          <p:nvPr/>
        </p:nvSpPr>
        <p:spPr>
          <a:xfrm>
            <a:off x="10346390" y="2327977"/>
            <a:ext cx="566217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896" name="Run 3"/>
          <p:cNvSpPr txBox="1"/>
          <p:nvPr/>
        </p:nvSpPr>
        <p:spPr>
          <a:xfrm>
            <a:off x="10892441" y="1743579"/>
            <a:ext cx="64892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897" name="Velo A"/>
          <p:cNvSpPr txBox="1"/>
          <p:nvPr/>
        </p:nvSpPr>
        <p:spPr>
          <a:xfrm>
            <a:off x="2642104" y="2856800"/>
            <a:ext cx="686309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Velo A</a:t>
            </a:r>
          </a:p>
        </p:txBody>
      </p:sp>
      <p:sp>
        <p:nvSpPr>
          <p:cNvPr id="898" name="Velo C"/>
          <p:cNvSpPr txBox="1"/>
          <p:nvPr/>
        </p:nvSpPr>
        <p:spPr>
          <a:xfrm>
            <a:off x="2605294" y="3653386"/>
            <a:ext cx="70134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Velo C</a:t>
            </a:r>
          </a:p>
        </p:txBody>
      </p:sp>
      <p:sp>
        <p:nvSpPr>
          <p:cNvPr id="899" name="module production"/>
          <p:cNvSpPr txBox="1"/>
          <p:nvPr/>
        </p:nvSpPr>
        <p:spPr>
          <a:xfrm>
            <a:off x="7095290" y="4002994"/>
            <a:ext cx="1830935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module production</a:t>
            </a:r>
          </a:p>
        </p:txBody>
      </p:sp>
      <p:sp>
        <p:nvSpPr>
          <p:cNvPr id="900" name="RF-foil"/>
          <p:cNvSpPr txBox="1"/>
          <p:nvPr/>
        </p:nvSpPr>
        <p:spPr>
          <a:xfrm rot="16200000">
            <a:off x="7502757" y="750165"/>
            <a:ext cx="101600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RF-foil</a:t>
            </a:r>
          </a:p>
        </p:txBody>
      </p:sp>
      <p:sp>
        <p:nvSpPr>
          <p:cNvPr id="901" name="Line"/>
          <p:cNvSpPr/>
          <p:nvPr/>
        </p:nvSpPr>
        <p:spPr>
          <a:xfrm flipV="1">
            <a:off x="7808518" y="1606679"/>
            <a:ext cx="1" cy="6335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02" name="Line"/>
          <p:cNvSpPr/>
          <p:nvPr/>
        </p:nvSpPr>
        <p:spPr>
          <a:xfrm flipV="1">
            <a:off x="7808518" y="1250782"/>
            <a:ext cx="412807" cy="3747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03" name="install"/>
          <p:cNvSpPr txBox="1"/>
          <p:nvPr/>
        </p:nvSpPr>
        <p:spPr>
          <a:xfrm rot="16200000">
            <a:off x="7740836" y="750165"/>
            <a:ext cx="101600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install</a:t>
            </a:r>
          </a:p>
        </p:txBody>
      </p:sp>
      <p:sp>
        <p:nvSpPr>
          <p:cNvPr id="904" name="module production"/>
          <p:cNvSpPr txBox="1"/>
          <p:nvPr/>
        </p:nvSpPr>
        <p:spPr>
          <a:xfrm>
            <a:off x="7095290" y="3181972"/>
            <a:ext cx="1830935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module production</a:t>
            </a:r>
          </a:p>
        </p:txBody>
      </p:sp>
      <p:pic>
        <p:nvPicPr>
          <p:cNvPr id="905" name="20200512_154633.jpg" descr="20200512_154633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8895" y="5391097"/>
            <a:ext cx="4966017" cy="2793386"/>
          </a:xfrm>
          <a:prstGeom prst="rect">
            <a:avLst/>
          </a:prstGeom>
          <a:ln w="12700">
            <a:miter lim="400000"/>
          </a:ln>
        </p:spPr>
      </p:pic>
      <p:sp>
        <p:nvSpPr>
          <p:cNvPr id="906" name="RF-foil in place"/>
          <p:cNvSpPr txBox="1"/>
          <p:nvPr/>
        </p:nvSpPr>
        <p:spPr>
          <a:xfrm>
            <a:off x="2801798" y="8478396"/>
            <a:ext cx="148021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RF-foil in place</a:t>
            </a:r>
          </a:p>
        </p:txBody>
      </p:sp>
      <p:sp>
        <p:nvSpPr>
          <p:cNvPr id="907" name="Line"/>
          <p:cNvSpPr/>
          <p:nvPr/>
        </p:nvSpPr>
        <p:spPr>
          <a:xfrm flipV="1">
            <a:off x="5350171" y="1589081"/>
            <a:ext cx="1" cy="6335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08" name="Line"/>
          <p:cNvSpPr/>
          <p:nvPr/>
        </p:nvSpPr>
        <p:spPr>
          <a:xfrm flipV="1">
            <a:off x="5350171" y="1233184"/>
            <a:ext cx="412807" cy="3747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09" name="remove old VELO"/>
          <p:cNvSpPr txBox="1"/>
          <p:nvPr/>
        </p:nvSpPr>
        <p:spPr>
          <a:xfrm>
            <a:off x="5789476" y="1036132"/>
            <a:ext cx="169905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remove old VELO</a:t>
            </a:r>
          </a:p>
        </p:txBody>
      </p:sp>
      <p:sp>
        <p:nvSpPr>
          <p:cNvPr id="910" name="Installation"/>
          <p:cNvSpPr txBox="1"/>
          <p:nvPr/>
        </p:nvSpPr>
        <p:spPr>
          <a:xfrm>
            <a:off x="698500" y="1018063"/>
            <a:ext cx="116078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>
              <a:lnSpc>
                <a:spcPct val="80000"/>
              </a:lnSpc>
              <a:defRPr b="1" spc="-96" sz="4800">
                <a:solidFill>
                  <a:srgbClr val="000000"/>
                </a:solidFill>
              </a:defRPr>
            </a:lvl1pPr>
          </a:lstStyle>
          <a:p>
            <a:pPr/>
            <a:r>
              <a:t>Installation</a:t>
            </a:r>
          </a:p>
        </p:txBody>
      </p:sp>
      <p:pic>
        <p:nvPicPr>
          <p:cNvPr id="911" name="_MG_4491 (1).jpg" descr="_MG_4491 (1)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697872" y="5142313"/>
            <a:ext cx="3863252" cy="2575502"/>
          </a:xfrm>
          <a:prstGeom prst="rect">
            <a:avLst/>
          </a:prstGeom>
          <a:ln w="12700">
            <a:miter lim="400000"/>
          </a:ln>
        </p:spPr>
      </p:pic>
      <p:pic>
        <p:nvPicPr>
          <p:cNvPr id="912" name="Screenshot 2022-10-11 at 22.07.09.png" descr="Screenshot 2022-10-11 at 22.07.09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355908" y="6910079"/>
            <a:ext cx="3470163" cy="2466031"/>
          </a:xfrm>
          <a:prstGeom prst="rect">
            <a:avLst/>
          </a:prstGeom>
          <a:ln w="12700">
            <a:miter lim="400000"/>
          </a:ln>
        </p:spPr>
      </p:pic>
      <p:sp>
        <p:nvSpPr>
          <p:cNvPr id="913" name="Nikhef"/>
          <p:cNvSpPr txBox="1"/>
          <p:nvPr/>
        </p:nvSpPr>
        <p:spPr>
          <a:xfrm>
            <a:off x="10446077" y="7773845"/>
            <a:ext cx="69382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Nikhef</a:t>
            </a:r>
          </a:p>
        </p:txBody>
      </p:sp>
      <p:sp>
        <p:nvSpPr>
          <p:cNvPr id="914" name="University of Manchester"/>
          <p:cNvSpPr txBox="1"/>
          <p:nvPr/>
        </p:nvSpPr>
        <p:spPr>
          <a:xfrm>
            <a:off x="6824628" y="9358686"/>
            <a:ext cx="2372259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University of Manchester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lide bullet text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8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LHCb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LHCb</a:t>
            </a:r>
          </a:p>
        </p:txBody>
      </p:sp>
      <p:sp>
        <p:nvSpPr>
          <p:cNvPr id="170" name="Slide Number"/>
          <p:cNvSpPr txBox="1"/>
          <p:nvPr>
            <p:ph type="sldNum" sz="quarter" idx="2"/>
          </p:nvPr>
        </p:nvSpPr>
        <p:spPr>
          <a:xfrm>
            <a:off x="14699" y="4652436"/>
            <a:ext cx="385166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1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2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173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174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175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176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177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178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179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180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181" name="Run 1"/>
          <p:cNvSpPr txBox="1"/>
          <p:nvPr/>
        </p:nvSpPr>
        <p:spPr>
          <a:xfrm>
            <a:off x="4083104" y="475645"/>
            <a:ext cx="810769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182" name="Run 2"/>
          <p:cNvSpPr txBox="1"/>
          <p:nvPr/>
        </p:nvSpPr>
        <p:spPr>
          <a:xfrm>
            <a:off x="5507809" y="475645"/>
            <a:ext cx="810769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183" name="Upgrade 1"/>
          <p:cNvSpPr txBox="1"/>
          <p:nvPr/>
        </p:nvSpPr>
        <p:spPr>
          <a:xfrm>
            <a:off x="6534108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 </a:t>
            </a:r>
          </a:p>
        </p:txBody>
      </p:sp>
      <p:sp>
        <p:nvSpPr>
          <p:cNvPr id="184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185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186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pic>
        <p:nvPicPr>
          <p:cNvPr id="187" name="gene-2008-002_01.pdf" descr="gene-2008-002_0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85121" y="1914009"/>
            <a:ext cx="8564668" cy="6027182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9"/>
          <p:cNvSpPr txBox="1"/>
          <p:nvPr/>
        </p:nvSpPr>
        <p:spPr>
          <a:xfrm>
            <a:off x="4816053" y="11034"/>
            <a:ext cx="875383" cy="468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9 </a:t>
            </a:r>
            <a14:m>
              <m:oMath>
                <m:r>
                  <a:rPr xmlns:a="http://schemas.openxmlformats.org/drawingml/2006/main" sz="23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f</m:t>
                </m:r>
                <m:sSup>
                  <m:e>
                    <m:r>
                      <a:rPr xmlns:a="http://schemas.openxmlformats.org/drawingml/2006/main" sz="230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b</m:t>
                    </m:r>
                  </m:e>
                  <m:sup>
                    <m:r>
                      <a:rPr xmlns:a="http://schemas.openxmlformats.org/drawingml/2006/main" sz="230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-</m:t>
                    </m:r>
                    <m:r>
                      <a:rPr xmlns:a="http://schemas.openxmlformats.org/drawingml/2006/main" sz="230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1</m:t>
                    </m:r>
                  </m:sup>
                </m:sSup>
              </m:oMath>
            </a14:m>
            <a:endParaRPr>
              <a:solidFill>
                <a:srgbClr val="004D80"/>
              </a:solidFill>
            </a:endParaRPr>
          </a:p>
        </p:txBody>
      </p:sp>
      <p:sp>
        <p:nvSpPr>
          <p:cNvPr id="189" name="Forward general purpose spectrometer:…"/>
          <p:cNvSpPr txBox="1"/>
          <p:nvPr/>
        </p:nvSpPr>
        <p:spPr>
          <a:xfrm>
            <a:off x="3523210" y="8242924"/>
            <a:ext cx="6392807" cy="1255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203200" indent="-203200" algn="l">
              <a:buSzPct val="123000"/>
              <a:buChar char="•"/>
              <a:defRPr sz="2100">
                <a:solidFill>
                  <a:srgbClr val="000000"/>
                </a:solidFill>
              </a:defRPr>
            </a:pPr>
            <a:r>
              <a:t>Forward general purpose spectrometer: </a:t>
            </a:r>
            <a14:m>
              <m:oMath>
                <m:r>
                  <a:rPr xmlns:a="http://schemas.openxmlformats.org/drawingml/2006/main" sz="25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2</m:t>
                </m:r>
                <m:r>
                  <a:rPr xmlns:a="http://schemas.openxmlformats.org/drawingml/2006/main" sz="25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&lt;</m:t>
                </m:r>
                <m:r>
                  <a:rPr xmlns:a="http://schemas.openxmlformats.org/drawingml/2006/main" sz="25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η</m:t>
                </m:r>
                <m:r>
                  <a:rPr xmlns:a="http://schemas.openxmlformats.org/drawingml/2006/main" sz="25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&lt;</m:t>
                </m:r>
                <m:r>
                  <a:rPr xmlns:a="http://schemas.openxmlformats.org/drawingml/2006/main" sz="25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5</m:t>
                </m:r>
              </m:oMath>
            </a14:m>
          </a:p>
          <a:p>
            <a:pPr marL="203200" indent="-203200" algn="l">
              <a:buSzPct val="123000"/>
              <a:buChar char="•"/>
              <a:defRPr sz="2100"/>
            </a:pPr>
            <a:r>
              <a:rPr>
                <a:solidFill>
                  <a:srgbClr val="000000"/>
                </a:solidFill>
              </a:rPr>
              <a:t>b-, c- physics as well as exotics searches</a:t>
            </a:r>
            <a:r>
              <a:t> </a:t>
            </a:r>
          </a:p>
          <a:p>
            <a:pPr algn="l"/>
          </a:p>
        </p:txBody>
      </p:sp>
      <p:sp>
        <p:nvSpPr>
          <p:cNvPr id="190" name="Vertex Locator (VELO)"/>
          <p:cNvSpPr txBox="1"/>
          <p:nvPr/>
        </p:nvSpPr>
        <p:spPr>
          <a:xfrm rot="16200000">
            <a:off x="1080401" y="5452389"/>
            <a:ext cx="211257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Vertex Locator (VELO)</a:t>
            </a:r>
          </a:p>
        </p:txBody>
      </p:sp>
      <p:sp>
        <p:nvSpPr>
          <p:cNvPr id="191" name="Line"/>
          <p:cNvSpPr/>
          <p:nvPr/>
        </p:nvSpPr>
        <p:spPr>
          <a:xfrm>
            <a:off x="2296287" y="5169568"/>
            <a:ext cx="559766" cy="31357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Production Assembly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>
              <a:defRPr spc="-96" sz="4800"/>
            </a:lvl1pPr>
          </a:lstStyle>
          <a:p>
            <a:pPr/>
            <a:r>
              <a:t>Production Assembly</a:t>
            </a:r>
          </a:p>
        </p:txBody>
      </p:sp>
      <p:sp>
        <p:nvSpPr>
          <p:cNvPr id="917" name="Slide Number"/>
          <p:cNvSpPr txBox="1"/>
          <p:nvPr>
            <p:ph type="sldNum" sz="quarter" idx="2"/>
          </p:nvPr>
        </p:nvSpPr>
        <p:spPr>
          <a:xfrm>
            <a:off x="615761" y="4652436"/>
            <a:ext cx="541732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18" name="Rectangle"/>
          <p:cNvSpPr/>
          <p:nvPr/>
        </p:nvSpPr>
        <p:spPr>
          <a:xfrm>
            <a:off x="8883014" y="2780990"/>
            <a:ext cx="1130504" cy="16061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19" name="Text"/>
          <p:cNvSpPr txBox="1"/>
          <p:nvPr/>
        </p:nvSpPr>
        <p:spPr>
          <a:xfrm>
            <a:off x="14699" y="4652436"/>
            <a:ext cx="541732" cy="448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marL="457200" indent="-342900" algn="l">
              <a:lnSpc>
                <a:spcPct val="90000"/>
              </a:lnSpc>
              <a:defRPr spc="-45" sz="23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920" name="Screenshot 2022-10-10 at 22.33.07-modified.png" descr="Screenshot 2022-10-10 at 22.33.07-modified.png"/>
          <p:cNvPicPr>
            <a:picLocks noChangeAspect="1"/>
          </p:cNvPicPr>
          <p:nvPr/>
        </p:nvPicPr>
        <p:blipFill>
          <a:blip r:embed="rId2">
            <a:extLst/>
          </a:blip>
          <a:srcRect l="0" t="0" r="10" b="10"/>
          <a:stretch>
            <a:fillRect/>
          </a:stretch>
        </p:blipFill>
        <p:spPr>
          <a:xfrm rot="5400000">
            <a:off x="715544" y="2213465"/>
            <a:ext cx="1742282" cy="17422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800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  <a:moveTo>
                  <a:pt x="2647" y="4123"/>
                </a:moveTo>
                <a:lnTo>
                  <a:pt x="4040" y="4123"/>
                </a:lnTo>
                <a:cubicBezTo>
                  <a:pt x="5189" y="4123"/>
                  <a:pt x="5447" y="4137"/>
                  <a:pt x="5525" y="4197"/>
                </a:cubicBezTo>
                <a:cubicBezTo>
                  <a:pt x="5618" y="4267"/>
                  <a:pt x="5616" y="4275"/>
                  <a:pt x="5462" y="4399"/>
                </a:cubicBezTo>
                <a:cubicBezTo>
                  <a:pt x="5373" y="4469"/>
                  <a:pt x="5310" y="4544"/>
                  <a:pt x="5324" y="4566"/>
                </a:cubicBezTo>
                <a:cubicBezTo>
                  <a:pt x="5337" y="4588"/>
                  <a:pt x="5293" y="4639"/>
                  <a:pt x="5225" y="4684"/>
                </a:cubicBezTo>
                <a:cubicBezTo>
                  <a:pt x="5157" y="4729"/>
                  <a:pt x="5113" y="4784"/>
                  <a:pt x="5127" y="4807"/>
                </a:cubicBezTo>
                <a:cubicBezTo>
                  <a:pt x="5141" y="4830"/>
                  <a:pt x="5122" y="4877"/>
                  <a:pt x="5083" y="4910"/>
                </a:cubicBezTo>
                <a:cubicBezTo>
                  <a:pt x="5043" y="4943"/>
                  <a:pt x="4961" y="5069"/>
                  <a:pt x="4901" y="5191"/>
                </a:cubicBezTo>
                <a:cubicBezTo>
                  <a:pt x="4840" y="5313"/>
                  <a:pt x="4764" y="5420"/>
                  <a:pt x="4733" y="5432"/>
                </a:cubicBezTo>
                <a:cubicBezTo>
                  <a:pt x="4703" y="5444"/>
                  <a:pt x="4592" y="5408"/>
                  <a:pt x="4487" y="5348"/>
                </a:cubicBezTo>
                <a:cubicBezTo>
                  <a:pt x="4209" y="5189"/>
                  <a:pt x="3911" y="5041"/>
                  <a:pt x="3843" y="5029"/>
                </a:cubicBezTo>
                <a:cubicBezTo>
                  <a:pt x="3767" y="5015"/>
                  <a:pt x="3434" y="5375"/>
                  <a:pt x="3434" y="5471"/>
                </a:cubicBezTo>
                <a:cubicBezTo>
                  <a:pt x="3434" y="5511"/>
                  <a:pt x="3395" y="5570"/>
                  <a:pt x="3341" y="5599"/>
                </a:cubicBezTo>
                <a:cubicBezTo>
                  <a:pt x="3287" y="5628"/>
                  <a:pt x="3238" y="5695"/>
                  <a:pt x="3238" y="5752"/>
                </a:cubicBezTo>
                <a:cubicBezTo>
                  <a:pt x="3238" y="5809"/>
                  <a:pt x="3184" y="5909"/>
                  <a:pt x="3115" y="5973"/>
                </a:cubicBezTo>
                <a:cubicBezTo>
                  <a:pt x="3031" y="6050"/>
                  <a:pt x="2997" y="6120"/>
                  <a:pt x="3016" y="6180"/>
                </a:cubicBezTo>
                <a:cubicBezTo>
                  <a:pt x="3036" y="6243"/>
                  <a:pt x="3008" y="6296"/>
                  <a:pt x="2923" y="6352"/>
                </a:cubicBezTo>
                <a:cubicBezTo>
                  <a:pt x="2846" y="6402"/>
                  <a:pt x="2800" y="6481"/>
                  <a:pt x="2800" y="6554"/>
                </a:cubicBezTo>
                <a:cubicBezTo>
                  <a:pt x="2800" y="6619"/>
                  <a:pt x="2746" y="6730"/>
                  <a:pt x="2682" y="6800"/>
                </a:cubicBezTo>
                <a:cubicBezTo>
                  <a:pt x="2614" y="6873"/>
                  <a:pt x="2575" y="6966"/>
                  <a:pt x="2588" y="7016"/>
                </a:cubicBezTo>
                <a:cubicBezTo>
                  <a:pt x="2603" y="7074"/>
                  <a:pt x="2567" y="7130"/>
                  <a:pt x="2485" y="7184"/>
                </a:cubicBezTo>
                <a:cubicBezTo>
                  <a:pt x="2408" y="7234"/>
                  <a:pt x="2357" y="7315"/>
                  <a:pt x="2357" y="7385"/>
                </a:cubicBezTo>
                <a:cubicBezTo>
                  <a:pt x="2357" y="7449"/>
                  <a:pt x="2324" y="7529"/>
                  <a:pt x="2283" y="7562"/>
                </a:cubicBezTo>
                <a:cubicBezTo>
                  <a:pt x="2243" y="7596"/>
                  <a:pt x="2209" y="7660"/>
                  <a:pt x="2209" y="7705"/>
                </a:cubicBezTo>
                <a:cubicBezTo>
                  <a:pt x="2209" y="7750"/>
                  <a:pt x="2174" y="7835"/>
                  <a:pt x="2130" y="7897"/>
                </a:cubicBezTo>
                <a:cubicBezTo>
                  <a:pt x="2087" y="7959"/>
                  <a:pt x="2065" y="8024"/>
                  <a:pt x="2081" y="8040"/>
                </a:cubicBezTo>
                <a:cubicBezTo>
                  <a:pt x="2097" y="8056"/>
                  <a:pt x="2094" y="8089"/>
                  <a:pt x="2071" y="8118"/>
                </a:cubicBezTo>
                <a:cubicBezTo>
                  <a:pt x="1975" y="8243"/>
                  <a:pt x="1978" y="8390"/>
                  <a:pt x="2081" y="8487"/>
                </a:cubicBezTo>
                <a:cubicBezTo>
                  <a:pt x="2139" y="8542"/>
                  <a:pt x="2204" y="8581"/>
                  <a:pt x="2224" y="8576"/>
                </a:cubicBezTo>
                <a:cubicBezTo>
                  <a:pt x="2299" y="8557"/>
                  <a:pt x="2608" y="8850"/>
                  <a:pt x="2593" y="8925"/>
                </a:cubicBezTo>
                <a:cubicBezTo>
                  <a:pt x="2581" y="8985"/>
                  <a:pt x="2504" y="9004"/>
                  <a:pt x="2258" y="9014"/>
                </a:cubicBezTo>
                <a:cubicBezTo>
                  <a:pt x="2083" y="9021"/>
                  <a:pt x="1922" y="9027"/>
                  <a:pt x="1904" y="9029"/>
                </a:cubicBezTo>
                <a:cubicBezTo>
                  <a:pt x="1818" y="9036"/>
                  <a:pt x="1717" y="9203"/>
                  <a:pt x="1717" y="9334"/>
                </a:cubicBezTo>
                <a:cubicBezTo>
                  <a:pt x="1717" y="9418"/>
                  <a:pt x="1687" y="9489"/>
                  <a:pt x="1643" y="9506"/>
                </a:cubicBezTo>
                <a:cubicBezTo>
                  <a:pt x="1556" y="9539"/>
                  <a:pt x="1411" y="9436"/>
                  <a:pt x="1437" y="9358"/>
                </a:cubicBezTo>
                <a:cubicBezTo>
                  <a:pt x="1447" y="9329"/>
                  <a:pt x="1380" y="9278"/>
                  <a:pt x="1284" y="9245"/>
                </a:cubicBezTo>
                <a:cubicBezTo>
                  <a:pt x="1098" y="9181"/>
                  <a:pt x="1080" y="9182"/>
                  <a:pt x="1063" y="9285"/>
                </a:cubicBezTo>
                <a:cubicBezTo>
                  <a:pt x="1057" y="9321"/>
                  <a:pt x="1024" y="9431"/>
                  <a:pt x="994" y="9526"/>
                </a:cubicBezTo>
                <a:cubicBezTo>
                  <a:pt x="964" y="9620"/>
                  <a:pt x="945" y="9831"/>
                  <a:pt x="950" y="9993"/>
                </a:cubicBezTo>
                <a:cubicBezTo>
                  <a:pt x="957" y="10248"/>
                  <a:pt x="968" y="10284"/>
                  <a:pt x="1053" y="10293"/>
                </a:cubicBezTo>
                <a:cubicBezTo>
                  <a:pt x="1107" y="10299"/>
                  <a:pt x="1196" y="10315"/>
                  <a:pt x="1250" y="10323"/>
                </a:cubicBezTo>
                <a:cubicBezTo>
                  <a:pt x="1320" y="10333"/>
                  <a:pt x="1348" y="10304"/>
                  <a:pt x="1348" y="10234"/>
                </a:cubicBezTo>
                <a:cubicBezTo>
                  <a:pt x="1348" y="10102"/>
                  <a:pt x="1559" y="10069"/>
                  <a:pt x="1599" y="10195"/>
                </a:cubicBezTo>
                <a:cubicBezTo>
                  <a:pt x="1615" y="10244"/>
                  <a:pt x="1651" y="10335"/>
                  <a:pt x="1678" y="10392"/>
                </a:cubicBezTo>
                <a:cubicBezTo>
                  <a:pt x="1713" y="10466"/>
                  <a:pt x="1709" y="10521"/>
                  <a:pt x="1663" y="10593"/>
                </a:cubicBezTo>
                <a:cubicBezTo>
                  <a:pt x="1611" y="10677"/>
                  <a:pt x="1613" y="10721"/>
                  <a:pt x="1668" y="10825"/>
                </a:cubicBezTo>
                <a:cubicBezTo>
                  <a:pt x="1724" y="10929"/>
                  <a:pt x="1722" y="10970"/>
                  <a:pt x="1668" y="11071"/>
                </a:cubicBezTo>
                <a:cubicBezTo>
                  <a:pt x="1616" y="11167"/>
                  <a:pt x="1620" y="11205"/>
                  <a:pt x="1668" y="11263"/>
                </a:cubicBezTo>
                <a:cubicBezTo>
                  <a:pt x="1716" y="11320"/>
                  <a:pt x="1715" y="11376"/>
                  <a:pt x="1668" y="11523"/>
                </a:cubicBezTo>
                <a:cubicBezTo>
                  <a:pt x="1635" y="11626"/>
                  <a:pt x="1599" y="11737"/>
                  <a:pt x="1589" y="11774"/>
                </a:cubicBezTo>
                <a:cubicBezTo>
                  <a:pt x="1575" y="11828"/>
                  <a:pt x="1554" y="11832"/>
                  <a:pt x="1496" y="11784"/>
                </a:cubicBezTo>
                <a:cubicBezTo>
                  <a:pt x="1456" y="11751"/>
                  <a:pt x="1434" y="11707"/>
                  <a:pt x="1447" y="11686"/>
                </a:cubicBezTo>
                <a:cubicBezTo>
                  <a:pt x="1499" y="11600"/>
                  <a:pt x="1334" y="11530"/>
                  <a:pt x="1171" y="11572"/>
                </a:cubicBezTo>
                <a:lnTo>
                  <a:pt x="1009" y="11617"/>
                </a:lnTo>
                <a:lnTo>
                  <a:pt x="1004" y="11981"/>
                </a:lnTo>
                <a:cubicBezTo>
                  <a:pt x="1002" y="12182"/>
                  <a:pt x="1018" y="12414"/>
                  <a:pt x="1043" y="12497"/>
                </a:cubicBezTo>
                <a:cubicBezTo>
                  <a:pt x="1084" y="12631"/>
                  <a:pt x="1115" y="12653"/>
                  <a:pt x="1284" y="12660"/>
                </a:cubicBezTo>
                <a:cubicBezTo>
                  <a:pt x="1448" y="12666"/>
                  <a:pt x="1484" y="12650"/>
                  <a:pt x="1525" y="12542"/>
                </a:cubicBezTo>
                <a:cubicBezTo>
                  <a:pt x="1592" y="12365"/>
                  <a:pt x="1688" y="12416"/>
                  <a:pt x="1717" y="12645"/>
                </a:cubicBezTo>
                <a:cubicBezTo>
                  <a:pt x="1740" y="12824"/>
                  <a:pt x="1755" y="12842"/>
                  <a:pt x="1914" y="12857"/>
                </a:cubicBezTo>
                <a:cubicBezTo>
                  <a:pt x="2008" y="12866"/>
                  <a:pt x="2110" y="12890"/>
                  <a:pt x="2140" y="12916"/>
                </a:cubicBezTo>
                <a:cubicBezTo>
                  <a:pt x="2224" y="12985"/>
                  <a:pt x="2256" y="13408"/>
                  <a:pt x="2190" y="13550"/>
                </a:cubicBezTo>
                <a:cubicBezTo>
                  <a:pt x="2102" y="13736"/>
                  <a:pt x="2156" y="14185"/>
                  <a:pt x="2283" y="14338"/>
                </a:cubicBezTo>
                <a:cubicBezTo>
                  <a:pt x="2317" y="14378"/>
                  <a:pt x="2337" y="14456"/>
                  <a:pt x="2327" y="14510"/>
                </a:cubicBezTo>
                <a:cubicBezTo>
                  <a:pt x="2318" y="14564"/>
                  <a:pt x="2356" y="14666"/>
                  <a:pt x="2411" y="14741"/>
                </a:cubicBezTo>
                <a:cubicBezTo>
                  <a:pt x="2465" y="14816"/>
                  <a:pt x="2498" y="14897"/>
                  <a:pt x="2485" y="14918"/>
                </a:cubicBezTo>
                <a:cubicBezTo>
                  <a:pt x="2471" y="14940"/>
                  <a:pt x="2503" y="15027"/>
                  <a:pt x="2554" y="15110"/>
                </a:cubicBezTo>
                <a:cubicBezTo>
                  <a:pt x="2604" y="15193"/>
                  <a:pt x="2629" y="15271"/>
                  <a:pt x="2613" y="15287"/>
                </a:cubicBezTo>
                <a:cubicBezTo>
                  <a:pt x="2597" y="15303"/>
                  <a:pt x="2226" y="15317"/>
                  <a:pt x="1786" y="15317"/>
                </a:cubicBezTo>
                <a:cubicBezTo>
                  <a:pt x="1074" y="15317"/>
                  <a:pt x="981" y="15310"/>
                  <a:pt x="940" y="15233"/>
                </a:cubicBezTo>
                <a:cubicBezTo>
                  <a:pt x="914" y="15186"/>
                  <a:pt x="891" y="15133"/>
                  <a:pt x="891" y="15120"/>
                </a:cubicBezTo>
                <a:cubicBezTo>
                  <a:pt x="890" y="15106"/>
                  <a:pt x="881" y="15040"/>
                  <a:pt x="866" y="14972"/>
                </a:cubicBezTo>
                <a:cubicBezTo>
                  <a:pt x="851" y="14905"/>
                  <a:pt x="828" y="14788"/>
                  <a:pt x="817" y="14707"/>
                </a:cubicBezTo>
                <a:cubicBezTo>
                  <a:pt x="805" y="14626"/>
                  <a:pt x="773" y="14415"/>
                  <a:pt x="743" y="14239"/>
                </a:cubicBezTo>
                <a:cubicBezTo>
                  <a:pt x="671" y="13813"/>
                  <a:pt x="599" y="12337"/>
                  <a:pt x="630" y="11907"/>
                </a:cubicBezTo>
                <a:cubicBezTo>
                  <a:pt x="643" y="11718"/>
                  <a:pt x="625" y="11217"/>
                  <a:pt x="590" y="10795"/>
                </a:cubicBezTo>
                <a:cubicBezTo>
                  <a:pt x="555" y="10367"/>
                  <a:pt x="543" y="9985"/>
                  <a:pt x="566" y="9934"/>
                </a:cubicBezTo>
                <a:cubicBezTo>
                  <a:pt x="665" y="9711"/>
                  <a:pt x="673" y="9543"/>
                  <a:pt x="620" y="8542"/>
                </a:cubicBezTo>
                <a:cubicBezTo>
                  <a:pt x="557" y="7351"/>
                  <a:pt x="556" y="7311"/>
                  <a:pt x="595" y="7287"/>
                </a:cubicBezTo>
                <a:cubicBezTo>
                  <a:pt x="626" y="7268"/>
                  <a:pt x="797" y="6812"/>
                  <a:pt x="807" y="6726"/>
                </a:cubicBezTo>
                <a:cubicBezTo>
                  <a:pt x="808" y="6713"/>
                  <a:pt x="830" y="6676"/>
                  <a:pt x="851" y="6642"/>
                </a:cubicBezTo>
                <a:cubicBezTo>
                  <a:pt x="873" y="6609"/>
                  <a:pt x="895" y="6536"/>
                  <a:pt x="905" y="6485"/>
                </a:cubicBezTo>
                <a:cubicBezTo>
                  <a:pt x="915" y="6434"/>
                  <a:pt x="1013" y="6234"/>
                  <a:pt x="1122" y="6042"/>
                </a:cubicBezTo>
                <a:cubicBezTo>
                  <a:pt x="1231" y="5850"/>
                  <a:pt x="1305" y="5698"/>
                  <a:pt x="1289" y="5698"/>
                </a:cubicBezTo>
                <a:cubicBezTo>
                  <a:pt x="1273" y="5698"/>
                  <a:pt x="1297" y="5656"/>
                  <a:pt x="1338" y="5609"/>
                </a:cubicBezTo>
                <a:cubicBezTo>
                  <a:pt x="1380" y="5562"/>
                  <a:pt x="1446" y="5451"/>
                  <a:pt x="1491" y="5363"/>
                </a:cubicBezTo>
                <a:lnTo>
                  <a:pt x="1574" y="5206"/>
                </a:lnTo>
                <a:lnTo>
                  <a:pt x="1983" y="5206"/>
                </a:lnTo>
                <a:lnTo>
                  <a:pt x="2391" y="5206"/>
                </a:lnTo>
                <a:lnTo>
                  <a:pt x="2480" y="4773"/>
                </a:lnTo>
                <a:cubicBezTo>
                  <a:pt x="2529" y="4536"/>
                  <a:pt x="2585" y="4297"/>
                  <a:pt x="2608" y="4236"/>
                </a:cubicBezTo>
                <a:lnTo>
                  <a:pt x="2647" y="4123"/>
                </a:lnTo>
                <a:close/>
                <a:moveTo>
                  <a:pt x="7572" y="6898"/>
                </a:moveTo>
                <a:cubicBezTo>
                  <a:pt x="7634" y="6898"/>
                  <a:pt x="7646" y="6977"/>
                  <a:pt x="7656" y="7449"/>
                </a:cubicBezTo>
                <a:lnTo>
                  <a:pt x="7661" y="7661"/>
                </a:lnTo>
                <a:lnTo>
                  <a:pt x="8345" y="7661"/>
                </a:lnTo>
                <a:cubicBezTo>
                  <a:pt x="8721" y="7661"/>
                  <a:pt x="9036" y="7675"/>
                  <a:pt x="9048" y="7695"/>
                </a:cubicBezTo>
                <a:cubicBezTo>
                  <a:pt x="9061" y="7716"/>
                  <a:pt x="9089" y="8229"/>
                  <a:pt x="9107" y="8837"/>
                </a:cubicBezTo>
                <a:cubicBezTo>
                  <a:pt x="9149" y="10190"/>
                  <a:pt x="9167" y="10331"/>
                  <a:pt x="9319" y="10352"/>
                </a:cubicBezTo>
                <a:cubicBezTo>
                  <a:pt x="9381" y="10361"/>
                  <a:pt x="9443" y="10399"/>
                  <a:pt x="9457" y="10436"/>
                </a:cubicBezTo>
                <a:cubicBezTo>
                  <a:pt x="9471" y="10473"/>
                  <a:pt x="9436" y="10728"/>
                  <a:pt x="9378" y="11007"/>
                </a:cubicBezTo>
                <a:cubicBezTo>
                  <a:pt x="9320" y="11285"/>
                  <a:pt x="9265" y="11536"/>
                  <a:pt x="9260" y="11563"/>
                </a:cubicBezTo>
                <a:cubicBezTo>
                  <a:pt x="9231" y="11707"/>
                  <a:pt x="9159" y="11735"/>
                  <a:pt x="8812" y="11735"/>
                </a:cubicBezTo>
                <a:cubicBezTo>
                  <a:pt x="8387" y="11735"/>
                  <a:pt x="8457" y="11577"/>
                  <a:pt x="8271" y="12935"/>
                </a:cubicBezTo>
                <a:cubicBezTo>
                  <a:pt x="8201" y="13448"/>
                  <a:pt x="8116" y="14059"/>
                  <a:pt x="8084" y="14288"/>
                </a:cubicBezTo>
                <a:cubicBezTo>
                  <a:pt x="8041" y="14591"/>
                  <a:pt x="8010" y="14705"/>
                  <a:pt x="7956" y="14712"/>
                </a:cubicBezTo>
                <a:cubicBezTo>
                  <a:pt x="7769" y="14735"/>
                  <a:pt x="6506" y="13830"/>
                  <a:pt x="5983" y="13295"/>
                </a:cubicBezTo>
                <a:cubicBezTo>
                  <a:pt x="5506" y="12807"/>
                  <a:pt x="5152" y="12320"/>
                  <a:pt x="4846" y="11735"/>
                </a:cubicBezTo>
                <a:lnTo>
                  <a:pt x="4576" y="11218"/>
                </a:lnTo>
                <a:lnTo>
                  <a:pt x="4645" y="10780"/>
                </a:lnTo>
                <a:cubicBezTo>
                  <a:pt x="4684" y="10539"/>
                  <a:pt x="4784" y="10173"/>
                  <a:pt x="4866" y="9968"/>
                </a:cubicBezTo>
                <a:cubicBezTo>
                  <a:pt x="4948" y="9764"/>
                  <a:pt x="5075" y="9464"/>
                  <a:pt x="5142" y="9299"/>
                </a:cubicBezTo>
                <a:cubicBezTo>
                  <a:pt x="5275" y="8973"/>
                  <a:pt x="6179" y="7857"/>
                  <a:pt x="6529" y="7587"/>
                </a:cubicBezTo>
                <a:cubicBezTo>
                  <a:pt x="6896" y="7304"/>
                  <a:pt x="7510" y="6898"/>
                  <a:pt x="7572" y="6898"/>
                </a:cubicBezTo>
                <a:close/>
                <a:moveTo>
                  <a:pt x="14348" y="7523"/>
                </a:moveTo>
                <a:cubicBezTo>
                  <a:pt x="14521" y="7522"/>
                  <a:pt x="14571" y="7554"/>
                  <a:pt x="14741" y="7681"/>
                </a:cubicBezTo>
                <a:cubicBezTo>
                  <a:pt x="14868" y="7775"/>
                  <a:pt x="15196" y="8116"/>
                  <a:pt x="15469" y="8433"/>
                </a:cubicBezTo>
                <a:cubicBezTo>
                  <a:pt x="15895" y="8927"/>
                  <a:pt x="16011" y="9099"/>
                  <a:pt x="16262" y="9624"/>
                </a:cubicBezTo>
                <a:cubicBezTo>
                  <a:pt x="16646" y="10427"/>
                  <a:pt x="16730" y="10696"/>
                  <a:pt x="16817" y="11356"/>
                </a:cubicBezTo>
                <a:cubicBezTo>
                  <a:pt x="16894" y="11929"/>
                  <a:pt x="16882" y="12455"/>
                  <a:pt x="16778" y="13103"/>
                </a:cubicBezTo>
                <a:lnTo>
                  <a:pt x="16719" y="13462"/>
                </a:lnTo>
                <a:lnTo>
                  <a:pt x="16252" y="13900"/>
                </a:lnTo>
                <a:cubicBezTo>
                  <a:pt x="15897" y="14230"/>
                  <a:pt x="15671" y="14398"/>
                  <a:pt x="15312" y="14584"/>
                </a:cubicBezTo>
                <a:cubicBezTo>
                  <a:pt x="15068" y="14710"/>
                  <a:pt x="14886" y="14797"/>
                  <a:pt x="14849" y="14810"/>
                </a:cubicBezTo>
                <a:cubicBezTo>
                  <a:pt x="14824" y="14839"/>
                  <a:pt x="14785" y="14871"/>
                  <a:pt x="14731" y="14899"/>
                </a:cubicBezTo>
                <a:cubicBezTo>
                  <a:pt x="14572" y="14981"/>
                  <a:pt x="14354" y="15000"/>
                  <a:pt x="14313" y="14933"/>
                </a:cubicBezTo>
                <a:cubicBezTo>
                  <a:pt x="14299" y="14910"/>
                  <a:pt x="14321" y="14731"/>
                  <a:pt x="14357" y="14539"/>
                </a:cubicBezTo>
                <a:cubicBezTo>
                  <a:pt x="14394" y="14348"/>
                  <a:pt x="14412" y="14186"/>
                  <a:pt x="14402" y="14175"/>
                </a:cubicBezTo>
                <a:cubicBezTo>
                  <a:pt x="14391" y="14165"/>
                  <a:pt x="14383" y="13879"/>
                  <a:pt x="14382" y="13541"/>
                </a:cubicBezTo>
                <a:cubicBezTo>
                  <a:pt x="14381" y="12993"/>
                  <a:pt x="14373" y="12925"/>
                  <a:pt x="14298" y="12930"/>
                </a:cubicBezTo>
                <a:cubicBezTo>
                  <a:pt x="14226" y="12936"/>
                  <a:pt x="14217" y="12891"/>
                  <a:pt x="14229" y="12616"/>
                </a:cubicBezTo>
                <a:cubicBezTo>
                  <a:pt x="14237" y="12440"/>
                  <a:pt x="14272" y="12186"/>
                  <a:pt x="14308" y="12045"/>
                </a:cubicBezTo>
                <a:lnTo>
                  <a:pt x="14377" y="11784"/>
                </a:lnTo>
                <a:lnTo>
                  <a:pt x="13900" y="11774"/>
                </a:lnTo>
                <a:cubicBezTo>
                  <a:pt x="13467" y="11761"/>
                  <a:pt x="13428" y="11751"/>
                  <a:pt x="13442" y="11666"/>
                </a:cubicBezTo>
                <a:cubicBezTo>
                  <a:pt x="13455" y="11593"/>
                  <a:pt x="13436" y="11580"/>
                  <a:pt x="13354" y="11602"/>
                </a:cubicBezTo>
                <a:cubicBezTo>
                  <a:pt x="13290" y="11619"/>
                  <a:pt x="13241" y="11602"/>
                  <a:pt x="13226" y="11563"/>
                </a:cubicBezTo>
                <a:cubicBezTo>
                  <a:pt x="13212" y="11527"/>
                  <a:pt x="13161" y="11487"/>
                  <a:pt x="13113" y="11474"/>
                </a:cubicBezTo>
                <a:cubicBezTo>
                  <a:pt x="13032" y="11453"/>
                  <a:pt x="13023" y="11376"/>
                  <a:pt x="13014" y="10628"/>
                </a:cubicBezTo>
                <a:cubicBezTo>
                  <a:pt x="13005" y="9809"/>
                  <a:pt x="12975" y="9624"/>
                  <a:pt x="12842" y="9624"/>
                </a:cubicBezTo>
                <a:cubicBezTo>
                  <a:pt x="12714" y="9624"/>
                  <a:pt x="12711" y="9529"/>
                  <a:pt x="12832" y="8925"/>
                </a:cubicBezTo>
                <a:cubicBezTo>
                  <a:pt x="12898" y="8594"/>
                  <a:pt x="12957" y="8191"/>
                  <a:pt x="12960" y="8030"/>
                </a:cubicBezTo>
                <a:cubicBezTo>
                  <a:pt x="12963" y="7868"/>
                  <a:pt x="12982" y="7717"/>
                  <a:pt x="13004" y="7695"/>
                </a:cubicBezTo>
                <a:cubicBezTo>
                  <a:pt x="13018" y="7681"/>
                  <a:pt x="13064" y="7669"/>
                  <a:pt x="13127" y="7666"/>
                </a:cubicBezTo>
                <a:cubicBezTo>
                  <a:pt x="13238" y="7659"/>
                  <a:pt x="13395" y="7669"/>
                  <a:pt x="13511" y="7685"/>
                </a:cubicBezTo>
                <a:cubicBezTo>
                  <a:pt x="13577" y="7669"/>
                  <a:pt x="13631" y="7652"/>
                  <a:pt x="13654" y="7631"/>
                </a:cubicBezTo>
                <a:cubicBezTo>
                  <a:pt x="13704" y="7585"/>
                  <a:pt x="13877" y="7548"/>
                  <a:pt x="14121" y="7533"/>
                </a:cubicBezTo>
                <a:cubicBezTo>
                  <a:pt x="14216" y="7527"/>
                  <a:pt x="14290" y="7523"/>
                  <a:pt x="14348" y="7523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921" name="Oval"/>
          <p:cNvSpPr/>
          <p:nvPr/>
        </p:nvSpPr>
        <p:spPr>
          <a:xfrm>
            <a:off x="688333" y="2196498"/>
            <a:ext cx="1796326" cy="1776215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22" name="Line"/>
          <p:cNvSpPr/>
          <p:nvPr/>
        </p:nvSpPr>
        <p:spPr>
          <a:xfrm>
            <a:off x="3454107" y="2222470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23" name="2018"/>
          <p:cNvSpPr txBox="1"/>
          <p:nvPr/>
        </p:nvSpPr>
        <p:spPr>
          <a:xfrm>
            <a:off x="3592131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924" name="Run 2"/>
          <p:cNvSpPr txBox="1"/>
          <p:nvPr/>
        </p:nvSpPr>
        <p:spPr>
          <a:xfrm>
            <a:off x="3550780" y="1743579"/>
            <a:ext cx="64892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925" name="Line"/>
          <p:cNvSpPr/>
          <p:nvPr/>
        </p:nvSpPr>
        <p:spPr>
          <a:xfrm>
            <a:off x="3454107" y="3019056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26" name="Line"/>
          <p:cNvSpPr/>
          <p:nvPr/>
        </p:nvSpPr>
        <p:spPr>
          <a:xfrm>
            <a:off x="3454107" y="3815641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27" name="2019"/>
          <p:cNvSpPr txBox="1"/>
          <p:nvPr/>
        </p:nvSpPr>
        <p:spPr>
          <a:xfrm>
            <a:off x="5067062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2019</a:t>
            </a:r>
          </a:p>
        </p:txBody>
      </p:sp>
      <p:sp>
        <p:nvSpPr>
          <p:cNvPr id="928" name="2020"/>
          <p:cNvSpPr txBox="1"/>
          <p:nvPr/>
        </p:nvSpPr>
        <p:spPr>
          <a:xfrm>
            <a:off x="6826838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2020</a:t>
            </a:r>
          </a:p>
        </p:txBody>
      </p:sp>
      <p:sp>
        <p:nvSpPr>
          <p:cNvPr id="929" name="2021"/>
          <p:cNvSpPr txBox="1"/>
          <p:nvPr/>
        </p:nvSpPr>
        <p:spPr>
          <a:xfrm>
            <a:off x="8586614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2021</a:t>
            </a:r>
          </a:p>
        </p:txBody>
      </p:sp>
      <p:sp>
        <p:nvSpPr>
          <p:cNvPr id="930" name="2022"/>
          <p:cNvSpPr txBox="1"/>
          <p:nvPr/>
        </p:nvSpPr>
        <p:spPr>
          <a:xfrm>
            <a:off x="10346390" y="2327977"/>
            <a:ext cx="566217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931" name="Velo A"/>
          <p:cNvSpPr txBox="1"/>
          <p:nvPr/>
        </p:nvSpPr>
        <p:spPr>
          <a:xfrm>
            <a:off x="2642104" y="2856800"/>
            <a:ext cx="686309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Velo A</a:t>
            </a:r>
          </a:p>
        </p:txBody>
      </p:sp>
      <p:sp>
        <p:nvSpPr>
          <p:cNvPr id="932" name="Velo C"/>
          <p:cNvSpPr txBox="1"/>
          <p:nvPr/>
        </p:nvSpPr>
        <p:spPr>
          <a:xfrm>
            <a:off x="2605294" y="3653386"/>
            <a:ext cx="70134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Velo C</a:t>
            </a:r>
          </a:p>
        </p:txBody>
      </p:sp>
      <p:sp>
        <p:nvSpPr>
          <p:cNvPr id="933" name="assembly"/>
          <p:cNvSpPr txBox="1"/>
          <p:nvPr/>
        </p:nvSpPr>
        <p:spPr>
          <a:xfrm>
            <a:off x="9704260" y="4002994"/>
            <a:ext cx="976275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assembly</a:t>
            </a:r>
          </a:p>
        </p:txBody>
      </p:sp>
      <p:sp>
        <p:nvSpPr>
          <p:cNvPr id="934" name="assembly"/>
          <p:cNvSpPr txBox="1"/>
          <p:nvPr/>
        </p:nvSpPr>
        <p:spPr>
          <a:xfrm>
            <a:off x="10330932" y="3181972"/>
            <a:ext cx="97627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assembly</a:t>
            </a:r>
          </a:p>
        </p:txBody>
      </p:sp>
      <p:sp>
        <p:nvSpPr>
          <p:cNvPr id="935" name="Line"/>
          <p:cNvSpPr/>
          <p:nvPr/>
        </p:nvSpPr>
        <p:spPr>
          <a:xfrm flipV="1">
            <a:off x="5350171" y="1589081"/>
            <a:ext cx="1" cy="6335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36" name="Line"/>
          <p:cNvSpPr/>
          <p:nvPr/>
        </p:nvSpPr>
        <p:spPr>
          <a:xfrm flipV="1">
            <a:off x="5350171" y="1233184"/>
            <a:ext cx="412807" cy="3747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37" name="Line"/>
          <p:cNvSpPr/>
          <p:nvPr/>
        </p:nvSpPr>
        <p:spPr>
          <a:xfrm flipV="1">
            <a:off x="7808518" y="1606679"/>
            <a:ext cx="1" cy="6335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38" name="Line"/>
          <p:cNvSpPr/>
          <p:nvPr/>
        </p:nvSpPr>
        <p:spPr>
          <a:xfrm flipV="1">
            <a:off x="7808518" y="1250782"/>
            <a:ext cx="412807" cy="3747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39" name="install"/>
          <p:cNvSpPr txBox="1"/>
          <p:nvPr/>
        </p:nvSpPr>
        <p:spPr>
          <a:xfrm rot="16200000">
            <a:off x="7740836" y="750165"/>
            <a:ext cx="101600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install</a:t>
            </a:r>
          </a:p>
        </p:txBody>
      </p:sp>
      <p:sp>
        <p:nvSpPr>
          <p:cNvPr id="940" name="time constraints because of COVID-19 :…"/>
          <p:cNvSpPr txBox="1"/>
          <p:nvPr/>
        </p:nvSpPr>
        <p:spPr>
          <a:xfrm>
            <a:off x="1271514" y="4399923"/>
            <a:ext cx="11449051" cy="1313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203200" indent="-203200" algn="l">
              <a:buSzPct val="123000"/>
              <a:buChar char="•"/>
              <a:defRPr sz="2000">
                <a:solidFill>
                  <a:srgbClr val="000000"/>
                </a:solidFill>
              </a:defRPr>
            </a:pPr>
            <a:r>
              <a:t>time constraints because of COVID-19 : </a:t>
            </a:r>
          </a:p>
          <a:p>
            <a:pPr lvl="1" marL="584200" indent="-203200" algn="l">
              <a:buSzPct val="123000"/>
              <a:buChar char="•"/>
              <a:defRPr sz="2000">
                <a:solidFill>
                  <a:srgbClr val="000000"/>
                </a:solidFill>
              </a:defRPr>
            </a:pPr>
            <a:r>
              <a:t>install C-side in late February-early March</a:t>
            </a:r>
          </a:p>
          <a:p>
            <a:pPr lvl="1" marL="584200" indent="-203200" algn="l">
              <a:buSzPct val="123000"/>
              <a:buChar char="•"/>
              <a:defRPr sz="2000">
                <a:solidFill>
                  <a:srgbClr val="000000"/>
                </a:solidFill>
              </a:defRPr>
            </a:pPr>
            <a:r>
              <a:t>use technical stop in May to install side A </a:t>
            </a:r>
          </a:p>
          <a:p>
            <a:pPr marL="203200" indent="-203200">
              <a:buSzPct val="123000"/>
              <a:buChar char="•"/>
              <a:defRPr sz="2000"/>
            </a:pPr>
            <a:r>
              <a:rPr>
                <a:solidFill>
                  <a:srgbClr val="000000"/>
                </a:solidFill>
              </a:rPr>
              <a:t>team effort: Liverpool experts with support of experts from Nikhef, Manchester, Oxford and CERN</a:t>
            </a:r>
            <a:r>
              <a:t> </a:t>
            </a:r>
          </a:p>
        </p:txBody>
      </p:sp>
      <p:pic>
        <p:nvPicPr>
          <p:cNvPr id="941" name="Screenshot 2022-10-14 at 11.41.18.png" descr="Screenshot 2022-10-14 at 11.41.1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53461" y="5855293"/>
            <a:ext cx="4399606" cy="3260770"/>
          </a:xfrm>
          <a:prstGeom prst="rect">
            <a:avLst/>
          </a:prstGeom>
          <a:ln w="12700">
            <a:miter lim="400000"/>
          </a:ln>
        </p:spPr>
      </p:pic>
      <p:sp>
        <p:nvSpPr>
          <p:cNvPr id="942" name="University of Liverpool"/>
          <p:cNvSpPr txBox="1"/>
          <p:nvPr/>
        </p:nvSpPr>
        <p:spPr>
          <a:xfrm>
            <a:off x="5434939" y="9239598"/>
            <a:ext cx="2134922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University of Liverpool</a:t>
            </a:r>
          </a:p>
        </p:txBody>
      </p:sp>
      <p:pic>
        <p:nvPicPr>
          <p:cNvPr id="943" name="Screenshot 2022-10-14 at 09.36.50.png" descr="Screenshot 2022-10-14 at 09.36.50.png"/>
          <p:cNvPicPr>
            <a:picLocks noChangeAspect="1"/>
          </p:cNvPicPr>
          <p:nvPr/>
        </p:nvPicPr>
        <p:blipFill>
          <a:blip r:embed="rId4">
            <a:extLst/>
          </a:blip>
          <a:srcRect l="7055" t="0" r="12737" b="0"/>
          <a:stretch>
            <a:fillRect/>
          </a:stretch>
        </p:blipFill>
        <p:spPr>
          <a:xfrm>
            <a:off x="7197746" y="5855293"/>
            <a:ext cx="4384427" cy="3176212"/>
          </a:xfrm>
          <a:prstGeom prst="rect">
            <a:avLst/>
          </a:prstGeom>
          <a:ln w="12700">
            <a:miter lim="400000"/>
          </a:ln>
        </p:spPr>
      </p:pic>
      <p:sp>
        <p:nvSpPr>
          <p:cNvPr id="944" name="module production"/>
          <p:cNvSpPr txBox="1"/>
          <p:nvPr/>
        </p:nvSpPr>
        <p:spPr>
          <a:xfrm>
            <a:off x="7095290" y="4002994"/>
            <a:ext cx="1830935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module production</a:t>
            </a:r>
          </a:p>
        </p:txBody>
      </p:sp>
      <p:sp>
        <p:nvSpPr>
          <p:cNvPr id="945" name="module production"/>
          <p:cNvSpPr txBox="1"/>
          <p:nvPr/>
        </p:nvSpPr>
        <p:spPr>
          <a:xfrm>
            <a:off x="7095290" y="3181972"/>
            <a:ext cx="1830935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module production</a:t>
            </a:r>
          </a:p>
        </p:txBody>
      </p:sp>
      <p:sp>
        <p:nvSpPr>
          <p:cNvPr id="946" name="remove old VELO"/>
          <p:cNvSpPr txBox="1"/>
          <p:nvPr/>
        </p:nvSpPr>
        <p:spPr>
          <a:xfrm>
            <a:off x="5789476" y="1036132"/>
            <a:ext cx="169905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remove old VELO</a:t>
            </a:r>
          </a:p>
        </p:txBody>
      </p:sp>
      <p:sp>
        <p:nvSpPr>
          <p:cNvPr id="947" name="Installation"/>
          <p:cNvSpPr txBox="1"/>
          <p:nvPr/>
        </p:nvSpPr>
        <p:spPr>
          <a:xfrm>
            <a:off x="698500" y="1018063"/>
            <a:ext cx="116078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>
              <a:lnSpc>
                <a:spcPct val="80000"/>
              </a:lnSpc>
              <a:defRPr b="1" spc="-96" sz="4800">
                <a:solidFill>
                  <a:srgbClr val="000000"/>
                </a:solidFill>
              </a:defRPr>
            </a:lvl1pPr>
          </a:lstStyle>
          <a:p>
            <a:pPr/>
            <a:r>
              <a:t>Installation</a:t>
            </a:r>
          </a:p>
        </p:txBody>
      </p:sp>
      <p:sp>
        <p:nvSpPr>
          <p:cNvPr id="948" name="RF-foil"/>
          <p:cNvSpPr txBox="1"/>
          <p:nvPr/>
        </p:nvSpPr>
        <p:spPr>
          <a:xfrm rot="16200000">
            <a:off x="7502757" y="750165"/>
            <a:ext cx="101600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RF-foil</a:t>
            </a:r>
          </a:p>
        </p:txBody>
      </p:sp>
      <p:sp>
        <p:nvSpPr>
          <p:cNvPr id="949" name="Run 3"/>
          <p:cNvSpPr txBox="1"/>
          <p:nvPr/>
        </p:nvSpPr>
        <p:spPr>
          <a:xfrm>
            <a:off x="10892441" y="1743579"/>
            <a:ext cx="64892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Production Assembly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>
              <a:defRPr spc="-96" sz="4800"/>
            </a:lvl1pPr>
          </a:lstStyle>
          <a:p>
            <a:pPr/>
            <a:r>
              <a:t>Production Assembly</a:t>
            </a:r>
          </a:p>
        </p:txBody>
      </p:sp>
      <p:sp>
        <p:nvSpPr>
          <p:cNvPr id="952" name="Slide Number"/>
          <p:cNvSpPr txBox="1"/>
          <p:nvPr>
            <p:ph type="sldNum" sz="quarter" idx="2"/>
          </p:nvPr>
        </p:nvSpPr>
        <p:spPr>
          <a:xfrm>
            <a:off x="615761" y="4652436"/>
            <a:ext cx="541732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53" name="Rectangle"/>
          <p:cNvSpPr/>
          <p:nvPr/>
        </p:nvSpPr>
        <p:spPr>
          <a:xfrm>
            <a:off x="8883014" y="2780990"/>
            <a:ext cx="1130504" cy="16061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4" name="Text"/>
          <p:cNvSpPr txBox="1"/>
          <p:nvPr/>
        </p:nvSpPr>
        <p:spPr>
          <a:xfrm>
            <a:off x="14699" y="4652436"/>
            <a:ext cx="541732" cy="448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marL="457200" indent="-342900" algn="l">
              <a:lnSpc>
                <a:spcPct val="90000"/>
              </a:lnSpc>
              <a:defRPr spc="-45" sz="23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955" name="Screenshot 2022-10-10 at 22.33.07-modified.png" descr="Screenshot 2022-10-10 at 22.33.07-modified.png"/>
          <p:cNvPicPr>
            <a:picLocks noChangeAspect="1"/>
          </p:cNvPicPr>
          <p:nvPr/>
        </p:nvPicPr>
        <p:blipFill>
          <a:blip r:embed="rId2">
            <a:extLst/>
          </a:blip>
          <a:srcRect l="0" t="0" r="10" b="10"/>
          <a:stretch>
            <a:fillRect/>
          </a:stretch>
        </p:blipFill>
        <p:spPr>
          <a:xfrm rot="5400000">
            <a:off x="715544" y="2213465"/>
            <a:ext cx="1742282" cy="17422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800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  <a:moveTo>
                  <a:pt x="2647" y="4123"/>
                </a:moveTo>
                <a:lnTo>
                  <a:pt x="4040" y="4123"/>
                </a:lnTo>
                <a:cubicBezTo>
                  <a:pt x="5189" y="4123"/>
                  <a:pt x="5447" y="4137"/>
                  <a:pt x="5525" y="4197"/>
                </a:cubicBezTo>
                <a:cubicBezTo>
                  <a:pt x="5618" y="4267"/>
                  <a:pt x="5616" y="4275"/>
                  <a:pt x="5462" y="4399"/>
                </a:cubicBezTo>
                <a:cubicBezTo>
                  <a:pt x="5373" y="4469"/>
                  <a:pt x="5310" y="4544"/>
                  <a:pt x="5324" y="4566"/>
                </a:cubicBezTo>
                <a:cubicBezTo>
                  <a:pt x="5337" y="4588"/>
                  <a:pt x="5293" y="4639"/>
                  <a:pt x="5225" y="4684"/>
                </a:cubicBezTo>
                <a:cubicBezTo>
                  <a:pt x="5157" y="4729"/>
                  <a:pt x="5113" y="4784"/>
                  <a:pt x="5127" y="4807"/>
                </a:cubicBezTo>
                <a:cubicBezTo>
                  <a:pt x="5141" y="4830"/>
                  <a:pt x="5122" y="4877"/>
                  <a:pt x="5083" y="4910"/>
                </a:cubicBezTo>
                <a:cubicBezTo>
                  <a:pt x="5043" y="4943"/>
                  <a:pt x="4961" y="5069"/>
                  <a:pt x="4901" y="5191"/>
                </a:cubicBezTo>
                <a:cubicBezTo>
                  <a:pt x="4840" y="5313"/>
                  <a:pt x="4764" y="5420"/>
                  <a:pt x="4733" y="5432"/>
                </a:cubicBezTo>
                <a:cubicBezTo>
                  <a:pt x="4703" y="5444"/>
                  <a:pt x="4592" y="5408"/>
                  <a:pt x="4487" y="5348"/>
                </a:cubicBezTo>
                <a:cubicBezTo>
                  <a:pt x="4209" y="5189"/>
                  <a:pt x="3911" y="5041"/>
                  <a:pt x="3843" y="5029"/>
                </a:cubicBezTo>
                <a:cubicBezTo>
                  <a:pt x="3767" y="5015"/>
                  <a:pt x="3434" y="5375"/>
                  <a:pt x="3434" y="5471"/>
                </a:cubicBezTo>
                <a:cubicBezTo>
                  <a:pt x="3434" y="5511"/>
                  <a:pt x="3395" y="5570"/>
                  <a:pt x="3341" y="5599"/>
                </a:cubicBezTo>
                <a:cubicBezTo>
                  <a:pt x="3287" y="5628"/>
                  <a:pt x="3238" y="5695"/>
                  <a:pt x="3238" y="5752"/>
                </a:cubicBezTo>
                <a:cubicBezTo>
                  <a:pt x="3238" y="5809"/>
                  <a:pt x="3184" y="5909"/>
                  <a:pt x="3115" y="5973"/>
                </a:cubicBezTo>
                <a:cubicBezTo>
                  <a:pt x="3031" y="6050"/>
                  <a:pt x="2997" y="6120"/>
                  <a:pt x="3016" y="6180"/>
                </a:cubicBezTo>
                <a:cubicBezTo>
                  <a:pt x="3036" y="6243"/>
                  <a:pt x="3008" y="6296"/>
                  <a:pt x="2923" y="6352"/>
                </a:cubicBezTo>
                <a:cubicBezTo>
                  <a:pt x="2846" y="6402"/>
                  <a:pt x="2800" y="6481"/>
                  <a:pt x="2800" y="6554"/>
                </a:cubicBezTo>
                <a:cubicBezTo>
                  <a:pt x="2800" y="6619"/>
                  <a:pt x="2746" y="6730"/>
                  <a:pt x="2682" y="6800"/>
                </a:cubicBezTo>
                <a:cubicBezTo>
                  <a:pt x="2614" y="6873"/>
                  <a:pt x="2575" y="6966"/>
                  <a:pt x="2588" y="7016"/>
                </a:cubicBezTo>
                <a:cubicBezTo>
                  <a:pt x="2603" y="7074"/>
                  <a:pt x="2567" y="7130"/>
                  <a:pt x="2485" y="7184"/>
                </a:cubicBezTo>
                <a:cubicBezTo>
                  <a:pt x="2408" y="7234"/>
                  <a:pt x="2357" y="7315"/>
                  <a:pt x="2357" y="7385"/>
                </a:cubicBezTo>
                <a:cubicBezTo>
                  <a:pt x="2357" y="7449"/>
                  <a:pt x="2324" y="7529"/>
                  <a:pt x="2283" y="7562"/>
                </a:cubicBezTo>
                <a:cubicBezTo>
                  <a:pt x="2243" y="7596"/>
                  <a:pt x="2209" y="7660"/>
                  <a:pt x="2209" y="7705"/>
                </a:cubicBezTo>
                <a:cubicBezTo>
                  <a:pt x="2209" y="7750"/>
                  <a:pt x="2174" y="7835"/>
                  <a:pt x="2130" y="7897"/>
                </a:cubicBezTo>
                <a:cubicBezTo>
                  <a:pt x="2087" y="7959"/>
                  <a:pt x="2065" y="8024"/>
                  <a:pt x="2081" y="8040"/>
                </a:cubicBezTo>
                <a:cubicBezTo>
                  <a:pt x="2097" y="8056"/>
                  <a:pt x="2094" y="8089"/>
                  <a:pt x="2071" y="8118"/>
                </a:cubicBezTo>
                <a:cubicBezTo>
                  <a:pt x="1975" y="8243"/>
                  <a:pt x="1978" y="8390"/>
                  <a:pt x="2081" y="8487"/>
                </a:cubicBezTo>
                <a:cubicBezTo>
                  <a:pt x="2139" y="8542"/>
                  <a:pt x="2204" y="8581"/>
                  <a:pt x="2224" y="8576"/>
                </a:cubicBezTo>
                <a:cubicBezTo>
                  <a:pt x="2299" y="8557"/>
                  <a:pt x="2608" y="8850"/>
                  <a:pt x="2593" y="8925"/>
                </a:cubicBezTo>
                <a:cubicBezTo>
                  <a:pt x="2581" y="8985"/>
                  <a:pt x="2504" y="9004"/>
                  <a:pt x="2258" y="9014"/>
                </a:cubicBezTo>
                <a:cubicBezTo>
                  <a:pt x="2083" y="9021"/>
                  <a:pt x="1922" y="9027"/>
                  <a:pt x="1904" y="9029"/>
                </a:cubicBezTo>
                <a:cubicBezTo>
                  <a:pt x="1818" y="9036"/>
                  <a:pt x="1717" y="9203"/>
                  <a:pt x="1717" y="9334"/>
                </a:cubicBezTo>
                <a:cubicBezTo>
                  <a:pt x="1717" y="9418"/>
                  <a:pt x="1687" y="9489"/>
                  <a:pt x="1643" y="9506"/>
                </a:cubicBezTo>
                <a:cubicBezTo>
                  <a:pt x="1556" y="9539"/>
                  <a:pt x="1411" y="9436"/>
                  <a:pt x="1437" y="9358"/>
                </a:cubicBezTo>
                <a:cubicBezTo>
                  <a:pt x="1447" y="9329"/>
                  <a:pt x="1380" y="9278"/>
                  <a:pt x="1284" y="9245"/>
                </a:cubicBezTo>
                <a:cubicBezTo>
                  <a:pt x="1098" y="9181"/>
                  <a:pt x="1080" y="9182"/>
                  <a:pt x="1063" y="9285"/>
                </a:cubicBezTo>
                <a:cubicBezTo>
                  <a:pt x="1057" y="9321"/>
                  <a:pt x="1024" y="9431"/>
                  <a:pt x="994" y="9526"/>
                </a:cubicBezTo>
                <a:cubicBezTo>
                  <a:pt x="964" y="9620"/>
                  <a:pt x="945" y="9831"/>
                  <a:pt x="950" y="9993"/>
                </a:cubicBezTo>
                <a:cubicBezTo>
                  <a:pt x="957" y="10248"/>
                  <a:pt x="968" y="10284"/>
                  <a:pt x="1053" y="10293"/>
                </a:cubicBezTo>
                <a:cubicBezTo>
                  <a:pt x="1107" y="10299"/>
                  <a:pt x="1196" y="10315"/>
                  <a:pt x="1250" y="10323"/>
                </a:cubicBezTo>
                <a:cubicBezTo>
                  <a:pt x="1320" y="10333"/>
                  <a:pt x="1348" y="10304"/>
                  <a:pt x="1348" y="10234"/>
                </a:cubicBezTo>
                <a:cubicBezTo>
                  <a:pt x="1348" y="10102"/>
                  <a:pt x="1559" y="10069"/>
                  <a:pt x="1599" y="10195"/>
                </a:cubicBezTo>
                <a:cubicBezTo>
                  <a:pt x="1615" y="10244"/>
                  <a:pt x="1651" y="10335"/>
                  <a:pt x="1678" y="10392"/>
                </a:cubicBezTo>
                <a:cubicBezTo>
                  <a:pt x="1713" y="10466"/>
                  <a:pt x="1709" y="10521"/>
                  <a:pt x="1663" y="10593"/>
                </a:cubicBezTo>
                <a:cubicBezTo>
                  <a:pt x="1611" y="10677"/>
                  <a:pt x="1613" y="10721"/>
                  <a:pt x="1668" y="10825"/>
                </a:cubicBezTo>
                <a:cubicBezTo>
                  <a:pt x="1724" y="10929"/>
                  <a:pt x="1722" y="10970"/>
                  <a:pt x="1668" y="11071"/>
                </a:cubicBezTo>
                <a:cubicBezTo>
                  <a:pt x="1616" y="11167"/>
                  <a:pt x="1620" y="11205"/>
                  <a:pt x="1668" y="11263"/>
                </a:cubicBezTo>
                <a:cubicBezTo>
                  <a:pt x="1716" y="11320"/>
                  <a:pt x="1715" y="11376"/>
                  <a:pt x="1668" y="11523"/>
                </a:cubicBezTo>
                <a:cubicBezTo>
                  <a:pt x="1635" y="11626"/>
                  <a:pt x="1599" y="11737"/>
                  <a:pt x="1589" y="11774"/>
                </a:cubicBezTo>
                <a:cubicBezTo>
                  <a:pt x="1575" y="11828"/>
                  <a:pt x="1554" y="11832"/>
                  <a:pt x="1496" y="11784"/>
                </a:cubicBezTo>
                <a:cubicBezTo>
                  <a:pt x="1456" y="11751"/>
                  <a:pt x="1434" y="11707"/>
                  <a:pt x="1447" y="11686"/>
                </a:cubicBezTo>
                <a:cubicBezTo>
                  <a:pt x="1499" y="11600"/>
                  <a:pt x="1334" y="11530"/>
                  <a:pt x="1171" y="11572"/>
                </a:cubicBezTo>
                <a:lnTo>
                  <a:pt x="1009" y="11617"/>
                </a:lnTo>
                <a:lnTo>
                  <a:pt x="1004" y="11981"/>
                </a:lnTo>
                <a:cubicBezTo>
                  <a:pt x="1002" y="12182"/>
                  <a:pt x="1018" y="12414"/>
                  <a:pt x="1043" y="12497"/>
                </a:cubicBezTo>
                <a:cubicBezTo>
                  <a:pt x="1084" y="12631"/>
                  <a:pt x="1115" y="12653"/>
                  <a:pt x="1284" y="12660"/>
                </a:cubicBezTo>
                <a:cubicBezTo>
                  <a:pt x="1448" y="12666"/>
                  <a:pt x="1484" y="12650"/>
                  <a:pt x="1525" y="12542"/>
                </a:cubicBezTo>
                <a:cubicBezTo>
                  <a:pt x="1592" y="12365"/>
                  <a:pt x="1688" y="12416"/>
                  <a:pt x="1717" y="12645"/>
                </a:cubicBezTo>
                <a:cubicBezTo>
                  <a:pt x="1740" y="12824"/>
                  <a:pt x="1755" y="12842"/>
                  <a:pt x="1914" y="12857"/>
                </a:cubicBezTo>
                <a:cubicBezTo>
                  <a:pt x="2008" y="12866"/>
                  <a:pt x="2110" y="12890"/>
                  <a:pt x="2140" y="12916"/>
                </a:cubicBezTo>
                <a:cubicBezTo>
                  <a:pt x="2224" y="12985"/>
                  <a:pt x="2256" y="13408"/>
                  <a:pt x="2190" y="13550"/>
                </a:cubicBezTo>
                <a:cubicBezTo>
                  <a:pt x="2102" y="13736"/>
                  <a:pt x="2156" y="14185"/>
                  <a:pt x="2283" y="14338"/>
                </a:cubicBezTo>
                <a:cubicBezTo>
                  <a:pt x="2317" y="14378"/>
                  <a:pt x="2337" y="14456"/>
                  <a:pt x="2327" y="14510"/>
                </a:cubicBezTo>
                <a:cubicBezTo>
                  <a:pt x="2318" y="14564"/>
                  <a:pt x="2356" y="14666"/>
                  <a:pt x="2411" y="14741"/>
                </a:cubicBezTo>
                <a:cubicBezTo>
                  <a:pt x="2465" y="14816"/>
                  <a:pt x="2498" y="14897"/>
                  <a:pt x="2485" y="14918"/>
                </a:cubicBezTo>
                <a:cubicBezTo>
                  <a:pt x="2471" y="14940"/>
                  <a:pt x="2503" y="15027"/>
                  <a:pt x="2554" y="15110"/>
                </a:cubicBezTo>
                <a:cubicBezTo>
                  <a:pt x="2604" y="15193"/>
                  <a:pt x="2629" y="15271"/>
                  <a:pt x="2613" y="15287"/>
                </a:cubicBezTo>
                <a:cubicBezTo>
                  <a:pt x="2597" y="15303"/>
                  <a:pt x="2226" y="15317"/>
                  <a:pt x="1786" y="15317"/>
                </a:cubicBezTo>
                <a:cubicBezTo>
                  <a:pt x="1074" y="15317"/>
                  <a:pt x="981" y="15310"/>
                  <a:pt x="940" y="15233"/>
                </a:cubicBezTo>
                <a:cubicBezTo>
                  <a:pt x="914" y="15186"/>
                  <a:pt x="891" y="15133"/>
                  <a:pt x="891" y="15120"/>
                </a:cubicBezTo>
                <a:cubicBezTo>
                  <a:pt x="890" y="15106"/>
                  <a:pt x="881" y="15040"/>
                  <a:pt x="866" y="14972"/>
                </a:cubicBezTo>
                <a:cubicBezTo>
                  <a:pt x="851" y="14905"/>
                  <a:pt x="828" y="14788"/>
                  <a:pt x="817" y="14707"/>
                </a:cubicBezTo>
                <a:cubicBezTo>
                  <a:pt x="805" y="14626"/>
                  <a:pt x="773" y="14415"/>
                  <a:pt x="743" y="14239"/>
                </a:cubicBezTo>
                <a:cubicBezTo>
                  <a:pt x="671" y="13813"/>
                  <a:pt x="599" y="12337"/>
                  <a:pt x="630" y="11907"/>
                </a:cubicBezTo>
                <a:cubicBezTo>
                  <a:pt x="643" y="11718"/>
                  <a:pt x="625" y="11217"/>
                  <a:pt x="590" y="10795"/>
                </a:cubicBezTo>
                <a:cubicBezTo>
                  <a:pt x="555" y="10367"/>
                  <a:pt x="543" y="9985"/>
                  <a:pt x="566" y="9934"/>
                </a:cubicBezTo>
                <a:cubicBezTo>
                  <a:pt x="665" y="9711"/>
                  <a:pt x="673" y="9543"/>
                  <a:pt x="620" y="8542"/>
                </a:cubicBezTo>
                <a:cubicBezTo>
                  <a:pt x="557" y="7351"/>
                  <a:pt x="556" y="7311"/>
                  <a:pt x="595" y="7287"/>
                </a:cubicBezTo>
                <a:cubicBezTo>
                  <a:pt x="626" y="7268"/>
                  <a:pt x="797" y="6812"/>
                  <a:pt x="807" y="6726"/>
                </a:cubicBezTo>
                <a:cubicBezTo>
                  <a:pt x="808" y="6713"/>
                  <a:pt x="830" y="6676"/>
                  <a:pt x="851" y="6642"/>
                </a:cubicBezTo>
                <a:cubicBezTo>
                  <a:pt x="873" y="6609"/>
                  <a:pt x="895" y="6536"/>
                  <a:pt x="905" y="6485"/>
                </a:cubicBezTo>
                <a:cubicBezTo>
                  <a:pt x="915" y="6434"/>
                  <a:pt x="1013" y="6234"/>
                  <a:pt x="1122" y="6042"/>
                </a:cubicBezTo>
                <a:cubicBezTo>
                  <a:pt x="1231" y="5850"/>
                  <a:pt x="1305" y="5698"/>
                  <a:pt x="1289" y="5698"/>
                </a:cubicBezTo>
                <a:cubicBezTo>
                  <a:pt x="1273" y="5698"/>
                  <a:pt x="1297" y="5656"/>
                  <a:pt x="1338" y="5609"/>
                </a:cubicBezTo>
                <a:cubicBezTo>
                  <a:pt x="1380" y="5562"/>
                  <a:pt x="1446" y="5451"/>
                  <a:pt x="1491" y="5363"/>
                </a:cubicBezTo>
                <a:lnTo>
                  <a:pt x="1574" y="5206"/>
                </a:lnTo>
                <a:lnTo>
                  <a:pt x="1983" y="5206"/>
                </a:lnTo>
                <a:lnTo>
                  <a:pt x="2391" y="5206"/>
                </a:lnTo>
                <a:lnTo>
                  <a:pt x="2480" y="4773"/>
                </a:lnTo>
                <a:cubicBezTo>
                  <a:pt x="2529" y="4536"/>
                  <a:pt x="2585" y="4297"/>
                  <a:pt x="2608" y="4236"/>
                </a:cubicBezTo>
                <a:lnTo>
                  <a:pt x="2647" y="4123"/>
                </a:lnTo>
                <a:close/>
                <a:moveTo>
                  <a:pt x="7572" y="6898"/>
                </a:moveTo>
                <a:cubicBezTo>
                  <a:pt x="7634" y="6898"/>
                  <a:pt x="7646" y="6977"/>
                  <a:pt x="7656" y="7449"/>
                </a:cubicBezTo>
                <a:lnTo>
                  <a:pt x="7661" y="7661"/>
                </a:lnTo>
                <a:lnTo>
                  <a:pt x="8345" y="7661"/>
                </a:lnTo>
                <a:cubicBezTo>
                  <a:pt x="8721" y="7661"/>
                  <a:pt x="9036" y="7675"/>
                  <a:pt x="9048" y="7695"/>
                </a:cubicBezTo>
                <a:cubicBezTo>
                  <a:pt x="9061" y="7716"/>
                  <a:pt x="9089" y="8229"/>
                  <a:pt x="9107" y="8837"/>
                </a:cubicBezTo>
                <a:cubicBezTo>
                  <a:pt x="9149" y="10190"/>
                  <a:pt x="9167" y="10331"/>
                  <a:pt x="9319" y="10352"/>
                </a:cubicBezTo>
                <a:cubicBezTo>
                  <a:pt x="9381" y="10361"/>
                  <a:pt x="9443" y="10399"/>
                  <a:pt x="9457" y="10436"/>
                </a:cubicBezTo>
                <a:cubicBezTo>
                  <a:pt x="9471" y="10473"/>
                  <a:pt x="9436" y="10728"/>
                  <a:pt x="9378" y="11007"/>
                </a:cubicBezTo>
                <a:cubicBezTo>
                  <a:pt x="9320" y="11285"/>
                  <a:pt x="9265" y="11536"/>
                  <a:pt x="9260" y="11563"/>
                </a:cubicBezTo>
                <a:cubicBezTo>
                  <a:pt x="9231" y="11707"/>
                  <a:pt x="9159" y="11735"/>
                  <a:pt x="8812" y="11735"/>
                </a:cubicBezTo>
                <a:cubicBezTo>
                  <a:pt x="8387" y="11735"/>
                  <a:pt x="8457" y="11577"/>
                  <a:pt x="8271" y="12935"/>
                </a:cubicBezTo>
                <a:cubicBezTo>
                  <a:pt x="8201" y="13448"/>
                  <a:pt x="8116" y="14059"/>
                  <a:pt x="8084" y="14288"/>
                </a:cubicBezTo>
                <a:cubicBezTo>
                  <a:pt x="8041" y="14591"/>
                  <a:pt x="8010" y="14705"/>
                  <a:pt x="7956" y="14712"/>
                </a:cubicBezTo>
                <a:cubicBezTo>
                  <a:pt x="7769" y="14735"/>
                  <a:pt x="6506" y="13830"/>
                  <a:pt x="5983" y="13295"/>
                </a:cubicBezTo>
                <a:cubicBezTo>
                  <a:pt x="5506" y="12807"/>
                  <a:pt x="5152" y="12320"/>
                  <a:pt x="4846" y="11735"/>
                </a:cubicBezTo>
                <a:lnTo>
                  <a:pt x="4576" y="11218"/>
                </a:lnTo>
                <a:lnTo>
                  <a:pt x="4645" y="10780"/>
                </a:lnTo>
                <a:cubicBezTo>
                  <a:pt x="4684" y="10539"/>
                  <a:pt x="4784" y="10173"/>
                  <a:pt x="4866" y="9968"/>
                </a:cubicBezTo>
                <a:cubicBezTo>
                  <a:pt x="4948" y="9764"/>
                  <a:pt x="5075" y="9464"/>
                  <a:pt x="5142" y="9299"/>
                </a:cubicBezTo>
                <a:cubicBezTo>
                  <a:pt x="5275" y="8973"/>
                  <a:pt x="6179" y="7857"/>
                  <a:pt x="6529" y="7587"/>
                </a:cubicBezTo>
                <a:cubicBezTo>
                  <a:pt x="6896" y="7304"/>
                  <a:pt x="7510" y="6898"/>
                  <a:pt x="7572" y="6898"/>
                </a:cubicBezTo>
                <a:close/>
                <a:moveTo>
                  <a:pt x="14348" y="7523"/>
                </a:moveTo>
                <a:cubicBezTo>
                  <a:pt x="14521" y="7522"/>
                  <a:pt x="14571" y="7554"/>
                  <a:pt x="14741" y="7681"/>
                </a:cubicBezTo>
                <a:cubicBezTo>
                  <a:pt x="14868" y="7775"/>
                  <a:pt x="15196" y="8116"/>
                  <a:pt x="15469" y="8433"/>
                </a:cubicBezTo>
                <a:cubicBezTo>
                  <a:pt x="15895" y="8927"/>
                  <a:pt x="16011" y="9099"/>
                  <a:pt x="16262" y="9624"/>
                </a:cubicBezTo>
                <a:cubicBezTo>
                  <a:pt x="16646" y="10427"/>
                  <a:pt x="16730" y="10696"/>
                  <a:pt x="16817" y="11356"/>
                </a:cubicBezTo>
                <a:cubicBezTo>
                  <a:pt x="16894" y="11929"/>
                  <a:pt x="16882" y="12455"/>
                  <a:pt x="16778" y="13103"/>
                </a:cubicBezTo>
                <a:lnTo>
                  <a:pt x="16719" y="13462"/>
                </a:lnTo>
                <a:lnTo>
                  <a:pt x="16252" y="13900"/>
                </a:lnTo>
                <a:cubicBezTo>
                  <a:pt x="15897" y="14230"/>
                  <a:pt x="15671" y="14398"/>
                  <a:pt x="15312" y="14584"/>
                </a:cubicBezTo>
                <a:cubicBezTo>
                  <a:pt x="15068" y="14710"/>
                  <a:pt x="14886" y="14797"/>
                  <a:pt x="14849" y="14810"/>
                </a:cubicBezTo>
                <a:cubicBezTo>
                  <a:pt x="14824" y="14839"/>
                  <a:pt x="14785" y="14871"/>
                  <a:pt x="14731" y="14899"/>
                </a:cubicBezTo>
                <a:cubicBezTo>
                  <a:pt x="14572" y="14981"/>
                  <a:pt x="14354" y="15000"/>
                  <a:pt x="14313" y="14933"/>
                </a:cubicBezTo>
                <a:cubicBezTo>
                  <a:pt x="14299" y="14910"/>
                  <a:pt x="14321" y="14731"/>
                  <a:pt x="14357" y="14539"/>
                </a:cubicBezTo>
                <a:cubicBezTo>
                  <a:pt x="14394" y="14348"/>
                  <a:pt x="14412" y="14186"/>
                  <a:pt x="14402" y="14175"/>
                </a:cubicBezTo>
                <a:cubicBezTo>
                  <a:pt x="14391" y="14165"/>
                  <a:pt x="14383" y="13879"/>
                  <a:pt x="14382" y="13541"/>
                </a:cubicBezTo>
                <a:cubicBezTo>
                  <a:pt x="14381" y="12993"/>
                  <a:pt x="14373" y="12925"/>
                  <a:pt x="14298" y="12930"/>
                </a:cubicBezTo>
                <a:cubicBezTo>
                  <a:pt x="14226" y="12936"/>
                  <a:pt x="14217" y="12891"/>
                  <a:pt x="14229" y="12616"/>
                </a:cubicBezTo>
                <a:cubicBezTo>
                  <a:pt x="14237" y="12440"/>
                  <a:pt x="14272" y="12186"/>
                  <a:pt x="14308" y="12045"/>
                </a:cubicBezTo>
                <a:lnTo>
                  <a:pt x="14377" y="11784"/>
                </a:lnTo>
                <a:lnTo>
                  <a:pt x="13900" y="11774"/>
                </a:lnTo>
                <a:cubicBezTo>
                  <a:pt x="13467" y="11761"/>
                  <a:pt x="13428" y="11751"/>
                  <a:pt x="13442" y="11666"/>
                </a:cubicBezTo>
                <a:cubicBezTo>
                  <a:pt x="13455" y="11593"/>
                  <a:pt x="13436" y="11580"/>
                  <a:pt x="13354" y="11602"/>
                </a:cubicBezTo>
                <a:cubicBezTo>
                  <a:pt x="13290" y="11619"/>
                  <a:pt x="13241" y="11602"/>
                  <a:pt x="13226" y="11563"/>
                </a:cubicBezTo>
                <a:cubicBezTo>
                  <a:pt x="13212" y="11527"/>
                  <a:pt x="13161" y="11487"/>
                  <a:pt x="13113" y="11474"/>
                </a:cubicBezTo>
                <a:cubicBezTo>
                  <a:pt x="13032" y="11453"/>
                  <a:pt x="13023" y="11376"/>
                  <a:pt x="13014" y="10628"/>
                </a:cubicBezTo>
                <a:cubicBezTo>
                  <a:pt x="13005" y="9809"/>
                  <a:pt x="12975" y="9624"/>
                  <a:pt x="12842" y="9624"/>
                </a:cubicBezTo>
                <a:cubicBezTo>
                  <a:pt x="12714" y="9624"/>
                  <a:pt x="12711" y="9529"/>
                  <a:pt x="12832" y="8925"/>
                </a:cubicBezTo>
                <a:cubicBezTo>
                  <a:pt x="12898" y="8594"/>
                  <a:pt x="12957" y="8191"/>
                  <a:pt x="12960" y="8030"/>
                </a:cubicBezTo>
                <a:cubicBezTo>
                  <a:pt x="12963" y="7868"/>
                  <a:pt x="12982" y="7717"/>
                  <a:pt x="13004" y="7695"/>
                </a:cubicBezTo>
                <a:cubicBezTo>
                  <a:pt x="13018" y="7681"/>
                  <a:pt x="13064" y="7669"/>
                  <a:pt x="13127" y="7666"/>
                </a:cubicBezTo>
                <a:cubicBezTo>
                  <a:pt x="13238" y="7659"/>
                  <a:pt x="13395" y="7669"/>
                  <a:pt x="13511" y="7685"/>
                </a:cubicBezTo>
                <a:cubicBezTo>
                  <a:pt x="13577" y="7669"/>
                  <a:pt x="13631" y="7652"/>
                  <a:pt x="13654" y="7631"/>
                </a:cubicBezTo>
                <a:cubicBezTo>
                  <a:pt x="13704" y="7585"/>
                  <a:pt x="13877" y="7548"/>
                  <a:pt x="14121" y="7533"/>
                </a:cubicBezTo>
                <a:cubicBezTo>
                  <a:pt x="14216" y="7527"/>
                  <a:pt x="14290" y="7523"/>
                  <a:pt x="14348" y="7523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956" name="Oval"/>
          <p:cNvSpPr/>
          <p:nvPr/>
        </p:nvSpPr>
        <p:spPr>
          <a:xfrm>
            <a:off x="688333" y="2196498"/>
            <a:ext cx="1796326" cy="1776215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7" name="Line"/>
          <p:cNvSpPr/>
          <p:nvPr/>
        </p:nvSpPr>
        <p:spPr>
          <a:xfrm>
            <a:off x="3454107" y="2222470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58" name="2018"/>
          <p:cNvSpPr txBox="1"/>
          <p:nvPr/>
        </p:nvSpPr>
        <p:spPr>
          <a:xfrm>
            <a:off x="3592131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959" name="Run 2"/>
          <p:cNvSpPr txBox="1"/>
          <p:nvPr/>
        </p:nvSpPr>
        <p:spPr>
          <a:xfrm>
            <a:off x="3550780" y="1743579"/>
            <a:ext cx="64892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960" name="Line"/>
          <p:cNvSpPr/>
          <p:nvPr/>
        </p:nvSpPr>
        <p:spPr>
          <a:xfrm>
            <a:off x="3454107" y="3019056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61" name="Line"/>
          <p:cNvSpPr/>
          <p:nvPr/>
        </p:nvSpPr>
        <p:spPr>
          <a:xfrm>
            <a:off x="3454107" y="3815641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62" name="2019"/>
          <p:cNvSpPr txBox="1"/>
          <p:nvPr/>
        </p:nvSpPr>
        <p:spPr>
          <a:xfrm>
            <a:off x="5067062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2019</a:t>
            </a:r>
          </a:p>
        </p:txBody>
      </p:sp>
      <p:sp>
        <p:nvSpPr>
          <p:cNvPr id="963" name="2020"/>
          <p:cNvSpPr txBox="1"/>
          <p:nvPr/>
        </p:nvSpPr>
        <p:spPr>
          <a:xfrm>
            <a:off x="6826838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2020</a:t>
            </a:r>
          </a:p>
        </p:txBody>
      </p:sp>
      <p:sp>
        <p:nvSpPr>
          <p:cNvPr id="964" name="2021"/>
          <p:cNvSpPr txBox="1"/>
          <p:nvPr/>
        </p:nvSpPr>
        <p:spPr>
          <a:xfrm>
            <a:off x="8586614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2021</a:t>
            </a:r>
          </a:p>
        </p:txBody>
      </p:sp>
      <p:sp>
        <p:nvSpPr>
          <p:cNvPr id="965" name="2022"/>
          <p:cNvSpPr txBox="1"/>
          <p:nvPr/>
        </p:nvSpPr>
        <p:spPr>
          <a:xfrm>
            <a:off x="10346390" y="2327977"/>
            <a:ext cx="566217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966" name="Velo A"/>
          <p:cNvSpPr txBox="1"/>
          <p:nvPr/>
        </p:nvSpPr>
        <p:spPr>
          <a:xfrm>
            <a:off x="2642104" y="2856800"/>
            <a:ext cx="686309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Velo A</a:t>
            </a:r>
          </a:p>
        </p:txBody>
      </p:sp>
      <p:sp>
        <p:nvSpPr>
          <p:cNvPr id="967" name="Velo C"/>
          <p:cNvSpPr txBox="1"/>
          <p:nvPr/>
        </p:nvSpPr>
        <p:spPr>
          <a:xfrm>
            <a:off x="2605294" y="3653386"/>
            <a:ext cx="70134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Velo C</a:t>
            </a:r>
          </a:p>
        </p:txBody>
      </p:sp>
      <p:sp>
        <p:nvSpPr>
          <p:cNvPr id="968" name="Line"/>
          <p:cNvSpPr/>
          <p:nvPr/>
        </p:nvSpPr>
        <p:spPr>
          <a:xfrm flipV="1">
            <a:off x="5350171" y="1589081"/>
            <a:ext cx="1" cy="6335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69" name="Line"/>
          <p:cNvSpPr/>
          <p:nvPr/>
        </p:nvSpPr>
        <p:spPr>
          <a:xfrm flipV="1">
            <a:off x="5350171" y="1233184"/>
            <a:ext cx="412807" cy="3747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70" name="Line"/>
          <p:cNvSpPr/>
          <p:nvPr/>
        </p:nvSpPr>
        <p:spPr>
          <a:xfrm flipV="1">
            <a:off x="7808518" y="1606679"/>
            <a:ext cx="1" cy="6335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71" name="Line"/>
          <p:cNvSpPr/>
          <p:nvPr/>
        </p:nvSpPr>
        <p:spPr>
          <a:xfrm flipV="1">
            <a:off x="7808518" y="1250782"/>
            <a:ext cx="412807" cy="3747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72" name="install"/>
          <p:cNvSpPr txBox="1"/>
          <p:nvPr/>
        </p:nvSpPr>
        <p:spPr>
          <a:xfrm rot="16200000">
            <a:off x="7740836" y="750165"/>
            <a:ext cx="101600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install</a:t>
            </a:r>
          </a:p>
        </p:txBody>
      </p:sp>
      <p:sp>
        <p:nvSpPr>
          <p:cNvPr id="973" name="Tests…"/>
          <p:cNvSpPr txBox="1"/>
          <p:nvPr/>
        </p:nvSpPr>
        <p:spPr>
          <a:xfrm>
            <a:off x="5903012" y="4824017"/>
            <a:ext cx="6741597" cy="386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700">
                <a:solidFill>
                  <a:srgbClr val="000000"/>
                </a:solidFill>
              </a:defRPr>
            </a:pPr>
            <a:r>
              <a:t>Tests</a:t>
            </a:r>
          </a:p>
          <a:p>
            <a:pPr marL="355600" indent="-355600" algn="l">
              <a:buSzPct val="100000"/>
              <a:buAutoNum type="arabicPeriod" startAt="1"/>
              <a:defRPr sz="2700">
                <a:solidFill>
                  <a:srgbClr val="000000"/>
                </a:solidFill>
              </a:defRPr>
            </a:pPr>
            <a:r>
              <a:t>Perform electrical and noise tests per module before installation</a:t>
            </a:r>
          </a:p>
          <a:p>
            <a:pPr marL="355600" indent="-355600" algn="l">
              <a:buSzPct val="100000"/>
              <a:buAutoNum type="arabicPeriod" startAt="1"/>
              <a:defRPr sz="2700">
                <a:solidFill>
                  <a:srgbClr val="000000"/>
                </a:solidFill>
              </a:defRPr>
            </a:pPr>
            <a:r>
              <a:t>Install modules and test cooling loop</a:t>
            </a:r>
          </a:p>
          <a:p>
            <a:pPr marL="355600" indent="-355600" algn="l">
              <a:buSzPct val="100000"/>
              <a:buAutoNum type="arabicPeriod" startAt="1"/>
              <a:defRPr sz="2700">
                <a:solidFill>
                  <a:srgbClr val="000000"/>
                </a:solidFill>
              </a:defRPr>
            </a:pPr>
            <a:r>
              <a:t>Test half under vacuum</a:t>
            </a:r>
          </a:p>
          <a:p>
            <a:pPr marL="355600" indent="-355600" algn="l">
              <a:buSzPct val="100000"/>
              <a:buAutoNum type="arabicPeriod" startAt="1"/>
              <a:defRPr sz="2700">
                <a:solidFill>
                  <a:srgbClr val="000000"/>
                </a:solidFill>
              </a:defRPr>
            </a:pPr>
            <a:r>
              <a:t>Cooling tests with powered modules</a:t>
            </a:r>
          </a:p>
          <a:p>
            <a:pPr marL="355600" indent="-355600" algn="l">
              <a:buSzPct val="100000"/>
              <a:buAutoNum type="arabicPeriod" startAt="1"/>
              <a:defRPr sz="2700">
                <a:solidFill>
                  <a:srgbClr val="000000"/>
                </a:solidFill>
              </a:defRPr>
            </a:pPr>
            <a:r>
              <a:t>Electrical and noise tests after installation</a:t>
            </a:r>
          </a:p>
          <a:p>
            <a:pPr marL="355600" indent="-355600" algn="l">
              <a:buSzPct val="100000"/>
              <a:buAutoNum type="arabicPeriod" startAt="1"/>
              <a:defRPr sz="2700">
                <a:solidFill>
                  <a:srgbClr val="000000"/>
                </a:solidFill>
              </a:defRPr>
            </a:pPr>
            <a:r>
              <a:t>Metrology with and without cooling</a:t>
            </a:r>
          </a:p>
        </p:txBody>
      </p:sp>
      <p:sp>
        <p:nvSpPr>
          <p:cNvPr id="974" name="module production"/>
          <p:cNvSpPr txBox="1"/>
          <p:nvPr/>
        </p:nvSpPr>
        <p:spPr>
          <a:xfrm>
            <a:off x="7095290" y="4002994"/>
            <a:ext cx="1830935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module production</a:t>
            </a:r>
          </a:p>
        </p:txBody>
      </p:sp>
      <p:sp>
        <p:nvSpPr>
          <p:cNvPr id="975" name="module production"/>
          <p:cNvSpPr txBox="1"/>
          <p:nvPr/>
        </p:nvSpPr>
        <p:spPr>
          <a:xfrm>
            <a:off x="7095290" y="3181972"/>
            <a:ext cx="1830935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module production</a:t>
            </a:r>
          </a:p>
        </p:txBody>
      </p:sp>
      <p:sp>
        <p:nvSpPr>
          <p:cNvPr id="976" name="assembly"/>
          <p:cNvSpPr txBox="1"/>
          <p:nvPr/>
        </p:nvSpPr>
        <p:spPr>
          <a:xfrm>
            <a:off x="9704260" y="4002994"/>
            <a:ext cx="976275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assembly</a:t>
            </a:r>
          </a:p>
        </p:txBody>
      </p:sp>
      <p:sp>
        <p:nvSpPr>
          <p:cNvPr id="977" name="assembly"/>
          <p:cNvSpPr txBox="1"/>
          <p:nvPr/>
        </p:nvSpPr>
        <p:spPr>
          <a:xfrm>
            <a:off x="10330932" y="3181972"/>
            <a:ext cx="97627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assembly</a:t>
            </a:r>
          </a:p>
        </p:txBody>
      </p:sp>
      <p:pic>
        <p:nvPicPr>
          <p:cNvPr id="978" name="bokeh_plot.png" descr="bokeh_plot.png"/>
          <p:cNvPicPr>
            <a:picLocks noChangeAspect="1"/>
          </p:cNvPicPr>
          <p:nvPr/>
        </p:nvPicPr>
        <p:blipFill>
          <a:blip r:embed="rId3">
            <a:extLst/>
          </a:blip>
          <a:srcRect l="0" t="8289" r="0" b="0"/>
          <a:stretch>
            <a:fillRect/>
          </a:stretch>
        </p:blipFill>
        <p:spPr>
          <a:xfrm>
            <a:off x="1409213" y="4135148"/>
            <a:ext cx="4449913" cy="1360340"/>
          </a:xfrm>
          <a:prstGeom prst="rect">
            <a:avLst/>
          </a:prstGeom>
          <a:ln w="12700">
            <a:miter lim="400000"/>
          </a:ln>
        </p:spPr>
      </p:pic>
      <p:pic>
        <p:nvPicPr>
          <p:cNvPr id="979" name="bokeh_plot (1).png" descr="bokeh_plot (1).png"/>
          <p:cNvPicPr>
            <a:picLocks noChangeAspect="1"/>
          </p:cNvPicPr>
          <p:nvPr/>
        </p:nvPicPr>
        <p:blipFill>
          <a:blip r:embed="rId4">
            <a:extLst/>
          </a:blip>
          <a:srcRect l="0" t="8214" r="0" b="0"/>
          <a:stretch>
            <a:fillRect/>
          </a:stretch>
        </p:blipFill>
        <p:spPr>
          <a:xfrm>
            <a:off x="1409213" y="5476998"/>
            <a:ext cx="4449913" cy="1361461"/>
          </a:xfrm>
          <a:prstGeom prst="rect">
            <a:avLst/>
          </a:prstGeom>
          <a:ln w="12700">
            <a:miter lim="400000"/>
          </a:ln>
        </p:spPr>
      </p:pic>
      <p:pic>
        <p:nvPicPr>
          <p:cNvPr id="980" name="bokeh_plot (2).png" descr="bokeh_plot (2).png"/>
          <p:cNvPicPr>
            <a:picLocks noChangeAspect="1"/>
          </p:cNvPicPr>
          <p:nvPr/>
        </p:nvPicPr>
        <p:blipFill>
          <a:blip r:embed="rId5">
            <a:extLst/>
          </a:blip>
          <a:srcRect l="0" t="9090" r="0" b="0"/>
          <a:stretch>
            <a:fillRect/>
          </a:stretch>
        </p:blipFill>
        <p:spPr>
          <a:xfrm>
            <a:off x="1409213" y="6851553"/>
            <a:ext cx="4449913" cy="1348459"/>
          </a:xfrm>
          <a:prstGeom prst="rect">
            <a:avLst/>
          </a:prstGeom>
          <a:ln w="12700">
            <a:miter lim="400000"/>
          </a:ln>
        </p:spPr>
      </p:pic>
      <p:pic>
        <p:nvPicPr>
          <p:cNvPr id="981" name="bokeh_plot (3).png" descr="bokeh_plot (3).png"/>
          <p:cNvPicPr>
            <a:picLocks noChangeAspect="1"/>
          </p:cNvPicPr>
          <p:nvPr/>
        </p:nvPicPr>
        <p:blipFill>
          <a:blip r:embed="rId6">
            <a:extLst/>
          </a:blip>
          <a:srcRect l="0" t="8421" r="0" b="0"/>
          <a:stretch>
            <a:fillRect/>
          </a:stretch>
        </p:blipFill>
        <p:spPr>
          <a:xfrm>
            <a:off x="1406038" y="8193149"/>
            <a:ext cx="4456148" cy="1360292"/>
          </a:xfrm>
          <a:prstGeom prst="rect">
            <a:avLst/>
          </a:prstGeom>
          <a:ln w="12700">
            <a:miter lim="400000"/>
          </a:ln>
        </p:spPr>
      </p:pic>
      <p:sp>
        <p:nvSpPr>
          <p:cNvPr id="982" name="noise scans"/>
          <p:cNvSpPr txBox="1"/>
          <p:nvPr/>
        </p:nvSpPr>
        <p:spPr>
          <a:xfrm>
            <a:off x="2884825" y="9457994"/>
            <a:ext cx="119065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noise scans</a:t>
            </a:r>
          </a:p>
        </p:txBody>
      </p:sp>
      <p:sp>
        <p:nvSpPr>
          <p:cNvPr id="983" name="front ASIC 1"/>
          <p:cNvSpPr txBox="1"/>
          <p:nvPr/>
        </p:nvSpPr>
        <p:spPr>
          <a:xfrm rot="16200000">
            <a:off x="592560" y="4583254"/>
            <a:ext cx="1220725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front ASIC 1</a:t>
            </a:r>
          </a:p>
        </p:txBody>
      </p:sp>
      <p:sp>
        <p:nvSpPr>
          <p:cNvPr id="984" name="front ASIC 2"/>
          <p:cNvSpPr txBox="1"/>
          <p:nvPr/>
        </p:nvSpPr>
        <p:spPr>
          <a:xfrm rot="16200000">
            <a:off x="592560" y="5934664"/>
            <a:ext cx="1220725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front ASIC 2</a:t>
            </a:r>
          </a:p>
        </p:txBody>
      </p:sp>
      <p:sp>
        <p:nvSpPr>
          <p:cNvPr id="985" name="back ASIC 1"/>
          <p:cNvSpPr txBox="1"/>
          <p:nvPr/>
        </p:nvSpPr>
        <p:spPr>
          <a:xfrm rot="16200000">
            <a:off x="579352" y="7286386"/>
            <a:ext cx="124714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back ASIC 1</a:t>
            </a:r>
          </a:p>
        </p:txBody>
      </p:sp>
      <p:sp>
        <p:nvSpPr>
          <p:cNvPr id="986" name="back ASIC 2"/>
          <p:cNvSpPr txBox="1"/>
          <p:nvPr/>
        </p:nvSpPr>
        <p:spPr>
          <a:xfrm rot="16200000">
            <a:off x="579352" y="8654464"/>
            <a:ext cx="124714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back ASIC 2</a:t>
            </a:r>
          </a:p>
        </p:txBody>
      </p:sp>
      <p:sp>
        <p:nvSpPr>
          <p:cNvPr id="987" name="RF-foil"/>
          <p:cNvSpPr txBox="1"/>
          <p:nvPr/>
        </p:nvSpPr>
        <p:spPr>
          <a:xfrm rot="16200000">
            <a:off x="7502757" y="750165"/>
            <a:ext cx="101600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RF-foil</a:t>
            </a:r>
          </a:p>
        </p:txBody>
      </p:sp>
      <p:sp>
        <p:nvSpPr>
          <p:cNvPr id="988" name="remove old VELO"/>
          <p:cNvSpPr txBox="1"/>
          <p:nvPr/>
        </p:nvSpPr>
        <p:spPr>
          <a:xfrm>
            <a:off x="5789476" y="1036132"/>
            <a:ext cx="169905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remove old VELO</a:t>
            </a:r>
          </a:p>
        </p:txBody>
      </p:sp>
      <p:sp>
        <p:nvSpPr>
          <p:cNvPr id="989" name="Installation"/>
          <p:cNvSpPr txBox="1"/>
          <p:nvPr/>
        </p:nvSpPr>
        <p:spPr>
          <a:xfrm>
            <a:off x="698500" y="1018063"/>
            <a:ext cx="116078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>
              <a:lnSpc>
                <a:spcPct val="80000"/>
              </a:lnSpc>
              <a:defRPr b="1" spc="-96" sz="4800">
                <a:solidFill>
                  <a:srgbClr val="000000"/>
                </a:solidFill>
              </a:defRPr>
            </a:lvl1pPr>
          </a:lstStyle>
          <a:p>
            <a:pPr/>
            <a:r>
              <a:t>Installation</a:t>
            </a:r>
          </a:p>
        </p:txBody>
      </p:sp>
      <p:sp>
        <p:nvSpPr>
          <p:cNvPr id="990" name="Run 3"/>
          <p:cNvSpPr txBox="1"/>
          <p:nvPr/>
        </p:nvSpPr>
        <p:spPr>
          <a:xfrm>
            <a:off x="10892441" y="1743579"/>
            <a:ext cx="64892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Production Assembly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>
              <a:defRPr spc="-96" sz="4800"/>
            </a:lvl1pPr>
          </a:lstStyle>
          <a:p>
            <a:pPr/>
            <a:r>
              <a:t>Production Assembly</a:t>
            </a:r>
          </a:p>
        </p:txBody>
      </p:sp>
      <p:sp>
        <p:nvSpPr>
          <p:cNvPr id="993" name="Slide Number"/>
          <p:cNvSpPr txBox="1"/>
          <p:nvPr>
            <p:ph type="sldNum" sz="quarter" idx="2"/>
          </p:nvPr>
        </p:nvSpPr>
        <p:spPr>
          <a:xfrm>
            <a:off x="615761" y="4652436"/>
            <a:ext cx="541732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94" name="Rectangle"/>
          <p:cNvSpPr/>
          <p:nvPr/>
        </p:nvSpPr>
        <p:spPr>
          <a:xfrm>
            <a:off x="8883014" y="2780990"/>
            <a:ext cx="1130504" cy="16061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95" name="Text"/>
          <p:cNvSpPr txBox="1"/>
          <p:nvPr/>
        </p:nvSpPr>
        <p:spPr>
          <a:xfrm>
            <a:off x="14699" y="4652436"/>
            <a:ext cx="541732" cy="4487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marL="457200" indent="-342900" algn="l">
              <a:lnSpc>
                <a:spcPct val="90000"/>
              </a:lnSpc>
              <a:defRPr spc="-45" sz="23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996" name="Screenshot 2022-10-10 at 22.33.07-modified.png" descr="Screenshot 2022-10-10 at 22.33.07-modified.png"/>
          <p:cNvPicPr>
            <a:picLocks noChangeAspect="1"/>
          </p:cNvPicPr>
          <p:nvPr/>
        </p:nvPicPr>
        <p:blipFill>
          <a:blip r:embed="rId2">
            <a:extLst/>
          </a:blip>
          <a:srcRect l="0" t="0" r="10" b="10"/>
          <a:stretch>
            <a:fillRect/>
          </a:stretch>
        </p:blipFill>
        <p:spPr>
          <a:xfrm rot="5400000">
            <a:off x="715544" y="2213465"/>
            <a:ext cx="1742282" cy="17422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800"/>
                </a:lnTo>
                <a:lnTo>
                  <a:pt x="0" y="21600"/>
                </a:lnTo>
                <a:lnTo>
                  <a:pt x="10800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  <a:moveTo>
                  <a:pt x="2647" y="4123"/>
                </a:moveTo>
                <a:lnTo>
                  <a:pt x="4040" y="4123"/>
                </a:lnTo>
                <a:cubicBezTo>
                  <a:pt x="5189" y="4123"/>
                  <a:pt x="5447" y="4137"/>
                  <a:pt x="5525" y="4197"/>
                </a:cubicBezTo>
                <a:cubicBezTo>
                  <a:pt x="5618" y="4267"/>
                  <a:pt x="5616" y="4275"/>
                  <a:pt x="5462" y="4399"/>
                </a:cubicBezTo>
                <a:cubicBezTo>
                  <a:pt x="5373" y="4469"/>
                  <a:pt x="5310" y="4544"/>
                  <a:pt x="5324" y="4566"/>
                </a:cubicBezTo>
                <a:cubicBezTo>
                  <a:pt x="5337" y="4588"/>
                  <a:pt x="5293" y="4639"/>
                  <a:pt x="5225" y="4684"/>
                </a:cubicBezTo>
                <a:cubicBezTo>
                  <a:pt x="5157" y="4729"/>
                  <a:pt x="5113" y="4784"/>
                  <a:pt x="5127" y="4807"/>
                </a:cubicBezTo>
                <a:cubicBezTo>
                  <a:pt x="5141" y="4830"/>
                  <a:pt x="5122" y="4877"/>
                  <a:pt x="5083" y="4910"/>
                </a:cubicBezTo>
                <a:cubicBezTo>
                  <a:pt x="5043" y="4943"/>
                  <a:pt x="4961" y="5069"/>
                  <a:pt x="4901" y="5191"/>
                </a:cubicBezTo>
                <a:cubicBezTo>
                  <a:pt x="4840" y="5313"/>
                  <a:pt x="4764" y="5420"/>
                  <a:pt x="4733" y="5432"/>
                </a:cubicBezTo>
                <a:cubicBezTo>
                  <a:pt x="4703" y="5444"/>
                  <a:pt x="4592" y="5408"/>
                  <a:pt x="4487" y="5348"/>
                </a:cubicBezTo>
                <a:cubicBezTo>
                  <a:pt x="4209" y="5189"/>
                  <a:pt x="3911" y="5041"/>
                  <a:pt x="3843" y="5029"/>
                </a:cubicBezTo>
                <a:cubicBezTo>
                  <a:pt x="3767" y="5015"/>
                  <a:pt x="3434" y="5375"/>
                  <a:pt x="3434" y="5471"/>
                </a:cubicBezTo>
                <a:cubicBezTo>
                  <a:pt x="3434" y="5511"/>
                  <a:pt x="3395" y="5570"/>
                  <a:pt x="3341" y="5599"/>
                </a:cubicBezTo>
                <a:cubicBezTo>
                  <a:pt x="3287" y="5628"/>
                  <a:pt x="3238" y="5695"/>
                  <a:pt x="3238" y="5752"/>
                </a:cubicBezTo>
                <a:cubicBezTo>
                  <a:pt x="3238" y="5809"/>
                  <a:pt x="3184" y="5909"/>
                  <a:pt x="3115" y="5973"/>
                </a:cubicBezTo>
                <a:cubicBezTo>
                  <a:pt x="3031" y="6050"/>
                  <a:pt x="2997" y="6120"/>
                  <a:pt x="3016" y="6180"/>
                </a:cubicBezTo>
                <a:cubicBezTo>
                  <a:pt x="3036" y="6243"/>
                  <a:pt x="3008" y="6296"/>
                  <a:pt x="2923" y="6352"/>
                </a:cubicBezTo>
                <a:cubicBezTo>
                  <a:pt x="2846" y="6402"/>
                  <a:pt x="2800" y="6481"/>
                  <a:pt x="2800" y="6554"/>
                </a:cubicBezTo>
                <a:cubicBezTo>
                  <a:pt x="2800" y="6619"/>
                  <a:pt x="2746" y="6730"/>
                  <a:pt x="2682" y="6800"/>
                </a:cubicBezTo>
                <a:cubicBezTo>
                  <a:pt x="2614" y="6873"/>
                  <a:pt x="2575" y="6966"/>
                  <a:pt x="2588" y="7016"/>
                </a:cubicBezTo>
                <a:cubicBezTo>
                  <a:pt x="2603" y="7074"/>
                  <a:pt x="2567" y="7130"/>
                  <a:pt x="2485" y="7184"/>
                </a:cubicBezTo>
                <a:cubicBezTo>
                  <a:pt x="2408" y="7234"/>
                  <a:pt x="2357" y="7315"/>
                  <a:pt x="2357" y="7385"/>
                </a:cubicBezTo>
                <a:cubicBezTo>
                  <a:pt x="2357" y="7449"/>
                  <a:pt x="2324" y="7529"/>
                  <a:pt x="2283" y="7562"/>
                </a:cubicBezTo>
                <a:cubicBezTo>
                  <a:pt x="2243" y="7596"/>
                  <a:pt x="2209" y="7660"/>
                  <a:pt x="2209" y="7705"/>
                </a:cubicBezTo>
                <a:cubicBezTo>
                  <a:pt x="2209" y="7750"/>
                  <a:pt x="2174" y="7835"/>
                  <a:pt x="2130" y="7897"/>
                </a:cubicBezTo>
                <a:cubicBezTo>
                  <a:pt x="2087" y="7959"/>
                  <a:pt x="2065" y="8024"/>
                  <a:pt x="2081" y="8040"/>
                </a:cubicBezTo>
                <a:cubicBezTo>
                  <a:pt x="2097" y="8056"/>
                  <a:pt x="2094" y="8089"/>
                  <a:pt x="2071" y="8118"/>
                </a:cubicBezTo>
                <a:cubicBezTo>
                  <a:pt x="1975" y="8243"/>
                  <a:pt x="1978" y="8390"/>
                  <a:pt x="2081" y="8487"/>
                </a:cubicBezTo>
                <a:cubicBezTo>
                  <a:pt x="2139" y="8542"/>
                  <a:pt x="2204" y="8581"/>
                  <a:pt x="2224" y="8576"/>
                </a:cubicBezTo>
                <a:cubicBezTo>
                  <a:pt x="2299" y="8557"/>
                  <a:pt x="2608" y="8850"/>
                  <a:pt x="2593" y="8925"/>
                </a:cubicBezTo>
                <a:cubicBezTo>
                  <a:pt x="2581" y="8985"/>
                  <a:pt x="2504" y="9004"/>
                  <a:pt x="2258" y="9014"/>
                </a:cubicBezTo>
                <a:cubicBezTo>
                  <a:pt x="2083" y="9021"/>
                  <a:pt x="1922" y="9027"/>
                  <a:pt x="1904" y="9029"/>
                </a:cubicBezTo>
                <a:cubicBezTo>
                  <a:pt x="1818" y="9036"/>
                  <a:pt x="1717" y="9203"/>
                  <a:pt x="1717" y="9334"/>
                </a:cubicBezTo>
                <a:cubicBezTo>
                  <a:pt x="1717" y="9418"/>
                  <a:pt x="1687" y="9489"/>
                  <a:pt x="1643" y="9506"/>
                </a:cubicBezTo>
                <a:cubicBezTo>
                  <a:pt x="1556" y="9539"/>
                  <a:pt x="1411" y="9436"/>
                  <a:pt x="1437" y="9358"/>
                </a:cubicBezTo>
                <a:cubicBezTo>
                  <a:pt x="1447" y="9329"/>
                  <a:pt x="1380" y="9278"/>
                  <a:pt x="1284" y="9245"/>
                </a:cubicBezTo>
                <a:cubicBezTo>
                  <a:pt x="1098" y="9181"/>
                  <a:pt x="1080" y="9182"/>
                  <a:pt x="1063" y="9285"/>
                </a:cubicBezTo>
                <a:cubicBezTo>
                  <a:pt x="1057" y="9321"/>
                  <a:pt x="1024" y="9431"/>
                  <a:pt x="994" y="9526"/>
                </a:cubicBezTo>
                <a:cubicBezTo>
                  <a:pt x="964" y="9620"/>
                  <a:pt x="945" y="9831"/>
                  <a:pt x="950" y="9993"/>
                </a:cubicBezTo>
                <a:cubicBezTo>
                  <a:pt x="957" y="10248"/>
                  <a:pt x="968" y="10284"/>
                  <a:pt x="1053" y="10293"/>
                </a:cubicBezTo>
                <a:cubicBezTo>
                  <a:pt x="1107" y="10299"/>
                  <a:pt x="1196" y="10315"/>
                  <a:pt x="1250" y="10323"/>
                </a:cubicBezTo>
                <a:cubicBezTo>
                  <a:pt x="1320" y="10333"/>
                  <a:pt x="1348" y="10304"/>
                  <a:pt x="1348" y="10234"/>
                </a:cubicBezTo>
                <a:cubicBezTo>
                  <a:pt x="1348" y="10102"/>
                  <a:pt x="1559" y="10069"/>
                  <a:pt x="1599" y="10195"/>
                </a:cubicBezTo>
                <a:cubicBezTo>
                  <a:pt x="1615" y="10244"/>
                  <a:pt x="1651" y="10335"/>
                  <a:pt x="1678" y="10392"/>
                </a:cubicBezTo>
                <a:cubicBezTo>
                  <a:pt x="1713" y="10466"/>
                  <a:pt x="1709" y="10521"/>
                  <a:pt x="1663" y="10593"/>
                </a:cubicBezTo>
                <a:cubicBezTo>
                  <a:pt x="1611" y="10677"/>
                  <a:pt x="1613" y="10721"/>
                  <a:pt x="1668" y="10825"/>
                </a:cubicBezTo>
                <a:cubicBezTo>
                  <a:pt x="1724" y="10929"/>
                  <a:pt x="1722" y="10970"/>
                  <a:pt x="1668" y="11071"/>
                </a:cubicBezTo>
                <a:cubicBezTo>
                  <a:pt x="1616" y="11167"/>
                  <a:pt x="1620" y="11205"/>
                  <a:pt x="1668" y="11263"/>
                </a:cubicBezTo>
                <a:cubicBezTo>
                  <a:pt x="1716" y="11320"/>
                  <a:pt x="1715" y="11376"/>
                  <a:pt x="1668" y="11523"/>
                </a:cubicBezTo>
                <a:cubicBezTo>
                  <a:pt x="1635" y="11626"/>
                  <a:pt x="1599" y="11737"/>
                  <a:pt x="1589" y="11774"/>
                </a:cubicBezTo>
                <a:cubicBezTo>
                  <a:pt x="1575" y="11828"/>
                  <a:pt x="1554" y="11832"/>
                  <a:pt x="1496" y="11784"/>
                </a:cubicBezTo>
                <a:cubicBezTo>
                  <a:pt x="1456" y="11751"/>
                  <a:pt x="1434" y="11707"/>
                  <a:pt x="1447" y="11686"/>
                </a:cubicBezTo>
                <a:cubicBezTo>
                  <a:pt x="1499" y="11600"/>
                  <a:pt x="1334" y="11530"/>
                  <a:pt x="1171" y="11572"/>
                </a:cubicBezTo>
                <a:lnTo>
                  <a:pt x="1009" y="11617"/>
                </a:lnTo>
                <a:lnTo>
                  <a:pt x="1004" y="11981"/>
                </a:lnTo>
                <a:cubicBezTo>
                  <a:pt x="1002" y="12182"/>
                  <a:pt x="1018" y="12414"/>
                  <a:pt x="1043" y="12497"/>
                </a:cubicBezTo>
                <a:cubicBezTo>
                  <a:pt x="1084" y="12631"/>
                  <a:pt x="1115" y="12653"/>
                  <a:pt x="1284" y="12660"/>
                </a:cubicBezTo>
                <a:cubicBezTo>
                  <a:pt x="1448" y="12666"/>
                  <a:pt x="1484" y="12650"/>
                  <a:pt x="1525" y="12542"/>
                </a:cubicBezTo>
                <a:cubicBezTo>
                  <a:pt x="1592" y="12365"/>
                  <a:pt x="1688" y="12416"/>
                  <a:pt x="1717" y="12645"/>
                </a:cubicBezTo>
                <a:cubicBezTo>
                  <a:pt x="1740" y="12824"/>
                  <a:pt x="1755" y="12842"/>
                  <a:pt x="1914" y="12857"/>
                </a:cubicBezTo>
                <a:cubicBezTo>
                  <a:pt x="2008" y="12866"/>
                  <a:pt x="2110" y="12890"/>
                  <a:pt x="2140" y="12916"/>
                </a:cubicBezTo>
                <a:cubicBezTo>
                  <a:pt x="2224" y="12985"/>
                  <a:pt x="2256" y="13408"/>
                  <a:pt x="2190" y="13550"/>
                </a:cubicBezTo>
                <a:cubicBezTo>
                  <a:pt x="2102" y="13736"/>
                  <a:pt x="2156" y="14185"/>
                  <a:pt x="2283" y="14338"/>
                </a:cubicBezTo>
                <a:cubicBezTo>
                  <a:pt x="2317" y="14378"/>
                  <a:pt x="2337" y="14456"/>
                  <a:pt x="2327" y="14510"/>
                </a:cubicBezTo>
                <a:cubicBezTo>
                  <a:pt x="2318" y="14564"/>
                  <a:pt x="2356" y="14666"/>
                  <a:pt x="2411" y="14741"/>
                </a:cubicBezTo>
                <a:cubicBezTo>
                  <a:pt x="2465" y="14816"/>
                  <a:pt x="2498" y="14897"/>
                  <a:pt x="2485" y="14918"/>
                </a:cubicBezTo>
                <a:cubicBezTo>
                  <a:pt x="2471" y="14940"/>
                  <a:pt x="2503" y="15027"/>
                  <a:pt x="2554" y="15110"/>
                </a:cubicBezTo>
                <a:cubicBezTo>
                  <a:pt x="2604" y="15193"/>
                  <a:pt x="2629" y="15271"/>
                  <a:pt x="2613" y="15287"/>
                </a:cubicBezTo>
                <a:cubicBezTo>
                  <a:pt x="2597" y="15303"/>
                  <a:pt x="2226" y="15317"/>
                  <a:pt x="1786" y="15317"/>
                </a:cubicBezTo>
                <a:cubicBezTo>
                  <a:pt x="1074" y="15317"/>
                  <a:pt x="981" y="15310"/>
                  <a:pt x="940" y="15233"/>
                </a:cubicBezTo>
                <a:cubicBezTo>
                  <a:pt x="914" y="15186"/>
                  <a:pt x="891" y="15133"/>
                  <a:pt x="891" y="15120"/>
                </a:cubicBezTo>
                <a:cubicBezTo>
                  <a:pt x="890" y="15106"/>
                  <a:pt x="881" y="15040"/>
                  <a:pt x="866" y="14972"/>
                </a:cubicBezTo>
                <a:cubicBezTo>
                  <a:pt x="851" y="14905"/>
                  <a:pt x="828" y="14788"/>
                  <a:pt x="817" y="14707"/>
                </a:cubicBezTo>
                <a:cubicBezTo>
                  <a:pt x="805" y="14626"/>
                  <a:pt x="773" y="14415"/>
                  <a:pt x="743" y="14239"/>
                </a:cubicBezTo>
                <a:cubicBezTo>
                  <a:pt x="671" y="13813"/>
                  <a:pt x="599" y="12337"/>
                  <a:pt x="630" y="11907"/>
                </a:cubicBezTo>
                <a:cubicBezTo>
                  <a:pt x="643" y="11718"/>
                  <a:pt x="625" y="11217"/>
                  <a:pt x="590" y="10795"/>
                </a:cubicBezTo>
                <a:cubicBezTo>
                  <a:pt x="555" y="10367"/>
                  <a:pt x="543" y="9985"/>
                  <a:pt x="566" y="9934"/>
                </a:cubicBezTo>
                <a:cubicBezTo>
                  <a:pt x="665" y="9711"/>
                  <a:pt x="673" y="9543"/>
                  <a:pt x="620" y="8542"/>
                </a:cubicBezTo>
                <a:cubicBezTo>
                  <a:pt x="557" y="7351"/>
                  <a:pt x="556" y="7311"/>
                  <a:pt x="595" y="7287"/>
                </a:cubicBezTo>
                <a:cubicBezTo>
                  <a:pt x="626" y="7268"/>
                  <a:pt x="797" y="6812"/>
                  <a:pt x="807" y="6726"/>
                </a:cubicBezTo>
                <a:cubicBezTo>
                  <a:pt x="808" y="6713"/>
                  <a:pt x="830" y="6676"/>
                  <a:pt x="851" y="6642"/>
                </a:cubicBezTo>
                <a:cubicBezTo>
                  <a:pt x="873" y="6609"/>
                  <a:pt x="895" y="6536"/>
                  <a:pt x="905" y="6485"/>
                </a:cubicBezTo>
                <a:cubicBezTo>
                  <a:pt x="915" y="6434"/>
                  <a:pt x="1013" y="6234"/>
                  <a:pt x="1122" y="6042"/>
                </a:cubicBezTo>
                <a:cubicBezTo>
                  <a:pt x="1231" y="5850"/>
                  <a:pt x="1305" y="5698"/>
                  <a:pt x="1289" y="5698"/>
                </a:cubicBezTo>
                <a:cubicBezTo>
                  <a:pt x="1273" y="5698"/>
                  <a:pt x="1297" y="5656"/>
                  <a:pt x="1338" y="5609"/>
                </a:cubicBezTo>
                <a:cubicBezTo>
                  <a:pt x="1380" y="5562"/>
                  <a:pt x="1446" y="5451"/>
                  <a:pt x="1491" y="5363"/>
                </a:cubicBezTo>
                <a:lnTo>
                  <a:pt x="1574" y="5206"/>
                </a:lnTo>
                <a:lnTo>
                  <a:pt x="1983" y="5206"/>
                </a:lnTo>
                <a:lnTo>
                  <a:pt x="2391" y="5206"/>
                </a:lnTo>
                <a:lnTo>
                  <a:pt x="2480" y="4773"/>
                </a:lnTo>
                <a:cubicBezTo>
                  <a:pt x="2529" y="4536"/>
                  <a:pt x="2585" y="4297"/>
                  <a:pt x="2608" y="4236"/>
                </a:cubicBezTo>
                <a:lnTo>
                  <a:pt x="2647" y="4123"/>
                </a:lnTo>
                <a:close/>
                <a:moveTo>
                  <a:pt x="7572" y="6898"/>
                </a:moveTo>
                <a:cubicBezTo>
                  <a:pt x="7634" y="6898"/>
                  <a:pt x="7646" y="6977"/>
                  <a:pt x="7656" y="7449"/>
                </a:cubicBezTo>
                <a:lnTo>
                  <a:pt x="7661" y="7661"/>
                </a:lnTo>
                <a:lnTo>
                  <a:pt x="8345" y="7661"/>
                </a:lnTo>
                <a:cubicBezTo>
                  <a:pt x="8721" y="7661"/>
                  <a:pt x="9036" y="7675"/>
                  <a:pt x="9048" y="7695"/>
                </a:cubicBezTo>
                <a:cubicBezTo>
                  <a:pt x="9061" y="7716"/>
                  <a:pt x="9089" y="8229"/>
                  <a:pt x="9107" y="8837"/>
                </a:cubicBezTo>
                <a:cubicBezTo>
                  <a:pt x="9149" y="10190"/>
                  <a:pt x="9167" y="10331"/>
                  <a:pt x="9319" y="10352"/>
                </a:cubicBezTo>
                <a:cubicBezTo>
                  <a:pt x="9381" y="10361"/>
                  <a:pt x="9443" y="10399"/>
                  <a:pt x="9457" y="10436"/>
                </a:cubicBezTo>
                <a:cubicBezTo>
                  <a:pt x="9471" y="10473"/>
                  <a:pt x="9436" y="10728"/>
                  <a:pt x="9378" y="11007"/>
                </a:cubicBezTo>
                <a:cubicBezTo>
                  <a:pt x="9320" y="11285"/>
                  <a:pt x="9265" y="11536"/>
                  <a:pt x="9260" y="11563"/>
                </a:cubicBezTo>
                <a:cubicBezTo>
                  <a:pt x="9231" y="11707"/>
                  <a:pt x="9159" y="11735"/>
                  <a:pt x="8812" y="11735"/>
                </a:cubicBezTo>
                <a:cubicBezTo>
                  <a:pt x="8387" y="11735"/>
                  <a:pt x="8457" y="11577"/>
                  <a:pt x="8271" y="12935"/>
                </a:cubicBezTo>
                <a:cubicBezTo>
                  <a:pt x="8201" y="13448"/>
                  <a:pt x="8116" y="14059"/>
                  <a:pt x="8084" y="14288"/>
                </a:cubicBezTo>
                <a:cubicBezTo>
                  <a:pt x="8041" y="14591"/>
                  <a:pt x="8010" y="14705"/>
                  <a:pt x="7956" y="14712"/>
                </a:cubicBezTo>
                <a:cubicBezTo>
                  <a:pt x="7769" y="14735"/>
                  <a:pt x="6506" y="13830"/>
                  <a:pt x="5983" y="13295"/>
                </a:cubicBezTo>
                <a:cubicBezTo>
                  <a:pt x="5506" y="12807"/>
                  <a:pt x="5152" y="12320"/>
                  <a:pt x="4846" y="11735"/>
                </a:cubicBezTo>
                <a:lnTo>
                  <a:pt x="4576" y="11218"/>
                </a:lnTo>
                <a:lnTo>
                  <a:pt x="4645" y="10780"/>
                </a:lnTo>
                <a:cubicBezTo>
                  <a:pt x="4684" y="10539"/>
                  <a:pt x="4784" y="10173"/>
                  <a:pt x="4866" y="9968"/>
                </a:cubicBezTo>
                <a:cubicBezTo>
                  <a:pt x="4948" y="9764"/>
                  <a:pt x="5075" y="9464"/>
                  <a:pt x="5142" y="9299"/>
                </a:cubicBezTo>
                <a:cubicBezTo>
                  <a:pt x="5275" y="8973"/>
                  <a:pt x="6179" y="7857"/>
                  <a:pt x="6529" y="7587"/>
                </a:cubicBezTo>
                <a:cubicBezTo>
                  <a:pt x="6896" y="7304"/>
                  <a:pt x="7510" y="6898"/>
                  <a:pt x="7572" y="6898"/>
                </a:cubicBezTo>
                <a:close/>
                <a:moveTo>
                  <a:pt x="14348" y="7523"/>
                </a:moveTo>
                <a:cubicBezTo>
                  <a:pt x="14521" y="7522"/>
                  <a:pt x="14571" y="7554"/>
                  <a:pt x="14741" y="7681"/>
                </a:cubicBezTo>
                <a:cubicBezTo>
                  <a:pt x="14868" y="7775"/>
                  <a:pt x="15196" y="8116"/>
                  <a:pt x="15469" y="8433"/>
                </a:cubicBezTo>
                <a:cubicBezTo>
                  <a:pt x="15895" y="8927"/>
                  <a:pt x="16011" y="9099"/>
                  <a:pt x="16262" y="9624"/>
                </a:cubicBezTo>
                <a:cubicBezTo>
                  <a:pt x="16646" y="10427"/>
                  <a:pt x="16730" y="10696"/>
                  <a:pt x="16817" y="11356"/>
                </a:cubicBezTo>
                <a:cubicBezTo>
                  <a:pt x="16894" y="11929"/>
                  <a:pt x="16882" y="12455"/>
                  <a:pt x="16778" y="13103"/>
                </a:cubicBezTo>
                <a:lnTo>
                  <a:pt x="16719" y="13462"/>
                </a:lnTo>
                <a:lnTo>
                  <a:pt x="16252" y="13900"/>
                </a:lnTo>
                <a:cubicBezTo>
                  <a:pt x="15897" y="14230"/>
                  <a:pt x="15671" y="14398"/>
                  <a:pt x="15312" y="14584"/>
                </a:cubicBezTo>
                <a:cubicBezTo>
                  <a:pt x="15068" y="14710"/>
                  <a:pt x="14886" y="14797"/>
                  <a:pt x="14849" y="14810"/>
                </a:cubicBezTo>
                <a:cubicBezTo>
                  <a:pt x="14824" y="14839"/>
                  <a:pt x="14785" y="14871"/>
                  <a:pt x="14731" y="14899"/>
                </a:cubicBezTo>
                <a:cubicBezTo>
                  <a:pt x="14572" y="14981"/>
                  <a:pt x="14354" y="15000"/>
                  <a:pt x="14313" y="14933"/>
                </a:cubicBezTo>
                <a:cubicBezTo>
                  <a:pt x="14299" y="14910"/>
                  <a:pt x="14321" y="14731"/>
                  <a:pt x="14357" y="14539"/>
                </a:cubicBezTo>
                <a:cubicBezTo>
                  <a:pt x="14394" y="14348"/>
                  <a:pt x="14412" y="14186"/>
                  <a:pt x="14402" y="14175"/>
                </a:cubicBezTo>
                <a:cubicBezTo>
                  <a:pt x="14391" y="14165"/>
                  <a:pt x="14383" y="13879"/>
                  <a:pt x="14382" y="13541"/>
                </a:cubicBezTo>
                <a:cubicBezTo>
                  <a:pt x="14381" y="12993"/>
                  <a:pt x="14373" y="12925"/>
                  <a:pt x="14298" y="12930"/>
                </a:cubicBezTo>
                <a:cubicBezTo>
                  <a:pt x="14226" y="12936"/>
                  <a:pt x="14217" y="12891"/>
                  <a:pt x="14229" y="12616"/>
                </a:cubicBezTo>
                <a:cubicBezTo>
                  <a:pt x="14237" y="12440"/>
                  <a:pt x="14272" y="12186"/>
                  <a:pt x="14308" y="12045"/>
                </a:cubicBezTo>
                <a:lnTo>
                  <a:pt x="14377" y="11784"/>
                </a:lnTo>
                <a:lnTo>
                  <a:pt x="13900" y="11774"/>
                </a:lnTo>
                <a:cubicBezTo>
                  <a:pt x="13467" y="11761"/>
                  <a:pt x="13428" y="11751"/>
                  <a:pt x="13442" y="11666"/>
                </a:cubicBezTo>
                <a:cubicBezTo>
                  <a:pt x="13455" y="11593"/>
                  <a:pt x="13436" y="11580"/>
                  <a:pt x="13354" y="11602"/>
                </a:cubicBezTo>
                <a:cubicBezTo>
                  <a:pt x="13290" y="11619"/>
                  <a:pt x="13241" y="11602"/>
                  <a:pt x="13226" y="11563"/>
                </a:cubicBezTo>
                <a:cubicBezTo>
                  <a:pt x="13212" y="11527"/>
                  <a:pt x="13161" y="11487"/>
                  <a:pt x="13113" y="11474"/>
                </a:cubicBezTo>
                <a:cubicBezTo>
                  <a:pt x="13032" y="11453"/>
                  <a:pt x="13023" y="11376"/>
                  <a:pt x="13014" y="10628"/>
                </a:cubicBezTo>
                <a:cubicBezTo>
                  <a:pt x="13005" y="9809"/>
                  <a:pt x="12975" y="9624"/>
                  <a:pt x="12842" y="9624"/>
                </a:cubicBezTo>
                <a:cubicBezTo>
                  <a:pt x="12714" y="9624"/>
                  <a:pt x="12711" y="9529"/>
                  <a:pt x="12832" y="8925"/>
                </a:cubicBezTo>
                <a:cubicBezTo>
                  <a:pt x="12898" y="8594"/>
                  <a:pt x="12957" y="8191"/>
                  <a:pt x="12960" y="8030"/>
                </a:cubicBezTo>
                <a:cubicBezTo>
                  <a:pt x="12963" y="7868"/>
                  <a:pt x="12982" y="7717"/>
                  <a:pt x="13004" y="7695"/>
                </a:cubicBezTo>
                <a:cubicBezTo>
                  <a:pt x="13018" y="7681"/>
                  <a:pt x="13064" y="7669"/>
                  <a:pt x="13127" y="7666"/>
                </a:cubicBezTo>
                <a:cubicBezTo>
                  <a:pt x="13238" y="7659"/>
                  <a:pt x="13395" y="7669"/>
                  <a:pt x="13511" y="7685"/>
                </a:cubicBezTo>
                <a:cubicBezTo>
                  <a:pt x="13577" y="7669"/>
                  <a:pt x="13631" y="7652"/>
                  <a:pt x="13654" y="7631"/>
                </a:cubicBezTo>
                <a:cubicBezTo>
                  <a:pt x="13704" y="7585"/>
                  <a:pt x="13877" y="7548"/>
                  <a:pt x="14121" y="7533"/>
                </a:cubicBezTo>
                <a:cubicBezTo>
                  <a:pt x="14216" y="7527"/>
                  <a:pt x="14290" y="7523"/>
                  <a:pt x="14348" y="7523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997" name="Oval"/>
          <p:cNvSpPr/>
          <p:nvPr/>
        </p:nvSpPr>
        <p:spPr>
          <a:xfrm>
            <a:off x="688333" y="2196498"/>
            <a:ext cx="1796326" cy="1776215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98" name="Line"/>
          <p:cNvSpPr/>
          <p:nvPr/>
        </p:nvSpPr>
        <p:spPr>
          <a:xfrm>
            <a:off x="3454107" y="2222470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99" name="2018"/>
          <p:cNvSpPr txBox="1"/>
          <p:nvPr/>
        </p:nvSpPr>
        <p:spPr>
          <a:xfrm>
            <a:off x="3592131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1000" name="Run 2"/>
          <p:cNvSpPr txBox="1"/>
          <p:nvPr/>
        </p:nvSpPr>
        <p:spPr>
          <a:xfrm>
            <a:off x="3550780" y="1743579"/>
            <a:ext cx="64892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1001" name="Line"/>
          <p:cNvSpPr/>
          <p:nvPr/>
        </p:nvSpPr>
        <p:spPr>
          <a:xfrm>
            <a:off x="3454107" y="3019056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02" name="Line"/>
          <p:cNvSpPr/>
          <p:nvPr/>
        </p:nvSpPr>
        <p:spPr>
          <a:xfrm>
            <a:off x="3454107" y="3815641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03" name="2019"/>
          <p:cNvSpPr txBox="1"/>
          <p:nvPr/>
        </p:nvSpPr>
        <p:spPr>
          <a:xfrm>
            <a:off x="5067062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2019</a:t>
            </a:r>
          </a:p>
        </p:txBody>
      </p:sp>
      <p:sp>
        <p:nvSpPr>
          <p:cNvPr id="1004" name="2020"/>
          <p:cNvSpPr txBox="1"/>
          <p:nvPr/>
        </p:nvSpPr>
        <p:spPr>
          <a:xfrm>
            <a:off x="6826838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2020</a:t>
            </a:r>
          </a:p>
        </p:txBody>
      </p:sp>
      <p:sp>
        <p:nvSpPr>
          <p:cNvPr id="1005" name="2021"/>
          <p:cNvSpPr txBox="1"/>
          <p:nvPr/>
        </p:nvSpPr>
        <p:spPr>
          <a:xfrm>
            <a:off x="8586614" y="2327977"/>
            <a:ext cx="56621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2021</a:t>
            </a:r>
          </a:p>
        </p:txBody>
      </p:sp>
      <p:sp>
        <p:nvSpPr>
          <p:cNvPr id="1006" name="2022"/>
          <p:cNvSpPr txBox="1"/>
          <p:nvPr/>
        </p:nvSpPr>
        <p:spPr>
          <a:xfrm>
            <a:off x="10346390" y="2327977"/>
            <a:ext cx="566217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1007" name="Velo A"/>
          <p:cNvSpPr txBox="1"/>
          <p:nvPr/>
        </p:nvSpPr>
        <p:spPr>
          <a:xfrm>
            <a:off x="2642104" y="2856800"/>
            <a:ext cx="686309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Velo A</a:t>
            </a:r>
          </a:p>
        </p:txBody>
      </p:sp>
      <p:sp>
        <p:nvSpPr>
          <p:cNvPr id="1008" name="Velo C"/>
          <p:cNvSpPr txBox="1"/>
          <p:nvPr/>
        </p:nvSpPr>
        <p:spPr>
          <a:xfrm>
            <a:off x="2605294" y="3653386"/>
            <a:ext cx="70134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Velo C</a:t>
            </a:r>
          </a:p>
        </p:txBody>
      </p:sp>
      <p:sp>
        <p:nvSpPr>
          <p:cNvPr id="1009" name="Line"/>
          <p:cNvSpPr/>
          <p:nvPr/>
        </p:nvSpPr>
        <p:spPr>
          <a:xfrm flipV="1">
            <a:off x="10608047" y="1588964"/>
            <a:ext cx="1" cy="6335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10" name="Line"/>
          <p:cNvSpPr/>
          <p:nvPr/>
        </p:nvSpPr>
        <p:spPr>
          <a:xfrm flipV="1">
            <a:off x="10608047" y="1233067"/>
            <a:ext cx="412807" cy="3747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11" name="Line"/>
          <p:cNvSpPr/>
          <p:nvPr/>
        </p:nvSpPr>
        <p:spPr>
          <a:xfrm flipV="1">
            <a:off x="11374436" y="1588964"/>
            <a:ext cx="1" cy="6335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12" name="Line"/>
          <p:cNvSpPr/>
          <p:nvPr/>
        </p:nvSpPr>
        <p:spPr>
          <a:xfrm flipV="1">
            <a:off x="11374435" y="1233067"/>
            <a:ext cx="412807" cy="3747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13" name="install C"/>
          <p:cNvSpPr txBox="1"/>
          <p:nvPr/>
        </p:nvSpPr>
        <p:spPr>
          <a:xfrm rot="16200000">
            <a:off x="10512649" y="601249"/>
            <a:ext cx="101600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install C</a:t>
            </a:r>
          </a:p>
        </p:txBody>
      </p:sp>
      <p:sp>
        <p:nvSpPr>
          <p:cNvPr id="1014" name="install A"/>
          <p:cNvSpPr txBox="1"/>
          <p:nvPr/>
        </p:nvSpPr>
        <p:spPr>
          <a:xfrm rot="16200000">
            <a:off x="11220221" y="601249"/>
            <a:ext cx="101600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install A</a:t>
            </a:r>
          </a:p>
        </p:txBody>
      </p:sp>
      <p:sp>
        <p:nvSpPr>
          <p:cNvPr id="1015" name="commissioning"/>
          <p:cNvSpPr txBox="1"/>
          <p:nvPr/>
        </p:nvSpPr>
        <p:spPr>
          <a:xfrm>
            <a:off x="10810355" y="4002994"/>
            <a:ext cx="154096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commissioning </a:t>
            </a:r>
          </a:p>
        </p:txBody>
      </p:sp>
      <p:sp>
        <p:nvSpPr>
          <p:cNvPr id="1016" name="commissioning"/>
          <p:cNvSpPr txBox="1"/>
          <p:nvPr/>
        </p:nvSpPr>
        <p:spPr>
          <a:xfrm>
            <a:off x="11370821" y="3169718"/>
            <a:ext cx="154096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commissioning </a:t>
            </a:r>
          </a:p>
        </p:txBody>
      </p:sp>
      <p:sp>
        <p:nvSpPr>
          <p:cNvPr id="1017" name="Star"/>
          <p:cNvSpPr/>
          <p:nvPr/>
        </p:nvSpPr>
        <p:spPr>
          <a:xfrm>
            <a:off x="11195771" y="2855163"/>
            <a:ext cx="357331" cy="327785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1">
              <a:lumOff val="-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18" name="Star"/>
          <p:cNvSpPr/>
          <p:nvPr/>
        </p:nvSpPr>
        <p:spPr>
          <a:xfrm>
            <a:off x="10450834" y="3651749"/>
            <a:ext cx="357330" cy="327785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chemeClr val="accent1">
              <a:lumOff val="-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019" name="20220301_162235.jpeg" descr="20220301_162235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62698" y="4766607"/>
            <a:ext cx="5025083" cy="3768813"/>
          </a:xfrm>
          <a:prstGeom prst="rect">
            <a:avLst/>
          </a:prstGeom>
          <a:ln w="12700">
            <a:miter lim="400000"/>
          </a:ln>
        </p:spPr>
      </p:pic>
      <p:sp>
        <p:nvSpPr>
          <p:cNvPr id="1020" name="Line"/>
          <p:cNvSpPr/>
          <p:nvPr/>
        </p:nvSpPr>
        <p:spPr>
          <a:xfrm flipV="1">
            <a:off x="5350171" y="1589081"/>
            <a:ext cx="1" cy="6335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21" name="Line"/>
          <p:cNvSpPr/>
          <p:nvPr/>
        </p:nvSpPr>
        <p:spPr>
          <a:xfrm flipV="1">
            <a:off x="5350171" y="1233184"/>
            <a:ext cx="412807" cy="3747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22" name="Line"/>
          <p:cNvSpPr/>
          <p:nvPr/>
        </p:nvSpPr>
        <p:spPr>
          <a:xfrm flipV="1">
            <a:off x="7808518" y="1606679"/>
            <a:ext cx="1" cy="6335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23" name="Line"/>
          <p:cNvSpPr/>
          <p:nvPr/>
        </p:nvSpPr>
        <p:spPr>
          <a:xfrm flipV="1">
            <a:off x="7808518" y="1250782"/>
            <a:ext cx="412807" cy="374707"/>
          </a:xfrm>
          <a:prstGeom prst="line">
            <a:avLst/>
          </a:prstGeom>
          <a:ln w="50800">
            <a:solidFill>
              <a:schemeClr val="accent1">
                <a:lumOff val="-135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24" name="install"/>
          <p:cNvSpPr txBox="1"/>
          <p:nvPr/>
        </p:nvSpPr>
        <p:spPr>
          <a:xfrm rot="16200000">
            <a:off x="7740836" y="750165"/>
            <a:ext cx="101600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install</a:t>
            </a:r>
          </a:p>
        </p:txBody>
      </p:sp>
      <p:sp>
        <p:nvSpPr>
          <p:cNvPr id="1025" name="VELO at Point 8"/>
          <p:cNvSpPr txBox="1"/>
          <p:nvPr/>
        </p:nvSpPr>
        <p:spPr>
          <a:xfrm>
            <a:off x="3097237" y="8880999"/>
            <a:ext cx="1556005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VELO at Point 8</a:t>
            </a:r>
          </a:p>
        </p:txBody>
      </p:sp>
      <p:sp>
        <p:nvSpPr>
          <p:cNvPr id="1026" name="Before installation…"/>
          <p:cNvSpPr txBox="1"/>
          <p:nvPr/>
        </p:nvSpPr>
        <p:spPr>
          <a:xfrm>
            <a:off x="6462841" y="4677468"/>
            <a:ext cx="6407558" cy="44759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700">
                <a:solidFill>
                  <a:srgbClr val="000000"/>
                </a:solidFill>
              </a:defRPr>
            </a:pPr>
            <a:r>
              <a:t>Before installation </a:t>
            </a:r>
          </a:p>
          <a:p>
            <a:pPr marL="355600" indent="-355600" algn="l">
              <a:buSzPct val="100000"/>
              <a:buAutoNum type="arabicPeriod" startAt="1"/>
              <a:defRPr sz="2700">
                <a:solidFill>
                  <a:srgbClr val="000000"/>
                </a:solidFill>
              </a:defRPr>
            </a:pPr>
            <a:r>
              <a:t>Repeat warm electrical and noise tests</a:t>
            </a:r>
          </a:p>
          <a:p>
            <a:pPr marL="355600" indent="-355600" algn="l">
              <a:buSzPct val="100000"/>
              <a:buAutoNum type="arabicPeriod" startAt="1"/>
              <a:defRPr sz="2700">
                <a:solidFill>
                  <a:srgbClr val="000000"/>
                </a:solidFill>
              </a:defRPr>
            </a:pPr>
            <a:r>
              <a:t>Metrology </a:t>
            </a:r>
          </a:p>
          <a:p>
            <a:pPr>
              <a:defRPr sz="2700">
                <a:solidFill>
                  <a:srgbClr val="000000"/>
                </a:solidFill>
              </a:defRPr>
            </a:pPr>
          </a:p>
          <a:p>
            <a:pPr>
              <a:defRPr sz="2700">
                <a:solidFill>
                  <a:srgbClr val="000000"/>
                </a:solidFill>
              </a:defRPr>
            </a:pPr>
            <a:r>
              <a:t>After installation</a:t>
            </a:r>
          </a:p>
          <a:p>
            <a:pPr marL="355600" indent="-355600" algn="l">
              <a:buSzPct val="100000"/>
              <a:buAutoNum type="arabicPeriod" startAt="1"/>
              <a:defRPr sz="2700">
                <a:solidFill>
                  <a:srgbClr val="000000"/>
                </a:solidFill>
              </a:defRPr>
            </a:pPr>
            <a:r>
              <a:t>Leaks check</a:t>
            </a:r>
          </a:p>
          <a:p>
            <a:pPr marL="355600" indent="-355600" algn="l">
              <a:buSzPct val="100000"/>
              <a:buAutoNum type="arabicPeriod" startAt="1"/>
              <a:defRPr sz="2700">
                <a:solidFill>
                  <a:srgbClr val="000000"/>
                </a:solidFill>
              </a:defRPr>
            </a:pPr>
            <a:r>
              <a:t>Connection to the safety alarm matrix</a:t>
            </a:r>
          </a:p>
          <a:p>
            <a:pPr marL="355600" indent="-355600" algn="l">
              <a:buSzPct val="100000"/>
              <a:buAutoNum type="arabicPeriod" startAt="1"/>
              <a:defRPr sz="2700">
                <a:solidFill>
                  <a:srgbClr val="000000"/>
                </a:solidFill>
              </a:defRPr>
            </a:pPr>
            <a:r>
              <a:t>Communication test</a:t>
            </a:r>
          </a:p>
          <a:p>
            <a:pPr marL="355600" indent="-355600" algn="l">
              <a:buSzPct val="100000"/>
              <a:buAutoNum type="arabicPeriod" startAt="1"/>
              <a:defRPr sz="2700">
                <a:solidFill>
                  <a:srgbClr val="000000"/>
                </a:solidFill>
              </a:defRPr>
            </a:pPr>
            <a:r>
              <a:t>Mapping check</a:t>
            </a:r>
          </a:p>
          <a:p>
            <a:pPr marL="355600" indent="-355600">
              <a:buSzPct val="100000"/>
              <a:buAutoNum type="arabicPeriod" startAt="1"/>
              <a:defRPr sz="2000">
                <a:solidFill>
                  <a:srgbClr val="000000"/>
                </a:solidFill>
              </a:defRPr>
            </a:pPr>
          </a:p>
        </p:txBody>
      </p:sp>
      <p:sp>
        <p:nvSpPr>
          <p:cNvPr id="1027" name="module production"/>
          <p:cNvSpPr txBox="1"/>
          <p:nvPr/>
        </p:nvSpPr>
        <p:spPr>
          <a:xfrm>
            <a:off x="7095290" y="4002994"/>
            <a:ext cx="1830935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module production</a:t>
            </a:r>
          </a:p>
        </p:txBody>
      </p:sp>
      <p:sp>
        <p:nvSpPr>
          <p:cNvPr id="1028" name="module production"/>
          <p:cNvSpPr txBox="1"/>
          <p:nvPr/>
        </p:nvSpPr>
        <p:spPr>
          <a:xfrm>
            <a:off x="7095290" y="3181972"/>
            <a:ext cx="1830935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module production</a:t>
            </a:r>
          </a:p>
        </p:txBody>
      </p:sp>
      <p:sp>
        <p:nvSpPr>
          <p:cNvPr id="1029" name="assembly"/>
          <p:cNvSpPr txBox="1"/>
          <p:nvPr/>
        </p:nvSpPr>
        <p:spPr>
          <a:xfrm>
            <a:off x="9704260" y="4002994"/>
            <a:ext cx="976275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assembly</a:t>
            </a:r>
          </a:p>
        </p:txBody>
      </p:sp>
      <p:sp>
        <p:nvSpPr>
          <p:cNvPr id="1030" name="assembly"/>
          <p:cNvSpPr txBox="1"/>
          <p:nvPr/>
        </p:nvSpPr>
        <p:spPr>
          <a:xfrm>
            <a:off x="10330932" y="3181972"/>
            <a:ext cx="97627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assembly</a:t>
            </a:r>
          </a:p>
        </p:txBody>
      </p:sp>
      <p:sp>
        <p:nvSpPr>
          <p:cNvPr id="1031" name="remove old VELO"/>
          <p:cNvSpPr txBox="1"/>
          <p:nvPr/>
        </p:nvSpPr>
        <p:spPr>
          <a:xfrm>
            <a:off x="5789476" y="1036132"/>
            <a:ext cx="169905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remove old VELO</a:t>
            </a:r>
          </a:p>
        </p:txBody>
      </p:sp>
      <p:sp>
        <p:nvSpPr>
          <p:cNvPr id="1032" name="Installation"/>
          <p:cNvSpPr txBox="1"/>
          <p:nvPr/>
        </p:nvSpPr>
        <p:spPr>
          <a:xfrm>
            <a:off x="698500" y="1018063"/>
            <a:ext cx="116078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>
              <a:lnSpc>
                <a:spcPct val="80000"/>
              </a:lnSpc>
              <a:defRPr b="1" spc="-96" sz="4800">
                <a:solidFill>
                  <a:srgbClr val="000000"/>
                </a:solidFill>
              </a:defRPr>
            </a:lvl1pPr>
          </a:lstStyle>
          <a:p>
            <a:pPr/>
            <a:r>
              <a:t>Installation</a:t>
            </a:r>
          </a:p>
        </p:txBody>
      </p:sp>
      <p:sp>
        <p:nvSpPr>
          <p:cNvPr id="1033" name="RF-foil"/>
          <p:cNvSpPr txBox="1"/>
          <p:nvPr/>
        </p:nvSpPr>
        <p:spPr>
          <a:xfrm rot="16200000">
            <a:off x="7502757" y="750165"/>
            <a:ext cx="101600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RF-foil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37" name="Rectangle"/>
          <p:cNvSpPr/>
          <p:nvPr/>
        </p:nvSpPr>
        <p:spPr>
          <a:xfrm>
            <a:off x="11069319" y="6099926"/>
            <a:ext cx="930474" cy="4487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38" name="Line"/>
          <p:cNvSpPr/>
          <p:nvPr/>
        </p:nvSpPr>
        <p:spPr>
          <a:xfrm>
            <a:off x="8978155" y="4217793"/>
            <a:ext cx="541881" cy="1"/>
          </a:xfrm>
          <a:prstGeom prst="line">
            <a:avLst/>
          </a:prstGeom>
          <a:ln w="25400">
            <a:solidFill>
              <a:srgbClr val="6AABC4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39" name="Rounded Rectangle"/>
          <p:cNvSpPr/>
          <p:nvPr/>
        </p:nvSpPr>
        <p:spPr>
          <a:xfrm>
            <a:off x="6713858" y="1931228"/>
            <a:ext cx="5070476" cy="3531792"/>
          </a:xfrm>
          <a:prstGeom prst="roundRect">
            <a:avLst>
              <a:gd name="adj" fmla="val 15000"/>
            </a:avLst>
          </a:prstGeom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040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30466" t="3259" r="6223" b="31033"/>
          <a:stretch>
            <a:fillRect/>
          </a:stretch>
        </p:blipFill>
        <p:spPr>
          <a:xfrm>
            <a:off x="2004327" y="2466015"/>
            <a:ext cx="4156376" cy="3048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1" name="Equalisation_Mod20VP20.png" descr="Equalisation_Mod20VP2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16830" y="2253898"/>
            <a:ext cx="4064530" cy="3048398"/>
          </a:xfrm>
          <a:prstGeom prst="rect">
            <a:avLst/>
          </a:prstGeom>
          <a:ln w="12700">
            <a:miter lim="400000"/>
          </a:ln>
        </p:spPr>
      </p:pic>
      <p:sp>
        <p:nvSpPr>
          <p:cNvPr id="1042" name="Rounded Rectangle"/>
          <p:cNvSpPr/>
          <p:nvPr/>
        </p:nvSpPr>
        <p:spPr>
          <a:xfrm>
            <a:off x="1547326" y="5574585"/>
            <a:ext cx="5070476" cy="3531791"/>
          </a:xfrm>
          <a:prstGeom prst="roundRect">
            <a:avLst>
              <a:gd name="adj" fmla="val 15000"/>
            </a:avLst>
          </a:prstGeom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043" name="Screenshot 2022-10-12 at 17.23.29.png" descr="Screenshot 2022-10-12 at 17.23.29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52554" y="6741428"/>
            <a:ext cx="5046835" cy="1739675"/>
          </a:xfrm>
          <a:prstGeom prst="rect">
            <a:avLst/>
          </a:prstGeom>
          <a:ln w="12700">
            <a:miter lim="400000"/>
          </a:ln>
        </p:spPr>
      </p:pic>
      <p:sp>
        <p:nvSpPr>
          <p:cNvPr id="1044" name="Rounded Rectangle"/>
          <p:cNvSpPr/>
          <p:nvPr/>
        </p:nvSpPr>
        <p:spPr>
          <a:xfrm>
            <a:off x="6713858" y="5574585"/>
            <a:ext cx="5070476" cy="3531791"/>
          </a:xfrm>
          <a:prstGeom prst="roundRect">
            <a:avLst>
              <a:gd name="adj" fmla="val 15000"/>
            </a:avLst>
          </a:prstGeom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45" name="Rounded Rectangle"/>
          <p:cNvSpPr/>
          <p:nvPr/>
        </p:nvSpPr>
        <p:spPr>
          <a:xfrm>
            <a:off x="1547326" y="1917935"/>
            <a:ext cx="5070476" cy="3531792"/>
          </a:xfrm>
          <a:prstGeom prst="roundRect">
            <a:avLst>
              <a:gd name="adj" fmla="val 15000"/>
            </a:avLst>
          </a:prstGeom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46" name="IV curve"/>
          <p:cNvSpPr txBox="1"/>
          <p:nvPr/>
        </p:nvSpPr>
        <p:spPr>
          <a:xfrm>
            <a:off x="3465976" y="2057533"/>
            <a:ext cx="1169074" cy="449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IV curve</a:t>
            </a:r>
          </a:p>
        </p:txBody>
      </p:sp>
      <p:sp>
        <p:nvSpPr>
          <p:cNvPr id="1047" name="Equalisation"/>
          <p:cNvSpPr txBox="1"/>
          <p:nvPr/>
        </p:nvSpPr>
        <p:spPr>
          <a:xfrm>
            <a:off x="8523579" y="2057533"/>
            <a:ext cx="1704786" cy="449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Equalisation</a:t>
            </a:r>
          </a:p>
        </p:txBody>
      </p:sp>
      <p:sp>
        <p:nvSpPr>
          <p:cNvPr id="1048" name="Time Alignment"/>
          <p:cNvSpPr txBox="1"/>
          <p:nvPr/>
        </p:nvSpPr>
        <p:spPr>
          <a:xfrm>
            <a:off x="8177336" y="5797351"/>
            <a:ext cx="2143520" cy="449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Time Alignment</a:t>
            </a:r>
          </a:p>
        </p:txBody>
      </p:sp>
      <p:sp>
        <p:nvSpPr>
          <p:cNvPr id="1049" name="DAC scans"/>
          <p:cNvSpPr txBox="1"/>
          <p:nvPr/>
        </p:nvSpPr>
        <p:spPr>
          <a:xfrm>
            <a:off x="3297792" y="5780381"/>
            <a:ext cx="1569544" cy="449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DAC scans</a:t>
            </a:r>
          </a:p>
        </p:txBody>
      </p:sp>
      <p:pic>
        <p:nvPicPr>
          <p:cNvPr id="1050" name="Screenshot 2022-10-12 at 20.28.57.png" descr="Screenshot 2022-10-12 at 20.28.57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13242" y="6371482"/>
            <a:ext cx="3098164" cy="267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051" name="V"/>
          <p:cNvSpPr txBox="1"/>
          <p:nvPr/>
        </p:nvSpPr>
        <p:spPr>
          <a:xfrm rot="16200000">
            <a:off x="2331177" y="7457326"/>
            <a:ext cx="23845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V</a:t>
            </a:r>
          </a:p>
        </p:txBody>
      </p:sp>
      <p:sp>
        <p:nvSpPr>
          <p:cNvPr id="1052" name="Commissioning and calibr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Commissioning and calibration </a:t>
            </a:r>
          </a:p>
        </p:txBody>
      </p:sp>
      <p:sp>
        <p:nvSpPr>
          <p:cNvPr id="1053" name="LHCb work in progress"/>
          <p:cNvSpPr txBox="1"/>
          <p:nvPr/>
        </p:nvSpPr>
        <p:spPr>
          <a:xfrm>
            <a:off x="7443492" y="2693113"/>
            <a:ext cx="2380052" cy="275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  <p:sp>
        <p:nvSpPr>
          <p:cNvPr id="1054" name="LHCb work in progress"/>
          <p:cNvSpPr txBox="1"/>
          <p:nvPr/>
        </p:nvSpPr>
        <p:spPr>
          <a:xfrm>
            <a:off x="3582692" y="4301452"/>
            <a:ext cx="2380052" cy="275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  <p:sp>
        <p:nvSpPr>
          <p:cNvPr id="1055" name="LHCb work in progress"/>
          <p:cNvSpPr txBox="1"/>
          <p:nvPr/>
        </p:nvSpPr>
        <p:spPr>
          <a:xfrm>
            <a:off x="3252492" y="7112713"/>
            <a:ext cx="2380052" cy="275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  <p:sp>
        <p:nvSpPr>
          <p:cNvPr id="1056" name="LHCb work in progress"/>
          <p:cNvSpPr txBox="1"/>
          <p:nvPr/>
        </p:nvSpPr>
        <p:spPr>
          <a:xfrm>
            <a:off x="8185946" y="6356334"/>
            <a:ext cx="2380051" cy="275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5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60" name="Rectangle"/>
          <p:cNvSpPr/>
          <p:nvPr/>
        </p:nvSpPr>
        <p:spPr>
          <a:xfrm>
            <a:off x="11069319" y="6099926"/>
            <a:ext cx="930474" cy="4487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61" name="Line"/>
          <p:cNvSpPr/>
          <p:nvPr/>
        </p:nvSpPr>
        <p:spPr>
          <a:xfrm>
            <a:off x="8978155" y="4217793"/>
            <a:ext cx="541881" cy="1"/>
          </a:xfrm>
          <a:prstGeom prst="line">
            <a:avLst/>
          </a:prstGeom>
          <a:ln w="25400">
            <a:solidFill>
              <a:srgbClr val="6AABC4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62" name="Rounded Rectangle"/>
          <p:cNvSpPr/>
          <p:nvPr/>
        </p:nvSpPr>
        <p:spPr>
          <a:xfrm>
            <a:off x="6713858" y="1931228"/>
            <a:ext cx="5070476" cy="3531792"/>
          </a:xfrm>
          <a:prstGeom prst="roundRect">
            <a:avLst>
              <a:gd name="adj" fmla="val 15000"/>
            </a:avLst>
          </a:prstGeom>
          <a:ln w="762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063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30466" t="3259" r="6223" b="31033"/>
          <a:stretch>
            <a:fillRect/>
          </a:stretch>
        </p:blipFill>
        <p:spPr>
          <a:xfrm>
            <a:off x="2004327" y="2466015"/>
            <a:ext cx="4156376" cy="3048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64" name="Equalisation_Mod20VP20.png" descr="Equalisation_Mod20VP2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16830" y="2253898"/>
            <a:ext cx="4064530" cy="3048398"/>
          </a:xfrm>
          <a:prstGeom prst="rect">
            <a:avLst/>
          </a:prstGeom>
          <a:ln w="12700">
            <a:miter lim="400000"/>
          </a:ln>
        </p:spPr>
      </p:pic>
      <p:sp>
        <p:nvSpPr>
          <p:cNvPr id="1065" name="Rounded Rectangle"/>
          <p:cNvSpPr/>
          <p:nvPr/>
        </p:nvSpPr>
        <p:spPr>
          <a:xfrm>
            <a:off x="1547326" y="5574585"/>
            <a:ext cx="5070476" cy="3531791"/>
          </a:xfrm>
          <a:prstGeom prst="roundRect">
            <a:avLst>
              <a:gd name="adj" fmla="val 15000"/>
            </a:avLst>
          </a:prstGeom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066" name="Screenshot 2022-10-12 at 17.23.29.png" descr="Screenshot 2022-10-12 at 17.23.29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52554" y="6741428"/>
            <a:ext cx="5046835" cy="1739675"/>
          </a:xfrm>
          <a:prstGeom prst="rect">
            <a:avLst/>
          </a:prstGeom>
          <a:ln w="12700">
            <a:miter lim="400000"/>
          </a:ln>
        </p:spPr>
      </p:pic>
      <p:sp>
        <p:nvSpPr>
          <p:cNvPr id="1067" name="Rounded Rectangle"/>
          <p:cNvSpPr/>
          <p:nvPr/>
        </p:nvSpPr>
        <p:spPr>
          <a:xfrm>
            <a:off x="6713858" y="5574585"/>
            <a:ext cx="5070476" cy="3531791"/>
          </a:xfrm>
          <a:prstGeom prst="roundRect">
            <a:avLst>
              <a:gd name="adj" fmla="val 15000"/>
            </a:avLst>
          </a:prstGeom>
          <a:ln w="76200">
            <a:solidFill>
              <a:schemeClr val="accent5">
                <a:lumOff val="-29866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68" name="Rounded Rectangle"/>
          <p:cNvSpPr/>
          <p:nvPr/>
        </p:nvSpPr>
        <p:spPr>
          <a:xfrm>
            <a:off x="1547326" y="1917935"/>
            <a:ext cx="5070476" cy="3531792"/>
          </a:xfrm>
          <a:prstGeom prst="roundRect">
            <a:avLst>
              <a:gd name="adj" fmla="val 15000"/>
            </a:avLst>
          </a:prstGeom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69" name="IV curve"/>
          <p:cNvSpPr txBox="1"/>
          <p:nvPr/>
        </p:nvSpPr>
        <p:spPr>
          <a:xfrm>
            <a:off x="3465976" y="2057533"/>
            <a:ext cx="1169074" cy="449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IV curve</a:t>
            </a:r>
          </a:p>
        </p:txBody>
      </p:sp>
      <p:sp>
        <p:nvSpPr>
          <p:cNvPr id="1070" name="Equalisation"/>
          <p:cNvSpPr txBox="1"/>
          <p:nvPr/>
        </p:nvSpPr>
        <p:spPr>
          <a:xfrm>
            <a:off x="8523579" y="2057533"/>
            <a:ext cx="1704786" cy="449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Equalisation</a:t>
            </a:r>
          </a:p>
        </p:txBody>
      </p:sp>
      <p:sp>
        <p:nvSpPr>
          <p:cNvPr id="1071" name="Time Alignment"/>
          <p:cNvSpPr txBox="1"/>
          <p:nvPr/>
        </p:nvSpPr>
        <p:spPr>
          <a:xfrm>
            <a:off x="8177336" y="5797351"/>
            <a:ext cx="2143520" cy="449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Time Alignment</a:t>
            </a:r>
          </a:p>
        </p:txBody>
      </p:sp>
      <p:sp>
        <p:nvSpPr>
          <p:cNvPr id="1072" name="DAC scans"/>
          <p:cNvSpPr txBox="1"/>
          <p:nvPr/>
        </p:nvSpPr>
        <p:spPr>
          <a:xfrm>
            <a:off x="3297792" y="5780381"/>
            <a:ext cx="1569544" cy="449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DAC scans</a:t>
            </a:r>
          </a:p>
        </p:txBody>
      </p:sp>
      <p:pic>
        <p:nvPicPr>
          <p:cNvPr id="1073" name="Screenshot 2022-10-12 at 20.28.57.png" descr="Screenshot 2022-10-12 at 20.28.57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13242" y="6371482"/>
            <a:ext cx="3098164" cy="267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074" name="V"/>
          <p:cNvSpPr txBox="1"/>
          <p:nvPr/>
        </p:nvSpPr>
        <p:spPr>
          <a:xfrm rot="16200000">
            <a:off x="2331177" y="7457326"/>
            <a:ext cx="23845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V</a:t>
            </a:r>
          </a:p>
        </p:txBody>
      </p:sp>
      <p:sp>
        <p:nvSpPr>
          <p:cNvPr id="1075" name="Commissioning and calibr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Commissioning and calibration </a:t>
            </a:r>
          </a:p>
        </p:txBody>
      </p:sp>
      <p:sp>
        <p:nvSpPr>
          <p:cNvPr id="1076" name="LHCb work in progress"/>
          <p:cNvSpPr txBox="1"/>
          <p:nvPr/>
        </p:nvSpPr>
        <p:spPr>
          <a:xfrm>
            <a:off x="7443492" y="2693113"/>
            <a:ext cx="2380052" cy="275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  <p:sp>
        <p:nvSpPr>
          <p:cNvPr id="1077" name="LHCb work in progress"/>
          <p:cNvSpPr txBox="1"/>
          <p:nvPr/>
        </p:nvSpPr>
        <p:spPr>
          <a:xfrm>
            <a:off x="3582692" y="4301452"/>
            <a:ext cx="2380052" cy="275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  <p:sp>
        <p:nvSpPr>
          <p:cNvPr id="1078" name="LHCb work in progress"/>
          <p:cNvSpPr txBox="1"/>
          <p:nvPr/>
        </p:nvSpPr>
        <p:spPr>
          <a:xfrm>
            <a:off x="3252492" y="7112713"/>
            <a:ext cx="2380052" cy="275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  <p:sp>
        <p:nvSpPr>
          <p:cNvPr id="1079" name="LHCb work in progress"/>
          <p:cNvSpPr txBox="1"/>
          <p:nvPr/>
        </p:nvSpPr>
        <p:spPr>
          <a:xfrm>
            <a:off x="8185946" y="6356334"/>
            <a:ext cx="2380051" cy="275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Get s-curves with extreme trims 0 and 15…"/>
          <p:cNvSpPr txBox="1"/>
          <p:nvPr>
            <p:ph type="body" idx="1"/>
          </p:nvPr>
        </p:nvSpPr>
        <p:spPr>
          <a:xfrm>
            <a:off x="698500" y="3276290"/>
            <a:ext cx="11607800" cy="6096001"/>
          </a:xfrm>
          <a:prstGeom prst="rect">
            <a:avLst/>
          </a:prstGeom>
        </p:spPr>
        <p:txBody>
          <a:bodyPr/>
          <a:lstStyle/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Get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s-curves</a:t>
            </a:r>
            <a:r>
              <a:t> with extreme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trims</a:t>
            </a:r>
            <a:r>
              <a:t> 0 and 15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Extrapolate respond between 0 and 15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Define one threshold for all pixels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Choose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trim</a:t>
            </a:r>
            <a:r>
              <a:t> per pixel + mask to reach </a:t>
            </a:r>
          </a:p>
          <a:p>
            <a:pPr marL="0" indent="0">
              <a:lnSpc>
                <a:spcPct val="100000"/>
              </a:lnSpc>
              <a:buSzTx/>
              <a:buNone/>
              <a:defRPr sz="2200"/>
            </a:pPr>
            <a:r>
              <a:t>the same threshold </a:t>
            </a:r>
          </a:p>
        </p:txBody>
      </p:sp>
      <p:sp>
        <p:nvSpPr>
          <p:cNvPr id="1082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83" name="Equalis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Equalisation</a:t>
            </a:r>
          </a:p>
        </p:txBody>
      </p:sp>
      <p:sp>
        <p:nvSpPr>
          <p:cNvPr id="10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85" name="Aim:  equalise the per pixel discriminator behaviour…"/>
          <p:cNvSpPr txBox="1"/>
          <p:nvPr/>
        </p:nvSpPr>
        <p:spPr>
          <a:xfrm>
            <a:off x="852484" y="2099702"/>
            <a:ext cx="7009969" cy="844476"/>
          </a:xfrm>
          <a:prstGeom prst="rect">
            <a:avLst/>
          </a:prstGeom>
          <a:ln w="63500">
            <a:solidFill>
              <a:schemeClr val="accent1">
                <a:lumOff val="-135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Aim: </a:t>
            </a:r>
            <a:r>
              <a:t> </a:t>
            </a:r>
            <a:r>
              <a:rPr>
                <a:solidFill>
                  <a:srgbClr val="000000"/>
                </a:solidFill>
              </a:rPr>
              <a:t>equalise the per pixel discriminator behaviour </a:t>
            </a:r>
            <a:endParaRPr>
              <a:solidFill>
                <a:srgbClr val="000000"/>
              </a:solidFill>
            </a:endParaRPr>
          </a:p>
          <a:p>
            <a:pPr algn="l">
              <a:defRPr sz="2200"/>
            </a:pPr>
            <a:r>
              <a:rPr>
                <a:solidFill>
                  <a:srgbClr val="000000"/>
                </a:solidFill>
              </a:rPr>
              <a:t>such that they all respond the same to a given quantity</a:t>
            </a:r>
          </a:p>
        </p:txBody>
      </p:sp>
      <p:pic>
        <p:nvPicPr>
          <p:cNvPr id="1086" name="Screenshot 2022-10-12 at 16.03.35.png" descr="Screenshot 2022-10-12 at 16.03.35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6867039" y="3137098"/>
            <a:ext cx="5058510" cy="3479447"/>
          </a:xfrm>
          <a:prstGeom prst="rect">
            <a:avLst/>
          </a:prstGeom>
          <a:ln w="12700">
            <a:miter lim="400000"/>
          </a:ln>
        </p:spPr>
      </p:pic>
      <p:sp>
        <p:nvSpPr>
          <p:cNvPr id="1087" name="Rectangle"/>
          <p:cNvSpPr/>
          <p:nvPr/>
        </p:nvSpPr>
        <p:spPr>
          <a:xfrm>
            <a:off x="11069319" y="6099926"/>
            <a:ext cx="930474" cy="4487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88" name="Rectangle"/>
          <p:cNvSpPr/>
          <p:nvPr/>
        </p:nvSpPr>
        <p:spPr>
          <a:xfrm>
            <a:off x="9071021" y="3938996"/>
            <a:ext cx="356149" cy="2881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89" name="Line"/>
          <p:cNvSpPr/>
          <p:nvPr/>
        </p:nvSpPr>
        <p:spPr>
          <a:xfrm>
            <a:off x="8978155" y="4217793"/>
            <a:ext cx="541881" cy="1"/>
          </a:xfrm>
          <a:prstGeom prst="line">
            <a:avLst/>
          </a:prstGeom>
          <a:ln w="25400">
            <a:solidFill>
              <a:srgbClr val="6AABC4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90" name="Rectangle"/>
          <p:cNvSpPr/>
          <p:nvPr/>
        </p:nvSpPr>
        <p:spPr>
          <a:xfrm>
            <a:off x="9610368" y="4048302"/>
            <a:ext cx="646402" cy="288184"/>
          </a:xfrm>
          <a:prstGeom prst="rect">
            <a:avLst/>
          </a:prstGeom>
          <a:ln w="25400">
            <a:solidFill>
              <a:srgbClr val="6AABC4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91" name="Equation"/>
          <p:cNvSpPr txBox="1"/>
          <p:nvPr/>
        </p:nvSpPr>
        <p:spPr>
          <a:xfrm>
            <a:off x="8128742" y="6928521"/>
            <a:ext cx="2866645" cy="32895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sSub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sub>
                  </m:sSub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2400" i="1">
                      <a:solidFill>
                        <a:srgbClr val="0000FF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2400" i="1">
                      <a:solidFill>
                        <a:srgbClr val="0000FF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2400" i="1">
                      <a:solidFill>
                        <a:srgbClr val="0000FF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2400" i="1">
                      <a:solidFill>
                        <a:srgbClr val="0000FF"/>
                      </a:solidFill>
                      <a:latin typeface="Cambria Math" panose="02040503050406030204" pitchFamily="18" charset="0"/>
                    </a:rPr>
                    <m:t>m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×</m:t>
                  </m:r>
                  <m:r>
                    <a:rPr xmlns:a="http://schemas.openxmlformats.org/drawingml/2006/main" sz="24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sSub>
                    <m:e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e>
                    <m:sub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xmlns:a="http://schemas.openxmlformats.org/drawingml/2006/main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sub>
                  </m:sSub>
                </m:oMath>
              </m:oMathPara>
            </a14:m>
            <a:endParaRPr sz="2400"/>
          </a:p>
        </p:txBody>
      </p:sp>
      <p:sp>
        <p:nvSpPr>
          <p:cNvPr id="1092" name="global threshold   is defined per ASIC…"/>
          <p:cNvSpPr txBox="1"/>
          <p:nvPr/>
        </p:nvSpPr>
        <p:spPr>
          <a:xfrm>
            <a:off x="7961528" y="7513767"/>
            <a:ext cx="4354792" cy="6645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203200" indent="-203200" algn="l">
              <a:buSzPct val="123000"/>
              <a:buChar char="•"/>
              <a:defRPr>
                <a:solidFill>
                  <a:srgbClr val="000000"/>
                </a:solidFill>
              </a:defRPr>
            </a:pPr>
            <a:r>
              <a:t>global threshold </a:t>
            </a:r>
            <a14:m>
              <m:oMath>
                <m:r>
                  <a:rPr xmlns:a="http://schemas.openxmlformats.org/drawingml/2006/main" sz="1900" i="1">
                    <a:solidFill>
                      <a:srgbClr val="0000FF"/>
                    </a:solidFill>
                    <a:latin typeface="Cambria Math" panose="02040503050406030204" pitchFamily="18" charset="0"/>
                  </a:rPr>
                  <m:t>T</m:t>
                </m:r>
                <m:sSub>
                  <m:e>
                    <m:r>
                      <a:rPr xmlns:a="http://schemas.openxmlformats.org/drawingml/2006/main" sz="19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h</m:t>
                    </m:r>
                  </m:e>
                  <m:sub>
                    <m:r>
                      <a:rPr xmlns:a="http://schemas.openxmlformats.org/drawingml/2006/main" sz="19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g</m:t>
                    </m:r>
                    <m:r>
                      <a:rPr xmlns:a="http://schemas.openxmlformats.org/drawingml/2006/main" sz="19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l</m:t>
                    </m:r>
                    <m:r>
                      <a:rPr xmlns:a="http://schemas.openxmlformats.org/drawingml/2006/main" sz="19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o</m:t>
                    </m:r>
                    <m:r>
                      <a:rPr xmlns:a="http://schemas.openxmlformats.org/drawingml/2006/main" sz="19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b</m:t>
                    </m:r>
                    <m:r>
                      <a:rPr xmlns:a="http://schemas.openxmlformats.org/drawingml/2006/main" sz="19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a:rPr xmlns:a="http://schemas.openxmlformats.org/drawingml/2006/main" sz="19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l</m:t>
                    </m:r>
                  </m:sub>
                </m:sSub>
              </m:oMath>
            </a14:m>
            <a:r>
              <a:t> is defined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per ASIC</a:t>
            </a:r>
            <a:endParaRPr>
              <a:solidFill>
                <a:schemeClr val="accent1">
                  <a:hueOff val="114395"/>
                  <a:lumOff val="-24975"/>
                </a:schemeClr>
              </a:solidFill>
            </a:endParaRPr>
          </a:p>
          <a:p>
            <a:pPr marL="203200" indent="-203200" algn="l">
              <a:buSzPct val="123000"/>
              <a:buChar char="•"/>
              <a:defRPr>
                <a:solidFill>
                  <a:srgbClr val="000000"/>
                </a:solidFill>
              </a:defRPr>
            </a:pP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trim</a:t>
            </a:r>
            <a:r>
              <a:t> is defined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per pixel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95" name="Equalis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Equalisation</a:t>
            </a:r>
          </a:p>
        </p:txBody>
      </p:sp>
      <p:sp>
        <p:nvSpPr>
          <p:cNvPr id="109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97" name="Rectangle"/>
          <p:cNvSpPr/>
          <p:nvPr/>
        </p:nvSpPr>
        <p:spPr>
          <a:xfrm>
            <a:off x="11069319" y="6099926"/>
            <a:ext cx="930474" cy="4487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98" name="Rectangle"/>
          <p:cNvSpPr/>
          <p:nvPr/>
        </p:nvSpPr>
        <p:spPr>
          <a:xfrm>
            <a:off x="9071021" y="3938996"/>
            <a:ext cx="356149" cy="2881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099" name="Module20_VP2-0_Matrix_Mask_2022-09-18_16-38-44_plot.png" descr="Module20_VP2-0_Matrix_Mask_2022-09-18_16-38-44_plo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47812" y="5841132"/>
            <a:ext cx="4263144" cy="42631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0" name="Module20_VP2-0_Matrix_Trim_2022-09-18_16-38-44_plot.png" descr="Module20_VP2-0_Matrix_Trim_2022-09-18_16-38-44_plo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237743" y="5841123"/>
            <a:ext cx="4263250" cy="4263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1" name="Equalisation_Mod20VP20.png" descr="Equalisation_Mod20VP20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16297" y="2520218"/>
            <a:ext cx="4682395" cy="3511796"/>
          </a:xfrm>
          <a:prstGeom prst="rect">
            <a:avLst/>
          </a:prstGeom>
          <a:ln w="12700">
            <a:miter lim="400000"/>
          </a:ln>
        </p:spPr>
      </p:pic>
      <p:sp>
        <p:nvSpPr>
          <p:cNvPr id="1102" name="Aim:  equalise the per pixel discriminator behaviour…"/>
          <p:cNvSpPr txBox="1"/>
          <p:nvPr/>
        </p:nvSpPr>
        <p:spPr>
          <a:xfrm>
            <a:off x="852484" y="2099702"/>
            <a:ext cx="7009969" cy="844476"/>
          </a:xfrm>
          <a:prstGeom prst="rect">
            <a:avLst/>
          </a:prstGeom>
          <a:ln w="63500">
            <a:solidFill>
              <a:schemeClr val="accent1">
                <a:lumOff val="-135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Aim: </a:t>
            </a:r>
            <a:r>
              <a:t> </a:t>
            </a:r>
            <a:r>
              <a:rPr>
                <a:solidFill>
                  <a:srgbClr val="000000"/>
                </a:solidFill>
              </a:rPr>
              <a:t>equalise the per pixel discriminator behaviour </a:t>
            </a:r>
            <a:endParaRPr>
              <a:solidFill>
                <a:srgbClr val="000000"/>
              </a:solidFill>
            </a:endParaRPr>
          </a:p>
          <a:p>
            <a:pPr algn="l">
              <a:defRPr sz="2200"/>
            </a:pPr>
            <a:r>
              <a:rPr>
                <a:solidFill>
                  <a:srgbClr val="000000"/>
                </a:solidFill>
              </a:rPr>
              <a:t>such that they all respond the same to a given quantity</a:t>
            </a:r>
          </a:p>
        </p:txBody>
      </p:sp>
      <p:sp>
        <p:nvSpPr>
          <p:cNvPr id="1103" name="LHCb work in progress"/>
          <p:cNvSpPr txBox="1"/>
          <p:nvPr/>
        </p:nvSpPr>
        <p:spPr>
          <a:xfrm>
            <a:off x="6588245" y="8822591"/>
            <a:ext cx="1732719" cy="275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  <p:sp>
        <p:nvSpPr>
          <p:cNvPr id="1104" name="LHCb work in progress"/>
          <p:cNvSpPr txBox="1"/>
          <p:nvPr/>
        </p:nvSpPr>
        <p:spPr>
          <a:xfrm>
            <a:off x="9890245" y="8822591"/>
            <a:ext cx="1732719" cy="275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  <p:sp>
        <p:nvSpPr>
          <p:cNvPr id="1105" name="LHCb work in progress"/>
          <p:cNvSpPr txBox="1"/>
          <p:nvPr/>
        </p:nvSpPr>
        <p:spPr>
          <a:xfrm>
            <a:off x="8137645" y="3069080"/>
            <a:ext cx="1732719" cy="275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  <p:sp>
        <p:nvSpPr>
          <p:cNvPr id="1106" name="Get s-curves with extreme trims 0 and 15…"/>
          <p:cNvSpPr txBox="1"/>
          <p:nvPr>
            <p:ph type="body" idx="1"/>
          </p:nvPr>
        </p:nvSpPr>
        <p:spPr>
          <a:xfrm>
            <a:off x="698500" y="3276290"/>
            <a:ext cx="11607800" cy="6096001"/>
          </a:xfrm>
          <a:prstGeom prst="rect">
            <a:avLst/>
          </a:prstGeom>
        </p:spPr>
        <p:txBody>
          <a:bodyPr/>
          <a:lstStyle/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Get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s-curves</a:t>
            </a:r>
            <a:r>
              <a:t> with extreme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trims</a:t>
            </a:r>
            <a:r>
              <a:t> 0 and 15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Extrapolate respond between 0 and 15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Define one threshold for all pixels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Choose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trim</a:t>
            </a:r>
            <a:r>
              <a:t> per pixel + mask to reach </a:t>
            </a:r>
          </a:p>
          <a:p>
            <a:pPr marL="0" indent="0">
              <a:lnSpc>
                <a:spcPct val="100000"/>
              </a:lnSpc>
              <a:buSzTx/>
              <a:buNone/>
              <a:defRPr sz="2200"/>
            </a:pPr>
            <a:r>
              <a:t>the same threshold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" name="Slide bullet text"/>
          <p:cNvSpPr txBox="1"/>
          <p:nvPr>
            <p:ph type="body" idx="1"/>
          </p:nvPr>
        </p:nvSpPr>
        <p:spPr>
          <a:xfrm>
            <a:off x="820734" y="2763946"/>
            <a:ext cx="11607801" cy="6096001"/>
          </a:xfrm>
          <a:prstGeom prst="rect">
            <a:avLst/>
          </a:prstGeom>
        </p:spPr>
        <p:txBody>
          <a:bodyPr/>
          <a:lstStyle/>
          <a:p>
            <a:pPr marL="533400" indent="-533400">
              <a:buSzPct val="100000"/>
              <a:buAutoNum type="arabicPeriod" startAt="1"/>
            </a:pPr>
          </a:p>
        </p:txBody>
      </p:sp>
      <p:sp>
        <p:nvSpPr>
          <p:cNvPr id="1109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10" name="Time Alignment and BXID sprea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Time Alignment and BXID spread</a:t>
            </a:r>
          </a:p>
        </p:txBody>
      </p:sp>
      <p:sp>
        <p:nvSpPr>
          <p:cNvPr id="1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12" name="Aim: all ASICs respond at the same time"/>
          <p:cNvSpPr txBox="1"/>
          <p:nvPr/>
        </p:nvSpPr>
        <p:spPr>
          <a:xfrm>
            <a:off x="852484" y="2080978"/>
            <a:ext cx="5238573" cy="501295"/>
          </a:xfrm>
          <a:prstGeom prst="rect">
            <a:avLst/>
          </a:prstGeom>
          <a:ln w="63500">
            <a:solidFill>
              <a:schemeClr val="accent1">
                <a:lumOff val="-135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Aim: </a:t>
            </a:r>
            <a:r>
              <a:rPr>
                <a:solidFill>
                  <a:srgbClr val="000000"/>
                </a:solidFill>
              </a:rPr>
              <a:t>all ASICs respond at the same time</a:t>
            </a:r>
          </a:p>
        </p:txBody>
      </p:sp>
      <p:sp>
        <p:nvSpPr>
          <p:cNvPr id="1113" name="Line"/>
          <p:cNvSpPr/>
          <p:nvPr/>
        </p:nvSpPr>
        <p:spPr>
          <a:xfrm>
            <a:off x="4676376" y="4630197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14" name="Line"/>
          <p:cNvSpPr/>
          <p:nvPr/>
        </p:nvSpPr>
        <p:spPr>
          <a:xfrm flipV="1">
            <a:off x="5342599" y="4065403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15" name="Line"/>
          <p:cNvSpPr/>
          <p:nvPr/>
        </p:nvSpPr>
        <p:spPr>
          <a:xfrm>
            <a:off x="5326739" y="4075238"/>
            <a:ext cx="671803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16" name="Line"/>
          <p:cNvSpPr/>
          <p:nvPr/>
        </p:nvSpPr>
        <p:spPr>
          <a:xfrm>
            <a:off x="5977103" y="4630197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17" name="Line"/>
          <p:cNvSpPr/>
          <p:nvPr/>
        </p:nvSpPr>
        <p:spPr>
          <a:xfrm flipV="1">
            <a:off x="5992963" y="4065403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18" name="Line"/>
          <p:cNvSpPr/>
          <p:nvPr/>
        </p:nvSpPr>
        <p:spPr>
          <a:xfrm flipV="1">
            <a:off x="6643327" y="4065403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19" name="Line"/>
          <p:cNvSpPr/>
          <p:nvPr/>
        </p:nvSpPr>
        <p:spPr>
          <a:xfrm>
            <a:off x="6630627" y="4075238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20" name="Line"/>
          <p:cNvSpPr/>
          <p:nvPr/>
        </p:nvSpPr>
        <p:spPr>
          <a:xfrm flipV="1">
            <a:off x="7293691" y="4065403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21" name="Line"/>
          <p:cNvSpPr/>
          <p:nvPr/>
        </p:nvSpPr>
        <p:spPr>
          <a:xfrm>
            <a:off x="7280991" y="4630197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22" name="Line"/>
          <p:cNvSpPr/>
          <p:nvPr/>
        </p:nvSpPr>
        <p:spPr>
          <a:xfrm flipV="1">
            <a:off x="7948017" y="4065403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23" name="Line"/>
          <p:cNvSpPr/>
          <p:nvPr/>
        </p:nvSpPr>
        <p:spPr>
          <a:xfrm>
            <a:off x="7935317" y="4075238"/>
            <a:ext cx="671803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24" name="Line"/>
          <p:cNvSpPr/>
          <p:nvPr/>
        </p:nvSpPr>
        <p:spPr>
          <a:xfrm flipV="1">
            <a:off x="8598381" y="4065403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25" name="Line"/>
          <p:cNvSpPr/>
          <p:nvPr/>
        </p:nvSpPr>
        <p:spPr>
          <a:xfrm>
            <a:off x="8585681" y="4630197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26" name="Line"/>
          <p:cNvSpPr/>
          <p:nvPr/>
        </p:nvSpPr>
        <p:spPr>
          <a:xfrm>
            <a:off x="4676376" y="3700576"/>
            <a:ext cx="6464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27" name="Line"/>
          <p:cNvSpPr/>
          <p:nvPr/>
        </p:nvSpPr>
        <p:spPr>
          <a:xfrm flipV="1">
            <a:off x="5321647" y="3091467"/>
            <a:ext cx="331824" cy="6153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28" name="Line"/>
          <p:cNvSpPr/>
          <p:nvPr/>
        </p:nvSpPr>
        <p:spPr>
          <a:xfrm flipH="1" flipV="1">
            <a:off x="5651916" y="3093489"/>
            <a:ext cx="382623" cy="6407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29" name="Line"/>
          <p:cNvSpPr/>
          <p:nvPr/>
        </p:nvSpPr>
        <p:spPr>
          <a:xfrm>
            <a:off x="6022294" y="3724135"/>
            <a:ext cx="5829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30" name="Line"/>
          <p:cNvSpPr/>
          <p:nvPr/>
        </p:nvSpPr>
        <p:spPr>
          <a:xfrm flipV="1">
            <a:off x="6604065" y="3115026"/>
            <a:ext cx="331823" cy="6153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31" name="Line"/>
          <p:cNvSpPr/>
          <p:nvPr/>
        </p:nvSpPr>
        <p:spPr>
          <a:xfrm flipH="1" flipV="1">
            <a:off x="6934334" y="3117048"/>
            <a:ext cx="382623" cy="6153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32" name="Line"/>
          <p:cNvSpPr/>
          <p:nvPr/>
        </p:nvSpPr>
        <p:spPr>
          <a:xfrm flipV="1">
            <a:off x="7288884" y="3724135"/>
            <a:ext cx="6210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33" name="Line"/>
          <p:cNvSpPr/>
          <p:nvPr/>
        </p:nvSpPr>
        <p:spPr>
          <a:xfrm flipV="1">
            <a:off x="7908755" y="3115026"/>
            <a:ext cx="331824" cy="6153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34" name="Line"/>
          <p:cNvSpPr/>
          <p:nvPr/>
        </p:nvSpPr>
        <p:spPr>
          <a:xfrm flipH="1" flipV="1">
            <a:off x="8239024" y="3117048"/>
            <a:ext cx="382624" cy="6407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35" name="Line"/>
          <p:cNvSpPr/>
          <p:nvPr/>
        </p:nvSpPr>
        <p:spPr>
          <a:xfrm>
            <a:off x="8598381" y="3725976"/>
            <a:ext cx="6464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36" name="signal"/>
          <p:cNvSpPr txBox="1"/>
          <p:nvPr/>
        </p:nvSpPr>
        <p:spPr>
          <a:xfrm>
            <a:off x="3747317" y="3538321"/>
            <a:ext cx="64485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signal</a:t>
            </a:r>
          </a:p>
        </p:txBody>
      </p:sp>
      <p:sp>
        <p:nvSpPr>
          <p:cNvPr id="1137" name="bxid"/>
          <p:cNvSpPr txBox="1"/>
          <p:nvPr/>
        </p:nvSpPr>
        <p:spPr>
          <a:xfrm>
            <a:off x="3816913" y="4467942"/>
            <a:ext cx="505664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bxid</a:t>
            </a:r>
          </a:p>
        </p:txBody>
      </p:sp>
      <p:sp>
        <p:nvSpPr>
          <p:cNvPr id="1138" name="time aligned"/>
          <p:cNvSpPr txBox="1"/>
          <p:nvPr/>
        </p:nvSpPr>
        <p:spPr>
          <a:xfrm>
            <a:off x="6032863" y="4954876"/>
            <a:ext cx="122092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time aligned</a:t>
            </a:r>
          </a:p>
        </p:txBody>
      </p:sp>
      <p:sp>
        <p:nvSpPr>
          <p:cNvPr id="1139" name="Line"/>
          <p:cNvSpPr/>
          <p:nvPr/>
        </p:nvSpPr>
        <p:spPr>
          <a:xfrm>
            <a:off x="1680197" y="7687851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40" name="Line"/>
          <p:cNvSpPr/>
          <p:nvPr/>
        </p:nvSpPr>
        <p:spPr>
          <a:xfrm flipV="1">
            <a:off x="2346420" y="7123057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41" name="Line"/>
          <p:cNvSpPr/>
          <p:nvPr/>
        </p:nvSpPr>
        <p:spPr>
          <a:xfrm>
            <a:off x="2330561" y="7132892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42" name="Line"/>
          <p:cNvSpPr/>
          <p:nvPr/>
        </p:nvSpPr>
        <p:spPr>
          <a:xfrm>
            <a:off x="2980925" y="7687851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43" name="Line"/>
          <p:cNvSpPr/>
          <p:nvPr/>
        </p:nvSpPr>
        <p:spPr>
          <a:xfrm flipV="1">
            <a:off x="2996784" y="7123057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44" name="Line"/>
          <p:cNvSpPr/>
          <p:nvPr/>
        </p:nvSpPr>
        <p:spPr>
          <a:xfrm flipV="1">
            <a:off x="3647148" y="7123057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45" name="Line"/>
          <p:cNvSpPr/>
          <p:nvPr/>
        </p:nvSpPr>
        <p:spPr>
          <a:xfrm>
            <a:off x="3634448" y="7132892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46" name="Line"/>
          <p:cNvSpPr/>
          <p:nvPr/>
        </p:nvSpPr>
        <p:spPr>
          <a:xfrm flipV="1">
            <a:off x="4297512" y="7123057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47" name="Line"/>
          <p:cNvSpPr/>
          <p:nvPr/>
        </p:nvSpPr>
        <p:spPr>
          <a:xfrm>
            <a:off x="4285214" y="7687851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48" name="Line"/>
          <p:cNvSpPr/>
          <p:nvPr/>
        </p:nvSpPr>
        <p:spPr>
          <a:xfrm flipV="1">
            <a:off x="4951838" y="7123057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49" name="Line"/>
          <p:cNvSpPr/>
          <p:nvPr/>
        </p:nvSpPr>
        <p:spPr>
          <a:xfrm>
            <a:off x="4939139" y="7132892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50" name="Line"/>
          <p:cNvSpPr/>
          <p:nvPr/>
        </p:nvSpPr>
        <p:spPr>
          <a:xfrm flipV="1">
            <a:off x="5602202" y="7123057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51" name="Line"/>
          <p:cNvSpPr/>
          <p:nvPr/>
        </p:nvSpPr>
        <p:spPr>
          <a:xfrm>
            <a:off x="5589502" y="7687851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52" name="bxid"/>
          <p:cNvSpPr txBox="1"/>
          <p:nvPr/>
        </p:nvSpPr>
        <p:spPr>
          <a:xfrm>
            <a:off x="820734" y="7525596"/>
            <a:ext cx="505664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bxid</a:t>
            </a:r>
          </a:p>
        </p:txBody>
      </p:sp>
      <p:sp>
        <p:nvSpPr>
          <p:cNvPr id="1153" name="Line"/>
          <p:cNvSpPr/>
          <p:nvPr/>
        </p:nvSpPr>
        <p:spPr>
          <a:xfrm>
            <a:off x="1721704" y="6761461"/>
            <a:ext cx="1889516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54" name="Line"/>
          <p:cNvSpPr/>
          <p:nvPr/>
        </p:nvSpPr>
        <p:spPr>
          <a:xfrm flipV="1">
            <a:off x="3610089" y="6152352"/>
            <a:ext cx="331823" cy="6153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55" name="Line"/>
          <p:cNvSpPr/>
          <p:nvPr/>
        </p:nvSpPr>
        <p:spPr>
          <a:xfrm flipH="1" flipV="1">
            <a:off x="3940358" y="6154374"/>
            <a:ext cx="382623" cy="6407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56" name="Line"/>
          <p:cNvSpPr/>
          <p:nvPr/>
        </p:nvSpPr>
        <p:spPr>
          <a:xfrm>
            <a:off x="4310735" y="6785020"/>
            <a:ext cx="5829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57" name="Line"/>
          <p:cNvSpPr/>
          <p:nvPr/>
        </p:nvSpPr>
        <p:spPr>
          <a:xfrm flipV="1">
            <a:off x="4892507" y="6175911"/>
            <a:ext cx="331823" cy="6153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58" name="Line"/>
          <p:cNvSpPr/>
          <p:nvPr/>
        </p:nvSpPr>
        <p:spPr>
          <a:xfrm flipH="1" flipV="1">
            <a:off x="5222776" y="6177933"/>
            <a:ext cx="382623" cy="6153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59" name="Line"/>
          <p:cNvSpPr/>
          <p:nvPr/>
        </p:nvSpPr>
        <p:spPr>
          <a:xfrm flipV="1">
            <a:off x="5577326" y="6785020"/>
            <a:ext cx="6210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60" name="signal"/>
          <p:cNvSpPr txBox="1"/>
          <p:nvPr/>
        </p:nvSpPr>
        <p:spPr>
          <a:xfrm>
            <a:off x="820093" y="6622765"/>
            <a:ext cx="64485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signal</a:t>
            </a:r>
          </a:p>
        </p:txBody>
      </p:sp>
      <p:sp>
        <p:nvSpPr>
          <p:cNvPr id="1161" name="Line"/>
          <p:cNvSpPr/>
          <p:nvPr/>
        </p:nvSpPr>
        <p:spPr>
          <a:xfrm>
            <a:off x="7490090" y="7691207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62" name="Line"/>
          <p:cNvSpPr/>
          <p:nvPr/>
        </p:nvSpPr>
        <p:spPr>
          <a:xfrm flipV="1">
            <a:off x="8156313" y="7126413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63" name="Line"/>
          <p:cNvSpPr/>
          <p:nvPr/>
        </p:nvSpPr>
        <p:spPr>
          <a:xfrm>
            <a:off x="8140453" y="7136248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64" name="Line"/>
          <p:cNvSpPr/>
          <p:nvPr/>
        </p:nvSpPr>
        <p:spPr>
          <a:xfrm>
            <a:off x="8790817" y="7691207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65" name="Line"/>
          <p:cNvSpPr/>
          <p:nvPr/>
        </p:nvSpPr>
        <p:spPr>
          <a:xfrm flipV="1">
            <a:off x="8806677" y="7126413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66" name="Line"/>
          <p:cNvSpPr/>
          <p:nvPr/>
        </p:nvSpPr>
        <p:spPr>
          <a:xfrm flipV="1">
            <a:off x="9457040" y="7126413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67" name="Line"/>
          <p:cNvSpPr/>
          <p:nvPr/>
        </p:nvSpPr>
        <p:spPr>
          <a:xfrm>
            <a:off x="9444340" y="7136248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68" name="Line"/>
          <p:cNvSpPr/>
          <p:nvPr/>
        </p:nvSpPr>
        <p:spPr>
          <a:xfrm flipV="1">
            <a:off x="10107404" y="7126413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69" name="Line"/>
          <p:cNvSpPr/>
          <p:nvPr/>
        </p:nvSpPr>
        <p:spPr>
          <a:xfrm>
            <a:off x="10094704" y="7691207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70" name="Line"/>
          <p:cNvSpPr/>
          <p:nvPr/>
        </p:nvSpPr>
        <p:spPr>
          <a:xfrm flipV="1">
            <a:off x="10761730" y="7126413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71" name="Line"/>
          <p:cNvSpPr/>
          <p:nvPr/>
        </p:nvSpPr>
        <p:spPr>
          <a:xfrm>
            <a:off x="10749031" y="7136248"/>
            <a:ext cx="6718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72" name="Line"/>
          <p:cNvSpPr/>
          <p:nvPr/>
        </p:nvSpPr>
        <p:spPr>
          <a:xfrm flipV="1">
            <a:off x="11412095" y="7126413"/>
            <a:ext cx="1" cy="56479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73" name="Line"/>
          <p:cNvSpPr/>
          <p:nvPr/>
        </p:nvSpPr>
        <p:spPr>
          <a:xfrm>
            <a:off x="11399394" y="7691207"/>
            <a:ext cx="671803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74" name="Line"/>
          <p:cNvSpPr/>
          <p:nvPr/>
        </p:nvSpPr>
        <p:spPr>
          <a:xfrm>
            <a:off x="7381430" y="6767811"/>
            <a:ext cx="875617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75" name="Line"/>
          <p:cNvSpPr/>
          <p:nvPr/>
        </p:nvSpPr>
        <p:spPr>
          <a:xfrm flipV="1">
            <a:off x="8255917" y="6158702"/>
            <a:ext cx="331823" cy="6153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76" name="Line"/>
          <p:cNvSpPr/>
          <p:nvPr/>
        </p:nvSpPr>
        <p:spPr>
          <a:xfrm flipH="1" flipV="1">
            <a:off x="8586185" y="6160724"/>
            <a:ext cx="382624" cy="6407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77" name="Line"/>
          <p:cNvSpPr/>
          <p:nvPr/>
        </p:nvSpPr>
        <p:spPr>
          <a:xfrm>
            <a:off x="8956563" y="6791370"/>
            <a:ext cx="5829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78" name="Line"/>
          <p:cNvSpPr/>
          <p:nvPr/>
        </p:nvSpPr>
        <p:spPr>
          <a:xfrm flipV="1">
            <a:off x="9538335" y="6182261"/>
            <a:ext cx="331823" cy="6153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79" name="Line"/>
          <p:cNvSpPr/>
          <p:nvPr/>
        </p:nvSpPr>
        <p:spPr>
          <a:xfrm flipH="1" flipV="1">
            <a:off x="9868604" y="6184283"/>
            <a:ext cx="382623" cy="6153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80" name="Line"/>
          <p:cNvSpPr/>
          <p:nvPr/>
        </p:nvSpPr>
        <p:spPr>
          <a:xfrm flipV="1">
            <a:off x="10223154" y="6791370"/>
            <a:ext cx="6210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81" name="Line"/>
          <p:cNvSpPr/>
          <p:nvPr/>
        </p:nvSpPr>
        <p:spPr>
          <a:xfrm flipV="1">
            <a:off x="10843025" y="6182261"/>
            <a:ext cx="331823" cy="6153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82" name="Line"/>
          <p:cNvSpPr/>
          <p:nvPr/>
        </p:nvSpPr>
        <p:spPr>
          <a:xfrm flipH="1" flipV="1">
            <a:off x="11173294" y="6184283"/>
            <a:ext cx="382623" cy="640725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83" name="Line"/>
          <p:cNvSpPr/>
          <p:nvPr/>
        </p:nvSpPr>
        <p:spPr>
          <a:xfrm>
            <a:off x="11532651" y="6793211"/>
            <a:ext cx="64640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84" name="signal"/>
          <p:cNvSpPr txBox="1"/>
          <p:nvPr/>
        </p:nvSpPr>
        <p:spPr>
          <a:xfrm>
            <a:off x="6561031" y="6599331"/>
            <a:ext cx="64485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signal</a:t>
            </a:r>
          </a:p>
        </p:txBody>
      </p:sp>
      <p:sp>
        <p:nvSpPr>
          <p:cNvPr id="1185" name="bxid"/>
          <p:cNvSpPr txBox="1"/>
          <p:nvPr/>
        </p:nvSpPr>
        <p:spPr>
          <a:xfrm>
            <a:off x="6630627" y="7528952"/>
            <a:ext cx="505664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bxid</a:t>
            </a:r>
          </a:p>
        </p:txBody>
      </p:sp>
      <p:sp>
        <p:nvSpPr>
          <p:cNvPr id="1186" name="difference within the same bxid"/>
          <p:cNvSpPr txBox="1"/>
          <p:nvPr/>
        </p:nvSpPr>
        <p:spPr>
          <a:xfrm>
            <a:off x="7958085" y="8015885"/>
            <a:ext cx="2997912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difference within the same bxid </a:t>
            </a:r>
          </a:p>
        </p:txBody>
      </p:sp>
      <p:sp>
        <p:nvSpPr>
          <p:cNvPr id="1187" name="Equation"/>
          <p:cNvSpPr txBox="1"/>
          <p:nvPr/>
        </p:nvSpPr>
        <p:spPr>
          <a:xfrm>
            <a:off x="5468444" y="4276477"/>
            <a:ext cx="388393" cy="1426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25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</m:t>
                  </m:r>
                </m:oMath>
              </m:oMathPara>
            </a14:m>
            <a:endParaRPr sz="1600"/>
          </a:p>
        </p:txBody>
      </p:sp>
      <p:sp>
        <p:nvSpPr>
          <p:cNvPr id="1188" name="Equation"/>
          <p:cNvSpPr txBox="1"/>
          <p:nvPr/>
        </p:nvSpPr>
        <p:spPr>
          <a:xfrm>
            <a:off x="6772332" y="4276477"/>
            <a:ext cx="388392" cy="1426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25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</m:t>
                  </m:r>
                </m:oMath>
              </m:oMathPara>
            </a14:m>
            <a:endParaRPr sz="1600"/>
          </a:p>
        </p:txBody>
      </p:sp>
      <p:sp>
        <p:nvSpPr>
          <p:cNvPr id="1189" name="Equation"/>
          <p:cNvSpPr txBox="1"/>
          <p:nvPr/>
        </p:nvSpPr>
        <p:spPr>
          <a:xfrm>
            <a:off x="8074666" y="4276477"/>
            <a:ext cx="388393" cy="1426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25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</m:t>
                  </m:r>
                </m:oMath>
              </m:oMathPara>
            </a14:m>
            <a:endParaRPr sz="1600"/>
          </a:p>
        </p:txBody>
      </p:sp>
      <p:sp>
        <p:nvSpPr>
          <p:cNvPr id="1190" name="different bxid"/>
          <p:cNvSpPr txBox="1"/>
          <p:nvPr/>
        </p:nvSpPr>
        <p:spPr>
          <a:xfrm>
            <a:off x="3095636" y="8015885"/>
            <a:ext cx="1360729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different bxid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93" name="Time Alignment and BXID sprea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Time Alignment and BXID spread</a:t>
            </a:r>
          </a:p>
        </p:txBody>
      </p:sp>
      <p:sp>
        <p:nvSpPr>
          <p:cNvPr id="119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95" name="Aim: all ASICs respond at the same time"/>
          <p:cNvSpPr txBox="1"/>
          <p:nvPr/>
        </p:nvSpPr>
        <p:spPr>
          <a:xfrm>
            <a:off x="852484" y="2080978"/>
            <a:ext cx="5238573" cy="501295"/>
          </a:xfrm>
          <a:prstGeom prst="rect">
            <a:avLst/>
          </a:prstGeom>
          <a:ln w="63500">
            <a:solidFill>
              <a:schemeClr val="accent1">
                <a:lumOff val="-135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Aim: </a:t>
            </a:r>
            <a:r>
              <a:rPr>
                <a:solidFill>
                  <a:srgbClr val="000000"/>
                </a:solidFill>
              </a:rPr>
              <a:t>all ASICs respond at the same time</a:t>
            </a:r>
          </a:p>
        </p:txBody>
      </p:sp>
      <p:pic>
        <p:nvPicPr>
          <p:cNvPr id="1196" name="Image Pasted at 2022-10-13 13-15 (1).png" descr="Image Pasted at 2022-10-13 13-15 (1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7278" y="2951693"/>
            <a:ext cx="12110381" cy="5375265"/>
          </a:xfrm>
          <a:prstGeom prst="rect">
            <a:avLst/>
          </a:prstGeom>
          <a:ln w="12700">
            <a:miter lim="400000"/>
          </a:ln>
        </p:spPr>
      </p:pic>
      <p:sp>
        <p:nvSpPr>
          <p:cNvPr id="1197" name="Rectangle"/>
          <p:cNvSpPr/>
          <p:nvPr/>
        </p:nvSpPr>
        <p:spPr>
          <a:xfrm>
            <a:off x="1031896" y="5880855"/>
            <a:ext cx="878621" cy="86234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198" name="Timing and trigger control system delay/ASIC  :  different bxid"/>
          <p:cNvSpPr txBox="1"/>
          <p:nvPr/>
        </p:nvSpPr>
        <p:spPr>
          <a:xfrm>
            <a:off x="6679529" y="6548440"/>
            <a:ext cx="5760416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rPr>
                <a:solidFill>
                  <a:srgbClr val="000000"/>
                </a:solidFill>
              </a:rPr>
              <a:t>Timing and trigger control system delay/ASIC  :  different bxid</a:t>
            </a:r>
            <a:r>
              <a:t> </a:t>
            </a:r>
          </a:p>
        </p:txBody>
      </p:sp>
      <p:sp>
        <p:nvSpPr>
          <p:cNvPr id="1199" name="Overall delay: add latency to catch all"/>
          <p:cNvSpPr txBox="1"/>
          <p:nvPr/>
        </p:nvSpPr>
        <p:spPr>
          <a:xfrm>
            <a:off x="6707100" y="6165244"/>
            <a:ext cx="35128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rPr>
                <a:solidFill>
                  <a:srgbClr val="000000"/>
                </a:solidFill>
              </a:rPr>
              <a:t>Overall delay:</a:t>
            </a:r>
            <a:r>
              <a:t> </a:t>
            </a:r>
            <a:r>
              <a:rPr>
                <a:solidFill>
                  <a:srgbClr val="000000"/>
                </a:solidFill>
              </a:rPr>
              <a:t>add latency to catch all</a:t>
            </a:r>
          </a:p>
        </p:txBody>
      </p:sp>
      <p:sp>
        <p:nvSpPr>
          <p:cNvPr id="1200" name="ASIC delay : adjust inside one bxid"/>
          <p:cNvSpPr txBox="1"/>
          <p:nvPr/>
        </p:nvSpPr>
        <p:spPr>
          <a:xfrm>
            <a:off x="6700685" y="6931635"/>
            <a:ext cx="3275687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ASIC delay : adjust inside one bxid</a:t>
            </a:r>
          </a:p>
        </p:txBody>
      </p:sp>
      <p:sp>
        <p:nvSpPr>
          <p:cNvPr id="1201" name="Square"/>
          <p:cNvSpPr/>
          <p:nvPr/>
        </p:nvSpPr>
        <p:spPr>
          <a:xfrm>
            <a:off x="1182067" y="6075695"/>
            <a:ext cx="1270001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02" name="Circle"/>
          <p:cNvSpPr/>
          <p:nvPr/>
        </p:nvSpPr>
        <p:spPr>
          <a:xfrm>
            <a:off x="6414645" y="6240035"/>
            <a:ext cx="175510" cy="174930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03" name="Circle"/>
          <p:cNvSpPr/>
          <p:nvPr/>
        </p:nvSpPr>
        <p:spPr>
          <a:xfrm>
            <a:off x="6414645" y="6623231"/>
            <a:ext cx="175510" cy="174930"/>
          </a:xfrm>
          <a:prstGeom prst="ellipse">
            <a:avLst/>
          </a:prstGeom>
          <a:solidFill>
            <a:srgbClr val="FE030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04" name="Circle"/>
          <p:cNvSpPr/>
          <p:nvPr/>
        </p:nvSpPr>
        <p:spPr>
          <a:xfrm>
            <a:off x="6414645" y="7006426"/>
            <a:ext cx="175510" cy="174930"/>
          </a:xfrm>
          <a:prstGeom prst="ellipse">
            <a:avLst/>
          </a:prstGeom>
          <a:solidFill>
            <a:srgbClr val="0A850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05" name="1 BXID = 25 ns"/>
          <p:cNvSpPr txBox="1"/>
          <p:nvPr/>
        </p:nvSpPr>
        <p:spPr>
          <a:xfrm>
            <a:off x="10705337" y="8664640"/>
            <a:ext cx="1474725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1 BXID = 25 ns</a:t>
            </a:r>
          </a:p>
        </p:txBody>
      </p:sp>
      <p:sp>
        <p:nvSpPr>
          <p:cNvPr id="1206" name="LHCb work in progress"/>
          <p:cNvSpPr txBox="1"/>
          <p:nvPr/>
        </p:nvSpPr>
        <p:spPr>
          <a:xfrm>
            <a:off x="1698745" y="6504879"/>
            <a:ext cx="3031164" cy="4116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100"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  <p:sp>
        <p:nvSpPr>
          <p:cNvPr id="1207" name="BXID-BXIDbb"/>
          <p:cNvSpPr txBox="1"/>
          <p:nvPr/>
        </p:nvSpPr>
        <p:spPr>
          <a:xfrm rot="16200000">
            <a:off x="-3099" y="4930444"/>
            <a:ext cx="1352398" cy="32451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BXID-BXIDbb</a:t>
            </a:r>
          </a:p>
        </p:txBody>
      </p:sp>
      <p:sp>
        <p:nvSpPr>
          <p:cNvPr id="1208" name="Module"/>
          <p:cNvSpPr txBox="1"/>
          <p:nvPr/>
        </p:nvSpPr>
        <p:spPr>
          <a:xfrm>
            <a:off x="6333185" y="8123161"/>
            <a:ext cx="795630" cy="32451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Module</a:t>
            </a:r>
          </a:p>
        </p:txBody>
      </p:sp>
      <p:sp>
        <p:nvSpPr>
          <p:cNvPr id="1209" name="ASIC ID"/>
          <p:cNvSpPr txBox="1"/>
          <p:nvPr/>
        </p:nvSpPr>
        <p:spPr>
          <a:xfrm>
            <a:off x="6361099" y="7539743"/>
            <a:ext cx="739802" cy="29982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pPr/>
            <a:r>
              <a:t>ASIC ID</a:t>
            </a:r>
          </a:p>
        </p:txBody>
      </p:sp>
      <p:sp>
        <p:nvSpPr>
          <p:cNvPr id="1210" name="BXID : VELO locally…"/>
          <p:cNvSpPr txBox="1"/>
          <p:nvPr/>
        </p:nvSpPr>
        <p:spPr>
          <a:xfrm>
            <a:off x="810107" y="8550340"/>
            <a:ext cx="3535986" cy="5531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>
                <a:solidFill>
                  <a:srgbClr val="000000"/>
                </a:solidFill>
              </a:defRPr>
            </a:pPr>
            <a:r>
              <a:t>BXID : VELO locally</a:t>
            </a:r>
          </a:p>
          <a:p>
            <a:pPr algn="l">
              <a:defRPr>
                <a:solidFill>
                  <a:srgbClr val="000000"/>
                </a:solidFill>
              </a:defRPr>
            </a:pPr>
            <a:r>
              <a:t>BXIDbb : beam-beam BXID from LHC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13" name="Slide 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1716590">
              <a:defRPr spc="-118" sz="5940"/>
            </a:pPr>
          </a:p>
        </p:txBody>
      </p:sp>
      <p:sp>
        <p:nvSpPr>
          <p:cNvPr id="12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15" name="Rectangle"/>
          <p:cNvSpPr/>
          <p:nvPr/>
        </p:nvSpPr>
        <p:spPr>
          <a:xfrm>
            <a:off x="11069319" y="6099926"/>
            <a:ext cx="930474" cy="4487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16" name="But then BXID spread came"/>
          <p:cNvSpPr txBox="1"/>
          <p:nvPr/>
        </p:nvSpPr>
        <p:spPr>
          <a:xfrm>
            <a:off x="4644229" y="1842717"/>
            <a:ext cx="4300856" cy="854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5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>
              <a:defRPr b="0">
                <a:solidFill>
                  <a:srgbClr val="5E5E5E"/>
                </a:solidFill>
              </a:defRPr>
            </a:pPr>
            <a:r>
              <a:rPr b="1">
                <a:solidFill>
                  <a:schemeClr val="accent1">
                    <a:hueOff val="114395"/>
                    <a:lumOff val="-24975"/>
                  </a:schemeClr>
                </a:solidFill>
              </a:rPr>
              <a:t>But then BXID spread came</a:t>
            </a:r>
            <a:endParaRPr b="1">
              <a:solidFill>
                <a:schemeClr val="accent1">
                  <a:hueOff val="114395"/>
                  <a:lumOff val="-24975"/>
                </a:schemeClr>
              </a:solidFill>
            </a:endParaRPr>
          </a:p>
        </p:txBody>
      </p:sp>
      <p:pic>
        <p:nvPicPr>
          <p:cNvPr id="121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49939" y="2431902"/>
            <a:ext cx="8089436" cy="5458631"/>
          </a:xfrm>
          <a:prstGeom prst="rect">
            <a:avLst/>
          </a:prstGeom>
          <a:ln w="12700">
            <a:miter lim="400000"/>
          </a:ln>
        </p:spPr>
      </p:pic>
      <p:sp>
        <p:nvSpPr>
          <p:cNvPr id="1218" name="Module 22…"/>
          <p:cNvSpPr txBox="1"/>
          <p:nvPr/>
        </p:nvSpPr>
        <p:spPr>
          <a:xfrm>
            <a:off x="7602584" y="4194030"/>
            <a:ext cx="1526135" cy="781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000000"/>
                </a:solidFill>
              </a:defRPr>
            </a:pPr>
            <a:r>
              <a:t>Module 22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Asic: VP0-1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threshold: 1700</a:t>
            </a:r>
          </a:p>
        </p:txBody>
      </p:sp>
      <p:sp>
        <p:nvSpPr>
          <p:cNvPr id="1219" name="Also seen in analogue test pulse"/>
          <p:cNvSpPr txBox="1"/>
          <p:nvPr/>
        </p:nvSpPr>
        <p:spPr>
          <a:xfrm>
            <a:off x="4294978" y="7713504"/>
            <a:ext cx="4999356" cy="473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5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>
              <a:defRPr b="0">
                <a:solidFill>
                  <a:srgbClr val="5E5E5E"/>
                </a:solidFill>
              </a:defRPr>
            </a:pPr>
            <a:r>
              <a:rPr b="1">
                <a:solidFill>
                  <a:schemeClr val="accent1">
                    <a:hueOff val="114395"/>
                    <a:lumOff val="-24975"/>
                  </a:schemeClr>
                </a:solidFill>
              </a:rPr>
              <a:t>Also seen in analogue test pulse</a:t>
            </a:r>
          </a:p>
        </p:txBody>
      </p:sp>
      <p:sp>
        <p:nvSpPr>
          <p:cNvPr id="1220" name="1 BXID = 25 ns"/>
          <p:cNvSpPr txBox="1"/>
          <p:nvPr/>
        </p:nvSpPr>
        <p:spPr>
          <a:xfrm>
            <a:off x="10705337" y="8664640"/>
            <a:ext cx="1474725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1 BXID = 25 ns</a:t>
            </a:r>
          </a:p>
        </p:txBody>
      </p:sp>
      <p:sp>
        <p:nvSpPr>
          <p:cNvPr id="1221" name="LHCb work in progress"/>
          <p:cNvSpPr txBox="1"/>
          <p:nvPr/>
        </p:nvSpPr>
        <p:spPr>
          <a:xfrm>
            <a:off x="4632445" y="3692269"/>
            <a:ext cx="1732719" cy="6035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700"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lide bullet text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4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95" name="Upgrade1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>
              <a:defRPr spc="-102" sz="5100"/>
            </a:lvl1pPr>
          </a:lstStyle>
          <a:p>
            <a:pPr/>
            <a:r>
              <a:t>Upgrade1</a:t>
            </a:r>
          </a:p>
        </p:txBody>
      </p:sp>
      <p:sp>
        <p:nvSpPr>
          <p:cNvPr id="196" name="Slide Number"/>
          <p:cNvSpPr txBox="1"/>
          <p:nvPr>
            <p:ph type="sldNum" sz="quarter" idx="2"/>
          </p:nvPr>
        </p:nvSpPr>
        <p:spPr>
          <a:xfrm>
            <a:off x="14699" y="4652436"/>
            <a:ext cx="385166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7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8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199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200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201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202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203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204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205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206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207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208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209" name="Upgrade 1"/>
          <p:cNvSpPr txBox="1"/>
          <p:nvPr/>
        </p:nvSpPr>
        <p:spPr>
          <a:xfrm>
            <a:off x="6378888" y="475645"/>
            <a:ext cx="1440943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 </a:t>
            </a:r>
          </a:p>
        </p:txBody>
      </p:sp>
      <p:sp>
        <p:nvSpPr>
          <p:cNvPr id="210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211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212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pic>
        <p:nvPicPr>
          <p:cNvPr id="213" name="Screenshot 2022-10-08 at 19.54.22.png" descr="Screenshot 2022-10-08 at 19.54.2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09800" y="1892889"/>
            <a:ext cx="8559800" cy="6272622"/>
          </a:xfrm>
          <a:prstGeom prst="rect">
            <a:avLst/>
          </a:prstGeom>
          <a:ln w="12700">
            <a:miter lim="400000"/>
          </a:ln>
        </p:spPr>
      </p:pic>
      <p:sp>
        <p:nvSpPr>
          <p:cNvPr id="214" name="Rectangle"/>
          <p:cNvSpPr txBox="1"/>
          <p:nvPr/>
        </p:nvSpPr>
        <p:spPr>
          <a:xfrm>
            <a:off x="698500" y="1412977"/>
            <a:ext cx="11607801" cy="67180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 fontScale="100000" lnSpcReduction="0"/>
          </a:bodyPr>
          <a:lstStyle/>
          <a:p>
            <a:pPr algn="l" defTabSz="587022">
              <a:defRPr b="1" sz="3800">
                <a:solidFill>
                  <a:srgbClr val="000000"/>
                </a:solidFill>
              </a:defRPr>
            </a:pPr>
          </a:p>
        </p:txBody>
      </p:sp>
      <p:pic>
        <p:nvPicPr>
          <p:cNvPr id="215" name="Screenshot 2022-10-08 at 19.54.22.png" descr="Screenshot 2022-10-08 at 19.54.2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09800" y="1892889"/>
            <a:ext cx="8559800" cy="6272622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216" name="2D Pie Chart"/>
          <p:cNvGraphicFramePr/>
          <p:nvPr/>
        </p:nvGraphicFramePr>
        <p:xfrm>
          <a:off x="10001614" y="1360234"/>
          <a:ext cx="2296040" cy="2296040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graphicFrame>
        <p:nvGraphicFramePr>
          <p:cNvPr id="217" name="2D Pie Chart"/>
          <p:cNvGraphicFramePr/>
          <p:nvPr/>
        </p:nvGraphicFramePr>
        <p:xfrm>
          <a:off x="9550605" y="3663115"/>
          <a:ext cx="3198057" cy="3198057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4"/>
          </a:graphicData>
        </a:graphic>
      </p:graphicFrame>
      <p:sp>
        <p:nvSpPr>
          <p:cNvPr id="218" name="DAQ"/>
          <p:cNvSpPr txBox="1"/>
          <p:nvPr/>
        </p:nvSpPr>
        <p:spPr>
          <a:xfrm>
            <a:off x="10868556" y="3716695"/>
            <a:ext cx="562154" cy="337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DAQ</a:t>
            </a:r>
          </a:p>
        </p:txBody>
      </p:sp>
      <p:sp>
        <p:nvSpPr>
          <p:cNvPr id="219" name="R/O electronics"/>
          <p:cNvSpPr txBox="1"/>
          <p:nvPr/>
        </p:nvSpPr>
        <p:spPr>
          <a:xfrm>
            <a:off x="10338103" y="6510892"/>
            <a:ext cx="1623061" cy="337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R/O electronics</a:t>
            </a:r>
          </a:p>
        </p:txBody>
      </p:sp>
      <p:sp>
        <p:nvSpPr>
          <p:cNvPr id="220" name="Detector Channels"/>
          <p:cNvSpPr txBox="1"/>
          <p:nvPr/>
        </p:nvSpPr>
        <p:spPr>
          <a:xfrm>
            <a:off x="10187430" y="9377487"/>
            <a:ext cx="1924407" cy="337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pPr/>
            <a:r>
              <a:t>Detector Channels</a:t>
            </a:r>
          </a:p>
        </p:txBody>
      </p:sp>
      <p:graphicFrame>
        <p:nvGraphicFramePr>
          <p:cNvPr id="221" name="2D Pie Chart"/>
          <p:cNvGraphicFramePr/>
          <p:nvPr/>
        </p:nvGraphicFramePr>
        <p:xfrm>
          <a:off x="9550605" y="6497620"/>
          <a:ext cx="3198057" cy="3198056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5"/>
          </a:graphicData>
        </a:graphic>
      </p:graphicFrame>
      <p:sp>
        <p:nvSpPr>
          <p:cNvPr id="222" name="NEW"/>
          <p:cNvSpPr/>
          <p:nvPr/>
        </p:nvSpPr>
        <p:spPr>
          <a:xfrm>
            <a:off x="9110437" y="1468711"/>
            <a:ext cx="810769" cy="411734"/>
          </a:xfrm>
          <a:prstGeom prst="rect">
            <a:avLst/>
          </a:prstGeom>
          <a:solidFill>
            <a:schemeClr val="accent3">
              <a:hueOff val="914338"/>
              <a:satOff val="31515"/>
              <a:lumOff val="-30790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NEW</a:t>
            </a:r>
          </a:p>
        </p:txBody>
      </p:sp>
      <p:sp>
        <p:nvSpPr>
          <p:cNvPr id="223" name="OLD"/>
          <p:cNvSpPr/>
          <p:nvPr/>
        </p:nvSpPr>
        <p:spPr>
          <a:xfrm>
            <a:off x="9110437" y="2001817"/>
            <a:ext cx="810769" cy="411733"/>
          </a:xfrm>
          <a:prstGeom prst="rect">
            <a:avLst/>
          </a:prstGeom>
          <a:solidFill>
            <a:srgbClr val="D5D5D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584200">
              <a:defRPr sz="2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OLD</a:t>
            </a:r>
          </a:p>
        </p:txBody>
      </p:sp>
      <p:sp>
        <p:nvSpPr>
          <p:cNvPr id="224" name="50"/>
          <p:cNvSpPr txBox="1"/>
          <p:nvPr/>
        </p:nvSpPr>
        <p:spPr>
          <a:xfrm>
            <a:off x="8638685" y="33289"/>
            <a:ext cx="1016606" cy="468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50 </a:t>
            </a:r>
            <a14:m>
              <m:oMath>
                <m:r>
                  <a:rPr xmlns:a="http://schemas.openxmlformats.org/drawingml/2006/main" sz="23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f</m:t>
                </m:r>
                <m:sSup>
                  <m:e>
                    <m:r>
                      <a:rPr xmlns:a="http://schemas.openxmlformats.org/drawingml/2006/main" sz="230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b</m:t>
                    </m:r>
                  </m:e>
                  <m:sup>
                    <m:r>
                      <a:rPr xmlns:a="http://schemas.openxmlformats.org/drawingml/2006/main" sz="230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-</m:t>
                    </m:r>
                    <m:r>
                      <a:rPr xmlns:a="http://schemas.openxmlformats.org/drawingml/2006/main" sz="230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1</m:t>
                    </m:r>
                  </m:sup>
                </m:sSup>
              </m:oMath>
            </a14:m>
            <a:endParaRPr>
              <a:solidFill>
                <a:srgbClr val="004D80"/>
              </a:solidFill>
            </a:endParaRPr>
          </a:p>
        </p:txBody>
      </p:sp>
      <p:sp>
        <p:nvSpPr>
          <p:cNvPr id="225" name="5! Times increase in the operational   and 5! times more interactions seen…"/>
          <p:cNvSpPr txBox="1"/>
          <p:nvPr/>
        </p:nvSpPr>
        <p:spPr>
          <a:xfrm>
            <a:off x="680909" y="7986795"/>
            <a:ext cx="9248141" cy="15965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203200" indent="-203200" algn="l">
              <a:buSzPct val="123000"/>
              <a:buChar char="•"/>
              <a:defRPr sz="2100">
                <a:solidFill>
                  <a:srgbClr val="000000"/>
                </a:solidFill>
              </a:defRPr>
            </a:pPr>
            <a:r>
              <a:rPr b="1"/>
              <a:t>5! </a:t>
            </a:r>
            <a:r>
              <a:t>Times increase in the operational </a:t>
            </a:r>
            <a14:m>
              <m:oMath>
                <m:r>
                  <m:rPr>
                    <m:scr m:val="script"/>
                  </m:rPr>
                  <a:rPr xmlns:a="http://schemas.openxmlformats.org/drawingml/2006/main" sz="26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</m:oMath>
            </a14:m>
            <a:r>
              <a:t> and </a:t>
            </a:r>
            <a:r>
              <a:rPr b="1"/>
              <a:t>5!</a:t>
            </a:r>
            <a:r>
              <a:t> times more interactions seen</a:t>
            </a:r>
          </a:p>
          <a:p>
            <a:pPr marL="203200" indent="-203200" algn="l">
              <a:buSzPct val="123000"/>
              <a:buChar char="•"/>
              <a:defRPr sz="2100">
                <a:solidFill>
                  <a:srgbClr val="000000"/>
                </a:solidFill>
              </a:defRPr>
            </a:pPr>
            <a:r>
              <a:t>Read-out from 1MHz to </a:t>
            </a:r>
            <a:r>
              <a:rPr b="1"/>
              <a:t>40MHz</a:t>
            </a:r>
          </a:p>
          <a:p>
            <a:pPr marL="203200" indent="-203200" algn="l">
              <a:buSzPct val="123000"/>
              <a:buChar char="•"/>
              <a:defRPr sz="2100">
                <a:solidFill>
                  <a:srgbClr val="000000"/>
                </a:solidFill>
              </a:defRPr>
            </a:pPr>
            <a:r>
              <a:rPr b="1"/>
              <a:t>No</a:t>
            </a:r>
            <a:r>
              <a:t> hardware-level trigger </a:t>
            </a:r>
          </a:p>
          <a:p>
            <a:pPr algn="l"/>
          </a:p>
        </p:txBody>
      </p:sp>
      <p:sp>
        <p:nvSpPr>
          <p:cNvPr id="226" name="Vertex Locator (VELO)"/>
          <p:cNvSpPr txBox="1"/>
          <p:nvPr/>
        </p:nvSpPr>
        <p:spPr>
          <a:xfrm rot="16200000">
            <a:off x="1080401" y="5452389"/>
            <a:ext cx="211257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Vertex Locator (VELO)</a:t>
            </a:r>
          </a:p>
        </p:txBody>
      </p:sp>
      <p:sp>
        <p:nvSpPr>
          <p:cNvPr id="227" name="Line"/>
          <p:cNvSpPr/>
          <p:nvPr/>
        </p:nvSpPr>
        <p:spPr>
          <a:xfrm>
            <a:off x="2296287" y="5169568"/>
            <a:ext cx="559766" cy="31357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Threshold is global not per ASIC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33400" indent="-533400">
              <a:buSzPct val="100000"/>
              <a:buAutoNum type="arabicPeriod" startAt="1"/>
            </a:pPr>
            <a:r>
              <a:t>Threshold is global not per ASIC</a:t>
            </a:r>
          </a:p>
          <a:p>
            <a:pPr marL="533400" indent="-533400">
              <a:buSzPct val="100000"/>
              <a:buAutoNum type="arabicPeriod" startAt="1"/>
            </a:pPr>
            <a:r>
              <a:t>Perform DAC scan </a:t>
            </a:r>
          </a:p>
          <a:p>
            <a:pPr marL="533400" indent="-533400">
              <a:buSzPct val="100000"/>
              <a:buAutoNum type="arabicPeriod" startAt="1"/>
            </a:pPr>
            <a:r>
              <a:t>Get new threshold voltage</a:t>
            </a:r>
          </a:p>
          <a:p>
            <a:pPr marL="533400" indent="-533400">
              <a:buSzPct val="100000"/>
              <a:buAutoNum type="arabicPeriod" startAt="1"/>
            </a:pPr>
            <a:r>
              <a:t>Retake equalisation</a:t>
            </a:r>
          </a:p>
        </p:txBody>
      </p:sp>
      <p:sp>
        <p:nvSpPr>
          <p:cNvPr id="1224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25" name="Time Alignment and BXID sprea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Time Alignment and BXID spread</a:t>
            </a:r>
          </a:p>
        </p:txBody>
      </p:sp>
      <p:sp>
        <p:nvSpPr>
          <p:cNvPr id="122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27" name="Aim: all ASICs respond at the same time"/>
          <p:cNvSpPr txBox="1"/>
          <p:nvPr/>
        </p:nvSpPr>
        <p:spPr>
          <a:xfrm>
            <a:off x="852484" y="2080978"/>
            <a:ext cx="5238573" cy="501295"/>
          </a:xfrm>
          <a:prstGeom prst="rect">
            <a:avLst/>
          </a:prstGeom>
          <a:ln w="63500">
            <a:solidFill>
              <a:schemeClr val="accent1">
                <a:lumOff val="-135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Aim: </a:t>
            </a:r>
            <a:r>
              <a:rPr>
                <a:solidFill>
                  <a:srgbClr val="000000"/>
                </a:solidFill>
              </a:rPr>
              <a:t>all ASICs respond at the same time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30" name="Time Alignment and BXID sprea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Time Alignment and BXID spread</a:t>
            </a:r>
          </a:p>
        </p:txBody>
      </p:sp>
      <p:sp>
        <p:nvSpPr>
          <p:cNvPr id="12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32" name="Aim: all ASICs respond at the same time"/>
          <p:cNvSpPr txBox="1"/>
          <p:nvPr/>
        </p:nvSpPr>
        <p:spPr>
          <a:xfrm>
            <a:off x="852484" y="2080978"/>
            <a:ext cx="5238573" cy="501295"/>
          </a:xfrm>
          <a:prstGeom prst="rect">
            <a:avLst/>
          </a:prstGeom>
          <a:ln w="63500">
            <a:solidFill>
              <a:schemeClr val="accent1">
                <a:lumOff val="-135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Aim: </a:t>
            </a:r>
            <a:r>
              <a:rPr>
                <a:solidFill>
                  <a:srgbClr val="000000"/>
                </a:solidFill>
              </a:rPr>
              <a:t>all ASICs respond at the same time</a:t>
            </a:r>
          </a:p>
        </p:txBody>
      </p:sp>
      <p:pic>
        <p:nvPicPr>
          <p:cNvPr id="123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29142" y="2861718"/>
            <a:ext cx="7077111" cy="6290764"/>
          </a:xfrm>
          <a:prstGeom prst="rect">
            <a:avLst/>
          </a:prstGeom>
          <a:ln w="12700">
            <a:miter lim="400000"/>
          </a:ln>
        </p:spPr>
      </p:pic>
      <p:sp>
        <p:nvSpPr>
          <p:cNvPr id="1234" name="V"/>
          <p:cNvSpPr txBox="1"/>
          <p:nvPr/>
        </p:nvSpPr>
        <p:spPr>
          <a:xfrm rot="16200000">
            <a:off x="6642036" y="4055734"/>
            <a:ext cx="238456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1235" name="V"/>
          <p:cNvSpPr txBox="1"/>
          <p:nvPr/>
        </p:nvSpPr>
        <p:spPr>
          <a:xfrm rot="16200000">
            <a:off x="6529556" y="5844844"/>
            <a:ext cx="238456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1236" name="V"/>
          <p:cNvSpPr txBox="1"/>
          <p:nvPr/>
        </p:nvSpPr>
        <p:spPr>
          <a:xfrm rot="16200000">
            <a:off x="6529556" y="7616835"/>
            <a:ext cx="238456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1237" name="LHCb work in progress"/>
          <p:cNvSpPr txBox="1"/>
          <p:nvPr/>
        </p:nvSpPr>
        <p:spPr>
          <a:xfrm>
            <a:off x="10777152" y="3025833"/>
            <a:ext cx="1732720" cy="275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  <p:sp>
        <p:nvSpPr>
          <p:cNvPr id="1238" name="Threshold is global not per ASIC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33400" indent="-533400">
              <a:buSzPct val="100000"/>
              <a:buAutoNum type="arabicPeriod" startAt="1"/>
            </a:pPr>
            <a:r>
              <a:t>Threshold is global not per ASIC</a:t>
            </a:r>
          </a:p>
          <a:p>
            <a:pPr marL="533400" indent="-533400">
              <a:buSzPct val="100000"/>
              <a:buAutoNum type="arabicPeriod" startAt="1"/>
            </a:pPr>
            <a:r>
              <a:t>Perform DAC scan </a:t>
            </a:r>
          </a:p>
          <a:p>
            <a:pPr marL="533400" indent="-533400">
              <a:buSzPct val="100000"/>
              <a:buAutoNum type="arabicPeriod" startAt="1"/>
            </a:pPr>
            <a:r>
              <a:t>Get new threshold voltage</a:t>
            </a:r>
          </a:p>
          <a:p>
            <a:pPr marL="533400" indent="-533400">
              <a:buSzPct val="100000"/>
              <a:buAutoNum type="arabicPeriod" startAt="1"/>
            </a:pPr>
            <a:r>
              <a:t>Retake equalisation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41" name="Time Alignment and BXID sprea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Time Alignment and BXID spread</a:t>
            </a:r>
          </a:p>
        </p:txBody>
      </p:sp>
      <p:sp>
        <p:nvSpPr>
          <p:cNvPr id="12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43" name="Aim: all ASICs respond at the same time"/>
          <p:cNvSpPr txBox="1"/>
          <p:nvPr/>
        </p:nvSpPr>
        <p:spPr>
          <a:xfrm>
            <a:off x="852484" y="2080978"/>
            <a:ext cx="5238573" cy="501295"/>
          </a:xfrm>
          <a:prstGeom prst="rect">
            <a:avLst/>
          </a:prstGeom>
          <a:ln w="63500">
            <a:solidFill>
              <a:schemeClr val="accent1">
                <a:lumOff val="-135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Aim: </a:t>
            </a:r>
            <a:r>
              <a:rPr>
                <a:solidFill>
                  <a:srgbClr val="000000"/>
                </a:solidFill>
              </a:rPr>
              <a:t>all ASICs respond at the same time</a:t>
            </a:r>
          </a:p>
        </p:txBody>
      </p:sp>
      <p:pic>
        <p:nvPicPr>
          <p:cNvPr id="124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29143" y="2861718"/>
            <a:ext cx="7077110" cy="6290764"/>
          </a:xfrm>
          <a:prstGeom prst="rect">
            <a:avLst/>
          </a:prstGeom>
          <a:ln w="12700">
            <a:miter lim="400000"/>
          </a:ln>
        </p:spPr>
      </p:pic>
      <p:sp>
        <p:nvSpPr>
          <p:cNvPr id="1245" name="V"/>
          <p:cNvSpPr txBox="1"/>
          <p:nvPr/>
        </p:nvSpPr>
        <p:spPr>
          <a:xfrm rot="16200000">
            <a:off x="6642035" y="4055734"/>
            <a:ext cx="238456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1246" name="V"/>
          <p:cNvSpPr txBox="1"/>
          <p:nvPr/>
        </p:nvSpPr>
        <p:spPr>
          <a:xfrm rot="16200000">
            <a:off x="6529556" y="5844844"/>
            <a:ext cx="238456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1247" name="V"/>
          <p:cNvSpPr txBox="1"/>
          <p:nvPr/>
        </p:nvSpPr>
        <p:spPr>
          <a:xfrm rot="16200000">
            <a:off x="6529556" y="7616835"/>
            <a:ext cx="238456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</a:t>
            </a:r>
          </a:p>
        </p:txBody>
      </p:sp>
      <p:sp>
        <p:nvSpPr>
          <p:cNvPr id="1248" name="LHCb work in progress"/>
          <p:cNvSpPr txBox="1"/>
          <p:nvPr/>
        </p:nvSpPr>
        <p:spPr>
          <a:xfrm>
            <a:off x="10777153" y="3025833"/>
            <a:ext cx="1732719" cy="275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  <p:sp>
        <p:nvSpPr>
          <p:cNvPr id="1249" name="Threshold is global not per ASIC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33400" indent="-533400">
              <a:buSzPct val="100000"/>
              <a:buAutoNum type="arabicPeriod" startAt="1"/>
            </a:pPr>
            <a:r>
              <a:t>Threshold is global not per ASIC</a:t>
            </a:r>
          </a:p>
          <a:p>
            <a:pPr marL="533400" indent="-533400">
              <a:buSzPct val="100000"/>
              <a:buAutoNum type="arabicPeriod" startAt="1"/>
            </a:pPr>
            <a:r>
              <a:t>Perform DAC scan </a:t>
            </a:r>
          </a:p>
          <a:p>
            <a:pPr marL="533400" indent="-533400">
              <a:buSzPct val="100000"/>
              <a:buAutoNum type="arabicPeriod" startAt="1"/>
            </a:pPr>
            <a:r>
              <a:t>Get new threshold voltage</a:t>
            </a:r>
          </a:p>
          <a:p>
            <a:pPr marL="533400" indent="-533400">
              <a:buSzPct val="100000"/>
              <a:buAutoNum type="arabicPeriod" startAt="1"/>
            </a:pPr>
            <a:r>
              <a:t>Retake equalisation</a:t>
            </a:r>
          </a:p>
        </p:txBody>
      </p:sp>
      <p:sp>
        <p:nvSpPr>
          <p:cNvPr id="1250" name="showed improvement with…"/>
          <p:cNvSpPr txBox="1"/>
          <p:nvPr/>
        </p:nvSpPr>
        <p:spPr>
          <a:xfrm>
            <a:off x="1059007" y="7225264"/>
            <a:ext cx="5632514" cy="11076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39700" tIns="139700" rIns="139700" bIns="139700" anchor="ctr">
            <a:spAutoFit/>
          </a:bodyPr>
          <a:lstStyle/>
          <a:p>
            <a:pPr>
              <a:defRPr b="1" sz="27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showed improvement with </a:t>
            </a:r>
          </a:p>
          <a:p>
            <a:pPr>
              <a:defRPr sz="19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rPr b="1" sz="2700"/>
              <a:t>bxid spread analogue test pulse</a:t>
            </a:r>
            <a:r>
              <a:t>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2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53" name="Time Alignment and BXID sprea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Time Alignment and BXID spread</a:t>
            </a:r>
          </a:p>
        </p:txBody>
      </p:sp>
      <p:sp>
        <p:nvSpPr>
          <p:cNvPr id="1254" name="Slide Number"/>
          <p:cNvSpPr txBox="1"/>
          <p:nvPr>
            <p:ph type="sldNum" sz="quarter" idx="2"/>
          </p:nvPr>
        </p:nvSpPr>
        <p:spPr>
          <a:xfrm>
            <a:off x="14699" y="4652436"/>
            <a:ext cx="412039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55" name="Aim: all ASICs respond at the same time"/>
          <p:cNvSpPr txBox="1"/>
          <p:nvPr/>
        </p:nvSpPr>
        <p:spPr>
          <a:xfrm>
            <a:off x="852484" y="2080978"/>
            <a:ext cx="5238573" cy="501295"/>
          </a:xfrm>
          <a:prstGeom prst="rect">
            <a:avLst/>
          </a:prstGeom>
          <a:ln w="63500">
            <a:solidFill>
              <a:schemeClr val="accent1">
                <a:lumOff val="-135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Aim: </a:t>
            </a:r>
            <a:r>
              <a:rPr>
                <a:solidFill>
                  <a:srgbClr val="000000"/>
                </a:solidFill>
              </a:rPr>
              <a:t>all ASICs respond at the same time</a:t>
            </a:r>
          </a:p>
        </p:txBody>
      </p:sp>
      <p:pic>
        <p:nvPicPr>
          <p:cNvPr id="1256" name="Image Pasted at 2022-10-13 13-15 (1).png" descr="Image Pasted at 2022-10-13 13-15 (1)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7278" y="2951693"/>
            <a:ext cx="12110381" cy="5375265"/>
          </a:xfrm>
          <a:prstGeom prst="rect">
            <a:avLst/>
          </a:prstGeom>
          <a:ln w="12700">
            <a:miter lim="400000"/>
          </a:ln>
        </p:spPr>
      </p:pic>
      <p:sp>
        <p:nvSpPr>
          <p:cNvPr id="1257" name="Rectangle"/>
          <p:cNvSpPr/>
          <p:nvPr/>
        </p:nvSpPr>
        <p:spPr>
          <a:xfrm>
            <a:off x="1031896" y="5880855"/>
            <a:ext cx="878621" cy="86234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58" name="TFC delay/ASIC fix :  different bxid"/>
          <p:cNvSpPr txBox="1"/>
          <p:nvPr/>
        </p:nvSpPr>
        <p:spPr>
          <a:xfrm>
            <a:off x="6685546" y="6548440"/>
            <a:ext cx="330596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rPr>
                <a:solidFill>
                  <a:srgbClr val="000000"/>
                </a:solidFill>
              </a:rPr>
              <a:t>TFC delay/ASIC fix :  different bxid</a:t>
            </a:r>
            <a:r>
              <a:t> </a:t>
            </a:r>
          </a:p>
        </p:txBody>
      </p:sp>
      <p:sp>
        <p:nvSpPr>
          <p:cNvPr id="1259" name="SOL 40 delay: add latency to catch all"/>
          <p:cNvSpPr txBox="1"/>
          <p:nvPr/>
        </p:nvSpPr>
        <p:spPr>
          <a:xfrm>
            <a:off x="6698480" y="6165244"/>
            <a:ext cx="3562199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rPr>
                <a:solidFill>
                  <a:srgbClr val="000000"/>
                </a:solidFill>
              </a:rPr>
              <a:t>SOL 40 delay:</a:t>
            </a:r>
            <a:r>
              <a:t> </a:t>
            </a:r>
            <a:r>
              <a:rPr>
                <a:solidFill>
                  <a:srgbClr val="000000"/>
                </a:solidFill>
              </a:rPr>
              <a:t>add latency to catch all</a:t>
            </a:r>
          </a:p>
        </p:txBody>
      </p:sp>
      <p:sp>
        <p:nvSpPr>
          <p:cNvPr id="1260" name="ASIC delay : adjust inside one bxid"/>
          <p:cNvSpPr txBox="1"/>
          <p:nvPr/>
        </p:nvSpPr>
        <p:spPr>
          <a:xfrm>
            <a:off x="6700685" y="6931635"/>
            <a:ext cx="3275687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ASIC delay : adjust inside one bxid</a:t>
            </a:r>
          </a:p>
        </p:txBody>
      </p:sp>
      <p:sp>
        <p:nvSpPr>
          <p:cNvPr id="1261" name="Square"/>
          <p:cNvSpPr/>
          <p:nvPr/>
        </p:nvSpPr>
        <p:spPr>
          <a:xfrm>
            <a:off x="1182067" y="6075695"/>
            <a:ext cx="1270001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62" name="Circle"/>
          <p:cNvSpPr/>
          <p:nvPr/>
        </p:nvSpPr>
        <p:spPr>
          <a:xfrm>
            <a:off x="6414645" y="6240035"/>
            <a:ext cx="175510" cy="174930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63" name="Circle"/>
          <p:cNvSpPr/>
          <p:nvPr/>
        </p:nvSpPr>
        <p:spPr>
          <a:xfrm>
            <a:off x="6414645" y="6623231"/>
            <a:ext cx="175510" cy="174930"/>
          </a:xfrm>
          <a:prstGeom prst="ellipse">
            <a:avLst/>
          </a:prstGeom>
          <a:solidFill>
            <a:srgbClr val="FE030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64" name="Circle"/>
          <p:cNvSpPr/>
          <p:nvPr/>
        </p:nvSpPr>
        <p:spPr>
          <a:xfrm>
            <a:off x="6414645" y="7006426"/>
            <a:ext cx="175510" cy="174930"/>
          </a:xfrm>
          <a:prstGeom prst="ellipse">
            <a:avLst/>
          </a:prstGeom>
          <a:solidFill>
            <a:srgbClr val="0A850A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6" name="First glance at new data…"/>
          <p:cNvSpPr txBox="1"/>
          <p:nvPr>
            <p:ph type="body" idx="1"/>
          </p:nvPr>
        </p:nvSpPr>
        <p:spPr>
          <a:xfrm>
            <a:off x="698500" y="2272633"/>
            <a:ext cx="10672683" cy="7042805"/>
          </a:xfrm>
          <a:prstGeom prst="rect">
            <a:avLst/>
          </a:prstGeom>
        </p:spPr>
        <p:txBody>
          <a:bodyPr/>
          <a:lstStyle/>
          <a:p>
            <a:pPr marL="380999" indent="-380999">
              <a:defRPr sz="2700"/>
            </a:pPr>
            <a:r>
              <a:t>First glance at new data </a:t>
            </a:r>
          </a:p>
          <a:p>
            <a:pPr marL="380999" indent="-380999">
              <a:defRPr sz="2700"/>
            </a:pPr>
          </a:p>
          <a:p>
            <a:pPr marL="380999" indent="-380999">
              <a:defRPr sz="2700"/>
            </a:pPr>
          </a:p>
          <a:p>
            <a:pPr marL="380999" indent="-380999">
              <a:defRPr sz="2700"/>
            </a:pPr>
          </a:p>
          <a:p>
            <a:pPr marL="380999" indent="-380999">
              <a:defRPr sz="2700"/>
            </a:pPr>
          </a:p>
          <a:p>
            <a:pPr marL="380999" indent="-380999">
              <a:defRPr sz="2700"/>
            </a:pPr>
          </a:p>
          <a:p>
            <a:pPr marL="380999" indent="-380999">
              <a:defRPr sz="2700"/>
            </a:pPr>
          </a:p>
          <a:p>
            <a:pPr marL="380999" indent="-380999">
              <a:defRPr sz="2700"/>
            </a:pPr>
            <a:r>
              <a:t>Real-time data quality with online monitoring - Monet</a:t>
            </a:r>
          </a:p>
        </p:txBody>
      </p:sp>
      <p:sp>
        <p:nvSpPr>
          <p:cNvPr id="1267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68" name="VELO opens it’s ey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VELO opens it’s eyes</a:t>
            </a:r>
          </a:p>
        </p:txBody>
      </p:sp>
      <p:sp>
        <p:nvSpPr>
          <p:cNvPr id="126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70" name="Rectangle"/>
          <p:cNvSpPr/>
          <p:nvPr/>
        </p:nvSpPr>
        <p:spPr>
          <a:xfrm>
            <a:off x="8615527" y="3231463"/>
            <a:ext cx="972695" cy="127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71" name="number of tracks per primary vertex"/>
          <p:cNvSpPr txBox="1"/>
          <p:nvPr/>
        </p:nvSpPr>
        <p:spPr>
          <a:xfrm>
            <a:off x="5046381" y="7252433"/>
            <a:ext cx="342260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number of tracks per primary vertex </a:t>
            </a:r>
          </a:p>
        </p:txBody>
      </p:sp>
      <p:sp>
        <p:nvSpPr>
          <p:cNvPr id="1272" name="vertex position alignment"/>
          <p:cNvSpPr txBox="1"/>
          <p:nvPr/>
        </p:nvSpPr>
        <p:spPr>
          <a:xfrm>
            <a:off x="9998888" y="7252433"/>
            <a:ext cx="245150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vertex position alignment </a:t>
            </a:r>
          </a:p>
        </p:txBody>
      </p:sp>
      <p:pic>
        <p:nvPicPr>
          <p:cNvPr id="1273" name="nTrks.pdf" descr="nTrks.pdf"/>
          <p:cNvPicPr>
            <a:picLocks noChangeAspect="1"/>
          </p:cNvPicPr>
          <p:nvPr/>
        </p:nvPicPr>
        <p:blipFill>
          <a:blip r:embed="rId2">
            <a:extLst/>
          </a:blip>
          <a:srcRect l="0" t="0" r="0" b="7997"/>
          <a:stretch>
            <a:fillRect/>
          </a:stretch>
        </p:blipFill>
        <p:spPr>
          <a:xfrm>
            <a:off x="4948444" y="3520480"/>
            <a:ext cx="3656479" cy="3364040"/>
          </a:xfrm>
          <a:prstGeom prst="rect">
            <a:avLst/>
          </a:prstGeom>
          <a:ln w="12700">
            <a:miter lim="400000"/>
          </a:ln>
        </p:spPr>
      </p:pic>
      <p:sp>
        <p:nvSpPr>
          <p:cNvPr id="1274" name="LHCb work in progress…"/>
          <p:cNvSpPr txBox="1"/>
          <p:nvPr/>
        </p:nvSpPr>
        <p:spPr>
          <a:xfrm>
            <a:off x="6392715" y="3868021"/>
            <a:ext cx="1845598" cy="4529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200">
                <a:solidFill>
                  <a:srgbClr val="000000"/>
                </a:solidFill>
              </a:defRPr>
            </a:pPr>
            <a:r>
              <a:t>LHCb work in progress</a:t>
            </a:r>
          </a:p>
          <a:p>
            <a:pPr>
              <a:defRPr sz="1200">
                <a:solidFill>
                  <a:srgbClr val="000000"/>
                </a:solidFill>
              </a:defRPr>
            </a:pPr>
            <a:r>
              <a:t>VELO partially closed </a:t>
            </a:r>
          </a:p>
        </p:txBody>
      </p:sp>
      <p:sp>
        <p:nvSpPr>
          <p:cNvPr id="1275" name="Number of tracks per primary vertex"/>
          <p:cNvSpPr txBox="1"/>
          <p:nvPr/>
        </p:nvSpPr>
        <p:spPr>
          <a:xfrm>
            <a:off x="5590095" y="6943368"/>
            <a:ext cx="2373110" cy="250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100">
                <a:solidFill>
                  <a:srgbClr val="000000"/>
                </a:solidFill>
              </a:defRPr>
            </a:lvl1pPr>
          </a:lstStyle>
          <a:p>
            <a:pPr/>
            <a:r>
              <a:t>Number of tracks per primary vertex</a:t>
            </a:r>
          </a:p>
        </p:txBody>
      </p:sp>
      <p:pic>
        <p:nvPicPr>
          <p:cNvPr id="1276" name="sensor_20.pdf" descr="sensor_20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97733" y="3329743"/>
            <a:ext cx="3854146" cy="3745387"/>
          </a:xfrm>
          <a:prstGeom prst="rect">
            <a:avLst/>
          </a:prstGeom>
          <a:ln w="12700">
            <a:miter lim="400000"/>
          </a:ln>
        </p:spPr>
      </p:pic>
      <p:sp>
        <p:nvSpPr>
          <p:cNvPr id="1277" name="LHCb work in progress"/>
          <p:cNvSpPr txBox="1"/>
          <p:nvPr/>
        </p:nvSpPr>
        <p:spPr>
          <a:xfrm>
            <a:off x="2672459" y="3710395"/>
            <a:ext cx="2076468" cy="553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  <p:sp>
        <p:nvSpPr>
          <p:cNvPr id="1278" name="cluster map"/>
          <p:cNvSpPr txBox="1"/>
          <p:nvPr/>
        </p:nvSpPr>
        <p:spPr>
          <a:xfrm>
            <a:off x="2333138" y="7252433"/>
            <a:ext cx="118333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cluster map</a:t>
            </a:r>
          </a:p>
        </p:txBody>
      </p:sp>
      <p:pic>
        <p:nvPicPr>
          <p:cNvPr id="1279" name="compareRun248201_ACAT_TrackPV2HalfMonitor_pv_delta_x.pdf" descr="compareRun248201_ACAT_TrackPV2HalfMonitor_pv_delta_x.pdf"/>
          <p:cNvPicPr>
            <a:picLocks noChangeAspect="1"/>
          </p:cNvPicPr>
          <p:nvPr/>
        </p:nvPicPr>
        <p:blipFill>
          <a:blip r:embed="rId4">
            <a:extLst/>
          </a:blip>
          <a:srcRect l="2770" t="0" r="0" b="0"/>
          <a:stretch>
            <a:fillRect/>
          </a:stretch>
        </p:blipFill>
        <p:spPr>
          <a:xfrm>
            <a:off x="8460254" y="3781425"/>
            <a:ext cx="4605635" cy="28421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1" name="At low intensity beam"/>
          <p:cNvSpPr txBox="1"/>
          <p:nvPr>
            <p:ph type="body" idx="1"/>
          </p:nvPr>
        </p:nvSpPr>
        <p:spPr>
          <a:xfrm>
            <a:off x="698500" y="1219165"/>
            <a:ext cx="11607800" cy="6096001"/>
          </a:xfrm>
          <a:prstGeom prst="rect">
            <a:avLst/>
          </a:prstGeom>
        </p:spPr>
        <p:txBody>
          <a:bodyPr/>
          <a:lstStyle/>
          <a:p>
            <a:pPr/>
            <a:r>
              <a:t>At low intensity beam</a:t>
            </a:r>
          </a:p>
        </p:txBody>
      </p:sp>
      <p:sp>
        <p:nvSpPr>
          <p:cNvPr id="1282" name="Slide Subtitle"/>
          <p:cNvSpPr txBox="1"/>
          <p:nvPr>
            <p:ph type="body" idx="21"/>
          </p:nvPr>
        </p:nvSpPr>
        <p:spPr>
          <a:xfrm>
            <a:off x="698500" y="1277824"/>
            <a:ext cx="11607801" cy="67180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defTabSz="275900">
              <a:defRPr sz="1786"/>
            </a:pPr>
          </a:p>
        </p:txBody>
      </p:sp>
      <p:sp>
        <p:nvSpPr>
          <p:cNvPr id="1283" name="First closure                     October 2022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508519">
              <a:defRPr spc="-104" sz="5220"/>
            </a:lvl1pPr>
          </a:lstStyle>
          <a:p>
            <a:pPr/>
            <a:r>
              <a:t>First closure                     October 2022 </a:t>
            </a:r>
          </a:p>
        </p:txBody>
      </p:sp>
      <p:sp>
        <p:nvSpPr>
          <p:cNvPr id="12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285" name="plot_6_C.pdf" descr="plot_6_C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pic>
        <p:nvPicPr>
          <p:cNvPr id="1286" name="Screenshot 2022-10-13 at 10.45.24.png" descr="Screenshot 2022-10-13 at 10.45.2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63900" y="2307891"/>
            <a:ext cx="1555419" cy="1637283"/>
          </a:xfrm>
          <a:prstGeom prst="rect">
            <a:avLst/>
          </a:prstGeom>
          <a:ln w="12700">
            <a:miter lim="400000"/>
          </a:ln>
        </p:spPr>
      </p:pic>
      <p:sp>
        <p:nvSpPr>
          <p:cNvPr id="1287" name="Circle"/>
          <p:cNvSpPr/>
          <p:nvPr/>
        </p:nvSpPr>
        <p:spPr>
          <a:xfrm>
            <a:off x="8372570" y="3079565"/>
            <a:ext cx="63501" cy="63501"/>
          </a:xfrm>
          <a:prstGeom prst="ellipse">
            <a:avLst/>
          </a:prstGeom>
          <a:solidFill>
            <a:schemeClr val="accent4">
              <a:hueOff val="348544"/>
              <a:lumOff val="7139"/>
            </a:schemeClr>
          </a:solidFill>
          <a:ln w="635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288" name="Screenshot 2022-10-13 at 10.45.24.png" descr="Screenshot 2022-10-13 at 10.45.2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0800000">
            <a:off x="8702869" y="2257147"/>
            <a:ext cx="1555419" cy="16372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89" name="Screenshot 2022-10-13 at 10.45.24.png" descr="Screenshot 2022-10-13 at 10.45.2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02723" y="4175411"/>
            <a:ext cx="1555419" cy="16372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0" name="Screenshot 2022-10-13 at 10.45.24.png" descr="Screenshot 2022-10-13 at 10.45.2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10800000">
            <a:off x="8518630" y="4170079"/>
            <a:ext cx="1555419" cy="1637283"/>
          </a:xfrm>
          <a:prstGeom prst="rect">
            <a:avLst/>
          </a:prstGeom>
          <a:ln w="12700">
            <a:miter lim="400000"/>
          </a:ln>
        </p:spPr>
      </p:pic>
      <p:sp>
        <p:nvSpPr>
          <p:cNvPr id="1291" name="Circle"/>
          <p:cNvSpPr/>
          <p:nvPr/>
        </p:nvSpPr>
        <p:spPr>
          <a:xfrm>
            <a:off x="8391619" y="4965678"/>
            <a:ext cx="63501" cy="63501"/>
          </a:xfrm>
          <a:prstGeom prst="ellipse">
            <a:avLst/>
          </a:prstGeom>
          <a:solidFill>
            <a:schemeClr val="accent4">
              <a:hueOff val="348544"/>
              <a:lumOff val="7139"/>
            </a:schemeClr>
          </a:solidFill>
          <a:ln w="635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292" name="Circle"/>
          <p:cNvSpPr/>
          <p:nvPr/>
        </p:nvSpPr>
        <p:spPr>
          <a:xfrm>
            <a:off x="8395416" y="6781224"/>
            <a:ext cx="63501" cy="63501"/>
          </a:xfrm>
          <a:prstGeom prst="ellipse">
            <a:avLst/>
          </a:prstGeom>
          <a:solidFill>
            <a:schemeClr val="accent4">
              <a:hueOff val="348544"/>
              <a:lumOff val="7139"/>
            </a:schemeClr>
          </a:solidFill>
          <a:ln w="635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293" name="Screenshot 2022-10-13 at 10.45-fococlipping-standard.png" descr="Screenshot 2022-10-13 at 10.45-fococlipping-standard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82245" y="5953343"/>
            <a:ext cx="1689128" cy="17794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4" name="Screenshot 2022-10-13 at 10.45-fococlipping-standard.png" descr="Screenshot 2022-10-13 at 10.45-fococlipping-standard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0800000">
            <a:off x="8275367" y="5885128"/>
            <a:ext cx="1689128" cy="1779493"/>
          </a:xfrm>
          <a:prstGeom prst="rect">
            <a:avLst/>
          </a:prstGeom>
          <a:ln w="12700">
            <a:miter lim="400000"/>
          </a:ln>
        </p:spPr>
      </p:pic>
      <p:sp>
        <p:nvSpPr>
          <p:cNvPr id="1295" name="gap 30 mm"/>
          <p:cNvSpPr txBox="1"/>
          <p:nvPr/>
        </p:nvSpPr>
        <p:spPr>
          <a:xfrm>
            <a:off x="2493545" y="3002377"/>
            <a:ext cx="114615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gap 30 mm</a:t>
            </a:r>
          </a:p>
        </p:txBody>
      </p:sp>
      <p:pic>
        <p:nvPicPr>
          <p:cNvPr id="1296" name="plot_4_C.pdf" descr="plot_4_C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845057" y="7603095"/>
            <a:ext cx="2115001" cy="2115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7" name="plot_6_C.pdf" descr="plot_6_C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66515" y="5772940"/>
            <a:ext cx="2072085" cy="20720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8" name="plot_10_C.pdf" descr="plot_10_C.pdf"/>
          <p:cNvPicPr>
            <a:picLocks noChangeAspect="1"/>
          </p:cNvPicPr>
          <p:nvPr/>
        </p:nvPicPr>
        <p:blipFill>
          <a:blip r:embed="rId6">
            <a:extLst/>
          </a:blip>
          <a:srcRect l="0" t="7182" r="0" b="0"/>
          <a:stretch>
            <a:fillRect/>
          </a:stretch>
        </p:blipFill>
        <p:spPr>
          <a:xfrm>
            <a:off x="3866515" y="4089826"/>
            <a:ext cx="2072283" cy="19234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9" name="plot_15_C.pdf" descr="plot_15_C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875566" y="2137641"/>
            <a:ext cx="2053983" cy="2053983"/>
          </a:xfrm>
          <a:prstGeom prst="rect">
            <a:avLst/>
          </a:prstGeom>
          <a:ln w="12700">
            <a:miter lim="400000"/>
          </a:ln>
        </p:spPr>
      </p:pic>
      <p:sp>
        <p:nvSpPr>
          <p:cNvPr id="1300" name="hadronic vertices"/>
          <p:cNvSpPr txBox="1"/>
          <p:nvPr/>
        </p:nvSpPr>
        <p:spPr>
          <a:xfrm>
            <a:off x="4068269" y="1946703"/>
            <a:ext cx="1668578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hadronic vertices</a:t>
            </a:r>
          </a:p>
        </p:txBody>
      </p:sp>
      <p:pic>
        <p:nvPicPr>
          <p:cNvPr id="1301" name="Screenshot 2022-10-13 at 10.45.24.png" descr="Screenshot 2022-10-13 at 10.45.2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99899" y="7874216"/>
            <a:ext cx="1555419" cy="1637283"/>
          </a:xfrm>
          <a:prstGeom prst="rect">
            <a:avLst/>
          </a:prstGeom>
          <a:ln w="12700">
            <a:miter lim="400000"/>
          </a:ln>
        </p:spPr>
      </p:pic>
      <p:sp>
        <p:nvSpPr>
          <p:cNvPr id="1302" name="Circle"/>
          <p:cNvSpPr/>
          <p:nvPr/>
        </p:nvSpPr>
        <p:spPr>
          <a:xfrm>
            <a:off x="8376603" y="8626296"/>
            <a:ext cx="63501" cy="63501"/>
          </a:xfrm>
          <a:prstGeom prst="ellipse">
            <a:avLst/>
          </a:prstGeom>
          <a:solidFill>
            <a:schemeClr val="accent4">
              <a:hueOff val="348544"/>
              <a:lumOff val="7139"/>
            </a:schemeClr>
          </a:solidFill>
          <a:ln w="635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303" name="not up to scale"/>
          <p:cNvSpPr txBox="1"/>
          <p:nvPr/>
        </p:nvSpPr>
        <p:spPr>
          <a:xfrm>
            <a:off x="7690579" y="1822232"/>
            <a:ext cx="146558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not up to scale</a:t>
            </a:r>
          </a:p>
        </p:txBody>
      </p:sp>
      <p:pic>
        <p:nvPicPr>
          <p:cNvPr id="1304" name="Screenshot 2022-10-13 at 10.45-fococlipping-standard.png" descr="Screenshot 2022-10-13 at 10.45-fococlipping-standard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10800000">
            <a:off x="8237267" y="7723480"/>
            <a:ext cx="1689128" cy="1779493"/>
          </a:xfrm>
          <a:prstGeom prst="rect">
            <a:avLst/>
          </a:prstGeom>
          <a:ln w="12700">
            <a:miter lim="400000"/>
          </a:ln>
        </p:spPr>
      </p:pic>
      <p:sp>
        <p:nvSpPr>
          <p:cNvPr id="1305" name="LHCb preliminary"/>
          <p:cNvSpPr txBox="1"/>
          <p:nvPr/>
        </p:nvSpPr>
        <p:spPr>
          <a:xfrm>
            <a:off x="4211220" y="2456635"/>
            <a:ext cx="1382675" cy="275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preliminary</a:t>
            </a:r>
          </a:p>
        </p:txBody>
      </p:sp>
      <p:sp>
        <p:nvSpPr>
          <p:cNvPr id="1306" name="LHCb preliminary"/>
          <p:cNvSpPr txBox="1"/>
          <p:nvPr/>
        </p:nvSpPr>
        <p:spPr>
          <a:xfrm>
            <a:off x="4211220" y="4250532"/>
            <a:ext cx="1382675" cy="275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preliminary</a:t>
            </a:r>
          </a:p>
        </p:txBody>
      </p:sp>
      <p:sp>
        <p:nvSpPr>
          <p:cNvPr id="1307" name="LHCb preliminary"/>
          <p:cNvSpPr txBox="1"/>
          <p:nvPr/>
        </p:nvSpPr>
        <p:spPr>
          <a:xfrm>
            <a:off x="4211220" y="6149549"/>
            <a:ext cx="1382675" cy="275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preliminary</a:t>
            </a:r>
          </a:p>
        </p:txBody>
      </p:sp>
      <p:sp>
        <p:nvSpPr>
          <p:cNvPr id="1308" name="LHCb preliminary"/>
          <p:cNvSpPr txBox="1"/>
          <p:nvPr/>
        </p:nvSpPr>
        <p:spPr>
          <a:xfrm>
            <a:off x="4211220" y="8048565"/>
            <a:ext cx="1382675" cy="275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preliminary</a:t>
            </a:r>
          </a:p>
        </p:txBody>
      </p:sp>
      <p:sp>
        <p:nvSpPr>
          <p:cNvPr id="1309" name="gap 20 mm"/>
          <p:cNvSpPr txBox="1"/>
          <p:nvPr/>
        </p:nvSpPr>
        <p:spPr>
          <a:xfrm>
            <a:off x="2493545" y="4714544"/>
            <a:ext cx="114615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gap 20 mm</a:t>
            </a:r>
          </a:p>
        </p:txBody>
      </p:sp>
      <p:sp>
        <p:nvSpPr>
          <p:cNvPr id="1310" name="gap 12 mm"/>
          <p:cNvSpPr txBox="1"/>
          <p:nvPr/>
        </p:nvSpPr>
        <p:spPr>
          <a:xfrm>
            <a:off x="2493545" y="6612619"/>
            <a:ext cx="114615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gap 12 mm</a:t>
            </a:r>
          </a:p>
        </p:txBody>
      </p:sp>
      <p:sp>
        <p:nvSpPr>
          <p:cNvPr id="1311" name="gap 8 mm"/>
          <p:cNvSpPr txBox="1"/>
          <p:nvPr/>
        </p:nvSpPr>
        <p:spPr>
          <a:xfrm>
            <a:off x="2550035" y="8450970"/>
            <a:ext cx="103317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gap 8 mm</a:t>
            </a:r>
          </a:p>
        </p:txBody>
      </p:sp>
      <p:sp>
        <p:nvSpPr>
          <p:cNvPr id="1312" name="Line"/>
          <p:cNvSpPr/>
          <p:nvPr/>
        </p:nvSpPr>
        <p:spPr>
          <a:xfrm>
            <a:off x="8559800" y="3111315"/>
            <a:ext cx="356149" cy="1"/>
          </a:xfrm>
          <a:prstGeom prst="line">
            <a:avLst/>
          </a:prstGeom>
          <a:ln w="12700">
            <a:solidFill>
              <a:srgbClr val="929292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13" name="Line"/>
          <p:cNvSpPr/>
          <p:nvPr/>
        </p:nvSpPr>
        <p:spPr>
          <a:xfrm>
            <a:off x="7892692" y="3111315"/>
            <a:ext cx="356149" cy="1"/>
          </a:xfrm>
          <a:prstGeom prst="line">
            <a:avLst/>
          </a:prstGeom>
          <a:ln w="12700">
            <a:solidFill>
              <a:srgbClr val="929292"/>
            </a:solidFill>
            <a:miter lim="400000"/>
            <a:head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14" name="gap"/>
          <p:cNvSpPr txBox="1"/>
          <p:nvPr/>
        </p:nvSpPr>
        <p:spPr>
          <a:xfrm>
            <a:off x="8196889" y="2653583"/>
            <a:ext cx="460554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gap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6" name="Slide bullet text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17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18" name="Metrology with bea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Metrology with beam</a:t>
            </a:r>
          </a:p>
        </p:txBody>
      </p:sp>
      <p:sp>
        <p:nvSpPr>
          <p:cNvPr id="13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20" name="Velo A"/>
          <p:cNvSpPr txBox="1"/>
          <p:nvPr/>
        </p:nvSpPr>
        <p:spPr>
          <a:xfrm>
            <a:off x="8947510" y="6235810"/>
            <a:ext cx="686309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Velo A</a:t>
            </a:r>
          </a:p>
        </p:txBody>
      </p:sp>
      <p:sp>
        <p:nvSpPr>
          <p:cNvPr id="1321" name="Velo C"/>
          <p:cNvSpPr txBox="1"/>
          <p:nvPr/>
        </p:nvSpPr>
        <p:spPr>
          <a:xfrm>
            <a:off x="3076144" y="6235810"/>
            <a:ext cx="701346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Velo C</a:t>
            </a:r>
          </a:p>
        </p:txBody>
      </p:sp>
      <p:pic>
        <p:nvPicPr>
          <p:cNvPr id="1322" name="r_vs_z_hist_png_C.png" descr="r_vs_z_hist_png_C.png"/>
          <p:cNvPicPr>
            <a:picLocks noChangeAspect="1"/>
          </p:cNvPicPr>
          <p:nvPr/>
        </p:nvPicPr>
        <p:blipFill>
          <a:blip r:embed="rId3">
            <a:extLst/>
          </a:blip>
          <a:srcRect l="947" t="0" r="0" b="0"/>
          <a:stretch>
            <a:fillRect/>
          </a:stretch>
        </p:blipFill>
        <p:spPr>
          <a:xfrm>
            <a:off x="1217183" y="6787899"/>
            <a:ext cx="4999466" cy="250850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3" name="r_vs_z_hist_png_A.png" descr="r_vs_z_hist_png_A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703462" y="6758650"/>
            <a:ext cx="5174405" cy="2567147"/>
          </a:xfrm>
          <a:prstGeom prst="rect">
            <a:avLst/>
          </a:prstGeom>
          <a:ln w="12700">
            <a:miter lim="400000"/>
          </a:ln>
        </p:spPr>
      </p:pic>
      <p:sp>
        <p:nvSpPr>
          <p:cNvPr id="1324" name="LHCb preliminary"/>
          <p:cNvSpPr txBox="1"/>
          <p:nvPr/>
        </p:nvSpPr>
        <p:spPr>
          <a:xfrm>
            <a:off x="3859196" y="8606766"/>
            <a:ext cx="1382675" cy="275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preliminary</a:t>
            </a:r>
          </a:p>
        </p:txBody>
      </p:sp>
      <p:sp>
        <p:nvSpPr>
          <p:cNvPr id="1325" name="LHCb preliminary"/>
          <p:cNvSpPr txBox="1"/>
          <p:nvPr/>
        </p:nvSpPr>
        <p:spPr>
          <a:xfrm>
            <a:off x="10009027" y="8606766"/>
            <a:ext cx="1382676" cy="275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preliminary</a:t>
            </a:r>
          </a:p>
        </p:txBody>
      </p:sp>
      <p:pic>
        <p:nvPicPr>
          <p:cNvPr id="1326" name="ezgif.com-gif-maker (1).gif" descr="ezgif.com-gif-maker (1).gif"/>
          <p:cNvPicPr>
            <a:picLocks noChangeAspect="0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85269" y="1724018"/>
            <a:ext cx="8834262" cy="4417132"/>
          </a:xfrm>
          <a:prstGeom prst="rect">
            <a:avLst/>
          </a:prstGeom>
          <a:ln w="12700">
            <a:miter lim="400000"/>
          </a:ln>
        </p:spPr>
      </p:pic>
      <p:sp>
        <p:nvSpPr>
          <p:cNvPr id="1327" name="LHCb work in progress"/>
          <p:cNvSpPr txBox="1"/>
          <p:nvPr/>
        </p:nvSpPr>
        <p:spPr>
          <a:xfrm>
            <a:off x="10825358" y="2070116"/>
            <a:ext cx="1732719" cy="275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LHCb work in progress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" name="Despite COVID-19 delay VELO has arrived…"/>
          <p:cNvSpPr txBox="1"/>
          <p:nvPr>
            <p:ph type="body" idx="1"/>
          </p:nvPr>
        </p:nvSpPr>
        <p:spPr>
          <a:xfrm>
            <a:off x="698500" y="1975810"/>
            <a:ext cx="11607800" cy="6096001"/>
          </a:xfrm>
          <a:prstGeom prst="rect">
            <a:avLst/>
          </a:prstGeom>
        </p:spPr>
        <p:txBody>
          <a:bodyPr/>
          <a:lstStyle/>
          <a:p>
            <a:pPr marL="380999" indent="-380999">
              <a:defRPr sz="2500"/>
            </a:pPr>
            <a:r>
              <a:t>Despite COVID-19 delay VELO has arrived</a:t>
            </a:r>
          </a:p>
          <a:p>
            <a:pPr marL="380999" indent="-380999">
              <a:defRPr sz="2500"/>
            </a:pPr>
            <a:r>
              <a:t>A lot of progress in commissioning, but still some mysteries to solve - this talk did not cover a lot in configuration, firmware, monitoring, overall improvement of stability, cooling, etc. </a:t>
            </a:r>
          </a:p>
          <a:p>
            <a:pPr marL="380999" indent="-380999">
              <a:defRPr sz="2500"/>
            </a:pPr>
            <a:r>
              <a:t>First data has been seen!</a:t>
            </a:r>
          </a:p>
          <a:p>
            <a:pPr marL="380999" indent="-380999">
              <a:defRPr sz="2500"/>
            </a:pPr>
            <a:r>
              <a:t>And of course this is all a result of hard work of many-many people</a:t>
            </a:r>
          </a:p>
        </p:txBody>
      </p:sp>
      <p:sp>
        <p:nvSpPr>
          <p:cNvPr id="1332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33" name="Conclus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Conclusions</a:t>
            </a:r>
          </a:p>
        </p:txBody>
      </p:sp>
      <p:sp>
        <p:nvSpPr>
          <p:cNvPr id="133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335" name="20200512_155609.jpg" descr="20200512_155609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01963" y="6354390"/>
            <a:ext cx="3800873" cy="21368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6" name="Screenshot 2022-10-12 at 19.46.52.png" descr="Screenshot 2022-10-12 at 19.46.5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221245" y="5694465"/>
            <a:ext cx="4664058" cy="345666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7" name="Group.jpeg" descr="Group.jpeg"/>
          <p:cNvPicPr>
            <a:picLocks noChangeAspect="1"/>
          </p:cNvPicPr>
          <p:nvPr/>
        </p:nvPicPr>
        <p:blipFill>
          <a:blip r:embed="rId4">
            <a:extLst/>
          </a:blip>
          <a:srcRect l="0" t="26149" r="0" b="16803"/>
          <a:stretch>
            <a:fillRect/>
          </a:stretch>
        </p:blipFill>
        <p:spPr>
          <a:xfrm>
            <a:off x="1183530" y="5583279"/>
            <a:ext cx="3627765" cy="36791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9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40" name="ありがとう"/>
          <p:cNvSpPr txBox="1"/>
          <p:nvPr>
            <p:ph type="title"/>
          </p:nvPr>
        </p:nvSpPr>
        <p:spPr>
          <a:xfrm>
            <a:off x="698500" y="4076757"/>
            <a:ext cx="11607800" cy="1016001"/>
          </a:xfrm>
          <a:prstGeom prst="rect">
            <a:avLst/>
          </a:prstGeom>
        </p:spPr>
        <p:txBody>
          <a:bodyPr/>
          <a:lstStyle>
            <a:lvl1pPr algn="ctr" defTabSz="1473840">
              <a:defRPr spc="-102" sz="5100"/>
            </a:lvl1pPr>
          </a:lstStyle>
          <a:p>
            <a:pPr/>
            <a:r>
              <a:t>ありがとう </a:t>
            </a:r>
          </a:p>
        </p:txBody>
      </p:sp>
      <p:sp>
        <p:nvSpPr>
          <p:cNvPr id="13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42" name="(arigatō)"/>
          <p:cNvSpPr txBox="1"/>
          <p:nvPr/>
        </p:nvSpPr>
        <p:spPr>
          <a:xfrm>
            <a:off x="698500" y="5076030"/>
            <a:ext cx="116078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>
              <a:lnSpc>
                <a:spcPct val="80000"/>
              </a:lnSpc>
              <a:defRPr b="1" spc="-97" sz="4900">
                <a:solidFill>
                  <a:srgbClr val="000000"/>
                </a:solidFill>
              </a:defRPr>
            </a:lvl1pPr>
          </a:lstStyle>
          <a:p>
            <a:pPr/>
            <a:r>
              <a:t>(arigatō) </a:t>
            </a:r>
          </a:p>
        </p:txBody>
      </p:sp>
      <p:pic>
        <p:nvPicPr>
          <p:cNvPr id="134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3276" y="6501726"/>
            <a:ext cx="1528893" cy="15288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39749" y="6370822"/>
            <a:ext cx="4521201" cy="1790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109960" y="6537973"/>
            <a:ext cx="5097397" cy="14563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878490" y="6537973"/>
            <a:ext cx="3222122" cy="145639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7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234701" y="6750958"/>
            <a:ext cx="1032146" cy="10304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8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589275" y="6723728"/>
            <a:ext cx="1807797" cy="8145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9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1479379" y="6614945"/>
            <a:ext cx="1032145" cy="10321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0" name="Image" descr="Image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718283" y="7928539"/>
            <a:ext cx="3091960" cy="7851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1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6744532" y="7799568"/>
            <a:ext cx="2576068" cy="10304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2" name="Image" descr="Image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8968377" y="7693904"/>
            <a:ext cx="1528893" cy="15288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3" name="Image" descr="Image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0116601" y="7419431"/>
            <a:ext cx="1878462" cy="1790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4" name="Image" descr="Image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3995999" y="7799892"/>
            <a:ext cx="2696734" cy="814580"/>
          </a:xfrm>
          <a:prstGeom prst="rect">
            <a:avLst/>
          </a:prstGeom>
          <a:ln w="12700">
            <a:miter lim="400000"/>
          </a:ln>
        </p:spPr>
      </p:pic>
      <p:sp>
        <p:nvSpPr>
          <p:cNvPr id="1355" name="G. Bogdanova…"/>
          <p:cNvSpPr txBox="1"/>
          <p:nvPr/>
        </p:nvSpPr>
        <p:spPr>
          <a:xfrm>
            <a:off x="11812601" y="7872943"/>
            <a:ext cx="1178370" cy="668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1300">
                <a:solidFill>
                  <a:srgbClr val="000000"/>
                </a:solidFill>
              </a:defRPr>
            </a:pPr>
            <a:r>
              <a:t>G. Bogdanova</a:t>
            </a:r>
          </a:p>
          <a:p>
            <a:pPr algn="l">
              <a:defRPr sz="1300">
                <a:solidFill>
                  <a:srgbClr val="000000"/>
                </a:solidFill>
              </a:defRPr>
            </a:pPr>
            <a:r>
              <a:t>A. Leflat</a:t>
            </a:r>
          </a:p>
          <a:p>
            <a:pPr algn="l">
              <a:defRPr sz="1300">
                <a:solidFill>
                  <a:srgbClr val="000000"/>
                </a:solidFill>
              </a:defRPr>
            </a:pPr>
            <a:r>
              <a:t>V. Volkov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7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59" name="Backup"/>
          <p:cNvSpPr txBox="1"/>
          <p:nvPr/>
        </p:nvSpPr>
        <p:spPr>
          <a:xfrm>
            <a:off x="698500" y="4368800"/>
            <a:ext cx="11607800" cy="101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>
              <a:lnSpc>
                <a:spcPct val="80000"/>
              </a:lnSpc>
              <a:defRPr b="1" spc="-97" sz="4900">
                <a:solidFill>
                  <a:srgbClr val="000000"/>
                </a:solidFill>
              </a:defRPr>
            </a:lvl1pPr>
          </a:lstStyle>
          <a:p>
            <a:pPr/>
            <a:r>
              <a:t>Backup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lide bullet text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0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1" name="VELO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VELO</a:t>
            </a:r>
          </a:p>
        </p:txBody>
      </p:sp>
      <p:sp>
        <p:nvSpPr>
          <p:cNvPr id="232" name="Slide Number"/>
          <p:cNvSpPr txBox="1"/>
          <p:nvPr>
            <p:ph type="sldNum" sz="quarter" idx="2"/>
          </p:nvPr>
        </p:nvSpPr>
        <p:spPr>
          <a:xfrm>
            <a:off x="14699" y="4652436"/>
            <a:ext cx="385166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3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4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235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236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237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238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239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240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241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242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243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244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245" name="Upgrade 1"/>
          <p:cNvSpPr txBox="1"/>
          <p:nvPr/>
        </p:nvSpPr>
        <p:spPr>
          <a:xfrm>
            <a:off x="6378888" y="475645"/>
            <a:ext cx="1440943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 </a:t>
            </a:r>
          </a:p>
        </p:txBody>
      </p:sp>
      <p:sp>
        <p:nvSpPr>
          <p:cNvPr id="246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247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248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pic>
        <p:nvPicPr>
          <p:cNvPr id="249" name="Screenshot 2022-10-08 at 19.54.22.png" descr="Screenshot 2022-10-08 at 19.54.2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09800" y="1892889"/>
            <a:ext cx="8559800" cy="6272622"/>
          </a:xfrm>
          <a:prstGeom prst="rect">
            <a:avLst/>
          </a:prstGeom>
          <a:ln w="12700">
            <a:miter lim="400000"/>
          </a:ln>
        </p:spPr>
      </p:pic>
      <p:sp>
        <p:nvSpPr>
          <p:cNvPr id="250" name="Rectangle"/>
          <p:cNvSpPr txBox="1"/>
          <p:nvPr/>
        </p:nvSpPr>
        <p:spPr>
          <a:xfrm>
            <a:off x="698500" y="1412977"/>
            <a:ext cx="11607801" cy="67180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 fontScale="100000" lnSpcReduction="0"/>
          </a:bodyPr>
          <a:lstStyle/>
          <a:p>
            <a:pPr algn="l" defTabSz="587022">
              <a:defRPr b="1" sz="3800">
                <a:solidFill>
                  <a:srgbClr val="000000"/>
                </a:solidFill>
              </a:defRPr>
            </a:pPr>
          </a:p>
        </p:txBody>
      </p:sp>
      <p:pic>
        <p:nvPicPr>
          <p:cNvPr id="251" name="Screenshot 2022-10-08 at 19.54.22.png" descr="Screenshot 2022-10-08 at 19.54.2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09800" y="1892889"/>
            <a:ext cx="8559800" cy="6272622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50"/>
          <p:cNvSpPr txBox="1"/>
          <p:nvPr/>
        </p:nvSpPr>
        <p:spPr>
          <a:xfrm>
            <a:off x="8638685" y="33289"/>
            <a:ext cx="1016606" cy="468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t>50 </a:t>
            </a:r>
            <a14:m>
              <m:oMath>
                <m:r>
                  <a:rPr xmlns:a="http://schemas.openxmlformats.org/drawingml/2006/main" sz="2300" i="1">
                    <a:solidFill>
                      <a:srgbClr val="004C7F"/>
                    </a:solidFill>
                    <a:latin typeface="Cambria Math" panose="02040503050406030204" pitchFamily="18" charset="0"/>
                  </a:rPr>
                  <m:t>f</m:t>
                </m:r>
                <m:sSup>
                  <m:e>
                    <m:r>
                      <a:rPr xmlns:a="http://schemas.openxmlformats.org/drawingml/2006/main" sz="230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b</m:t>
                    </m:r>
                  </m:e>
                  <m:sup>
                    <m:r>
                      <a:rPr xmlns:a="http://schemas.openxmlformats.org/drawingml/2006/main" sz="230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-</m:t>
                    </m:r>
                    <m:r>
                      <a:rPr xmlns:a="http://schemas.openxmlformats.org/drawingml/2006/main" sz="2300" i="1">
                        <a:solidFill>
                          <a:srgbClr val="004C7F"/>
                        </a:solidFill>
                        <a:latin typeface="Cambria Math" panose="02040503050406030204" pitchFamily="18" charset="0"/>
                      </a:rPr>
                      <m:t>1</m:t>
                    </m:r>
                  </m:sup>
                </m:sSup>
              </m:oMath>
            </a14:m>
            <a:endParaRPr>
              <a:solidFill>
                <a:srgbClr val="004D80"/>
              </a:solidFill>
            </a:endParaRPr>
          </a:p>
        </p:txBody>
      </p:sp>
      <p:sp>
        <p:nvSpPr>
          <p:cNvPr id="253" name="Vertex Locator (VELO)"/>
          <p:cNvSpPr txBox="1"/>
          <p:nvPr/>
        </p:nvSpPr>
        <p:spPr>
          <a:xfrm rot="16200000">
            <a:off x="1080401" y="5452389"/>
            <a:ext cx="211257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Vertex Locator (VELO)</a:t>
            </a:r>
          </a:p>
        </p:txBody>
      </p:sp>
      <p:sp>
        <p:nvSpPr>
          <p:cNvPr id="254" name="Line"/>
          <p:cNvSpPr/>
          <p:nvPr/>
        </p:nvSpPr>
        <p:spPr>
          <a:xfrm>
            <a:off x="2296287" y="5169568"/>
            <a:ext cx="559766" cy="31357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5" name="Oval"/>
          <p:cNvSpPr/>
          <p:nvPr/>
        </p:nvSpPr>
        <p:spPr>
          <a:xfrm>
            <a:off x="2124421" y="4776651"/>
            <a:ext cx="1711787" cy="1730371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" name="Slide bullet text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62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63" name="Module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Module</a:t>
            </a:r>
          </a:p>
        </p:txBody>
      </p:sp>
      <p:sp>
        <p:nvSpPr>
          <p:cNvPr id="13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65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66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1367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1368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1369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1370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1371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1372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1373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1374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1375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1376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1377" name="Upgrade 1"/>
          <p:cNvSpPr txBox="1"/>
          <p:nvPr/>
        </p:nvSpPr>
        <p:spPr>
          <a:xfrm>
            <a:off x="6378888" y="475645"/>
            <a:ext cx="1440943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 </a:t>
            </a:r>
          </a:p>
        </p:txBody>
      </p:sp>
      <p:sp>
        <p:nvSpPr>
          <p:cNvPr id="1378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1379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1380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sp>
        <p:nvSpPr>
          <p:cNvPr id="1381" name="Rectangle"/>
          <p:cNvSpPr txBox="1"/>
          <p:nvPr/>
        </p:nvSpPr>
        <p:spPr>
          <a:xfrm>
            <a:off x="698500" y="1412977"/>
            <a:ext cx="11607801" cy="67180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 fontScale="100000" lnSpcReduction="0"/>
          </a:bodyPr>
          <a:lstStyle/>
          <a:p>
            <a:pPr algn="l" defTabSz="587022">
              <a:defRPr b="1" sz="3800">
                <a:solidFill>
                  <a:srgbClr val="000000"/>
                </a:solidFill>
              </a:defRPr>
            </a:pPr>
          </a:p>
        </p:txBody>
      </p:sp>
      <p:pic>
        <p:nvPicPr>
          <p:cNvPr id="1382" name="Screenshot 2022-10-11 at 10.40.30.png" descr="Screenshot 2022-10-11 at 10.40.3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1948" y="1555027"/>
            <a:ext cx="1609097" cy="1209689"/>
          </a:xfrm>
          <a:prstGeom prst="rect">
            <a:avLst/>
          </a:prstGeom>
          <a:ln w="12700">
            <a:miter lim="400000"/>
          </a:ln>
        </p:spPr>
      </p:pic>
      <p:sp>
        <p:nvSpPr>
          <p:cNvPr id="1383" name="Oval"/>
          <p:cNvSpPr/>
          <p:nvPr/>
        </p:nvSpPr>
        <p:spPr>
          <a:xfrm>
            <a:off x="703729" y="1370100"/>
            <a:ext cx="1765535" cy="1712567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384" name="Screenshot 2022-10-12 at 01.26.09.png" descr="Screenshot 2022-10-12 at 01.26.09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83349" y="3396309"/>
            <a:ext cx="7038102" cy="4058006"/>
          </a:xfrm>
          <a:prstGeom prst="rect">
            <a:avLst/>
          </a:prstGeom>
          <a:ln w="12700">
            <a:miter lim="400000"/>
          </a:ln>
        </p:spPr>
      </p:pic>
      <p:sp>
        <p:nvSpPr>
          <p:cNvPr id="1385" name="900 MHits/s"/>
          <p:cNvSpPr txBox="1"/>
          <p:nvPr/>
        </p:nvSpPr>
        <p:spPr>
          <a:xfrm>
            <a:off x="5721802" y="6271880"/>
            <a:ext cx="1076021" cy="299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/>
            <a:r>
              <a:t>900 MHits/s</a:t>
            </a:r>
          </a:p>
        </p:txBody>
      </p:sp>
      <p:sp>
        <p:nvSpPr>
          <p:cNvPr id="1386" name="900 MHits/s"/>
          <p:cNvSpPr txBox="1"/>
          <p:nvPr/>
        </p:nvSpPr>
        <p:spPr>
          <a:xfrm>
            <a:off x="4612809" y="4504586"/>
            <a:ext cx="1076021" cy="299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/>
            <a:r>
              <a:t>900 MHits/s</a:t>
            </a:r>
          </a:p>
        </p:txBody>
      </p:sp>
      <p:sp>
        <p:nvSpPr>
          <p:cNvPr id="1387" name="256x256p"/>
          <p:cNvSpPr txBox="1"/>
          <p:nvPr/>
        </p:nvSpPr>
        <p:spPr>
          <a:xfrm>
            <a:off x="4011285" y="3986720"/>
            <a:ext cx="954406" cy="299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/>
            <a:r>
              <a:t>256x256p </a:t>
            </a:r>
          </a:p>
        </p:txBody>
      </p:sp>
      <p:sp>
        <p:nvSpPr>
          <p:cNvPr id="1388" name="256x256p"/>
          <p:cNvSpPr txBox="1"/>
          <p:nvPr/>
        </p:nvSpPr>
        <p:spPr>
          <a:xfrm>
            <a:off x="5186193" y="6760358"/>
            <a:ext cx="954406" cy="299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/>
            <a:r>
              <a:t>256x256p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0" name="Slide bullet text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91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92" name="Cooling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Cooling</a:t>
            </a:r>
          </a:p>
        </p:txBody>
      </p:sp>
      <p:sp>
        <p:nvSpPr>
          <p:cNvPr id="139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94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95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1396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1397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1398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1399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1400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1401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1402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1403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1404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1405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1406" name="Upgrade 1"/>
          <p:cNvSpPr txBox="1"/>
          <p:nvPr/>
        </p:nvSpPr>
        <p:spPr>
          <a:xfrm>
            <a:off x="6378888" y="475645"/>
            <a:ext cx="1440943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 </a:t>
            </a:r>
          </a:p>
        </p:txBody>
      </p:sp>
      <p:sp>
        <p:nvSpPr>
          <p:cNvPr id="1407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1408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1409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sp>
        <p:nvSpPr>
          <p:cNvPr id="1410" name="Rectangle"/>
          <p:cNvSpPr txBox="1"/>
          <p:nvPr/>
        </p:nvSpPr>
        <p:spPr>
          <a:xfrm>
            <a:off x="698500" y="1412977"/>
            <a:ext cx="11607801" cy="67180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 fontScale="100000" lnSpcReduction="0"/>
          </a:bodyPr>
          <a:lstStyle/>
          <a:p>
            <a:pPr algn="l" defTabSz="587022">
              <a:defRPr b="1" sz="3800">
                <a:solidFill>
                  <a:srgbClr val="000000"/>
                </a:solidFill>
              </a:defRPr>
            </a:pPr>
          </a:p>
        </p:txBody>
      </p:sp>
      <p:pic>
        <p:nvPicPr>
          <p:cNvPr id="1411" name="Screenshot 2022-10-11 at 10.40.30.png" descr="Screenshot 2022-10-11 at 10.40.3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1948" y="1555027"/>
            <a:ext cx="1609097" cy="1209689"/>
          </a:xfrm>
          <a:prstGeom prst="rect">
            <a:avLst/>
          </a:prstGeom>
          <a:ln w="12700">
            <a:miter lim="400000"/>
          </a:ln>
        </p:spPr>
      </p:pic>
      <p:sp>
        <p:nvSpPr>
          <p:cNvPr id="1412" name="Oval"/>
          <p:cNvSpPr/>
          <p:nvPr/>
        </p:nvSpPr>
        <p:spPr>
          <a:xfrm>
            <a:off x="703729" y="1370100"/>
            <a:ext cx="1765535" cy="1712567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413" name="Image Pasted at 2022-10-12 12-13.png" descr="Image Pasted at 2022-10-12 12-13.png"/>
          <p:cNvPicPr>
            <a:picLocks noChangeAspect="1"/>
          </p:cNvPicPr>
          <p:nvPr/>
        </p:nvPicPr>
        <p:blipFill>
          <a:blip r:embed="rId3">
            <a:extLst/>
          </a:blip>
          <a:srcRect l="0" t="0" r="21767" b="0"/>
          <a:stretch>
            <a:fillRect/>
          </a:stretch>
        </p:blipFill>
        <p:spPr>
          <a:xfrm>
            <a:off x="3692031" y="3181350"/>
            <a:ext cx="5135600" cy="56515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4" name="Screenshot 2022-10-12 at 12.14.55.png" descr="Screenshot 2022-10-12 at 12.14.55.png"/>
          <p:cNvPicPr>
            <a:picLocks noChangeAspect="1"/>
          </p:cNvPicPr>
          <p:nvPr/>
        </p:nvPicPr>
        <p:blipFill>
          <a:blip r:embed="rId4">
            <a:extLst/>
          </a:blip>
          <a:srcRect l="1856" t="26035" r="0" b="224"/>
          <a:stretch>
            <a:fillRect/>
          </a:stretch>
        </p:blipFill>
        <p:spPr>
          <a:xfrm>
            <a:off x="3722885" y="2610379"/>
            <a:ext cx="5559049" cy="290314"/>
          </a:xfrm>
          <a:prstGeom prst="rect">
            <a:avLst/>
          </a:prstGeom>
          <a:ln w="12700">
            <a:miter lim="400000"/>
          </a:ln>
        </p:spPr>
      </p:pic>
      <p:sp>
        <p:nvSpPr>
          <p:cNvPr id="1415" name="subcooled liquid"/>
          <p:cNvSpPr txBox="1"/>
          <p:nvPr/>
        </p:nvSpPr>
        <p:spPr>
          <a:xfrm>
            <a:off x="2904980" y="2969998"/>
            <a:ext cx="1612291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subcooled liquid</a:t>
            </a:r>
          </a:p>
        </p:txBody>
      </p:sp>
      <p:sp>
        <p:nvSpPr>
          <p:cNvPr id="1416" name="Gas"/>
          <p:cNvSpPr txBox="1"/>
          <p:nvPr/>
        </p:nvSpPr>
        <p:spPr>
          <a:xfrm>
            <a:off x="9593942" y="2969998"/>
            <a:ext cx="47924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Gas</a:t>
            </a:r>
          </a:p>
        </p:txBody>
      </p:sp>
      <p:sp>
        <p:nvSpPr>
          <p:cNvPr id="1417" name="Rectangle"/>
          <p:cNvSpPr/>
          <p:nvPr/>
        </p:nvSpPr>
        <p:spPr>
          <a:xfrm>
            <a:off x="4540192" y="2503535"/>
            <a:ext cx="1440943" cy="503804"/>
          </a:xfrm>
          <a:prstGeom prst="rect">
            <a:avLst/>
          </a:prstGeom>
          <a:ln w="762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9" name="Slide bullet text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SzPct val="40000"/>
              <a:buBlip>
                <a:blip r:embed="rId2"/>
              </a:buBlip>
            </a:pPr>
          </a:p>
        </p:txBody>
      </p:sp>
      <p:sp>
        <p:nvSpPr>
          <p:cNvPr id="1420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21" name="Safet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Safety </a:t>
            </a:r>
          </a:p>
        </p:txBody>
      </p:sp>
      <p:sp>
        <p:nvSpPr>
          <p:cNvPr id="14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42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02300" y="2359873"/>
            <a:ext cx="5174672" cy="5547218"/>
          </a:xfrm>
          <a:prstGeom prst="rect">
            <a:avLst/>
          </a:prstGeom>
          <a:ln w="12700">
            <a:miter lim="400000"/>
          </a:ln>
        </p:spPr>
      </p:pic>
      <p:sp>
        <p:nvSpPr>
          <p:cNvPr id="1424" name="Line"/>
          <p:cNvSpPr/>
          <p:nvPr/>
        </p:nvSpPr>
        <p:spPr>
          <a:xfrm>
            <a:off x="6823635" y="5020021"/>
            <a:ext cx="671802" cy="1"/>
          </a:xfrm>
          <a:prstGeom prst="line">
            <a:avLst/>
          </a:prstGeom>
          <a:ln w="101600">
            <a:solidFill>
              <a:schemeClr val="accent1">
                <a:hueOff val="114395"/>
                <a:lumOff val="-2497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25" name="interlock VELO…"/>
          <p:cNvSpPr txBox="1"/>
          <p:nvPr/>
        </p:nvSpPr>
        <p:spPr>
          <a:xfrm>
            <a:off x="7582913" y="4743466"/>
            <a:ext cx="3606903" cy="5531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rgbClr val="000000"/>
                </a:solidFill>
              </a:defRPr>
            </a:pPr>
            <a:r>
              <a:t>interlock VELO 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trigger alarm for the shifter and piquet </a:t>
            </a:r>
          </a:p>
        </p:txBody>
      </p:sp>
      <p:pic>
        <p:nvPicPr>
          <p:cNvPr id="142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22840" y="1240685"/>
            <a:ext cx="5311878" cy="313732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7" name="Screenshot 2022-10-12 at 21.50.58.png" descr="Screenshot 2022-10-12 at 21.50.58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222840" y="5852394"/>
            <a:ext cx="5311878" cy="35592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9" name="Slide 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1716590">
              <a:defRPr spc="-118" sz="5940"/>
            </a:pPr>
          </a:p>
        </p:txBody>
      </p:sp>
      <p:sp>
        <p:nvSpPr>
          <p:cNvPr id="1430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432" name="Screenshot 2022-10-23 at 23.32.54.png" descr="Screenshot 2022-10-23 at 23.32.5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82469" y="3074486"/>
            <a:ext cx="8839862" cy="40029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" name="Slide Tit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1716590">
              <a:defRPr spc="-118" sz="5940"/>
            </a:pPr>
          </a:p>
        </p:txBody>
      </p:sp>
      <p:sp>
        <p:nvSpPr>
          <p:cNvPr id="1435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437" name="Screenshot 2022-10-23 at 23.41.54.png" descr="Screenshot 2022-10-23 at 23.41.5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48286" y="1936750"/>
            <a:ext cx="6832601" cy="5880100"/>
          </a:xfrm>
          <a:prstGeom prst="rect">
            <a:avLst/>
          </a:prstGeom>
          <a:ln w="12700">
            <a:miter lim="400000"/>
          </a:ln>
        </p:spPr>
      </p:pic>
      <p:sp>
        <p:nvSpPr>
          <p:cNvPr id="1438" name="Line"/>
          <p:cNvSpPr/>
          <p:nvPr/>
        </p:nvSpPr>
        <p:spPr>
          <a:xfrm flipV="1">
            <a:off x="2717967" y="4995896"/>
            <a:ext cx="2693100" cy="274876"/>
          </a:xfrm>
          <a:prstGeom prst="line">
            <a:avLst/>
          </a:prstGeom>
          <a:ln w="25400">
            <a:solidFill>
              <a:schemeClr val="accent1">
                <a:hueOff val="114395"/>
                <a:lumOff val="-2497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39" name="Overall delay"/>
          <p:cNvSpPr txBox="1"/>
          <p:nvPr/>
        </p:nvSpPr>
        <p:spPr>
          <a:xfrm>
            <a:off x="1339657" y="5144451"/>
            <a:ext cx="1423518" cy="337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Overall delay </a:t>
            </a:r>
          </a:p>
        </p:txBody>
      </p:sp>
      <p:sp>
        <p:nvSpPr>
          <p:cNvPr id="1440" name="Text"/>
          <p:cNvSpPr txBox="1"/>
          <p:nvPr/>
        </p:nvSpPr>
        <p:spPr>
          <a:xfrm>
            <a:off x="6259017" y="4714544"/>
            <a:ext cx="486766" cy="32451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/>
          </a:p>
        </p:txBody>
      </p:sp>
      <p:sp>
        <p:nvSpPr>
          <p:cNvPr id="1441" name="Experiment Control System"/>
          <p:cNvSpPr txBox="1"/>
          <p:nvPr/>
        </p:nvSpPr>
        <p:spPr>
          <a:xfrm>
            <a:off x="2760902" y="3039693"/>
            <a:ext cx="260594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Experiment Control System</a:t>
            </a:r>
          </a:p>
        </p:txBody>
      </p:sp>
      <p:sp>
        <p:nvSpPr>
          <p:cNvPr id="1442" name="Timing and Fast control"/>
          <p:cNvSpPr txBox="1"/>
          <p:nvPr/>
        </p:nvSpPr>
        <p:spPr>
          <a:xfrm>
            <a:off x="6308701" y="5769795"/>
            <a:ext cx="2256029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Timing and Fast control</a:t>
            </a:r>
          </a:p>
        </p:txBody>
      </p:sp>
      <p:sp>
        <p:nvSpPr>
          <p:cNvPr id="1443" name="Timing and Fast control"/>
          <p:cNvSpPr txBox="1"/>
          <p:nvPr/>
        </p:nvSpPr>
        <p:spPr>
          <a:xfrm>
            <a:off x="5936572" y="3659293"/>
            <a:ext cx="2256029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Timing and Fast control</a:t>
            </a:r>
          </a:p>
        </p:txBody>
      </p:sp>
      <p:sp>
        <p:nvSpPr>
          <p:cNvPr id="1444" name="Timing and Fast control"/>
          <p:cNvSpPr txBox="1"/>
          <p:nvPr/>
        </p:nvSpPr>
        <p:spPr>
          <a:xfrm>
            <a:off x="3139099" y="5769795"/>
            <a:ext cx="2256029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Timing and Fast control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6" name="Scan with extreme trims 0 and 15…"/>
          <p:cNvSpPr txBox="1"/>
          <p:nvPr>
            <p:ph type="body" idx="1"/>
          </p:nvPr>
        </p:nvSpPr>
        <p:spPr>
          <a:xfrm>
            <a:off x="698500" y="3276290"/>
            <a:ext cx="11607800" cy="6096001"/>
          </a:xfrm>
          <a:prstGeom prst="rect">
            <a:avLst/>
          </a:prstGeom>
        </p:spPr>
        <p:txBody>
          <a:bodyPr/>
          <a:lstStyle/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b="1" sz="2200"/>
            </a:pPr>
            <a:r>
              <a:t>Scan with extreme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trims</a:t>
            </a:r>
            <a:r>
              <a:t> 0 and 15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b="1" sz="2200"/>
            </a:pPr>
            <a:r>
              <a:t>Compute the quantity to equalise on 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Choose the aim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Extrapolate respond between 0 and 15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Compute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trim</a:t>
            </a:r>
            <a:r>
              <a:t> per pixel + mask</a:t>
            </a:r>
          </a:p>
        </p:txBody>
      </p:sp>
      <p:sp>
        <p:nvSpPr>
          <p:cNvPr id="1447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48" name="Equalis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Equalisation</a:t>
            </a:r>
          </a:p>
        </p:txBody>
      </p:sp>
      <p:sp>
        <p:nvSpPr>
          <p:cNvPr id="1449" name="Slide Number"/>
          <p:cNvSpPr txBox="1"/>
          <p:nvPr>
            <p:ph type="sldNum" sz="quarter" idx="2"/>
          </p:nvPr>
        </p:nvSpPr>
        <p:spPr>
          <a:xfrm>
            <a:off x="14699" y="4652436"/>
            <a:ext cx="412039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50" name="Aim:  equalise the per pixel discriminator behaviour…"/>
          <p:cNvSpPr txBox="1"/>
          <p:nvPr/>
        </p:nvSpPr>
        <p:spPr>
          <a:xfrm>
            <a:off x="852484" y="2099702"/>
            <a:ext cx="7009969" cy="844476"/>
          </a:xfrm>
          <a:prstGeom prst="rect">
            <a:avLst/>
          </a:prstGeom>
          <a:ln w="63500">
            <a:solidFill>
              <a:schemeClr val="accent1">
                <a:lumOff val="-135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Aim: </a:t>
            </a:r>
            <a:r>
              <a:t> </a:t>
            </a:r>
            <a:r>
              <a:rPr>
                <a:solidFill>
                  <a:srgbClr val="000000"/>
                </a:solidFill>
              </a:rPr>
              <a:t>equalise the per pixel discriminator behaviour </a:t>
            </a:r>
            <a:endParaRPr>
              <a:solidFill>
                <a:srgbClr val="000000"/>
              </a:solidFill>
            </a:endParaRPr>
          </a:p>
          <a:p>
            <a:pPr algn="l">
              <a:defRPr sz="2200"/>
            </a:pPr>
            <a:r>
              <a:rPr>
                <a:solidFill>
                  <a:srgbClr val="000000"/>
                </a:solidFill>
              </a:rPr>
              <a:t>such that they all respond the same to a given quantity</a:t>
            </a:r>
          </a:p>
        </p:txBody>
      </p:sp>
      <p:sp>
        <p:nvSpPr>
          <p:cNvPr id="1451" name="Rectangle"/>
          <p:cNvSpPr/>
          <p:nvPr/>
        </p:nvSpPr>
        <p:spPr>
          <a:xfrm>
            <a:off x="11069319" y="6099926"/>
            <a:ext cx="930474" cy="4487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52" name="Rectangle"/>
          <p:cNvSpPr/>
          <p:nvPr/>
        </p:nvSpPr>
        <p:spPr>
          <a:xfrm>
            <a:off x="9071021" y="3938996"/>
            <a:ext cx="356149" cy="2881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453" name="Module20_VP0-0_Trim0_raw_scan_2022-09-18_16-38-44_pixel_30_43_plot.png" descr="Module20_VP0-0_Trim0_raw_scan_2022-09-18_16-38-44_pixel_30_43_plo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96169" y="3557029"/>
            <a:ext cx="3435344" cy="3435345"/>
          </a:xfrm>
          <a:prstGeom prst="rect">
            <a:avLst/>
          </a:prstGeom>
          <a:ln w="12700">
            <a:miter lim="400000"/>
          </a:ln>
        </p:spPr>
      </p:pic>
      <p:sp>
        <p:nvSpPr>
          <p:cNvPr id="1454" name="trim 0"/>
          <p:cNvSpPr txBox="1"/>
          <p:nvPr/>
        </p:nvSpPr>
        <p:spPr>
          <a:xfrm>
            <a:off x="8212845" y="4533842"/>
            <a:ext cx="670865" cy="337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trim 0</a:t>
            </a:r>
          </a:p>
        </p:txBody>
      </p:sp>
      <p:sp>
        <p:nvSpPr>
          <p:cNvPr id="1455" name="Line"/>
          <p:cNvSpPr/>
          <p:nvPr/>
        </p:nvSpPr>
        <p:spPr>
          <a:xfrm flipV="1">
            <a:off x="7647105" y="4026640"/>
            <a:ext cx="1" cy="218587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56" name="trim 0"/>
          <p:cNvSpPr txBox="1"/>
          <p:nvPr/>
        </p:nvSpPr>
        <p:spPr>
          <a:xfrm>
            <a:off x="8212845" y="4533842"/>
            <a:ext cx="670865" cy="337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trim 0</a:t>
            </a:r>
          </a:p>
        </p:txBody>
      </p:sp>
      <p:pic>
        <p:nvPicPr>
          <p:cNvPr id="1457" name="Module20_VP0-0_TrimF_raw_scan_2022-09-18_16-38-44_pixel_30_43_plot.png" descr="Module20_VP0-0_TrimF_raw_scan_2022-09-18_16-38-44_pixel_30_43_plo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04645" y="3557029"/>
            <a:ext cx="3435345" cy="3435345"/>
          </a:xfrm>
          <a:prstGeom prst="rect">
            <a:avLst/>
          </a:prstGeom>
          <a:ln w="12700">
            <a:miter lim="400000"/>
          </a:ln>
        </p:spPr>
      </p:pic>
      <p:sp>
        <p:nvSpPr>
          <p:cNvPr id="1458" name="trim 15"/>
          <p:cNvSpPr txBox="1"/>
          <p:nvPr/>
        </p:nvSpPr>
        <p:spPr>
          <a:xfrm>
            <a:off x="11512029" y="4533842"/>
            <a:ext cx="783845" cy="337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trim 15</a:t>
            </a:r>
          </a:p>
        </p:txBody>
      </p:sp>
      <p:sp>
        <p:nvSpPr>
          <p:cNvPr id="1459" name="baseline - mean"/>
          <p:cNvSpPr txBox="1"/>
          <p:nvPr/>
        </p:nvSpPr>
        <p:spPr>
          <a:xfrm>
            <a:off x="8876681" y="6665264"/>
            <a:ext cx="1563524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baseline - mean</a:t>
            </a:r>
          </a:p>
        </p:txBody>
      </p:sp>
      <p:sp>
        <p:nvSpPr>
          <p:cNvPr id="1460" name="Line"/>
          <p:cNvSpPr/>
          <p:nvPr/>
        </p:nvSpPr>
        <p:spPr>
          <a:xfrm flipV="1">
            <a:off x="10707071" y="4026640"/>
            <a:ext cx="1" cy="218587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2" name="Scan with extreme trims 0 and 15…"/>
          <p:cNvSpPr txBox="1"/>
          <p:nvPr>
            <p:ph type="body" idx="1"/>
          </p:nvPr>
        </p:nvSpPr>
        <p:spPr>
          <a:xfrm>
            <a:off x="698500" y="3276290"/>
            <a:ext cx="11607800" cy="6096001"/>
          </a:xfrm>
          <a:prstGeom prst="rect">
            <a:avLst/>
          </a:prstGeom>
        </p:spPr>
        <p:txBody>
          <a:bodyPr/>
          <a:lstStyle/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b="1" sz="2200"/>
            </a:pPr>
            <a:r>
              <a:t>Scan with extreme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trims</a:t>
            </a:r>
            <a:r>
              <a:t> 0 and 15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b="1" sz="2200"/>
            </a:pPr>
            <a:r>
              <a:t>Compute the quantity to equalise on 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Choose the aim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Extrapolate respond between 0 and 15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Compute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trim</a:t>
            </a:r>
            <a:r>
              <a:t> per pixel + mask</a:t>
            </a:r>
          </a:p>
        </p:txBody>
      </p:sp>
      <p:sp>
        <p:nvSpPr>
          <p:cNvPr id="1463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64" name="Equalis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Equalisation</a:t>
            </a:r>
          </a:p>
        </p:txBody>
      </p:sp>
      <p:sp>
        <p:nvSpPr>
          <p:cNvPr id="1465" name="Slide Number"/>
          <p:cNvSpPr txBox="1"/>
          <p:nvPr>
            <p:ph type="sldNum" sz="quarter" idx="2"/>
          </p:nvPr>
        </p:nvSpPr>
        <p:spPr>
          <a:xfrm>
            <a:off x="14699" y="4652436"/>
            <a:ext cx="412039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66" name="Aim:  equalise the per pixel discriminator behaviour…"/>
          <p:cNvSpPr txBox="1"/>
          <p:nvPr/>
        </p:nvSpPr>
        <p:spPr>
          <a:xfrm>
            <a:off x="852484" y="2099702"/>
            <a:ext cx="7009969" cy="844476"/>
          </a:xfrm>
          <a:prstGeom prst="rect">
            <a:avLst/>
          </a:prstGeom>
          <a:ln w="63500">
            <a:solidFill>
              <a:schemeClr val="accent1">
                <a:lumOff val="-135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Aim: </a:t>
            </a:r>
            <a:r>
              <a:t> </a:t>
            </a:r>
            <a:r>
              <a:rPr>
                <a:solidFill>
                  <a:srgbClr val="000000"/>
                </a:solidFill>
              </a:rPr>
              <a:t>equalise the per pixel discriminator behaviour </a:t>
            </a:r>
            <a:endParaRPr>
              <a:solidFill>
                <a:srgbClr val="000000"/>
              </a:solidFill>
            </a:endParaRPr>
          </a:p>
          <a:p>
            <a:pPr algn="l">
              <a:defRPr sz="2200"/>
            </a:pPr>
            <a:r>
              <a:rPr>
                <a:solidFill>
                  <a:srgbClr val="000000"/>
                </a:solidFill>
              </a:rPr>
              <a:t>such that they all respond the same to a given quantity</a:t>
            </a:r>
          </a:p>
        </p:txBody>
      </p:sp>
      <p:sp>
        <p:nvSpPr>
          <p:cNvPr id="1467" name="Rectangle"/>
          <p:cNvSpPr/>
          <p:nvPr/>
        </p:nvSpPr>
        <p:spPr>
          <a:xfrm>
            <a:off x="11069319" y="6099926"/>
            <a:ext cx="930474" cy="4487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68" name="Rectangle"/>
          <p:cNvSpPr/>
          <p:nvPr/>
        </p:nvSpPr>
        <p:spPr>
          <a:xfrm>
            <a:off x="9071021" y="3938996"/>
            <a:ext cx="356149" cy="2881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469" name="Module20_VP0-0_Trim0_raw_scan_2022-09-18_16-38-44_pixel_30_43_plot.png" descr="Module20_VP0-0_Trim0_raw_scan_2022-09-18_16-38-44_pixel_30_43_plo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96169" y="3557029"/>
            <a:ext cx="3435344" cy="3435345"/>
          </a:xfrm>
          <a:prstGeom prst="rect">
            <a:avLst/>
          </a:prstGeom>
          <a:ln w="12700">
            <a:miter lim="400000"/>
          </a:ln>
        </p:spPr>
      </p:pic>
      <p:sp>
        <p:nvSpPr>
          <p:cNvPr id="1470" name="trim 0"/>
          <p:cNvSpPr txBox="1"/>
          <p:nvPr/>
        </p:nvSpPr>
        <p:spPr>
          <a:xfrm>
            <a:off x="8212845" y="4533842"/>
            <a:ext cx="670865" cy="337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trim 0</a:t>
            </a:r>
          </a:p>
        </p:txBody>
      </p:sp>
      <p:sp>
        <p:nvSpPr>
          <p:cNvPr id="1471" name="Line"/>
          <p:cNvSpPr/>
          <p:nvPr/>
        </p:nvSpPr>
        <p:spPr>
          <a:xfrm flipV="1">
            <a:off x="8051940" y="4071691"/>
            <a:ext cx="1" cy="218587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72" name="Line"/>
          <p:cNvSpPr/>
          <p:nvPr/>
        </p:nvSpPr>
        <p:spPr>
          <a:xfrm>
            <a:off x="6665697" y="5164626"/>
            <a:ext cx="1943336" cy="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1473" name="Module20_VP0-0_TrimF_raw_scan_2022-09-18_16-38-44_pixel_30_43_plot.png" descr="Module20_VP0-0_TrimF_raw_scan_2022-09-18_16-38-44_pixel_30_43_plo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04645" y="3557029"/>
            <a:ext cx="3435345" cy="3435345"/>
          </a:xfrm>
          <a:prstGeom prst="rect">
            <a:avLst/>
          </a:prstGeom>
          <a:ln w="12700">
            <a:miter lim="400000"/>
          </a:ln>
        </p:spPr>
      </p:pic>
      <p:sp>
        <p:nvSpPr>
          <p:cNvPr id="1474" name="trim 15"/>
          <p:cNvSpPr txBox="1"/>
          <p:nvPr/>
        </p:nvSpPr>
        <p:spPr>
          <a:xfrm>
            <a:off x="11512029" y="4533842"/>
            <a:ext cx="783845" cy="337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trim 15</a:t>
            </a:r>
          </a:p>
        </p:txBody>
      </p:sp>
      <p:sp>
        <p:nvSpPr>
          <p:cNvPr id="1475" name="noise rate"/>
          <p:cNvSpPr txBox="1"/>
          <p:nvPr/>
        </p:nvSpPr>
        <p:spPr>
          <a:xfrm>
            <a:off x="9155370" y="6665264"/>
            <a:ext cx="100614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noise rate</a:t>
            </a:r>
          </a:p>
        </p:txBody>
      </p:sp>
      <p:sp>
        <p:nvSpPr>
          <p:cNvPr id="1476" name="Line"/>
          <p:cNvSpPr/>
          <p:nvPr/>
        </p:nvSpPr>
        <p:spPr>
          <a:xfrm flipV="1">
            <a:off x="10972119" y="4071691"/>
            <a:ext cx="1" cy="218587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77" name="Line"/>
          <p:cNvSpPr/>
          <p:nvPr/>
        </p:nvSpPr>
        <p:spPr>
          <a:xfrm>
            <a:off x="9856184" y="5164626"/>
            <a:ext cx="1943336" cy="1"/>
          </a:xfrm>
          <a:prstGeom prst="line">
            <a:avLst/>
          </a:prstGeom>
          <a:ln w="38100">
            <a:solidFill>
              <a:schemeClr val="accent5">
                <a:hueOff val="-82419"/>
                <a:satOff val="-9513"/>
                <a:lumOff val="-16343"/>
              </a:scheme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9" name="Scan with extreme trims 0 and 15…"/>
          <p:cNvSpPr txBox="1"/>
          <p:nvPr>
            <p:ph type="body" idx="1"/>
          </p:nvPr>
        </p:nvSpPr>
        <p:spPr>
          <a:xfrm>
            <a:off x="698500" y="3276290"/>
            <a:ext cx="11607800" cy="6096001"/>
          </a:xfrm>
          <a:prstGeom prst="rect">
            <a:avLst/>
          </a:prstGeom>
        </p:spPr>
        <p:txBody>
          <a:bodyPr/>
          <a:lstStyle/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Scan with extreme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trims</a:t>
            </a:r>
            <a:r>
              <a:t> 0 and 15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Compute the quantity to equalise on 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b="1" sz="2200"/>
            </a:pPr>
            <a:r>
              <a:t>Choose the aim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Extrapolate respond between 0 and 15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Compute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trim</a:t>
            </a:r>
            <a:r>
              <a:t> per pixel + mask</a:t>
            </a:r>
          </a:p>
        </p:txBody>
      </p:sp>
      <p:sp>
        <p:nvSpPr>
          <p:cNvPr id="1480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81" name="Equalis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Equalisation</a:t>
            </a:r>
          </a:p>
        </p:txBody>
      </p:sp>
      <p:sp>
        <p:nvSpPr>
          <p:cNvPr id="1482" name="Slide Number"/>
          <p:cNvSpPr txBox="1"/>
          <p:nvPr>
            <p:ph type="sldNum" sz="quarter" idx="2"/>
          </p:nvPr>
        </p:nvSpPr>
        <p:spPr>
          <a:xfrm>
            <a:off x="14699" y="4652436"/>
            <a:ext cx="412039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83" name="Aim:  equalise the per pixel discriminator behaviour…"/>
          <p:cNvSpPr txBox="1"/>
          <p:nvPr/>
        </p:nvSpPr>
        <p:spPr>
          <a:xfrm>
            <a:off x="852484" y="2099702"/>
            <a:ext cx="7009969" cy="844476"/>
          </a:xfrm>
          <a:prstGeom prst="rect">
            <a:avLst/>
          </a:prstGeom>
          <a:ln w="63500">
            <a:solidFill>
              <a:schemeClr val="accent1">
                <a:lumOff val="-135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Aim: </a:t>
            </a:r>
            <a:r>
              <a:t> </a:t>
            </a:r>
            <a:r>
              <a:rPr>
                <a:solidFill>
                  <a:srgbClr val="000000"/>
                </a:solidFill>
              </a:rPr>
              <a:t>equalise the per pixel discriminator behaviour </a:t>
            </a:r>
            <a:endParaRPr>
              <a:solidFill>
                <a:srgbClr val="000000"/>
              </a:solidFill>
            </a:endParaRPr>
          </a:p>
          <a:p>
            <a:pPr algn="l">
              <a:defRPr sz="2200"/>
            </a:pPr>
            <a:r>
              <a:rPr>
                <a:solidFill>
                  <a:srgbClr val="000000"/>
                </a:solidFill>
              </a:rPr>
              <a:t>such that they all respond the same to a given quantity</a:t>
            </a:r>
          </a:p>
        </p:txBody>
      </p:sp>
      <p:sp>
        <p:nvSpPr>
          <p:cNvPr id="1484" name="Rectangle"/>
          <p:cNvSpPr/>
          <p:nvPr/>
        </p:nvSpPr>
        <p:spPr>
          <a:xfrm>
            <a:off x="11069319" y="6099926"/>
            <a:ext cx="930474" cy="4487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85" name="Rectangle"/>
          <p:cNvSpPr/>
          <p:nvPr/>
        </p:nvSpPr>
        <p:spPr>
          <a:xfrm>
            <a:off x="9071021" y="3938996"/>
            <a:ext cx="356149" cy="2881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486" name="Equalisation_Mod20VP20.png" descr="Equalisation_Mod20VP2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87167" y="3185281"/>
            <a:ext cx="5523857" cy="41428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7" name="Equalisation_Mod20VP20_trims.png" descr="Equalisation_Mod20VP20_trim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87167" y="3185281"/>
            <a:ext cx="5523857" cy="4142893"/>
          </a:xfrm>
          <a:prstGeom prst="rect">
            <a:avLst/>
          </a:prstGeom>
          <a:ln w="12700">
            <a:miter lim="400000"/>
          </a:ln>
        </p:spPr>
      </p:pic>
      <p:sp>
        <p:nvSpPr>
          <p:cNvPr id="1488" name="Line"/>
          <p:cNvSpPr/>
          <p:nvPr/>
        </p:nvSpPr>
        <p:spPr>
          <a:xfrm flipV="1">
            <a:off x="9740617" y="2973703"/>
            <a:ext cx="1" cy="3806194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89" name="aim"/>
          <p:cNvSpPr txBox="1"/>
          <p:nvPr/>
        </p:nvSpPr>
        <p:spPr>
          <a:xfrm>
            <a:off x="9834001" y="3049296"/>
            <a:ext cx="441859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aim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1" name="Scan with extreme trims 0 and 15…"/>
          <p:cNvSpPr txBox="1"/>
          <p:nvPr>
            <p:ph type="body" idx="1"/>
          </p:nvPr>
        </p:nvSpPr>
        <p:spPr>
          <a:xfrm>
            <a:off x="698500" y="3276290"/>
            <a:ext cx="11607800" cy="6096001"/>
          </a:xfrm>
          <a:prstGeom prst="rect">
            <a:avLst/>
          </a:prstGeom>
        </p:spPr>
        <p:txBody>
          <a:bodyPr/>
          <a:lstStyle/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Scan with extreme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trims</a:t>
            </a:r>
            <a:r>
              <a:t> 0 and 15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Compute the quantity to equalise on 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Choose the aim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b="1" sz="2200"/>
            </a:pPr>
            <a:r>
              <a:t>Extrapolate respond between 0 and 15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b="1" sz="2200"/>
            </a:pPr>
            <a:r>
              <a:t>Compute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trim</a:t>
            </a:r>
            <a:r>
              <a:t> per pixel + mask</a:t>
            </a:r>
          </a:p>
        </p:txBody>
      </p:sp>
      <p:sp>
        <p:nvSpPr>
          <p:cNvPr id="1492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3" name="Equalis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Equalisation</a:t>
            </a:r>
          </a:p>
        </p:txBody>
      </p:sp>
      <p:sp>
        <p:nvSpPr>
          <p:cNvPr id="1494" name="Slide Number"/>
          <p:cNvSpPr txBox="1"/>
          <p:nvPr>
            <p:ph type="sldNum" sz="quarter" idx="2"/>
          </p:nvPr>
        </p:nvSpPr>
        <p:spPr>
          <a:xfrm>
            <a:off x="14699" y="4652436"/>
            <a:ext cx="412039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95" name="Aim:  equalise the per pixel discriminator behaviour…"/>
          <p:cNvSpPr txBox="1"/>
          <p:nvPr/>
        </p:nvSpPr>
        <p:spPr>
          <a:xfrm>
            <a:off x="852484" y="2099702"/>
            <a:ext cx="7009969" cy="844476"/>
          </a:xfrm>
          <a:prstGeom prst="rect">
            <a:avLst/>
          </a:prstGeom>
          <a:ln w="63500">
            <a:solidFill>
              <a:schemeClr val="accent1">
                <a:lumOff val="-135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Aim: </a:t>
            </a:r>
            <a:r>
              <a:t> </a:t>
            </a:r>
            <a:r>
              <a:rPr>
                <a:solidFill>
                  <a:srgbClr val="000000"/>
                </a:solidFill>
              </a:rPr>
              <a:t>equalise the per pixel discriminator behaviour </a:t>
            </a:r>
            <a:endParaRPr>
              <a:solidFill>
                <a:srgbClr val="000000"/>
              </a:solidFill>
            </a:endParaRPr>
          </a:p>
          <a:p>
            <a:pPr algn="l">
              <a:defRPr sz="2200"/>
            </a:pPr>
            <a:r>
              <a:rPr>
                <a:solidFill>
                  <a:srgbClr val="000000"/>
                </a:solidFill>
              </a:rPr>
              <a:t>such that they all respond the same to a given quantity</a:t>
            </a:r>
          </a:p>
        </p:txBody>
      </p:sp>
      <p:sp>
        <p:nvSpPr>
          <p:cNvPr id="1496" name="Rectangle"/>
          <p:cNvSpPr/>
          <p:nvPr/>
        </p:nvSpPr>
        <p:spPr>
          <a:xfrm>
            <a:off x="11069319" y="6099926"/>
            <a:ext cx="930474" cy="4487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497" name="Rectangle"/>
          <p:cNvSpPr/>
          <p:nvPr/>
        </p:nvSpPr>
        <p:spPr>
          <a:xfrm>
            <a:off x="9071021" y="3938996"/>
            <a:ext cx="356149" cy="2881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498" name="Equalisation_Mod20VP20.png" descr="Equalisation_Mod20VP20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87167" y="3185281"/>
            <a:ext cx="5523857" cy="41428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0" name="Scan with extreme trims 0 and 15…"/>
          <p:cNvSpPr txBox="1"/>
          <p:nvPr>
            <p:ph type="body" idx="1"/>
          </p:nvPr>
        </p:nvSpPr>
        <p:spPr>
          <a:xfrm>
            <a:off x="698500" y="3276290"/>
            <a:ext cx="11607800" cy="6096001"/>
          </a:xfrm>
          <a:prstGeom prst="rect">
            <a:avLst/>
          </a:prstGeom>
        </p:spPr>
        <p:txBody>
          <a:bodyPr/>
          <a:lstStyle/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Scan with extreme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trims</a:t>
            </a:r>
            <a:r>
              <a:t> 0 and 15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Compute the quantity to equalise on 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sz="2200"/>
            </a:pPr>
            <a:r>
              <a:t>Choose the aim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b="1" sz="2200"/>
            </a:pPr>
            <a:r>
              <a:t>Extrapolate respond between 0 and 15</a:t>
            </a:r>
          </a:p>
          <a:p>
            <a:pPr marL="533400" indent="-533400">
              <a:lnSpc>
                <a:spcPct val="100000"/>
              </a:lnSpc>
              <a:buSzPct val="100000"/>
              <a:buAutoNum type="arabicPeriod" startAt="1"/>
              <a:defRPr b="1" sz="2200"/>
            </a:pPr>
            <a:r>
              <a:t>Compute </a:t>
            </a:r>
            <a:r>
              <a:rPr>
                <a:solidFill>
                  <a:schemeClr val="accent1">
                    <a:hueOff val="114395"/>
                    <a:lumOff val="-24975"/>
                  </a:schemeClr>
                </a:solidFill>
              </a:rPr>
              <a:t>trim</a:t>
            </a:r>
            <a:r>
              <a:t> per pixel + mask</a:t>
            </a:r>
          </a:p>
        </p:txBody>
      </p:sp>
      <p:sp>
        <p:nvSpPr>
          <p:cNvPr id="1501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02" name="Equalis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Equalisation</a:t>
            </a:r>
          </a:p>
        </p:txBody>
      </p:sp>
      <p:sp>
        <p:nvSpPr>
          <p:cNvPr id="1503" name="Slide Number"/>
          <p:cNvSpPr txBox="1"/>
          <p:nvPr>
            <p:ph type="sldNum" sz="quarter" idx="2"/>
          </p:nvPr>
        </p:nvSpPr>
        <p:spPr>
          <a:xfrm>
            <a:off x="14699" y="4652436"/>
            <a:ext cx="412039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04" name="Aim:  equalise the per pixel discriminator behaviour…"/>
          <p:cNvSpPr txBox="1"/>
          <p:nvPr/>
        </p:nvSpPr>
        <p:spPr>
          <a:xfrm>
            <a:off x="852484" y="2099702"/>
            <a:ext cx="7009969" cy="844476"/>
          </a:xfrm>
          <a:prstGeom prst="rect">
            <a:avLst/>
          </a:prstGeom>
          <a:ln w="63500">
            <a:solidFill>
              <a:schemeClr val="accent1">
                <a:lumOff val="-135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200"/>
            </a:pPr>
            <a:r>
              <a: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rPr>
              <a:t>Aim: </a:t>
            </a:r>
            <a:r>
              <a:t> </a:t>
            </a:r>
            <a:r>
              <a:rPr>
                <a:solidFill>
                  <a:srgbClr val="000000"/>
                </a:solidFill>
              </a:rPr>
              <a:t>equalise the per pixel discriminator behaviour </a:t>
            </a:r>
            <a:endParaRPr>
              <a:solidFill>
                <a:srgbClr val="000000"/>
              </a:solidFill>
            </a:endParaRPr>
          </a:p>
          <a:p>
            <a:pPr algn="l">
              <a:defRPr sz="2200"/>
            </a:pPr>
            <a:r>
              <a:rPr>
                <a:solidFill>
                  <a:srgbClr val="000000"/>
                </a:solidFill>
              </a:rPr>
              <a:t>such that they all respond the same to a given quantity</a:t>
            </a:r>
          </a:p>
        </p:txBody>
      </p:sp>
      <p:sp>
        <p:nvSpPr>
          <p:cNvPr id="1505" name="Rectangle"/>
          <p:cNvSpPr/>
          <p:nvPr/>
        </p:nvSpPr>
        <p:spPr>
          <a:xfrm>
            <a:off x="11069319" y="6099926"/>
            <a:ext cx="930474" cy="44872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506" name="Rectangle"/>
          <p:cNvSpPr/>
          <p:nvPr/>
        </p:nvSpPr>
        <p:spPr>
          <a:xfrm>
            <a:off x="9071021" y="3938996"/>
            <a:ext cx="356149" cy="28818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507" name="Module20_VP2-0_Matrix_Trim_2022-09-18_16-38-44_plot.png" descr="Module20_VP2-0_Matrix_Trim_2022-09-18_16-38-44_plo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19792" y="2029259"/>
            <a:ext cx="4263251" cy="4263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8" name="Module20_VP2-0_Matrix_Mask_2022-09-18_16-38-44_plot.png" descr="Module20_VP2-0_Matrix_Mask_2022-09-18_16-38-44_plo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24948" y="5624835"/>
            <a:ext cx="4452814" cy="445281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lide bullet text"/>
          <p:cNvSpPr txBox="1"/>
          <p:nvPr>
            <p:ph type="body" idx="1"/>
          </p:nvPr>
        </p:nvSpPr>
        <p:spPr>
          <a:xfrm>
            <a:off x="698500" y="2328742"/>
            <a:ext cx="11607800" cy="6096001"/>
          </a:xfrm>
          <a:prstGeom prst="rect">
            <a:avLst/>
          </a:prstGeom>
          <a:effectLst>
            <a:outerShdw sx="100000" sy="100000" kx="0" ky="0" algn="b" rotWithShape="0" blurRad="457200" dist="0" dir="0">
              <a:srgbClr val="000000">
                <a:alpha val="75000"/>
              </a:srgbClr>
            </a:outerShdw>
          </a:effectLst>
        </p:spPr>
        <p:txBody>
          <a:bodyPr/>
          <a:lstStyle/>
          <a:p>
            <a:pPr/>
          </a:p>
        </p:txBody>
      </p:sp>
      <p:sp>
        <p:nvSpPr>
          <p:cNvPr id="258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9" name="VELO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VELO</a:t>
            </a:r>
          </a:p>
        </p:txBody>
      </p:sp>
      <p:sp>
        <p:nvSpPr>
          <p:cNvPr id="260" name="Slide Number"/>
          <p:cNvSpPr txBox="1"/>
          <p:nvPr>
            <p:ph type="sldNum" sz="quarter" idx="2"/>
          </p:nvPr>
        </p:nvSpPr>
        <p:spPr>
          <a:xfrm>
            <a:off x="14699" y="4652436"/>
            <a:ext cx="385166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61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2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263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264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265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266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267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268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269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270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271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272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273" name="Upgrade 1"/>
          <p:cNvSpPr txBox="1"/>
          <p:nvPr/>
        </p:nvSpPr>
        <p:spPr>
          <a:xfrm>
            <a:off x="6378888" y="475645"/>
            <a:ext cx="1440943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 </a:t>
            </a:r>
          </a:p>
        </p:txBody>
      </p:sp>
      <p:sp>
        <p:nvSpPr>
          <p:cNvPr id="274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275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276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sp>
        <p:nvSpPr>
          <p:cNvPr id="277" name="Rectangle"/>
          <p:cNvSpPr txBox="1"/>
          <p:nvPr/>
        </p:nvSpPr>
        <p:spPr>
          <a:xfrm>
            <a:off x="698500" y="1412977"/>
            <a:ext cx="11607801" cy="67180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 fontScale="100000" lnSpcReduction="0"/>
          </a:bodyPr>
          <a:lstStyle/>
          <a:p>
            <a:pPr algn="l" defTabSz="587022">
              <a:defRPr b="1" sz="3800">
                <a:solidFill>
                  <a:srgbClr val="000000"/>
                </a:solidFill>
              </a:defRPr>
            </a:pPr>
          </a:p>
        </p:txBody>
      </p:sp>
      <p:pic>
        <p:nvPicPr>
          <p:cNvPr id="278" name="Screenshot 2022-10-10 at 22.33.07-modified.png" descr="Screenshot 2022-10-10 at 22.33.07-modified.png"/>
          <p:cNvPicPr>
            <a:picLocks noChangeAspect="1"/>
          </p:cNvPicPr>
          <p:nvPr/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xfrm rot="5400000">
            <a:off x="2775831" y="1904885"/>
            <a:ext cx="7735437" cy="77354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799"/>
                </a:lnTo>
                <a:lnTo>
                  <a:pt x="0" y="21600"/>
                </a:lnTo>
                <a:lnTo>
                  <a:pt x="10799" y="21600"/>
                </a:lnTo>
                <a:lnTo>
                  <a:pt x="21600" y="21600"/>
                </a:lnTo>
                <a:lnTo>
                  <a:pt x="21600" y="10799"/>
                </a:lnTo>
                <a:lnTo>
                  <a:pt x="21600" y="0"/>
                </a:lnTo>
                <a:lnTo>
                  <a:pt x="10799" y="0"/>
                </a:lnTo>
                <a:lnTo>
                  <a:pt x="0" y="0"/>
                </a:lnTo>
                <a:close/>
                <a:moveTo>
                  <a:pt x="2649" y="4124"/>
                </a:moveTo>
                <a:lnTo>
                  <a:pt x="4039" y="4124"/>
                </a:lnTo>
                <a:cubicBezTo>
                  <a:pt x="5189" y="4124"/>
                  <a:pt x="5447" y="4136"/>
                  <a:pt x="5526" y="4196"/>
                </a:cubicBezTo>
                <a:cubicBezTo>
                  <a:pt x="5618" y="4266"/>
                  <a:pt x="5616" y="4272"/>
                  <a:pt x="5461" y="4396"/>
                </a:cubicBezTo>
                <a:cubicBezTo>
                  <a:pt x="5373" y="4467"/>
                  <a:pt x="5312" y="4542"/>
                  <a:pt x="5326" y="4564"/>
                </a:cubicBezTo>
                <a:cubicBezTo>
                  <a:pt x="5340" y="4585"/>
                  <a:pt x="5294" y="4640"/>
                  <a:pt x="5226" y="4684"/>
                </a:cubicBezTo>
                <a:cubicBezTo>
                  <a:pt x="5158" y="4729"/>
                  <a:pt x="5114" y="4785"/>
                  <a:pt x="5128" y="4807"/>
                </a:cubicBezTo>
                <a:cubicBezTo>
                  <a:pt x="5142" y="4830"/>
                  <a:pt x="5121" y="4875"/>
                  <a:pt x="5081" y="4908"/>
                </a:cubicBezTo>
                <a:cubicBezTo>
                  <a:pt x="5041" y="4941"/>
                  <a:pt x="4959" y="5068"/>
                  <a:pt x="4898" y="5190"/>
                </a:cubicBezTo>
                <a:cubicBezTo>
                  <a:pt x="4837" y="5312"/>
                  <a:pt x="4763" y="5422"/>
                  <a:pt x="4732" y="5434"/>
                </a:cubicBezTo>
                <a:cubicBezTo>
                  <a:pt x="4702" y="5445"/>
                  <a:pt x="4591" y="5405"/>
                  <a:pt x="4486" y="5345"/>
                </a:cubicBezTo>
                <a:cubicBezTo>
                  <a:pt x="4208" y="5186"/>
                  <a:pt x="3912" y="5039"/>
                  <a:pt x="3843" y="5027"/>
                </a:cubicBezTo>
                <a:cubicBezTo>
                  <a:pt x="3768" y="5013"/>
                  <a:pt x="3435" y="5375"/>
                  <a:pt x="3435" y="5471"/>
                </a:cubicBezTo>
                <a:cubicBezTo>
                  <a:pt x="3435" y="5511"/>
                  <a:pt x="3392" y="5568"/>
                  <a:pt x="3338" y="5596"/>
                </a:cubicBezTo>
                <a:cubicBezTo>
                  <a:pt x="3284" y="5625"/>
                  <a:pt x="3239" y="5696"/>
                  <a:pt x="3239" y="5753"/>
                </a:cubicBezTo>
                <a:cubicBezTo>
                  <a:pt x="3239" y="5809"/>
                  <a:pt x="3183" y="5908"/>
                  <a:pt x="3114" y="5972"/>
                </a:cubicBezTo>
                <a:cubicBezTo>
                  <a:pt x="3031" y="6049"/>
                  <a:pt x="2998" y="6119"/>
                  <a:pt x="3018" y="6179"/>
                </a:cubicBezTo>
                <a:cubicBezTo>
                  <a:pt x="3038" y="6242"/>
                  <a:pt x="3008" y="6296"/>
                  <a:pt x="2922" y="6352"/>
                </a:cubicBezTo>
                <a:cubicBezTo>
                  <a:pt x="2846" y="6402"/>
                  <a:pt x="2798" y="6479"/>
                  <a:pt x="2798" y="6552"/>
                </a:cubicBezTo>
                <a:cubicBezTo>
                  <a:pt x="2798" y="6617"/>
                  <a:pt x="2745" y="6729"/>
                  <a:pt x="2681" y="6799"/>
                </a:cubicBezTo>
                <a:cubicBezTo>
                  <a:pt x="2613" y="6872"/>
                  <a:pt x="2573" y="6963"/>
                  <a:pt x="2587" y="7014"/>
                </a:cubicBezTo>
                <a:cubicBezTo>
                  <a:pt x="2602" y="7071"/>
                  <a:pt x="2565" y="7131"/>
                  <a:pt x="2483" y="7184"/>
                </a:cubicBezTo>
                <a:cubicBezTo>
                  <a:pt x="2407" y="7235"/>
                  <a:pt x="2357" y="7313"/>
                  <a:pt x="2357" y="7383"/>
                </a:cubicBezTo>
                <a:cubicBezTo>
                  <a:pt x="2357" y="7446"/>
                  <a:pt x="2323" y="7527"/>
                  <a:pt x="2283" y="7560"/>
                </a:cubicBezTo>
                <a:cubicBezTo>
                  <a:pt x="2242" y="7594"/>
                  <a:pt x="2209" y="7657"/>
                  <a:pt x="2209" y="7702"/>
                </a:cubicBezTo>
                <a:cubicBezTo>
                  <a:pt x="2209" y="7747"/>
                  <a:pt x="2174" y="7834"/>
                  <a:pt x="2131" y="7896"/>
                </a:cubicBezTo>
                <a:cubicBezTo>
                  <a:pt x="2088" y="7958"/>
                  <a:pt x="2064" y="8021"/>
                  <a:pt x="2080" y="8037"/>
                </a:cubicBezTo>
                <a:cubicBezTo>
                  <a:pt x="2096" y="8053"/>
                  <a:pt x="2092" y="8090"/>
                  <a:pt x="2069" y="8120"/>
                </a:cubicBezTo>
                <a:cubicBezTo>
                  <a:pt x="1972" y="8244"/>
                  <a:pt x="1977" y="8390"/>
                  <a:pt x="2080" y="8487"/>
                </a:cubicBezTo>
                <a:cubicBezTo>
                  <a:pt x="2138" y="8541"/>
                  <a:pt x="2201" y="8582"/>
                  <a:pt x="2221" y="8576"/>
                </a:cubicBezTo>
                <a:cubicBezTo>
                  <a:pt x="2296" y="8557"/>
                  <a:pt x="2607" y="8848"/>
                  <a:pt x="2592" y="8923"/>
                </a:cubicBezTo>
                <a:cubicBezTo>
                  <a:pt x="2581" y="8983"/>
                  <a:pt x="2504" y="9004"/>
                  <a:pt x="2259" y="9014"/>
                </a:cubicBezTo>
                <a:cubicBezTo>
                  <a:pt x="2083" y="9021"/>
                  <a:pt x="1924" y="9028"/>
                  <a:pt x="1906" y="9030"/>
                </a:cubicBezTo>
                <a:cubicBezTo>
                  <a:pt x="1820" y="9037"/>
                  <a:pt x="1719" y="9201"/>
                  <a:pt x="1719" y="9332"/>
                </a:cubicBezTo>
                <a:cubicBezTo>
                  <a:pt x="1719" y="9417"/>
                  <a:pt x="1687" y="9490"/>
                  <a:pt x="1643" y="9506"/>
                </a:cubicBezTo>
                <a:cubicBezTo>
                  <a:pt x="1557" y="9540"/>
                  <a:pt x="1411" y="9435"/>
                  <a:pt x="1437" y="9358"/>
                </a:cubicBezTo>
                <a:cubicBezTo>
                  <a:pt x="1447" y="9328"/>
                  <a:pt x="1378" y="9276"/>
                  <a:pt x="1282" y="9244"/>
                </a:cubicBezTo>
                <a:cubicBezTo>
                  <a:pt x="1096" y="9180"/>
                  <a:pt x="1079" y="9183"/>
                  <a:pt x="1062" y="9286"/>
                </a:cubicBezTo>
                <a:cubicBezTo>
                  <a:pt x="1055" y="9322"/>
                  <a:pt x="1026" y="9429"/>
                  <a:pt x="995" y="9524"/>
                </a:cubicBezTo>
                <a:cubicBezTo>
                  <a:pt x="965" y="9618"/>
                  <a:pt x="944" y="9827"/>
                  <a:pt x="949" y="9989"/>
                </a:cubicBezTo>
                <a:cubicBezTo>
                  <a:pt x="956" y="10244"/>
                  <a:pt x="970" y="10285"/>
                  <a:pt x="1055" y="10294"/>
                </a:cubicBezTo>
                <a:cubicBezTo>
                  <a:pt x="1109" y="10300"/>
                  <a:pt x="1197" y="10312"/>
                  <a:pt x="1251" y="10320"/>
                </a:cubicBezTo>
                <a:cubicBezTo>
                  <a:pt x="1321" y="10330"/>
                  <a:pt x="1350" y="10306"/>
                  <a:pt x="1350" y="10235"/>
                </a:cubicBezTo>
                <a:cubicBezTo>
                  <a:pt x="1350" y="10103"/>
                  <a:pt x="1560" y="10069"/>
                  <a:pt x="1600" y="10194"/>
                </a:cubicBezTo>
                <a:cubicBezTo>
                  <a:pt x="1616" y="10244"/>
                  <a:pt x="1651" y="10331"/>
                  <a:pt x="1678" y="10388"/>
                </a:cubicBezTo>
                <a:cubicBezTo>
                  <a:pt x="1713" y="10462"/>
                  <a:pt x="1709" y="10521"/>
                  <a:pt x="1663" y="10593"/>
                </a:cubicBezTo>
                <a:cubicBezTo>
                  <a:pt x="1611" y="10677"/>
                  <a:pt x="1612" y="10718"/>
                  <a:pt x="1668" y="10822"/>
                </a:cubicBezTo>
                <a:cubicBezTo>
                  <a:pt x="1724" y="10926"/>
                  <a:pt x="1724" y="10967"/>
                  <a:pt x="1670" y="11068"/>
                </a:cubicBezTo>
                <a:cubicBezTo>
                  <a:pt x="1619" y="11164"/>
                  <a:pt x="1618" y="11205"/>
                  <a:pt x="1666" y="11263"/>
                </a:cubicBezTo>
                <a:cubicBezTo>
                  <a:pt x="1713" y="11320"/>
                  <a:pt x="1714" y="11375"/>
                  <a:pt x="1667" y="11522"/>
                </a:cubicBezTo>
                <a:cubicBezTo>
                  <a:pt x="1634" y="11625"/>
                  <a:pt x="1598" y="11738"/>
                  <a:pt x="1588" y="11775"/>
                </a:cubicBezTo>
                <a:cubicBezTo>
                  <a:pt x="1574" y="11828"/>
                  <a:pt x="1555" y="11829"/>
                  <a:pt x="1497" y="11781"/>
                </a:cubicBezTo>
                <a:cubicBezTo>
                  <a:pt x="1457" y="11748"/>
                  <a:pt x="1436" y="11705"/>
                  <a:pt x="1448" y="11684"/>
                </a:cubicBezTo>
                <a:cubicBezTo>
                  <a:pt x="1501" y="11598"/>
                  <a:pt x="1333" y="11531"/>
                  <a:pt x="1170" y="11573"/>
                </a:cubicBezTo>
                <a:lnTo>
                  <a:pt x="1006" y="11616"/>
                </a:lnTo>
                <a:lnTo>
                  <a:pt x="1003" y="11982"/>
                </a:lnTo>
                <a:cubicBezTo>
                  <a:pt x="1001" y="12183"/>
                  <a:pt x="1020" y="12414"/>
                  <a:pt x="1045" y="12497"/>
                </a:cubicBezTo>
                <a:cubicBezTo>
                  <a:pt x="1086" y="12631"/>
                  <a:pt x="1114" y="12650"/>
                  <a:pt x="1283" y="12657"/>
                </a:cubicBezTo>
                <a:cubicBezTo>
                  <a:pt x="1448" y="12663"/>
                  <a:pt x="1482" y="12646"/>
                  <a:pt x="1523" y="12538"/>
                </a:cubicBezTo>
                <a:cubicBezTo>
                  <a:pt x="1590" y="12362"/>
                  <a:pt x="1690" y="12415"/>
                  <a:pt x="1719" y="12645"/>
                </a:cubicBezTo>
                <a:cubicBezTo>
                  <a:pt x="1742" y="12823"/>
                  <a:pt x="1756" y="12839"/>
                  <a:pt x="1915" y="12854"/>
                </a:cubicBezTo>
                <a:cubicBezTo>
                  <a:pt x="2009" y="12863"/>
                  <a:pt x="2111" y="12890"/>
                  <a:pt x="2141" y="12915"/>
                </a:cubicBezTo>
                <a:cubicBezTo>
                  <a:pt x="2224" y="12984"/>
                  <a:pt x="2258" y="13406"/>
                  <a:pt x="2191" y="13548"/>
                </a:cubicBezTo>
                <a:cubicBezTo>
                  <a:pt x="2104" y="13734"/>
                  <a:pt x="2156" y="14182"/>
                  <a:pt x="2283" y="14335"/>
                </a:cubicBezTo>
                <a:cubicBezTo>
                  <a:pt x="2317" y="14375"/>
                  <a:pt x="2337" y="14452"/>
                  <a:pt x="2327" y="14506"/>
                </a:cubicBezTo>
                <a:cubicBezTo>
                  <a:pt x="2318" y="14560"/>
                  <a:pt x="2355" y="14665"/>
                  <a:pt x="2409" y="14740"/>
                </a:cubicBezTo>
                <a:cubicBezTo>
                  <a:pt x="2464" y="14815"/>
                  <a:pt x="2497" y="14894"/>
                  <a:pt x="2483" y="14915"/>
                </a:cubicBezTo>
                <a:cubicBezTo>
                  <a:pt x="2470" y="14937"/>
                  <a:pt x="2502" y="15023"/>
                  <a:pt x="2552" y="15106"/>
                </a:cubicBezTo>
                <a:cubicBezTo>
                  <a:pt x="2603" y="15189"/>
                  <a:pt x="2631" y="15272"/>
                  <a:pt x="2615" y="15288"/>
                </a:cubicBezTo>
                <a:cubicBezTo>
                  <a:pt x="2599" y="15304"/>
                  <a:pt x="2225" y="15316"/>
                  <a:pt x="1785" y="15316"/>
                </a:cubicBezTo>
                <a:cubicBezTo>
                  <a:pt x="1074" y="15316"/>
                  <a:pt x="981" y="15306"/>
                  <a:pt x="940" y="15230"/>
                </a:cubicBezTo>
                <a:cubicBezTo>
                  <a:pt x="914" y="15183"/>
                  <a:pt x="894" y="15133"/>
                  <a:pt x="893" y="15119"/>
                </a:cubicBezTo>
                <a:cubicBezTo>
                  <a:pt x="893" y="15106"/>
                  <a:pt x="879" y="15040"/>
                  <a:pt x="864" y="14973"/>
                </a:cubicBezTo>
                <a:cubicBezTo>
                  <a:pt x="849" y="14905"/>
                  <a:pt x="828" y="14784"/>
                  <a:pt x="817" y="14703"/>
                </a:cubicBezTo>
                <a:cubicBezTo>
                  <a:pt x="805" y="14622"/>
                  <a:pt x="771" y="14411"/>
                  <a:pt x="741" y="14236"/>
                </a:cubicBezTo>
                <a:cubicBezTo>
                  <a:pt x="669" y="13810"/>
                  <a:pt x="597" y="12334"/>
                  <a:pt x="627" y="11904"/>
                </a:cubicBezTo>
                <a:cubicBezTo>
                  <a:pt x="641" y="11715"/>
                  <a:pt x="623" y="11216"/>
                  <a:pt x="588" y="10794"/>
                </a:cubicBezTo>
                <a:cubicBezTo>
                  <a:pt x="553" y="10366"/>
                  <a:pt x="542" y="9986"/>
                  <a:pt x="565" y="9935"/>
                </a:cubicBezTo>
                <a:cubicBezTo>
                  <a:pt x="664" y="9712"/>
                  <a:pt x="672" y="9543"/>
                  <a:pt x="618" y="8542"/>
                </a:cubicBezTo>
                <a:cubicBezTo>
                  <a:pt x="555" y="7351"/>
                  <a:pt x="553" y="7311"/>
                  <a:pt x="593" y="7286"/>
                </a:cubicBezTo>
                <a:cubicBezTo>
                  <a:pt x="623" y="7268"/>
                  <a:pt x="799" y="6812"/>
                  <a:pt x="809" y="6726"/>
                </a:cubicBezTo>
                <a:cubicBezTo>
                  <a:pt x="811" y="6712"/>
                  <a:pt x="830" y="6673"/>
                  <a:pt x="851" y="6639"/>
                </a:cubicBezTo>
                <a:cubicBezTo>
                  <a:pt x="872" y="6606"/>
                  <a:pt x="898" y="6536"/>
                  <a:pt x="908" y="6485"/>
                </a:cubicBezTo>
                <a:cubicBezTo>
                  <a:pt x="917" y="6434"/>
                  <a:pt x="1015" y="6235"/>
                  <a:pt x="1124" y="6043"/>
                </a:cubicBezTo>
                <a:cubicBezTo>
                  <a:pt x="1232" y="5851"/>
                  <a:pt x="1307" y="5695"/>
                  <a:pt x="1291" y="5695"/>
                </a:cubicBezTo>
                <a:cubicBezTo>
                  <a:pt x="1275" y="5695"/>
                  <a:pt x="1295" y="5656"/>
                  <a:pt x="1336" y="5609"/>
                </a:cubicBezTo>
                <a:cubicBezTo>
                  <a:pt x="1378" y="5561"/>
                  <a:pt x="1448" y="5451"/>
                  <a:pt x="1493" y="5364"/>
                </a:cubicBezTo>
                <a:lnTo>
                  <a:pt x="1574" y="5204"/>
                </a:lnTo>
                <a:lnTo>
                  <a:pt x="1981" y="5204"/>
                </a:lnTo>
                <a:lnTo>
                  <a:pt x="2389" y="5204"/>
                </a:lnTo>
                <a:lnTo>
                  <a:pt x="2479" y="4774"/>
                </a:lnTo>
                <a:cubicBezTo>
                  <a:pt x="2528" y="4538"/>
                  <a:pt x="2585" y="4294"/>
                  <a:pt x="2608" y="4233"/>
                </a:cubicBezTo>
                <a:lnTo>
                  <a:pt x="2649" y="4124"/>
                </a:lnTo>
                <a:close/>
                <a:moveTo>
                  <a:pt x="7570" y="6897"/>
                </a:moveTo>
                <a:cubicBezTo>
                  <a:pt x="7632" y="6897"/>
                  <a:pt x="7644" y="6978"/>
                  <a:pt x="7653" y="7449"/>
                </a:cubicBezTo>
                <a:lnTo>
                  <a:pt x="7658" y="7658"/>
                </a:lnTo>
                <a:lnTo>
                  <a:pt x="8343" y="7658"/>
                </a:lnTo>
                <a:cubicBezTo>
                  <a:pt x="8719" y="7658"/>
                  <a:pt x="9037" y="7674"/>
                  <a:pt x="9050" y="7694"/>
                </a:cubicBezTo>
                <a:cubicBezTo>
                  <a:pt x="9062" y="7715"/>
                  <a:pt x="9086" y="8228"/>
                  <a:pt x="9105" y="8836"/>
                </a:cubicBezTo>
                <a:cubicBezTo>
                  <a:pt x="9147" y="10189"/>
                  <a:pt x="9166" y="10328"/>
                  <a:pt x="9318" y="10350"/>
                </a:cubicBezTo>
                <a:cubicBezTo>
                  <a:pt x="9380" y="10358"/>
                  <a:pt x="9443" y="10396"/>
                  <a:pt x="9457" y="10433"/>
                </a:cubicBezTo>
                <a:cubicBezTo>
                  <a:pt x="9471" y="10469"/>
                  <a:pt x="9435" y="10727"/>
                  <a:pt x="9377" y="11006"/>
                </a:cubicBezTo>
                <a:cubicBezTo>
                  <a:pt x="9318" y="11284"/>
                  <a:pt x="9267" y="11534"/>
                  <a:pt x="9261" y="11561"/>
                </a:cubicBezTo>
                <a:cubicBezTo>
                  <a:pt x="9232" y="11705"/>
                  <a:pt x="9159" y="11733"/>
                  <a:pt x="8812" y="11733"/>
                </a:cubicBezTo>
                <a:cubicBezTo>
                  <a:pt x="8387" y="11733"/>
                  <a:pt x="8458" y="11577"/>
                  <a:pt x="8272" y="12935"/>
                </a:cubicBezTo>
                <a:cubicBezTo>
                  <a:pt x="8201" y="13448"/>
                  <a:pt x="8117" y="14056"/>
                  <a:pt x="8084" y="14285"/>
                </a:cubicBezTo>
                <a:cubicBezTo>
                  <a:pt x="8042" y="14588"/>
                  <a:pt x="8006" y="14705"/>
                  <a:pt x="7952" y="14711"/>
                </a:cubicBezTo>
                <a:cubicBezTo>
                  <a:pt x="7765" y="14735"/>
                  <a:pt x="6503" y="13826"/>
                  <a:pt x="5980" y="13291"/>
                </a:cubicBezTo>
                <a:cubicBezTo>
                  <a:pt x="5503" y="12803"/>
                  <a:pt x="5150" y="12318"/>
                  <a:pt x="4844" y="11733"/>
                </a:cubicBezTo>
                <a:lnTo>
                  <a:pt x="4575" y="11217"/>
                </a:lnTo>
                <a:lnTo>
                  <a:pt x="4646" y="10778"/>
                </a:lnTo>
                <a:cubicBezTo>
                  <a:pt x="4685" y="10537"/>
                  <a:pt x="4785" y="10172"/>
                  <a:pt x="4867" y="9968"/>
                </a:cubicBezTo>
                <a:cubicBezTo>
                  <a:pt x="4949" y="9764"/>
                  <a:pt x="5072" y="9463"/>
                  <a:pt x="5139" y="9299"/>
                </a:cubicBezTo>
                <a:cubicBezTo>
                  <a:pt x="5272" y="8972"/>
                  <a:pt x="6176" y="7854"/>
                  <a:pt x="6526" y="7585"/>
                </a:cubicBezTo>
                <a:cubicBezTo>
                  <a:pt x="6893" y="7302"/>
                  <a:pt x="7507" y="6897"/>
                  <a:pt x="7570" y="6897"/>
                </a:cubicBezTo>
                <a:close/>
                <a:moveTo>
                  <a:pt x="14345" y="7522"/>
                </a:moveTo>
                <a:cubicBezTo>
                  <a:pt x="14519" y="7521"/>
                  <a:pt x="14567" y="7555"/>
                  <a:pt x="14738" y="7681"/>
                </a:cubicBezTo>
                <a:cubicBezTo>
                  <a:pt x="14865" y="7775"/>
                  <a:pt x="15193" y="8113"/>
                  <a:pt x="15466" y="8431"/>
                </a:cubicBezTo>
                <a:cubicBezTo>
                  <a:pt x="15891" y="8925"/>
                  <a:pt x="16006" y="9098"/>
                  <a:pt x="16257" y="9623"/>
                </a:cubicBezTo>
                <a:cubicBezTo>
                  <a:pt x="16641" y="10426"/>
                  <a:pt x="16728" y="10696"/>
                  <a:pt x="16816" y="11356"/>
                </a:cubicBezTo>
                <a:cubicBezTo>
                  <a:pt x="16892" y="11929"/>
                  <a:pt x="16880" y="12454"/>
                  <a:pt x="16776" y="13101"/>
                </a:cubicBezTo>
                <a:lnTo>
                  <a:pt x="16718" y="13462"/>
                </a:lnTo>
                <a:lnTo>
                  <a:pt x="16250" y="13899"/>
                </a:lnTo>
                <a:cubicBezTo>
                  <a:pt x="15895" y="14230"/>
                  <a:pt x="15667" y="14394"/>
                  <a:pt x="15308" y="14580"/>
                </a:cubicBezTo>
                <a:cubicBezTo>
                  <a:pt x="15064" y="14705"/>
                  <a:pt x="14883" y="14797"/>
                  <a:pt x="14847" y="14810"/>
                </a:cubicBezTo>
                <a:cubicBezTo>
                  <a:pt x="14822" y="14839"/>
                  <a:pt x="14783" y="14870"/>
                  <a:pt x="14730" y="14898"/>
                </a:cubicBezTo>
                <a:cubicBezTo>
                  <a:pt x="14571" y="14980"/>
                  <a:pt x="14355" y="14997"/>
                  <a:pt x="14314" y="14931"/>
                </a:cubicBezTo>
                <a:cubicBezTo>
                  <a:pt x="14299" y="14907"/>
                  <a:pt x="14318" y="14731"/>
                  <a:pt x="14355" y="14540"/>
                </a:cubicBezTo>
                <a:cubicBezTo>
                  <a:pt x="14391" y="14348"/>
                  <a:pt x="14412" y="14182"/>
                  <a:pt x="14401" y="14172"/>
                </a:cubicBezTo>
                <a:cubicBezTo>
                  <a:pt x="14390" y="14161"/>
                  <a:pt x="14381" y="13876"/>
                  <a:pt x="14380" y="13538"/>
                </a:cubicBezTo>
                <a:cubicBezTo>
                  <a:pt x="14379" y="12990"/>
                  <a:pt x="14369" y="12924"/>
                  <a:pt x="14295" y="12929"/>
                </a:cubicBezTo>
                <a:cubicBezTo>
                  <a:pt x="14223" y="12935"/>
                  <a:pt x="14213" y="12891"/>
                  <a:pt x="14226" y="12616"/>
                </a:cubicBezTo>
                <a:cubicBezTo>
                  <a:pt x="14234" y="12440"/>
                  <a:pt x="14272" y="12183"/>
                  <a:pt x="14308" y="12042"/>
                </a:cubicBezTo>
                <a:lnTo>
                  <a:pt x="14373" y="11785"/>
                </a:lnTo>
                <a:lnTo>
                  <a:pt x="13900" y="11770"/>
                </a:lnTo>
                <a:cubicBezTo>
                  <a:pt x="13467" y="11757"/>
                  <a:pt x="13428" y="11750"/>
                  <a:pt x="13443" y="11665"/>
                </a:cubicBezTo>
                <a:cubicBezTo>
                  <a:pt x="13455" y="11592"/>
                  <a:pt x="13436" y="11578"/>
                  <a:pt x="13353" y="11600"/>
                </a:cubicBezTo>
                <a:cubicBezTo>
                  <a:pt x="13290" y="11616"/>
                  <a:pt x="13239" y="11601"/>
                  <a:pt x="13224" y="11562"/>
                </a:cubicBezTo>
                <a:cubicBezTo>
                  <a:pt x="13210" y="11526"/>
                  <a:pt x="13159" y="11487"/>
                  <a:pt x="13110" y="11474"/>
                </a:cubicBezTo>
                <a:cubicBezTo>
                  <a:pt x="13030" y="11453"/>
                  <a:pt x="13021" y="11375"/>
                  <a:pt x="13013" y="10627"/>
                </a:cubicBezTo>
                <a:cubicBezTo>
                  <a:pt x="13003" y="9808"/>
                  <a:pt x="12971" y="9623"/>
                  <a:pt x="12839" y="9623"/>
                </a:cubicBezTo>
                <a:cubicBezTo>
                  <a:pt x="12710" y="9623"/>
                  <a:pt x="12710" y="9527"/>
                  <a:pt x="12831" y="8923"/>
                </a:cubicBezTo>
                <a:cubicBezTo>
                  <a:pt x="12897" y="8592"/>
                  <a:pt x="12954" y="8189"/>
                  <a:pt x="12957" y="8028"/>
                </a:cubicBezTo>
                <a:cubicBezTo>
                  <a:pt x="12961" y="7866"/>
                  <a:pt x="12982" y="7715"/>
                  <a:pt x="13004" y="7693"/>
                </a:cubicBezTo>
                <a:cubicBezTo>
                  <a:pt x="13018" y="7679"/>
                  <a:pt x="13065" y="7670"/>
                  <a:pt x="13128" y="7667"/>
                </a:cubicBezTo>
                <a:cubicBezTo>
                  <a:pt x="13239" y="7660"/>
                  <a:pt x="13394" y="7669"/>
                  <a:pt x="13510" y="7685"/>
                </a:cubicBezTo>
                <a:cubicBezTo>
                  <a:pt x="13576" y="7669"/>
                  <a:pt x="13629" y="7650"/>
                  <a:pt x="13652" y="7629"/>
                </a:cubicBezTo>
                <a:cubicBezTo>
                  <a:pt x="13703" y="7583"/>
                  <a:pt x="13875" y="7547"/>
                  <a:pt x="14120" y="7532"/>
                </a:cubicBezTo>
                <a:cubicBezTo>
                  <a:pt x="14215" y="7527"/>
                  <a:pt x="14287" y="7523"/>
                  <a:pt x="14345" y="7522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79" name="Oval"/>
          <p:cNvSpPr/>
          <p:nvPr/>
        </p:nvSpPr>
        <p:spPr>
          <a:xfrm>
            <a:off x="2815759" y="1905141"/>
            <a:ext cx="7655527" cy="7671992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80" name="Screenshot 2022-10-10 at 18.06.27-modified.png" descr="Screenshot 2022-10-10 at 18.06.27-modified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0213" y="1370100"/>
            <a:ext cx="1712567" cy="1712567"/>
          </a:xfrm>
          <a:prstGeom prst="rect">
            <a:avLst/>
          </a:prstGeom>
          <a:ln w="12700">
            <a:miter lim="400000"/>
          </a:ln>
        </p:spPr>
      </p:pic>
      <p:sp>
        <p:nvSpPr>
          <p:cNvPr id="281" name="Oval"/>
          <p:cNvSpPr/>
          <p:nvPr/>
        </p:nvSpPr>
        <p:spPr>
          <a:xfrm>
            <a:off x="703729" y="1370100"/>
            <a:ext cx="1765535" cy="1712567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82" name="read-out"/>
          <p:cNvSpPr txBox="1"/>
          <p:nvPr/>
        </p:nvSpPr>
        <p:spPr>
          <a:xfrm>
            <a:off x="1518311" y="5504025"/>
            <a:ext cx="1389381" cy="537211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</a:defRPr>
            </a:lvl1pPr>
          </a:lstStyle>
          <a:p>
            <a:pPr/>
            <a:r>
              <a:t>read-out</a:t>
            </a:r>
          </a:p>
        </p:txBody>
      </p:sp>
      <p:sp>
        <p:nvSpPr>
          <p:cNvPr id="283" name="primary vacuum"/>
          <p:cNvSpPr txBox="1"/>
          <p:nvPr/>
        </p:nvSpPr>
        <p:spPr>
          <a:xfrm>
            <a:off x="5471871" y="4177065"/>
            <a:ext cx="2343303" cy="499466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/>
            </a:pPr>
            <a:r>
              <a:rPr>
                <a:solidFill>
                  <a:srgbClr val="000000"/>
                </a:solidFill>
              </a:rPr>
              <a:t>primary</a:t>
            </a:r>
            <a:r>
              <a:t> </a:t>
            </a:r>
            <a:r>
              <a:rPr>
                <a:solidFill>
                  <a:srgbClr val="000000"/>
                </a:solidFill>
              </a:rPr>
              <a:t>vacuum</a:t>
            </a:r>
          </a:p>
        </p:txBody>
      </p:sp>
      <p:sp>
        <p:nvSpPr>
          <p:cNvPr id="284" name="secondary vacuum"/>
          <p:cNvSpPr txBox="1"/>
          <p:nvPr/>
        </p:nvSpPr>
        <p:spPr>
          <a:xfrm>
            <a:off x="5079365" y="7040619"/>
            <a:ext cx="2846071" cy="511811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500"/>
            </a:pPr>
            <a:r>
              <a:rPr>
                <a:solidFill>
                  <a:srgbClr val="000000"/>
                </a:solidFill>
              </a:rPr>
              <a:t>secondary</a:t>
            </a:r>
            <a:r>
              <a:t> </a:t>
            </a:r>
            <a:r>
              <a:rPr>
                <a:solidFill>
                  <a:srgbClr val="000000"/>
                </a:solidFill>
              </a:rPr>
              <a:t>vacuum</a:t>
            </a:r>
          </a:p>
        </p:txBody>
      </p:sp>
      <p:sp>
        <p:nvSpPr>
          <p:cNvPr id="285" name="Line"/>
          <p:cNvSpPr/>
          <p:nvPr/>
        </p:nvSpPr>
        <p:spPr>
          <a:xfrm>
            <a:off x="7360450" y="6011742"/>
            <a:ext cx="2904202" cy="805267"/>
          </a:xfrm>
          <a:prstGeom prst="line">
            <a:avLst/>
          </a:prstGeom>
          <a:ln w="190500">
            <a:solidFill>
              <a:srgbClr val="FFFFFF"/>
            </a:solidFill>
            <a:miter lim="400000"/>
          </a:ln>
          <a:effectLst>
            <a:outerShdw sx="100000" sy="100000" kx="0" ky="0" algn="b" rotWithShape="0" blurRad="114300" dist="127000" dir="5400000">
              <a:srgbClr val="000000">
                <a:alpha val="70000"/>
              </a:srgbClr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6" name="Line"/>
          <p:cNvSpPr/>
          <p:nvPr/>
        </p:nvSpPr>
        <p:spPr>
          <a:xfrm flipH="1" flipV="1">
            <a:off x="7190339" y="5962532"/>
            <a:ext cx="2180881" cy="637045"/>
          </a:xfrm>
          <a:prstGeom prst="line">
            <a:avLst/>
          </a:prstGeom>
          <a:ln w="508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7" name="beam"/>
          <p:cNvSpPr txBox="1"/>
          <p:nvPr/>
        </p:nvSpPr>
        <p:spPr>
          <a:xfrm rot="780000">
            <a:off x="7971158" y="6109701"/>
            <a:ext cx="64892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beam</a:t>
            </a:r>
          </a:p>
        </p:txBody>
      </p:sp>
      <p:sp>
        <p:nvSpPr>
          <p:cNvPr id="288" name="Line"/>
          <p:cNvSpPr/>
          <p:nvPr/>
        </p:nvSpPr>
        <p:spPr>
          <a:xfrm flipV="1">
            <a:off x="6520116" y="6470792"/>
            <a:ext cx="1" cy="570202"/>
          </a:xfrm>
          <a:prstGeom prst="line">
            <a:avLst/>
          </a:prstGeom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89" name="1 m"/>
          <p:cNvSpPr txBox="1"/>
          <p:nvPr/>
        </p:nvSpPr>
        <p:spPr>
          <a:xfrm>
            <a:off x="11125991" y="5428767"/>
            <a:ext cx="45710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1 m</a:t>
            </a:r>
          </a:p>
        </p:txBody>
      </p:sp>
      <p:sp>
        <p:nvSpPr>
          <p:cNvPr id="290" name="A-side"/>
          <p:cNvSpPr txBox="1"/>
          <p:nvPr/>
        </p:nvSpPr>
        <p:spPr>
          <a:xfrm>
            <a:off x="3937419" y="5127009"/>
            <a:ext cx="1032968" cy="499467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/>
            <a:r>
              <a:t>A-side</a:t>
            </a:r>
          </a:p>
        </p:txBody>
      </p:sp>
      <p:sp>
        <p:nvSpPr>
          <p:cNvPr id="291" name="C-side"/>
          <p:cNvSpPr txBox="1"/>
          <p:nvPr/>
        </p:nvSpPr>
        <p:spPr>
          <a:xfrm>
            <a:off x="9331975" y="4941258"/>
            <a:ext cx="1055524" cy="499467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/>
            <a:r>
              <a:t>C-side</a:t>
            </a:r>
          </a:p>
        </p:txBody>
      </p:sp>
      <p:sp>
        <p:nvSpPr>
          <p:cNvPr id="292" name="Line"/>
          <p:cNvSpPr/>
          <p:nvPr/>
        </p:nvSpPr>
        <p:spPr>
          <a:xfrm flipH="1">
            <a:off x="7974018" y="4444951"/>
            <a:ext cx="611663" cy="802163"/>
          </a:xfrm>
          <a:prstGeom prst="line">
            <a:avLst/>
          </a:prstGeom>
          <a:ln w="381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3" name="RF-foil"/>
          <p:cNvSpPr txBox="1"/>
          <p:nvPr/>
        </p:nvSpPr>
        <p:spPr>
          <a:xfrm>
            <a:off x="8253433" y="3899594"/>
            <a:ext cx="1118236" cy="537211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</a:defRPr>
            </a:lvl1pPr>
          </a:lstStyle>
          <a:p>
            <a:pPr>
              <a:defRPr sz="1600"/>
            </a:pPr>
            <a:r>
              <a:rPr sz="2500"/>
              <a:t>RF-foil</a:t>
            </a:r>
          </a:p>
        </p:txBody>
      </p:sp>
      <p:sp>
        <p:nvSpPr>
          <p:cNvPr id="294" name="Line"/>
          <p:cNvSpPr/>
          <p:nvPr/>
        </p:nvSpPr>
        <p:spPr>
          <a:xfrm flipH="1">
            <a:off x="6766013" y="4432251"/>
            <a:ext cx="1499895" cy="892724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5" name="Line"/>
          <p:cNvSpPr/>
          <p:nvPr/>
        </p:nvSpPr>
        <p:spPr>
          <a:xfrm flipV="1">
            <a:off x="10924407" y="2893935"/>
            <a:ext cx="1" cy="5694403"/>
          </a:xfrm>
          <a:prstGeom prst="line">
            <a:avLst/>
          </a:prstGeom>
          <a:ln w="25400">
            <a:solidFill>
              <a:srgbClr val="929292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6" name="Line"/>
          <p:cNvSpPr/>
          <p:nvPr/>
        </p:nvSpPr>
        <p:spPr>
          <a:xfrm flipV="1">
            <a:off x="5544175" y="5844762"/>
            <a:ext cx="1437586" cy="496031"/>
          </a:xfrm>
          <a:prstGeom prst="line">
            <a:avLst/>
          </a:prstGeom>
          <a:ln w="381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97" name="modules"/>
          <p:cNvSpPr txBox="1"/>
          <p:nvPr/>
        </p:nvSpPr>
        <p:spPr>
          <a:xfrm>
            <a:off x="4278070" y="6316593"/>
            <a:ext cx="1395413" cy="537211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</a:defRPr>
            </a:lvl1pPr>
          </a:lstStyle>
          <a:p>
            <a:pPr/>
            <a:r>
              <a:t>modules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lide bullet text"/>
          <p:cNvSpPr txBox="1"/>
          <p:nvPr>
            <p:ph type="body" idx="1"/>
          </p:nvPr>
        </p:nvSpPr>
        <p:spPr>
          <a:xfrm>
            <a:off x="698500" y="2328742"/>
            <a:ext cx="11607800" cy="6096001"/>
          </a:xfrm>
          <a:prstGeom prst="rect">
            <a:avLst/>
          </a:prstGeom>
          <a:effectLst>
            <a:outerShdw sx="100000" sy="100000" kx="0" ky="0" algn="b" rotWithShape="0" blurRad="457200" dist="0" dir="0">
              <a:srgbClr val="000000">
                <a:alpha val="75000"/>
              </a:srgbClr>
            </a:outerShdw>
          </a:effectLst>
        </p:spPr>
        <p:txBody>
          <a:bodyPr/>
          <a:lstStyle/>
          <a:p>
            <a:pPr/>
          </a:p>
        </p:txBody>
      </p:sp>
      <p:sp>
        <p:nvSpPr>
          <p:cNvPr id="302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3" name="VELO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VELO</a:t>
            </a:r>
          </a:p>
        </p:txBody>
      </p:sp>
      <p:sp>
        <p:nvSpPr>
          <p:cNvPr id="304" name="Slide Number"/>
          <p:cNvSpPr txBox="1"/>
          <p:nvPr>
            <p:ph type="sldNum" sz="quarter" idx="2"/>
          </p:nvPr>
        </p:nvSpPr>
        <p:spPr>
          <a:xfrm>
            <a:off x="14699" y="4652436"/>
            <a:ext cx="385166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5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06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307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308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309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310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311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312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313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314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315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316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317" name="Upgrade 1"/>
          <p:cNvSpPr txBox="1"/>
          <p:nvPr/>
        </p:nvSpPr>
        <p:spPr>
          <a:xfrm>
            <a:off x="6378888" y="475645"/>
            <a:ext cx="1440943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 </a:t>
            </a:r>
          </a:p>
        </p:txBody>
      </p:sp>
      <p:sp>
        <p:nvSpPr>
          <p:cNvPr id="318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319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320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sp>
        <p:nvSpPr>
          <p:cNvPr id="321" name="Rectangle"/>
          <p:cNvSpPr txBox="1"/>
          <p:nvPr/>
        </p:nvSpPr>
        <p:spPr>
          <a:xfrm>
            <a:off x="698500" y="1412977"/>
            <a:ext cx="11607801" cy="67180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 fontScale="100000" lnSpcReduction="0"/>
          </a:bodyPr>
          <a:lstStyle/>
          <a:p>
            <a:pPr algn="l" defTabSz="587022">
              <a:defRPr b="1" sz="3800">
                <a:solidFill>
                  <a:srgbClr val="000000"/>
                </a:solidFill>
              </a:defRPr>
            </a:pPr>
          </a:p>
        </p:txBody>
      </p:sp>
      <p:pic>
        <p:nvPicPr>
          <p:cNvPr id="322" name="Screenshot 2022-10-10 at 22.33.07-modified.png" descr="Screenshot 2022-10-10 at 22.33.07-modified.png"/>
          <p:cNvPicPr>
            <a:picLocks noChangeAspect="1"/>
          </p:cNvPicPr>
          <p:nvPr/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xfrm rot="5400000">
            <a:off x="2775831" y="1904885"/>
            <a:ext cx="7735437" cy="77354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799"/>
                </a:lnTo>
                <a:lnTo>
                  <a:pt x="0" y="21600"/>
                </a:lnTo>
                <a:lnTo>
                  <a:pt x="10799" y="21600"/>
                </a:lnTo>
                <a:lnTo>
                  <a:pt x="21600" y="21600"/>
                </a:lnTo>
                <a:lnTo>
                  <a:pt x="21600" y="10799"/>
                </a:lnTo>
                <a:lnTo>
                  <a:pt x="21600" y="0"/>
                </a:lnTo>
                <a:lnTo>
                  <a:pt x="10799" y="0"/>
                </a:lnTo>
                <a:lnTo>
                  <a:pt x="0" y="0"/>
                </a:lnTo>
                <a:close/>
                <a:moveTo>
                  <a:pt x="2649" y="4124"/>
                </a:moveTo>
                <a:lnTo>
                  <a:pt x="4039" y="4124"/>
                </a:lnTo>
                <a:cubicBezTo>
                  <a:pt x="5189" y="4124"/>
                  <a:pt x="5447" y="4136"/>
                  <a:pt x="5526" y="4196"/>
                </a:cubicBezTo>
                <a:cubicBezTo>
                  <a:pt x="5618" y="4266"/>
                  <a:pt x="5616" y="4272"/>
                  <a:pt x="5461" y="4396"/>
                </a:cubicBezTo>
                <a:cubicBezTo>
                  <a:pt x="5373" y="4467"/>
                  <a:pt x="5312" y="4542"/>
                  <a:pt x="5326" y="4564"/>
                </a:cubicBezTo>
                <a:cubicBezTo>
                  <a:pt x="5340" y="4585"/>
                  <a:pt x="5294" y="4640"/>
                  <a:pt x="5226" y="4684"/>
                </a:cubicBezTo>
                <a:cubicBezTo>
                  <a:pt x="5158" y="4729"/>
                  <a:pt x="5114" y="4785"/>
                  <a:pt x="5128" y="4807"/>
                </a:cubicBezTo>
                <a:cubicBezTo>
                  <a:pt x="5142" y="4830"/>
                  <a:pt x="5121" y="4875"/>
                  <a:pt x="5081" y="4908"/>
                </a:cubicBezTo>
                <a:cubicBezTo>
                  <a:pt x="5041" y="4941"/>
                  <a:pt x="4959" y="5068"/>
                  <a:pt x="4898" y="5190"/>
                </a:cubicBezTo>
                <a:cubicBezTo>
                  <a:pt x="4837" y="5312"/>
                  <a:pt x="4763" y="5422"/>
                  <a:pt x="4732" y="5434"/>
                </a:cubicBezTo>
                <a:cubicBezTo>
                  <a:pt x="4702" y="5445"/>
                  <a:pt x="4591" y="5405"/>
                  <a:pt x="4486" y="5345"/>
                </a:cubicBezTo>
                <a:cubicBezTo>
                  <a:pt x="4208" y="5186"/>
                  <a:pt x="3912" y="5039"/>
                  <a:pt x="3843" y="5027"/>
                </a:cubicBezTo>
                <a:cubicBezTo>
                  <a:pt x="3768" y="5013"/>
                  <a:pt x="3435" y="5375"/>
                  <a:pt x="3435" y="5471"/>
                </a:cubicBezTo>
                <a:cubicBezTo>
                  <a:pt x="3435" y="5511"/>
                  <a:pt x="3392" y="5568"/>
                  <a:pt x="3338" y="5596"/>
                </a:cubicBezTo>
                <a:cubicBezTo>
                  <a:pt x="3284" y="5625"/>
                  <a:pt x="3239" y="5696"/>
                  <a:pt x="3239" y="5753"/>
                </a:cubicBezTo>
                <a:cubicBezTo>
                  <a:pt x="3239" y="5809"/>
                  <a:pt x="3183" y="5908"/>
                  <a:pt x="3114" y="5972"/>
                </a:cubicBezTo>
                <a:cubicBezTo>
                  <a:pt x="3031" y="6049"/>
                  <a:pt x="2998" y="6119"/>
                  <a:pt x="3018" y="6179"/>
                </a:cubicBezTo>
                <a:cubicBezTo>
                  <a:pt x="3038" y="6242"/>
                  <a:pt x="3008" y="6296"/>
                  <a:pt x="2922" y="6352"/>
                </a:cubicBezTo>
                <a:cubicBezTo>
                  <a:pt x="2846" y="6402"/>
                  <a:pt x="2798" y="6479"/>
                  <a:pt x="2798" y="6552"/>
                </a:cubicBezTo>
                <a:cubicBezTo>
                  <a:pt x="2798" y="6617"/>
                  <a:pt x="2745" y="6729"/>
                  <a:pt x="2681" y="6799"/>
                </a:cubicBezTo>
                <a:cubicBezTo>
                  <a:pt x="2613" y="6872"/>
                  <a:pt x="2573" y="6963"/>
                  <a:pt x="2587" y="7014"/>
                </a:cubicBezTo>
                <a:cubicBezTo>
                  <a:pt x="2602" y="7071"/>
                  <a:pt x="2565" y="7131"/>
                  <a:pt x="2483" y="7184"/>
                </a:cubicBezTo>
                <a:cubicBezTo>
                  <a:pt x="2407" y="7235"/>
                  <a:pt x="2357" y="7313"/>
                  <a:pt x="2357" y="7383"/>
                </a:cubicBezTo>
                <a:cubicBezTo>
                  <a:pt x="2357" y="7446"/>
                  <a:pt x="2323" y="7527"/>
                  <a:pt x="2283" y="7560"/>
                </a:cubicBezTo>
                <a:cubicBezTo>
                  <a:pt x="2242" y="7594"/>
                  <a:pt x="2209" y="7657"/>
                  <a:pt x="2209" y="7702"/>
                </a:cubicBezTo>
                <a:cubicBezTo>
                  <a:pt x="2209" y="7747"/>
                  <a:pt x="2174" y="7834"/>
                  <a:pt x="2131" y="7896"/>
                </a:cubicBezTo>
                <a:cubicBezTo>
                  <a:pt x="2088" y="7958"/>
                  <a:pt x="2064" y="8021"/>
                  <a:pt x="2080" y="8037"/>
                </a:cubicBezTo>
                <a:cubicBezTo>
                  <a:pt x="2096" y="8053"/>
                  <a:pt x="2092" y="8090"/>
                  <a:pt x="2069" y="8120"/>
                </a:cubicBezTo>
                <a:cubicBezTo>
                  <a:pt x="1972" y="8244"/>
                  <a:pt x="1977" y="8390"/>
                  <a:pt x="2080" y="8487"/>
                </a:cubicBezTo>
                <a:cubicBezTo>
                  <a:pt x="2138" y="8541"/>
                  <a:pt x="2201" y="8582"/>
                  <a:pt x="2221" y="8576"/>
                </a:cubicBezTo>
                <a:cubicBezTo>
                  <a:pt x="2296" y="8557"/>
                  <a:pt x="2607" y="8848"/>
                  <a:pt x="2592" y="8923"/>
                </a:cubicBezTo>
                <a:cubicBezTo>
                  <a:pt x="2581" y="8983"/>
                  <a:pt x="2504" y="9004"/>
                  <a:pt x="2259" y="9014"/>
                </a:cubicBezTo>
                <a:cubicBezTo>
                  <a:pt x="2083" y="9021"/>
                  <a:pt x="1924" y="9028"/>
                  <a:pt x="1906" y="9030"/>
                </a:cubicBezTo>
                <a:cubicBezTo>
                  <a:pt x="1820" y="9037"/>
                  <a:pt x="1719" y="9201"/>
                  <a:pt x="1719" y="9332"/>
                </a:cubicBezTo>
                <a:cubicBezTo>
                  <a:pt x="1719" y="9417"/>
                  <a:pt x="1687" y="9490"/>
                  <a:pt x="1643" y="9506"/>
                </a:cubicBezTo>
                <a:cubicBezTo>
                  <a:pt x="1557" y="9540"/>
                  <a:pt x="1411" y="9435"/>
                  <a:pt x="1437" y="9358"/>
                </a:cubicBezTo>
                <a:cubicBezTo>
                  <a:pt x="1447" y="9328"/>
                  <a:pt x="1378" y="9276"/>
                  <a:pt x="1282" y="9244"/>
                </a:cubicBezTo>
                <a:cubicBezTo>
                  <a:pt x="1096" y="9180"/>
                  <a:pt x="1079" y="9183"/>
                  <a:pt x="1062" y="9286"/>
                </a:cubicBezTo>
                <a:cubicBezTo>
                  <a:pt x="1055" y="9322"/>
                  <a:pt x="1026" y="9429"/>
                  <a:pt x="995" y="9524"/>
                </a:cubicBezTo>
                <a:cubicBezTo>
                  <a:pt x="965" y="9618"/>
                  <a:pt x="944" y="9827"/>
                  <a:pt x="949" y="9989"/>
                </a:cubicBezTo>
                <a:cubicBezTo>
                  <a:pt x="956" y="10244"/>
                  <a:pt x="970" y="10285"/>
                  <a:pt x="1055" y="10294"/>
                </a:cubicBezTo>
                <a:cubicBezTo>
                  <a:pt x="1109" y="10300"/>
                  <a:pt x="1197" y="10312"/>
                  <a:pt x="1251" y="10320"/>
                </a:cubicBezTo>
                <a:cubicBezTo>
                  <a:pt x="1321" y="10330"/>
                  <a:pt x="1350" y="10306"/>
                  <a:pt x="1350" y="10235"/>
                </a:cubicBezTo>
                <a:cubicBezTo>
                  <a:pt x="1350" y="10103"/>
                  <a:pt x="1560" y="10069"/>
                  <a:pt x="1600" y="10194"/>
                </a:cubicBezTo>
                <a:cubicBezTo>
                  <a:pt x="1616" y="10244"/>
                  <a:pt x="1651" y="10331"/>
                  <a:pt x="1678" y="10388"/>
                </a:cubicBezTo>
                <a:cubicBezTo>
                  <a:pt x="1713" y="10462"/>
                  <a:pt x="1709" y="10521"/>
                  <a:pt x="1663" y="10593"/>
                </a:cubicBezTo>
                <a:cubicBezTo>
                  <a:pt x="1611" y="10677"/>
                  <a:pt x="1612" y="10718"/>
                  <a:pt x="1668" y="10822"/>
                </a:cubicBezTo>
                <a:cubicBezTo>
                  <a:pt x="1724" y="10926"/>
                  <a:pt x="1724" y="10967"/>
                  <a:pt x="1670" y="11068"/>
                </a:cubicBezTo>
                <a:cubicBezTo>
                  <a:pt x="1619" y="11164"/>
                  <a:pt x="1618" y="11205"/>
                  <a:pt x="1666" y="11263"/>
                </a:cubicBezTo>
                <a:cubicBezTo>
                  <a:pt x="1713" y="11320"/>
                  <a:pt x="1714" y="11375"/>
                  <a:pt x="1667" y="11522"/>
                </a:cubicBezTo>
                <a:cubicBezTo>
                  <a:pt x="1634" y="11625"/>
                  <a:pt x="1598" y="11738"/>
                  <a:pt x="1588" y="11775"/>
                </a:cubicBezTo>
                <a:cubicBezTo>
                  <a:pt x="1574" y="11828"/>
                  <a:pt x="1555" y="11829"/>
                  <a:pt x="1497" y="11781"/>
                </a:cubicBezTo>
                <a:cubicBezTo>
                  <a:pt x="1457" y="11748"/>
                  <a:pt x="1436" y="11705"/>
                  <a:pt x="1448" y="11684"/>
                </a:cubicBezTo>
                <a:cubicBezTo>
                  <a:pt x="1501" y="11598"/>
                  <a:pt x="1333" y="11531"/>
                  <a:pt x="1170" y="11573"/>
                </a:cubicBezTo>
                <a:lnTo>
                  <a:pt x="1006" y="11616"/>
                </a:lnTo>
                <a:lnTo>
                  <a:pt x="1003" y="11982"/>
                </a:lnTo>
                <a:cubicBezTo>
                  <a:pt x="1001" y="12183"/>
                  <a:pt x="1020" y="12414"/>
                  <a:pt x="1045" y="12497"/>
                </a:cubicBezTo>
                <a:cubicBezTo>
                  <a:pt x="1086" y="12631"/>
                  <a:pt x="1114" y="12650"/>
                  <a:pt x="1283" y="12657"/>
                </a:cubicBezTo>
                <a:cubicBezTo>
                  <a:pt x="1448" y="12663"/>
                  <a:pt x="1482" y="12646"/>
                  <a:pt x="1523" y="12538"/>
                </a:cubicBezTo>
                <a:cubicBezTo>
                  <a:pt x="1590" y="12362"/>
                  <a:pt x="1690" y="12415"/>
                  <a:pt x="1719" y="12645"/>
                </a:cubicBezTo>
                <a:cubicBezTo>
                  <a:pt x="1742" y="12823"/>
                  <a:pt x="1756" y="12839"/>
                  <a:pt x="1915" y="12854"/>
                </a:cubicBezTo>
                <a:cubicBezTo>
                  <a:pt x="2009" y="12863"/>
                  <a:pt x="2111" y="12890"/>
                  <a:pt x="2141" y="12915"/>
                </a:cubicBezTo>
                <a:cubicBezTo>
                  <a:pt x="2224" y="12984"/>
                  <a:pt x="2258" y="13406"/>
                  <a:pt x="2191" y="13548"/>
                </a:cubicBezTo>
                <a:cubicBezTo>
                  <a:pt x="2104" y="13734"/>
                  <a:pt x="2156" y="14182"/>
                  <a:pt x="2283" y="14335"/>
                </a:cubicBezTo>
                <a:cubicBezTo>
                  <a:pt x="2317" y="14375"/>
                  <a:pt x="2337" y="14452"/>
                  <a:pt x="2327" y="14506"/>
                </a:cubicBezTo>
                <a:cubicBezTo>
                  <a:pt x="2318" y="14560"/>
                  <a:pt x="2355" y="14665"/>
                  <a:pt x="2409" y="14740"/>
                </a:cubicBezTo>
                <a:cubicBezTo>
                  <a:pt x="2464" y="14815"/>
                  <a:pt x="2497" y="14894"/>
                  <a:pt x="2483" y="14915"/>
                </a:cubicBezTo>
                <a:cubicBezTo>
                  <a:pt x="2470" y="14937"/>
                  <a:pt x="2502" y="15023"/>
                  <a:pt x="2552" y="15106"/>
                </a:cubicBezTo>
                <a:cubicBezTo>
                  <a:pt x="2603" y="15189"/>
                  <a:pt x="2631" y="15272"/>
                  <a:pt x="2615" y="15288"/>
                </a:cubicBezTo>
                <a:cubicBezTo>
                  <a:pt x="2599" y="15304"/>
                  <a:pt x="2225" y="15316"/>
                  <a:pt x="1785" y="15316"/>
                </a:cubicBezTo>
                <a:cubicBezTo>
                  <a:pt x="1074" y="15316"/>
                  <a:pt x="981" y="15306"/>
                  <a:pt x="940" y="15230"/>
                </a:cubicBezTo>
                <a:cubicBezTo>
                  <a:pt x="914" y="15183"/>
                  <a:pt x="894" y="15133"/>
                  <a:pt x="893" y="15119"/>
                </a:cubicBezTo>
                <a:cubicBezTo>
                  <a:pt x="893" y="15106"/>
                  <a:pt x="879" y="15040"/>
                  <a:pt x="864" y="14973"/>
                </a:cubicBezTo>
                <a:cubicBezTo>
                  <a:pt x="849" y="14905"/>
                  <a:pt x="828" y="14784"/>
                  <a:pt x="817" y="14703"/>
                </a:cubicBezTo>
                <a:cubicBezTo>
                  <a:pt x="805" y="14622"/>
                  <a:pt x="771" y="14411"/>
                  <a:pt x="741" y="14236"/>
                </a:cubicBezTo>
                <a:cubicBezTo>
                  <a:pt x="669" y="13810"/>
                  <a:pt x="597" y="12334"/>
                  <a:pt x="627" y="11904"/>
                </a:cubicBezTo>
                <a:cubicBezTo>
                  <a:pt x="641" y="11715"/>
                  <a:pt x="623" y="11216"/>
                  <a:pt x="588" y="10794"/>
                </a:cubicBezTo>
                <a:cubicBezTo>
                  <a:pt x="553" y="10366"/>
                  <a:pt x="542" y="9986"/>
                  <a:pt x="565" y="9935"/>
                </a:cubicBezTo>
                <a:cubicBezTo>
                  <a:pt x="664" y="9712"/>
                  <a:pt x="672" y="9543"/>
                  <a:pt x="618" y="8542"/>
                </a:cubicBezTo>
                <a:cubicBezTo>
                  <a:pt x="555" y="7351"/>
                  <a:pt x="553" y="7311"/>
                  <a:pt x="593" y="7286"/>
                </a:cubicBezTo>
                <a:cubicBezTo>
                  <a:pt x="623" y="7268"/>
                  <a:pt x="799" y="6812"/>
                  <a:pt x="809" y="6726"/>
                </a:cubicBezTo>
                <a:cubicBezTo>
                  <a:pt x="811" y="6712"/>
                  <a:pt x="830" y="6673"/>
                  <a:pt x="851" y="6639"/>
                </a:cubicBezTo>
                <a:cubicBezTo>
                  <a:pt x="872" y="6606"/>
                  <a:pt x="898" y="6536"/>
                  <a:pt x="908" y="6485"/>
                </a:cubicBezTo>
                <a:cubicBezTo>
                  <a:pt x="917" y="6434"/>
                  <a:pt x="1015" y="6235"/>
                  <a:pt x="1124" y="6043"/>
                </a:cubicBezTo>
                <a:cubicBezTo>
                  <a:pt x="1232" y="5851"/>
                  <a:pt x="1307" y="5695"/>
                  <a:pt x="1291" y="5695"/>
                </a:cubicBezTo>
                <a:cubicBezTo>
                  <a:pt x="1275" y="5695"/>
                  <a:pt x="1295" y="5656"/>
                  <a:pt x="1336" y="5609"/>
                </a:cubicBezTo>
                <a:cubicBezTo>
                  <a:pt x="1378" y="5561"/>
                  <a:pt x="1448" y="5451"/>
                  <a:pt x="1493" y="5364"/>
                </a:cubicBezTo>
                <a:lnTo>
                  <a:pt x="1574" y="5204"/>
                </a:lnTo>
                <a:lnTo>
                  <a:pt x="1981" y="5204"/>
                </a:lnTo>
                <a:lnTo>
                  <a:pt x="2389" y="5204"/>
                </a:lnTo>
                <a:lnTo>
                  <a:pt x="2479" y="4774"/>
                </a:lnTo>
                <a:cubicBezTo>
                  <a:pt x="2528" y="4538"/>
                  <a:pt x="2585" y="4294"/>
                  <a:pt x="2608" y="4233"/>
                </a:cubicBezTo>
                <a:lnTo>
                  <a:pt x="2649" y="4124"/>
                </a:lnTo>
                <a:close/>
                <a:moveTo>
                  <a:pt x="7570" y="6897"/>
                </a:moveTo>
                <a:cubicBezTo>
                  <a:pt x="7632" y="6897"/>
                  <a:pt x="7644" y="6978"/>
                  <a:pt x="7653" y="7449"/>
                </a:cubicBezTo>
                <a:lnTo>
                  <a:pt x="7658" y="7658"/>
                </a:lnTo>
                <a:lnTo>
                  <a:pt x="8343" y="7658"/>
                </a:lnTo>
                <a:cubicBezTo>
                  <a:pt x="8719" y="7658"/>
                  <a:pt x="9037" y="7674"/>
                  <a:pt x="9050" y="7694"/>
                </a:cubicBezTo>
                <a:cubicBezTo>
                  <a:pt x="9062" y="7715"/>
                  <a:pt x="9086" y="8228"/>
                  <a:pt x="9105" y="8836"/>
                </a:cubicBezTo>
                <a:cubicBezTo>
                  <a:pt x="9147" y="10189"/>
                  <a:pt x="9166" y="10328"/>
                  <a:pt x="9318" y="10350"/>
                </a:cubicBezTo>
                <a:cubicBezTo>
                  <a:pt x="9380" y="10358"/>
                  <a:pt x="9443" y="10396"/>
                  <a:pt x="9457" y="10433"/>
                </a:cubicBezTo>
                <a:cubicBezTo>
                  <a:pt x="9471" y="10469"/>
                  <a:pt x="9435" y="10727"/>
                  <a:pt x="9377" y="11006"/>
                </a:cubicBezTo>
                <a:cubicBezTo>
                  <a:pt x="9318" y="11284"/>
                  <a:pt x="9267" y="11534"/>
                  <a:pt x="9261" y="11561"/>
                </a:cubicBezTo>
                <a:cubicBezTo>
                  <a:pt x="9232" y="11705"/>
                  <a:pt x="9159" y="11733"/>
                  <a:pt x="8812" y="11733"/>
                </a:cubicBezTo>
                <a:cubicBezTo>
                  <a:pt x="8387" y="11733"/>
                  <a:pt x="8458" y="11577"/>
                  <a:pt x="8272" y="12935"/>
                </a:cubicBezTo>
                <a:cubicBezTo>
                  <a:pt x="8201" y="13448"/>
                  <a:pt x="8117" y="14056"/>
                  <a:pt x="8084" y="14285"/>
                </a:cubicBezTo>
                <a:cubicBezTo>
                  <a:pt x="8042" y="14588"/>
                  <a:pt x="8006" y="14705"/>
                  <a:pt x="7952" y="14711"/>
                </a:cubicBezTo>
                <a:cubicBezTo>
                  <a:pt x="7765" y="14735"/>
                  <a:pt x="6503" y="13826"/>
                  <a:pt x="5980" y="13291"/>
                </a:cubicBezTo>
                <a:cubicBezTo>
                  <a:pt x="5503" y="12803"/>
                  <a:pt x="5150" y="12318"/>
                  <a:pt x="4844" y="11733"/>
                </a:cubicBezTo>
                <a:lnTo>
                  <a:pt x="4575" y="11217"/>
                </a:lnTo>
                <a:lnTo>
                  <a:pt x="4646" y="10778"/>
                </a:lnTo>
                <a:cubicBezTo>
                  <a:pt x="4685" y="10537"/>
                  <a:pt x="4785" y="10172"/>
                  <a:pt x="4867" y="9968"/>
                </a:cubicBezTo>
                <a:cubicBezTo>
                  <a:pt x="4949" y="9764"/>
                  <a:pt x="5072" y="9463"/>
                  <a:pt x="5139" y="9299"/>
                </a:cubicBezTo>
                <a:cubicBezTo>
                  <a:pt x="5272" y="8972"/>
                  <a:pt x="6176" y="7854"/>
                  <a:pt x="6526" y="7585"/>
                </a:cubicBezTo>
                <a:cubicBezTo>
                  <a:pt x="6893" y="7302"/>
                  <a:pt x="7507" y="6897"/>
                  <a:pt x="7570" y="6897"/>
                </a:cubicBezTo>
                <a:close/>
                <a:moveTo>
                  <a:pt x="14345" y="7522"/>
                </a:moveTo>
                <a:cubicBezTo>
                  <a:pt x="14519" y="7521"/>
                  <a:pt x="14567" y="7555"/>
                  <a:pt x="14738" y="7681"/>
                </a:cubicBezTo>
                <a:cubicBezTo>
                  <a:pt x="14865" y="7775"/>
                  <a:pt x="15193" y="8113"/>
                  <a:pt x="15466" y="8431"/>
                </a:cubicBezTo>
                <a:cubicBezTo>
                  <a:pt x="15891" y="8925"/>
                  <a:pt x="16006" y="9098"/>
                  <a:pt x="16257" y="9623"/>
                </a:cubicBezTo>
                <a:cubicBezTo>
                  <a:pt x="16641" y="10426"/>
                  <a:pt x="16728" y="10696"/>
                  <a:pt x="16816" y="11356"/>
                </a:cubicBezTo>
                <a:cubicBezTo>
                  <a:pt x="16892" y="11929"/>
                  <a:pt x="16880" y="12454"/>
                  <a:pt x="16776" y="13101"/>
                </a:cubicBezTo>
                <a:lnTo>
                  <a:pt x="16718" y="13462"/>
                </a:lnTo>
                <a:lnTo>
                  <a:pt x="16250" y="13899"/>
                </a:lnTo>
                <a:cubicBezTo>
                  <a:pt x="15895" y="14230"/>
                  <a:pt x="15667" y="14394"/>
                  <a:pt x="15308" y="14580"/>
                </a:cubicBezTo>
                <a:cubicBezTo>
                  <a:pt x="15064" y="14705"/>
                  <a:pt x="14883" y="14797"/>
                  <a:pt x="14847" y="14810"/>
                </a:cubicBezTo>
                <a:cubicBezTo>
                  <a:pt x="14822" y="14839"/>
                  <a:pt x="14783" y="14870"/>
                  <a:pt x="14730" y="14898"/>
                </a:cubicBezTo>
                <a:cubicBezTo>
                  <a:pt x="14571" y="14980"/>
                  <a:pt x="14355" y="14997"/>
                  <a:pt x="14314" y="14931"/>
                </a:cubicBezTo>
                <a:cubicBezTo>
                  <a:pt x="14299" y="14907"/>
                  <a:pt x="14318" y="14731"/>
                  <a:pt x="14355" y="14540"/>
                </a:cubicBezTo>
                <a:cubicBezTo>
                  <a:pt x="14391" y="14348"/>
                  <a:pt x="14412" y="14182"/>
                  <a:pt x="14401" y="14172"/>
                </a:cubicBezTo>
                <a:cubicBezTo>
                  <a:pt x="14390" y="14161"/>
                  <a:pt x="14381" y="13876"/>
                  <a:pt x="14380" y="13538"/>
                </a:cubicBezTo>
                <a:cubicBezTo>
                  <a:pt x="14379" y="12990"/>
                  <a:pt x="14369" y="12924"/>
                  <a:pt x="14295" y="12929"/>
                </a:cubicBezTo>
                <a:cubicBezTo>
                  <a:pt x="14223" y="12935"/>
                  <a:pt x="14213" y="12891"/>
                  <a:pt x="14226" y="12616"/>
                </a:cubicBezTo>
                <a:cubicBezTo>
                  <a:pt x="14234" y="12440"/>
                  <a:pt x="14272" y="12183"/>
                  <a:pt x="14308" y="12042"/>
                </a:cubicBezTo>
                <a:lnTo>
                  <a:pt x="14373" y="11785"/>
                </a:lnTo>
                <a:lnTo>
                  <a:pt x="13900" y="11770"/>
                </a:lnTo>
                <a:cubicBezTo>
                  <a:pt x="13467" y="11757"/>
                  <a:pt x="13428" y="11750"/>
                  <a:pt x="13443" y="11665"/>
                </a:cubicBezTo>
                <a:cubicBezTo>
                  <a:pt x="13455" y="11592"/>
                  <a:pt x="13436" y="11578"/>
                  <a:pt x="13353" y="11600"/>
                </a:cubicBezTo>
                <a:cubicBezTo>
                  <a:pt x="13290" y="11616"/>
                  <a:pt x="13239" y="11601"/>
                  <a:pt x="13224" y="11562"/>
                </a:cubicBezTo>
                <a:cubicBezTo>
                  <a:pt x="13210" y="11526"/>
                  <a:pt x="13159" y="11487"/>
                  <a:pt x="13110" y="11474"/>
                </a:cubicBezTo>
                <a:cubicBezTo>
                  <a:pt x="13030" y="11453"/>
                  <a:pt x="13021" y="11375"/>
                  <a:pt x="13013" y="10627"/>
                </a:cubicBezTo>
                <a:cubicBezTo>
                  <a:pt x="13003" y="9808"/>
                  <a:pt x="12971" y="9623"/>
                  <a:pt x="12839" y="9623"/>
                </a:cubicBezTo>
                <a:cubicBezTo>
                  <a:pt x="12710" y="9623"/>
                  <a:pt x="12710" y="9527"/>
                  <a:pt x="12831" y="8923"/>
                </a:cubicBezTo>
                <a:cubicBezTo>
                  <a:pt x="12897" y="8592"/>
                  <a:pt x="12954" y="8189"/>
                  <a:pt x="12957" y="8028"/>
                </a:cubicBezTo>
                <a:cubicBezTo>
                  <a:pt x="12961" y="7866"/>
                  <a:pt x="12982" y="7715"/>
                  <a:pt x="13004" y="7693"/>
                </a:cubicBezTo>
                <a:cubicBezTo>
                  <a:pt x="13018" y="7679"/>
                  <a:pt x="13065" y="7670"/>
                  <a:pt x="13128" y="7667"/>
                </a:cubicBezTo>
                <a:cubicBezTo>
                  <a:pt x="13239" y="7660"/>
                  <a:pt x="13394" y="7669"/>
                  <a:pt x="13510" y="7685"/>
                </a:cubicBezTo>
                <a:cubicBezTo>
                  <a:pt x="13576" y="7669"/>
                  <a:pt x="13629" y="7650"/>
                  <a:pt x="13652" y="7629"/>
                </a:cubicBezTo>
                <a:cubicBezTo>
                  <a:pt x="13703" y="7583"/>
                  <a:pt x="13875" y="7547"/>
                  <a:pt x="14120" y="7532"/>
                </a:cubicBezTo>
                <a:cubicBezTo>
                  <a:pt x="14215" y="7527"/>
                  <a:pt x="14287" y="7523"/>
                  <a:pt x="14345" y="7522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323" name="Oval"/>
          <p:cNvSpPr/>
          <p:nvPr/>
        </p:nvSpPr>
        <p:spPr>
          <a:xfrm>
            <a:off x="2815759" y="1905141"/>
            <a:ext cx="7655527" cy="7671992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324" name="Screenshot 2022-10-10 at 18.06.27-modified.png" descr="Screenshot 2022-10-10 at 18.06.27-modified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0213" y="1370100"/>
            <a:ext cx="1712567" cy="1712567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Oval"/>
          <p:cNvSpPr/>
          <p:nvPr/>
        </p:nvSpPr>
        <p:spPr>
          <a:xfrm>
            <a:off x="703729" y="1370100"/>
            <a:ext cx="1765535" cy="1712567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326" name="read-out"/>
          <p:cNvSpPr txBox="1"/>
          <p:nvPr/>
        </p:nvSpPr>
        <p:spPr>
          <a:xfrm>
            <a:off x="1518311" y="5504025"/>
            <a:ext cx="1389381" cy="537211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</a:defRPr>
            </a:lvl1pPr>
          </a:lstStyle>
          <a:p>
            <a:pPr/>
            <a:r>
              <a:t>read-out</a:t>
            </a:r>
          </a:p>
        </p:txBody>
      </p:sp>
      <p:sp>
        <p:nvSpPr>
          <p:cNvPr id="327" name="primary vacuum"/>
          <p:cNvSpPr txBox="1"/>
          <p:nvPr/>
        </p:nvSpPr>
        <p:spPr>
          <a:xfrm>
            <a:off x="5471871" y="4177065"/>
            <a:ext cx="2343303" cy="499466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400"/>
            </a:pPr>
            <a:r>
              <a:rPr>
                <a:solidFill>
                  <a:srgbClr val="000000"/>
                </a:solidFill>
              </a:rPr>
              <a:t>primary</a:t>
            </a:r>
            <a:r>
              <a:t> </a:t>
            </a:r>
            <a:r>
              <a:rPr>
                <a:solidFill>
                  <a:srgbClr val="000000"/>
                </a:solidFill>
              </a:rPr>
              <a:t>vacuum</a:t>
            </a:r>
          </a:p>
        </p:txBody>
      </p:sp>
      <p:sp>
        <p:nvSpPr>
          <p:cNvPr id="328" name="secondary vacuum"/>
          <p:cNvSpPr txBox="1"/>
          <p:nvPr/>
        </p:nvSpPr>
        <p:spPr>
          <a:xfrm>
            <a:off x="5079365" y="7040619"/>
            <a:ext cx="2846071" cy="511811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500"/>
            </a:pPr>
            <a:r>
              <a:rPr>
                <a:solidFill>
                  <a:srgbClr val="000000"/>
                </a:solidFill>
              </a:rPr>
              <a:t>secondary</a:t>
            </a:r>
            <a:r>
              <a:t> </a:t>
            </a:r>
            <a:r>
              <a:rPr>
                <a:solidFill>
                  <a:srgbClr val="000000"/>
                </a:solidFill>
              </a:rPr>
              <a:t>vacuum</a:t>
            </a:r>
          </a:p>
        </p:txBody>
      </p:sp>
      <p:sp>
        <p:nvSpPr>
          <p:cNvPr id="329" name="Line"/>
          <p:cNvSpPr/>
          <p:nvPr/>
        </p:nvSpPr>
        <p:spPr>
          <a:xfrm flipV="1">
            <a:off x="5544175" y="5844762"/>
            <a:ext cx="1437586" cy="496031"/>
          </a:xfrm>
          <a:prstGeom prst="line">
            <a:avLst/>
          </a:prstGeom>
          <a:ln w="381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30" name="Line"/>
          <p:cNvSpPr/>
          <p:nvPr/>
        </p:nvSpPr>
        <p:spPr>
          <a:xfrm>
            <a:off x="7360450" y="6011742"/>
            <a:ext cx="2904202" cy="805267"/>
          </a:xfrm>
          <a:prstGeom prst="line">
            <a:avLst/>
          </a:prstGeom>
          <a:ln w="190500">
            <a:solidFill>
              <a:srgbClr val="FFFFFF"/>
            </a:solidFill>
            <a:miter lim="400000"/>
          </a:ln>
          <a:effectLst>
            <a:outerShdw sx="100000" sy="100000" kx="0" ky="0" algn="b" rotWithShape="0" blurRad="114300" dist="127000" dir="5400000">
              <a:srgbClr val="000000">
                <a:alpha val="70000"/>
              </a:srgbClr>
            </a:outerShdw>
          </a:effectLst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31" name="Line"/>
          <p:cNvSpPr/>
          <p:nvPr/>
        </p:nvSpPr>
        <p:spPr>
          <a:xfrm flipH="1" flipV="1">
            <a:off x="7190339" y="5962532"/>
            <a:ext cx="2180881" cy="637045"/>
          </a:xfrm>
          <a:prstGeom prst="line">
            <a:avLst/>
          </a:prstGeom>
          <a:ln w="508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32" name="beam"/>
          <p:cNvSpPr txBox="1"/>
          <p:nvPr/>
        </p:nvSpPr>
        <p:spPr>
          <a:xfrm rot="780000">
            <a:off x="7971158" y="6109701"/>
            <a:ext cx="64892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beam</a:t>
            </a:r>
          </a:p>
        </p:txBody>
      </p:sp>
      <p:sp>
        <p:nvSpPr>
          <p:cNvPr id="333" name="Line"/>
          <p:cNvSpPr/>
          <p:nvPr/>
        </p:nvSpPr>
        <p:spPr>
          <a:xfrm flipV="1">
            <a:off x="6520116" y="6470792"/>
            <a:ext cx="1" cy="570202"/>
          </a:xfrm>
          <a:prstGeom prst="line">
            <a:avLst/>
          </a:prstGeom>
          <a:ln w="38100">
            <a:solidFill>
              <a:schemeClr val="accent1">
                <a:hueOff val="114395"/>
                <a:lumOff val="-24975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34" name="modules"/>
          <p:cNvSpPr txBox="1"/>
          <p:nvPr/>
        </p:nvSpPr>
        <p:spPr>
          <a:xfrm>
            <a:off x="4278070" y="6316593"/>
            <a:ext cx="1395413" cy="537211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</a:defRPr>
            </a:lvl1pPr>
          </a:lstStyle>
          <a:p>
            <a:pPr/>
            <a:r>
              <a:t>modules</a:t>
            </a:r>
          </a:p>
        </p:txBody>
      </p:sp>
      <p:sp>
        <p:nvSpPr>
          <p:cNvPr id="335" name="1 m"/>
          <p:cNvSpPr txBox="1"/>
          <p:nvPr/>
        </p:nvSpPr>
        <p:spPr>
          <a:xfrm>
            <a:off x="11125991" y="5428767"/>
            <a:ext cx="45710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1 m</a:t>
            </a:r>
          </a:p>
        </p:txBody>
      </p:sp>
      <p:sp>
        <p:nvSpPr>
          <p:cNvPr id="336" name="A-side"/>
          <p:cNvSpPr txBox="1"/>
          <p:nvPr/>
        </p:nvSpPr>
        <p:spPr>
          <a:xfrm>
            <a:off x="3937419" y="5127009"/>
            <a:ext cx="1032968" cy="499467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5">
                <a:lumOff val="-29866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/>
            <a:r>
              <a:t>A-side</a:t>
            </a:r>
          </a:p>
        </p:txBody>
      </p:sp>
      <p:sp>
        <p:nvSpPr>
          <p:cNvPr id="337" name="C-side"/>
          <p:cNvSpPr txBox="1"/>
          <p:nvPr/>
        </p:nvSpPr>
        <p:spPr>
          <a:xfrm>
            <a:off x="9331975" y="4941258"/>
            <a:ext cx="1055524" cy="499467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5">
                <a:lumOff val="-29866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</a:lstStyle>
          <a:p>
            <a:pPr/>
            <a:r>
              <a:t>C-side</a:t>
            </a:r>
          </a:p>
        </p:txBody>
      </p:sp>
      <p:sp>
        <p:nvSpPr>
          <p:cNvPr id="338" name="Line"/>
          <p:cNvSpPr/>
          <p:nvPr/>
        </p:nvSpPr>
        <p:spPr>
          <a:xfrm flipH="1">
            <a:off x="7974018" y="4444951"/>
            <a:ext cx="611663" cy="802163"/>
          </a:xfrm>
          <a:prstGeom prst="line">
            <a:avLst/>
          </a:prstGeom>
          <a:ln w="381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39" name="RF-foil"/>
          <p:cNvSpPr txBox="1"/>
          <p:nvPr/>
        </p:nvSpPr>
        <p:spPr>
          <a:xfrm>
            <a:off x="8253433" y="3899594"/>
            <a:ext cx="1118236" cy="537211"/>
          </a:xfrm>
          <a:prstGeom prst="rect">
            <a:avLst/>
          </a:prstGeom>
          <a:solidFill>
            <a:srgbClr val="FFFFFF"/>
          </a:solidFill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solidFill>
                  <a:srgbClr val="000000"/>
                </a:solidFill>
              </a:defRPr>
            </a:lvl1pPr>
          </a:lstStyle>
          <a:p>
            <a:pPr>
              <a:defRPr sz="1600"/>
            </a:pPr>
            <a:r>
              <a:rPr sz="2500"/>
              <a:t>RF-foil</a:t>
            </a:r>
          </a:p>
        </p:txBody>
      </p:sp>
      <p:sp>
        <p:nvSpPr>
          <p:cNvPr id="340" name="Line"/>
          <p:cNvSpPr/>
          <p:nvPr/>
        </p:nvSpPr>
        <p:spPr>
          <a:xfrm flipH="1">
            <a:off x="6766013" y="4432251"/>
            <a:ext cx="1499895" cy="892724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41" name="Line"/>
          <p:cNvSpPr/>
          <p:nvPr/>
        </p:nvSpPr>
        <p:spPr>
          <a:xfrm flipV="1">
            <a:off x="10924407" y="2893935"/>
            <a:ext cx="1" cy="5694403"/>
          </a:xfrm>
          <a:prstGeom prst="line">
            <a:avLst/>
          </a:prstGeom>
          <a:ln w="25400">
            <a:solidFill>
              <a:srgbClr val="929292"/>
            </a:solidFill>
            <a:miter lim="400000"/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lide bullet text"/>
          <p:cNvSpPr txBox="1"/>
          <p:nvPr>
            <p:ph type="body" idx="1"/>
          </p:nvPr>
        </p:nvSpPr>
        <p:spPr>
          <a:xfrm>
            <a:off x="1010972" y="3168576"/>
            <a:ext cx="11607801" cy="6096001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46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47" name="Halves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Halves</a:t>
            </a:r>
          </a:p>
        </p:txBody>
      </p:sp>
      <p:sp>
        <p:nvSpPr>
          <p:cNvPr id="348" name="Slide Number"/>
          <p:cNvSpPr txBox="1"/>
          <p:nvPr>
            <p:ph type="sldNum" sz="quarter" idx="2"/>
          </p:nvPr>
        </p:nvSpPr>
        <p:spPr>
          <a:xfrm>
            <a:off x="14699" y="4652436"/>
            <a:ext cx="385166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49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50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351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352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353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354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355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356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357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358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359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360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361" name="Upgrade 1"/>
          <p:cNvSpPr txBox="1"/>
          <p:nvPr/>
        </p:nvSpPr>
        <p:spPr>
          <a:xfrm>
            <a:off x="6385949" y="475645"/>
            <a:ext cx="1426821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rPr b="1" sz="2000"/>
              <a:t>Upgrade 1</a:t>
            </a:r>
            <a:r>
              <a:t> </a:t>
            </a:r>
          </a:p>
        </p:txBody>
      </p:sp>
      <p:sp>
        <p:nvSpPr>
          <p:cNvPr id="362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363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364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sp>
        <p:nvSpPr>
          <p:cNvPr id="365" name="Rectangle"/>
          <p:cNvSpPr txBox="1"/>
          <p:nvPr/>
        </p:nvSpPr>
        <p:spPr>
          <a:xfrm>
            <a:off x="698500" y="1412977"/>
            <a:ext cx="11607801" cy="67180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 fontScale="100000" lnSpcReduction="0"/>
          </a:bodyPr>
          <a:lstStyle/>
          <a:p>
            <a:pPr algn="l" defTabSz="587022">
              <a:defRPr b="1" sz="3800">
                <a:solidFill>
                  <a:srgbClr val="000000"/>
                </a:solidFill>
              </a:defRPr>
            </a:pPr>
          </a:p>
        </p:txBody>
      </p:sp>
      <p:pic>
        <p:nvPicPr>
          <p:cNvPr id="36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flipH="1">
            <a:off x="6480797" y="2505766"/>
            <a:ext cx="6705538" cy="4742068"/>
          </a:xfrm>
          <a:prstGeom prst="rect">
            <a:avLst/>
          </a:prstGeom>
          <a:ln w="12700">
            <a:miter lim="400000"/>
          </a:ln>
        </p:spPr>
      </p:pic>
      <p:sp>
        <p:nvSpPr>
          <p:cNvPr id="367" name="Run 1+2"/>
          <p:cNvSpPr txBox="1"/>
          <p:nvPr/>
        </p:nvSpPr>
        <p:spPr>
          <a:xfrm>
            <a:off x="4174780" y="2359684"/>
            <a:ext cx="88382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Run 1+2</a:t>
            </a:r>
          </a:p>
        </p:txBody>
      </p:sp>
      <p:sp>
        <p:nvSpPr>
          <p:cNvPr id="368" name="Run 3+4"/>
          <p:cNvSpPr txBox="1"/>
          <p:nvPr/>
        </p:nvSpPr>
        <p:spPr>
          <a:xfrm>
            <a:off x="9759104" y="2254946"/>
            <a:ext cx="883819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Run 3+4</a:t>
            </a:r>
          </a:p>
        </p:txBody>
      </p:sp>
      <p:sp>
        <p:nvSpPr>
          <p:cNvPr id="369" name="Upgrade 1"/>
          <p:cNvSpPr txBox="1"/>
          <p:nvPr/>
        </p:nvSpPr>
        <p:spPr>
          <a:xfrm>
            <a:off x="9664006" y="2464422"/>
            <a:ext cx="1074015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Upgrade 1</a:t>
            </a:r>
          </a:p>
        </p:txBody>
      </p:sp>
      <p:pic>
        <p:nvPicPr>
          <p:cNvPr id="370" name="MODULE_zoom-modified.png" descr="MODULE_zoom-modified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5400000">
            <a:off x="730213" y="1370100"/>
            <a:ext cx="1712567" cy="1712567"/>
          </a:xfrm>
          <a:prstGeom prst="rect">
            <a:avLst/>
          </a:prstGeom>
          <a:ln w="12700">
            <a:miter lim="400000"/>
          </a:ln>
        </p:spPr>
      </p:pic>
      <p:sp>
        <p:nvSpPr>
          <p:cNvPr id="371" name="Oval"/>
          <p:cNvSpPr/>
          <p:nvPr/>
        </p:nvSpPr>
        <p:spPr>
          <a:xfrm>
            <a:off x="703729" y="1370100"/>
            <a:ext cx="1765535" cy="1712567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372" name="OldVelo.jpeg" descr="OldVelo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292308" y="2791598"/>
            <a:ext cx="5072582" cy="3800195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373" name="Table"/>
          <p:cNvGraphicFramePr/>
          <p:nvPr/>
        </p:nvGraphicFramePr>
        <p:xfrm>
          <a:off x="1813899" y="6213703"/>
          <a:ext cx="10001947" cy="295928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635948"/>
                <a:gridCol w="2788665"/>
                <a:gridCol w="2788665"/>
                <a:gridCol w="2788665"/>
              </a:tblGrid>
              <a:tr h="316347"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400">
                          <a:sym typeface="Helvetica Neue"/>
                        </a:rPr>
                        <a:t># modules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42(r,  )+4r modules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>
                          <a:solidFill>
                            <a:srgbClr val="5E5E5E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52 modules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</a:tr>
              <a:tr h="316347"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400">
                          <a:sym typeface="Helvetica Neue"/>
                        </a:rPr>
                        <a:t>geometry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r, 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>
                          <a:solidFill>
                            <a:srgbClr val="5E5E5E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x,y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</a:tr>
              <a:tr h="316347"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400">
                          <a:sym typeface="Helvetica Neue"/>
                        </a:rPr>
                        <a:t>technology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strips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>
                          <a:solidFill>
                            <a:srgbClr val="5E5E5E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pixels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</a:tr>
              <a:tr h="316347"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400">
                          <a:sym typeface="Helvetica Neue"/>
                        </a:rPr>
                        <a:t>pitch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>
                          <a:solidFill>
                            <a:srgbClr val="5E5E5E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</a:tr>
              <a:tr h="732153"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400">
                          <a:sym typeface="Helvetica Neue"/>
                        </a:rPr>
                        <a:t>distance to beam from the first sensing element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~8 mm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>
                          <a:solidFill>
                            <a:srgbClr val="5E5E5E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~5 mm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</a:tr>
              <a:tr h="316347"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400">
                          <a:sym typeface="Helvetica Neue"/>
                        </a:rPr>
                        <a:t>readout rate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70MHits/s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900MHits/s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</a:tr>
              <a:tr h="316347"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400">
                          <a:sym typeface="Helvetica Neue"/>
                        </a:rPr>
                        <a:t>max fluence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defTabSz="457200">
                        <a:lnSpc>
                          <a:spcPct val="100000"/>
                        </a:lnSpc>
                        <a:defRPr spc="0" sz="14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endParaRPr sz="900"/>
                    </a:p>
                    <a:p>
                      <a:pPr marL="0" indent="0" defTabSz="457200">
                        <a:lnSpc>
                          <a:spcPct val="100000"/>
                        </a:lnSpc>
                        <a:defRPr spc="0" sz="14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endParaRPr sz="900"/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defTabSz="457200">
                        <a:lnSpc>
                          <a:spcPct val="100000"/>
                        </a:lnSpc>
                        <a:defRPr spc="0" sz="14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endParaRPr sz="900"/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</a:tr>
              <a:tr h="506847"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400">
                          <a:sym typeface="Helvetica Neue"/>
                        </a:rPr>
                        <a:t>sensor temperature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900">
                          <a:sym typeface="Helvetica Neue"/>
                        </a:rPr>
                        <a:t>-8°C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-25°C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</a:tr>
            </a:tbl>
          </a:graphicData>
        </a:graphic>
      </p:graphicFrame>
      <p:sp>
        <p:nvSpPr>
          <p:cNvPr id="374" name="Equation"/>
          <p:cNvSpPr txBox="1"/>
          <p:nvPr/>
        </p:nvSpPr>
        <p:spPr>
          <a:xfrm>
            <a:off x="4341879" y="6334632"/>
            <a:ext cx="115419" cy="18044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ϕ</m:t>
                  </m:r>
                </m:oMath>
              </m:oMathPara>
            </a14:m>
            <a:endParaRPr sz="1600"/>
          </a:p>
        </p:txBody>
      </p:sp>
      <p:sp>
        <p:nvSpPr>
          <p:cNvPr id="375" name="Equation"/>
          <p:cNvSpPr txBox="1"/>
          <p:nvPr/>
        </p:nvSpPr>
        <p:spPr>
          <a:xfrm>
            <a:off x="3751053" y="8577608"/>
            <a:ext cx="2208648" cy="25366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43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×</m:t>
                  </m:r>
                  <m:sSup>
                    <m:e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e>
                    <m:sup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13</m:t>
                      </m:r>
                    </m:sup>
                  </m:sSup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M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V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⋅</m:t>
                  </m:r>
                  <m:sSub>
                    <m:e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e>
                    <m:sub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</m:sub>
                  </m:sSub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⋅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c</m:t>
                  </m:r>
                  <m:sSup>
                    <m:e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sup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m:oMathPara>
            </a14:m>
            <a:endParaRPr sz="1600"/>
          </a:p>
        </p:txBody>
      </p:sp>
      <p:sp>
        <p:nvSpPr>
          <p:cNvPr id="376" name="Equation"/>
          <p:cNvSpPr txBox="1"/>
          <p:nvPr/>
        </p:nvSpPr>
        <p:spPr>
          <a:xfrm>
            <a:off x="9259814" y="8576446"/>
            <a:ext cx="2301308" cy="25366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800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×</m:t>
                  </m:r>
                  <m:sSup>
                    <m:e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e>
                    <m:sup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13</m:t>
                      </m:r>
                    </m:sup>
                  </m:sSup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M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V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⋅</m:t>
                  </m:r>
                  <m:sSub>
                    <m:e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e>
                    <m:sub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</m:sub>
                  </m:sSub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⋅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c</m:t>
                  </m:r>
                  <m:sSup>
                    <m:e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sup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m:oMathPara>
            </a14:m>
            <a:endParaRPr sz="1600"/>
          </a:p>
        </p:txBody>
      </p:sp>
      <p:sp>
        <p:nvSpPr>
          <p:cNvPr id="377" name="Equation"/>
          <p:cNvSpPr txBox="1"/>
          <p:nvPr/>
        </p:nvSpPr>
        <p:spPr>
          <a:xfrm>
            <a:off x="4926079" y="6671872"/>
            <a:ext cx="115419" cy="18044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ϕ</m:t>
                  </m:r>
                </m:oMath>
              </m:oMathPara>
            </a14:m>
            <a:endParaRPr sz="1600"/>
          </a:p>
        </p:txBody>
      </p:sp>
      <p:sp>
        <p:nvSpPr>
          <p:cNvPr id="378" name="Equation"/>
          <p:cNvSpPr txBox="1"/>
          <p:nvPr/>
        </p:nvSpPr>
        <p:spPr>
          <a:xfrm>
            <a:off x="10002915" y="7247749"/>
            <a:ext cx="881294" cy="18145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55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×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55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μ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m</m:t>
                  </m:r>
                </m:oMath>
              </m:oMathPara>
            </a14:m>
            <a:endParaRPr sz="1600"/>
          </a:p>
        </p:txBody>
      </p:sp>
      <p:sp>
        <p:nvSpPr>
          <p:cNvPr id="379" name="Equation"/>
          <p:cNvSpPr txBox="1"/>
          <p:nvPr/>
        </p:nvSpPr>
        <p:spPr>
          <a:xfrm>
            <a:off x="4287680" y="7247833"/>
            <a:ext cx="986754" cy="17902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48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×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120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μ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m</m:t>
                  </m:r>
                </m:oMath>
              </m:oMathPara>
            </a14:m>
            <a:endParaRPr sz="1600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Slide bullet text"/>
          <p:cNvSpPr txBox="1"/>
          <p:nvPr>
            <p:ph type="body" idx="1"/>
          </p:nvPr>
        </p:nvSpPr>
        <p:spPr>
          <a:xfrm>
            <a:off x="1010972" y="3168576"/>
            <a:ext cx="11607801" cy="6096001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84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85" name="Halves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Halves</a:t>
            </a:r>
          </a:p>
        </p:txBody>
      </p:sp>
      <p:sp>
        <p:nvSpPr>
          <p:cNvPr id="386" name="Slide Number"/>
          <p:cNvSpPr txBox="1"/>
          <p:nvPr>
            <p:ph type="sldNum" sz="quarter" idx="2"/>
          </p:nvPr>
        </p:nvSpPr>
        <p:spPr>
          <a:xfrm>
            <a:off x="14699" y="4652436"/>
            <a:ext cx="385166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87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388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389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390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391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392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393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394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395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396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397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398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399" name="Upgrade 1"/>
          <p:cNvSpPr txBox="1"/>
          <p:nvPr/>
        </p:nvSpPr>
        <p:spPr>
          <a:xfrm>
            <a:off x="6385949" y="475645"/>
            <a:ext cx="1426821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rPr b="1" sz="2000"/>
              <a:t>Upgrade 1</a:t>
            </a:r>
            <a:r>
              <a:t> </a:t>
            </a:r>
          </a:p>
        </p:txBody>
      </p:sp>
      <p:sp>
        <p:nvSpPr>
          <p:cNvPr id="400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401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402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sp>
        <p:nvSpPr>
          <p:cNvPr id="403" name="Rectangle"/>
          <p:cNvSpPr txBox="1"/>
          <p:nvPr/>
        </p:nvSpPr>
        <p:spPr>
          <a:xfrm>
            <a:off x="698500" y="1412977"/>
            <a:ext cx="11607801" cy="67180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 fontScale="100000" lnSpcReduction="0"/>
          </a:bodyPr>
          <a:lstStyle/>
          <a:p>
            <a:pPr algn="l" defTabSz="587022">
              <a:defRPr b="1" sz="3800">
                <a:solidFill>
                  <a:srgbClr val="000000"/>
                </a:solidFill>
              </a:defRPr>
            </a:pPr>
          </a:p>
        </p:txBody>
      </p:sp>
      <p:pic>
        <p:nvPicPr>
          <p:cNvPr id="40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flipH="1">
            <a:off x="6480797" y="2505766"/>
            <a:ext cx="6705538" cy="4742068"/>
          </a:xfrm>
          <a:prstGeom prst="rect">
            <a:avLst/>
          </a:prstGeom>
          <a:ln w="12700">
            <a:miter lim="400000"/>
          </a:ln>
        </p:spPr>
      </p:pic>
      <p:sp>
        <p:nvSpPr>
          <p:cNvPr id="405" name="Run 1+2"/>
          <p:cNvSpPr txBox="1"/>
          <p:nvPr/>
        </p:nvSpPr>
        <p:spPr>
          <a:xfrm>
            <a:off x="4174780" y="2359684"/>
            <a:ext cx="883820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Run 1+2</a:t>
            </a:r>
          </a:p>
        </p:txBody>
      </p:sp>
      <p:sp>
        <p:nvSpPr>
          <p:cNvPr id="406" name="Run 3+4"/>
          <p:cNvSpPr txBox="1"/>
          <p:nvPr/>
        </p:nvSpPr>
        <p:spPr>
          <a:xfrm>
            <a:off x="9759104" y="2254946"/>
            <a:ext cx="883819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Run 3+4</a:t>
            </a:r>
          </a:p>
        </p:txBody>
      </p:sp>
      <p:sp>
        <p:nvSpPr>
          <p:cNvPr id="407" name="Upgrade 1"/>
          <p:cNvSpPr txBox="1"/>
          <p:nvPr/>
        </p:nvSpPr>
        <p:spPr>
          <a:xfrm>
            <a:off x="9664006" y="2464422"/>
            <a:ext cx="1074015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Upgrade 1</a:t>
            </a:r>
          </a:p>
        </p:txBody>
      </p:sp>
      <p:pic>
        <p:nvPicPr>
          <p:cNvPr id="408" name="MODULE_zoom-modified.png" descr="MODULE_zoom-modifie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5400000">
            <a:off x="730213" y="1370100"/>
            <a:ext cx="1712567" cy="1712567"/>
          </a:xfrm>
          <a:prstGeom prst="rect">
            <a:avLst/>
          </a:prstGeom>
          <a:ln w="12700">
            <a:miter lim="400000"/>
          </a:ln>
        </p:spPr>
      </p:pic>
      <p:sp>
        <p:nvSpPr>
          <p:cNvPr id="409" name="Oval"/>
          <p:cNvSpPr/>
          <p:nvPr/>
        </p:nvSpPr>
        <p:spPr>
          <a:xfrm>
            <a:off x="703729" y="1370100"/>
            <a:ext cx="1765535" cy="1712567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410" name="OldVelo.jpeg" descr="OldVelo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292308" y="2791598"/>
            <a:ext cx="5072582" cy="3800195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411" name="Table"/>
          <p:cNvGraphicFramePr/>
          <p:nvPr/>
        </p:nvGraphicFramePr>
        <p:xfrm>
          <a:off x="1813899" y="6213703"/>
          <a:ext cx="10001947" cy="295928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635948"/>
                <a:gridCol w="2788665"/>
                <a:gridCol w="2788665"/>
                <a:gridCol w="2788665"/>
              </a:tblGrid>
              <a:tr h="316347"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400">
                          <a:sym typeface="Helvetica Neue"/>
                        </a:rPr>
                        <a:t># modules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42(r,  )+4r modules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>
                          <a:solidFill>
                            <a:srgbClr val="5E5E5E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52 modules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</a:tr>
              <a:tr h="316347"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400">
                          <a:sym typeface="Helvetica Neue"/>
                        </a:rPr>
                        <a:t>geometry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r, 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>
                          <a:solidFill>
                            <a:srgbClr val="5E5E5E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x,y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</a:tr>
              <a:tr h="316347"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400">
                          <a:sym typeface="Helvetica Neue"/>
                        </a:rPr>
                        <a:t>technology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strips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>
                          <a:solidFill>
                            <a:srgbClr val="5E5E5E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pixels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</a:tr>
              <a:tr h="316347"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400">
                          <a:sym typeface="Helvetica Neue"/>
                        </a:rPr>
                        <a:t>pitch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>
                          <a:solidFill>
                            <a:srgbClr val="5E5E5E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</a:tr>
              <a:tr h="732153"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400">
                          <a:sym typeface="Helvetica Neue"/>
                        </a:rPr>
                        <a:t>distance to beam from the first sensing element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~8 mm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>
                          <a:solidFill>
                            <a:srgbClr val="5E5E5E"/>
                          </a:solidFill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~5 mm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</a:tr>
              <a:tr h="316347"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400">
                          <a:sym typeface="Helvetica Neue"/>
                        </a:rPr>
                        <a:t>readout rate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70MHits/s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900MHits/s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</a:tr>
              <a:tr h="316347"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400">
                          <a:sym typeface="Helvetica Neue"/>
                        </a:rPr>
                        <a:t>max fluence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defTabSz="457200">
                        <a:lnSpc>
                          <a:spcPct val="100000"/>
                        </a:lnSpc>
                        <a:defRPr spc="0" sz="14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endParaRPr sz="900"/>
                    </a:p>
                    <a:p>
                      <a:pPr marL="0" indent="0" defTabSz="457200">
                        <a:lnSpc>
                          <a:spcPct val="100000"/>
                        </a:lnSpc>
                        <a:defRPr spc="0" sz="14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endParaRPr sz="900"/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defTabSz="457200">
                        <a:lnSpc>
                          <a:spcPct val="100000"/>
                        </a:lnSpc>
                        <a:defRPr spc="0" sz="14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endParaRPr sz="900"/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</a:tr>
              <a:tr h="506847"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400">
                          <a:sym typeface="Helvetica Neue"/>
                        </a:rPr>
                        <a:t>sensor temperature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 sz="1900">
                          <a:sym typeface="Helvetica Neue"/>
                        </a:rPr>
                        <a:t>-8°C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2200">
                          <a:sym typeface="Helvetica Neue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  <a:tc>
                  <a:txBody>
                    <a:bodyPr/>
                    <a:lstStyle/>
                    <a:p>
                      <a:pPr marL="0" indent="0" algn="ctr" defTabSz="584200">
                        <a:lnSpc>
                          <a:spcPct val="100000"/>
                        </a:lnSpc>
                        <a:defRPr spc="0" sz="1800"/>
                      </a:pPr>
                      <a:r>
                        <a:rPr>
                          <a:sym typeface="Helvetica Neue"/>
                        </a:rPr>
                        <a:t>-25°C</a:t>
                      </a:r>
                    </a:p>
                  </a:txBody>
                  <a:tcPr marL="50800" marR="50800" marT="50800" marB="50800" anchor="ctr" anchorCtr="0" horzOverflow="overflow">
                    <a:lnL w="0">
                      <a:miter lim="400000"/>
                    </a:lnL>
                    <a:lnR w="0">
                      <a:miter lim="400000"/>
                    </a:lnR>
                  </a:tcPr>
                </a:tc>
              </a:tr>
            </a:tbl>
          </a:graphicData>
        </a:graphic>
      </p:graphicFrame>
      <p:sp>
        <p:nvSpPr>
          <p:cNvPr id="412" name="Equation"/>
          <p:cNvSpPr txBox="1"/>
          <p:nvPr/>
        </p:nvSpPr>
        <p:spPr>
          <a:xfrm>
            <a:off x="4341879" y="6334632"/>
            <a:ext cx="115419" cy="18044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ϕ</m:t>
                  </m:r>
                </m:oMath>
              </m:oMathPara>
            </a14:m>
            <a:endParaRPr sz="1600"/>
          </a:p>
        </p:txBody>
      </p:sp>
      <p:sp>
        <p:nvSpPr>
          <p:cNvPr id="413" name="Equation"/>
          <p:cNvSpPr txBox="1"/>
          <p:nvPr/>
        </p:nvSpPr>
        <p:spPr>
          <a:xfrm>
            <a:off x="3751053" y="8577608"/>
            <a:ext cx="2208648" cy="25366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43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×</m:t>
                  </m:r>
                  <m:sSup>
                    <m:e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e>
                    <m:sup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13</m:t>
                      </m:r>
                    </m:sup>
                  </m:sSup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M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V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⋅</m:t>
                  </m:r>
                  <m:sSub>
                    <m:e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e>
                    <m:sub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</m:sub>
                  </m:sSub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⋅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c</m:t>
                  </m:r>
                  <m:sSup>
                    <m:e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sup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m:oMathPara>
            </a14:m>
            <a:endParaRPr sz="1600"/>
          </a:p>
        </p:txBody>
      </p:sp>
      <p:sp>
        <p:nvSpPr>
          <p:cNvPr id="414" name="Equation"/>
          <p:cNvSpPr txBox="1"/>
          <p:nvPr/>
        </p:nvSpPr>
        <p:spPr>
          <a:xfrm>
            <a:off x="9259814" y="8576446"/>
            <a:ext cx="2301308" cy="25366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800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×</m:t>
                  </m:r>
                  <m:sSup>
                    <m:e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e>
                    <m:sup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13</m:t>
                      </m:r>
                    </m:sup>
                  </m:sSup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M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V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⋅</m:t>
                  </m:r>
                  <m:sSub>
                    <m:e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e>
                    <m:sub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q</m:t>
                      </m:r>
                    </m:sub>
                  </m:sSub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⋅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c</m:t>
                  </m:r>
                  <m:sSup>
                    <m:e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sup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r>
                        <a:rPr xmlns:a="http://schemas.openxmlformats.org/drawingml/2006/main" sz="16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m:oMathPara>
            </a14:m>
            <a:endParaRPr sz="1600"/>
          </a:p>
        </p:txBody>
      </p:sp>
      <p:sp>
        <p:nvSpPr>
          <p:cNvPr id="415" name="Equation"/>
          <p:cNvSpPr txBox="1"/>
          <p:nvPr/>
        </p:nvSpPr>
        <p:spPr>
          <a:xfrm>
            <a:off x="4926079" y="6671872"/>
            <a:ext cx="115419" cy="18044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ϕ</m:t>
                  </m:r>
                </m:oMath>
              </m:oMathPara>
            </a14:m>
            <a:endParaRPr sz="1600"/>
          </a:p>
        </p:txBody>
      </p:sp>
      <p:sp>
        <p:nvSpPr>
          <p:cNvPr id="416" name="Equation"/>
          <p:cNvSpPr txBox="1"/>
          <p:nvPr/>
        </p:nvSpPr>
        <p:spPr>
          <a:xfrm>
            <a:off x="10002915" y="7247749"/>
            <a:ext cx="881294" cy="18145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55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×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55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μ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m</m:t>
                  </m:r>
                </m:oMath>
              </m:oMathPara>
            </a14:m>
            <a:endParaRPr sz="1600"/>
          </a:p>
        </p:txBody>
      </p:sp>
      <p:sp>
        <p:nvSpPr>
          <p:cNvPr id="417" name="Equation"/>
          <p:cNvSpPr txBox="1"/>
          <p:nvPr/>
        </p:nvSpPr>
        <p:spPr>
          <a:xfrm>
            <a:off x="4287680" y="7247833"/>
            <a:ext cx="986754" cy="17902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algn="l"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48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×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120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μ</m:t>
                  </m:r>
                  <m:r>
                    <a:rPr xmlns:a="http://schemas.openxmlformats.org/drawingml/2006/main" sz="16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m</m:t>
                  </m:r>
                </m:oMath>
              </m:oMathPara>
            </a14:m>
            <a:endParaRPr sz="1600"/>
          </a:p>
        </p:txBody>
      </p:sp>
      <p:sp>
        <p:nvSpPr>
          <p:cNvPr id="418" name="Oval"/>
          <p:cNvSpPr/>
          <p:nvPr/>
        </p:nvSpPr>
        <p:spPr>
          <a:xfrm>
            <a:off x="8655248" y="4725241"/>
            <a:ext cx="3576628" cy="1211906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Slide bullet text"/>
          <p:cNvSpPr txBox="1"/>
          <p:nvPr>
            <p:ph type="body" idx="1"/>
          </p:nvPr>
        </p:nvSpPr>
        <p:spPr>
          <a:xfrm>
            <a:off x="1034897" y="2915436"/>
            <a:ext cx="11607801" cy="6096001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21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22" name="Readout"/>
          <p:cNvSpPr txBox="1"/>
          <p:nvPr>
            <p:ph type="title"/>
          </p:nvPr>
        </p:nvSpPr>
        <p:spPr>
          <a:xfrm>
            <a:off x="698500" y="344643"/>
            <a:ext cx="11607800" cy="1016001"/>
          </a:xfrm>
          <a:prstGeom prst="rect">
            <a:avLst/>
          </a:prstGeom>
        </p:spPr>
        <p:txBody>
          <a:bodyPr/>
          <a:lstStyle>
            <a:lvl1pPr defTabSz="1716590">
              <a:defRPr spc="-118" sz="5940"/>
            </a:lvl1pPr>
          </a:lstStyle>
          <a:p>
            <a:pPr/>
            <a:r>
              <a:t>Readout</a:t>
            </a:r>
          </a:p>
        </p:txBody>
      </p:sp>
      <p:sp>
        <p:nvSpPr>
          <p:cNvPr id="423" name="Slide Number"/>
          <p:cNvSpPr txBox="1"/>
          <p:nvPr>
            <p:ph type="sldNum" sz="quarter" idx="2"/>
          </p:nvPr>
        </p:nvSpPr>
        <p:spPr>
          <a:xfrm>
            <a:off x="14699" y="4652436"/>
            <a:ext cx="385166" cy="4487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24" name="Line"/>
          <p:cNvSpPr/>
          <p:nvPr/>
        </p:nvSpPr>
        <p:spPr>
          <a:xfrm>
            <a:off x="3877583" y="852643"/>
            <a:ext cx="9113300" cy="1"/>
          </a:xfrm>
          <a:prstGeom prst="line">
            <a:avLst/>
          </a:prstGeom>
          <a:ln w="50800">
            <a:solidFill>
              <a:srgbClr val="4D72BC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25" name="2010"/>
          <p:cNvSpPr txBox="1"/>
          <p:nvPr/>
        </p:nvSpPr>
        <p:spPr>
          <a:xfrm>
            <a:off x="3829792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2010</a:t>
            </a:r>
          </a:p>
        </p:txBody>
      </p:sp>
      <p:sp>
        <p:nvSpPr>
          <p:cNvPr id="426" name="2012"/>
          <p:cNvSpPr txBox="1"/>
          <p:nvPr/>
        </p:nvSpPr>
        <p:spPr>
          <a:xfrm>
            <a:off x="4545429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2012</a:t>
            </a:r>
          </a:p>
        </p:txBody>
      </p:sp>
      <p:sp>
        <p:nvSpPr>
          <p:cNvPr id="427" name="2015"/>
          <p:cNvSpPr txBox="1"/>
          <p:nvPr/>
        </p:nvSpPr>
        <p:spPr>
          <a:xfrm>
            <a:off x="5261067" y="852643"/>
            <a:ext cx="566217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2015</a:t>
            </a:r>
          </a:p>
        </p:txBody>
      </p:sp>
      <p:sp>
        <p:nvSpPr>
          <p:cNvPr id="428" name="2018"/>
          <p:cNvSpPr txBox="1"/>
          <p:nvPr/>
        </p:nvSpPr>
        <p:spPr>
          <a:xfrm>
            <a:off x="597670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2018</a:t>
            </a:r>
          </a:p>
        </p:txBody>
      </p:sp>
      <p:sp>
        <p:nvSpPr>
          <p:cNvPr id="429" name="2022"/>
          <p:cNvSpPr txBox="1"/>
          <p:nvPr/>
        </p:nvSpPr>
        <p:spPr>
          <a:xfrm>
            <a:off x="7544271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2022</a:t>
            </a:r>
          </a:p>
        </p:txBody>
      </p:sp>
      <p:sp>
        <p:nvSpPr>
          <p:cNvPr id="430" name="2024"/>
          <p:cNvSpPr txBox="1"/>
          <p:nvPr/>
        </p:nvSpPr>
        <p:spPr>
          <a:xfrm>
            <a:off x="8371434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2024</a:t>
            </a:r>
          </a:p>
        </p:txBody>
      </p:sp>
      <p:sp>
        <p:nvSpPr>
          <p:cNvPr id="431" name="2028"/>
          <p:cNvSpPr txBox="1"/>
          <p:nvPr/>
        </p:nvSpPr>
        <p:spPr>
          <a:xfrm>
            <a:off x="9198597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2028</a:t>
            </a:r>
          </a:p>
        </p:txBody>
      </p:sp>
      <p:sp>
        <p:nvSpPr>
          <p:cNvPr id="432" name="2030"/>
          <p:cNvSpPr txBox="1"/>
          <p:nvPr/>
        </p:nvSpPr>
        <p:spPr>
          <a:xfrm>
            <a:off x="10025759" y="86102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2030</a:t>
            </a:r>
          </a:p>
        </p:txBody>
      </p:sp>
      <p:sp>
        <p:nvSpPr>
          <p:cNvPr id="433" name="2031"/>
          <p:cNvSpPr txBox="1"/>
          <p:nvPr/>
        </p:nvSpPr>
        <p:spPr>
          <a:xfrm>
            <a:off x="11071432" y="852643"/>
            <a:ext cx="56621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2031</a:t>
            </a:r>
          </a:p>
        </p:txBody>
      </p:sp>
      <p:sp>
        <p:nvSpPr>
          <p:cNvPr id="434" name="Run 1"/>
          <p:cNvSpPr txBox="1"/>
          <p:nvPr/>
        </p:nvSpPr>
        <p:spPr>
          <a:xfrm>
            <a:off x="4164028" y="519256"/>
            <a:ext cx="648921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1</a:t>
            </a:r>
          </a:p>
        </p:txBody>
      </p:sp>
      <p:sp>
        <p:nvSpPr>
          <p:cNvPr id="435" name="Run 2"/>
          <p:cNvSpPr txBox="1"/>
          <p:nvPr/>
        </p:nvSpPr>
        <p:spPr>
          <a:xfrm>
            <a:off x="5588733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2</a:t>
            </a:r>
          </a:p>
        </p:txBody>
      </p:sp>
      <p:sp>
        <p:nvSpPr>
          <p:cNvPr id="436" name="Upgrade 1"/>
          <p:cNvSpPr txBox="1"/>
          <p:nvPr/>
        </p:nvSpPr>
        <p:spPr>
          <a:xfrm>
            <a:off x="6378888" y="475645"/>
            <a:ext cx="1440943" cy="4117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00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1 </a:t>
            </a:r>
          </a:p>
        </p:txBody>
      </p:sp>
      <p:sp>
        <p:nvSpPr>
          <p:cNvPr id="437" name="Run 3"/>
          <p:cNvSpPr txBox="1"/>
          <p:nvPr/>
        </p:nvSpPr>
        <p:spPr>
          <a:xfrm>
            <a:off x="7959880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3</a:t>
            </a:r>
          </a:p>
        </p:txBody>
      </p:sp>
      <p:sp>
        <p:nvSpPr>
          <p:cNvPr id="438" name="Run 4"/>
          <p:cNvSpPr txBox="1"/>
          <p:nvPr/>
        </p:nvSpPr>
        <p:spPr>
          <a:xfrm>
            <a:off x="9509106" y="519256"/>
            <a:ext cx="648920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Run 4</a:t>
            </a:r>
          </a:p>
        </p:txBody>
      </p:sp>
      <p:sp>
        <p:nvSpPr>
          <p:cNvPr id="439" name="Upgrade 2"/>
          <p:cNvSpPr txBox="1"/>
          <p:nvPr/>
        </p:nvSpPr>
        <p:spPr>
          <a:xfrm>
            <a:off x="10789289" y="519256"/>
            <a:ext cx="1130504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/>
            <a:r>
              <a:t>Upgrade 2 </a:t>
            </a:r>
          </a:p>
        </p:txBody>
      </p:sp>
      <p:sp>
        <p:nvSpPr>
          <p:cNvPr id="440" name="Rectangle"/>
          <p:cNvSpPr txBox="1"/>
          <p:nvPr/>
        </p:nvSpPr>
        <p:spPr>
          <a:xfrm>
            <a:off x="698500" y="1412977"/>
            <a:ext cx="11607801" cy="67180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 fontScale="100000" lnSpcReduction="0"/>
          </a:bodyPr>
          <a:lstStyle/>
          <a:p>
            <a:pPr algn="l" defTabSz="587022">
              <a:defRPr b="1" sz="3800">
                <a:solidFill>
                  <a:srgbClr val="000000"/>
                </a:solidFill>
              </a:defRPr>
            </a:pPr>
          </a:p>
        </p:txBody>
      </p:sp>
      <p:pic>
        <p:nvPicPr>
          <p:cNvPr id="441" name="Screenshot 2022-10-11 at 10.40.30.png" descr="Screenshot 2022-10-11 at 10.40.3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1948" y="1555027"/>
            <a:ext cx="1609097" cy="1209689"/>
          </a:xfrm>
          <a:prstGeom prst="rect">
            <a:avLst/>
          </a:prstGeom>
          <a:ln w="12700">
            <a:miter lim="400000"/>
          </a:ln>
        </p:spPr>
      </p:pic>
      <p:sp>
        <p:nvSpPr>
          <p:cNvPr id="442" name="Oval"/>
          <p:cNvSpPr/>
          <p:nvPr/>
        </p:nvSpPr>
        <p:spPr>
          <a:xfrm>
            <a:off x="703729" y="1370100"/>
            <a:ext cx="1765535" cy="1712567"/>
          </a:xfrm>
          <a:prstGeom prst="ellipse">
            <a:avLst/>
          </a:prstGeom>
          <a:ln w="63500">
            <a:solidFill>
              <a:schemeClr val="accent1">
                <a:hueOff val="114395"/>
                <a:lumOff val="-24975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3" name="256x256p"/>
          <p:cNvSpPr txBox="1"/>
          <p:nvPr/>
        </p:nvSpPr>
        <p:spPr>
          <a:xfrm>
            <a:off x="5186193" y="6760358"/>
            <a:ext cx="954406" cy="299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/>
            <a:r>
              <a:t>256x256p </a:t>
            </a:r>
          </a:p>
        </p:txBody>
      </p:sp>
      <p:sp>
        <p:nvSpPr>
          <p:cNvPr id="444" name="Trapezium"/>
          <p:cNvSpPr/>
          <p:nvPr/>
        </p:nvSpPr>
        <p:spPr>
          <a:xfrm flipH="1" rot="5400000">
            <a:off x="3112248" y="4959252"/>
            <a:ext cx="3133109" cy="13315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972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18627" y="0"/>
                </a:lnTo>
                <a:lnTo>
                  <a:pt x="2972" y="0"/>
                </a:lnTo>
                <a:close/>
              </a:path>
            </a:pathLst>
          </a:custGeom>
          <a:solidFill>
            <a:schemeClr val="accent1">
              <a:hueOff val="114395"/>
              <a:lumOff val="-249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45" name="Line"/>
          <p:cNvSpPr/>
          <p:nvPr/>
        </p:nvSpPr>
        <p:spPr>
          <a:xfrm>
            <a:off x="2403979" y="4282930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46" name="Line"/>
          <p:cNvSpPr/>
          <p:nvPr/>
        </p:nvSpPr>
        <p:spPr>
          <a:xfrm>
            <a:off x="2403979" y="4568526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47" name="Line"/>
          <p:cNvSpPr/>
          <p:nvPr/>
        </p:nvSpPr>
        <p:spPr>
          <a:xfrm>
            <a:off x="2403979" y="4854121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48" name="Line"/>
          <p:cNvSpPr/>
          <p:nvPr/>
        </p:nvSpPr>
        <p:spPr>
          <a:xfrm>
            <a:off x="2403979" y="5139716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49" name="Line"/>
          <p:cNvSpPr/>
          <p:nvPr/>
        </p:nvSpPr>
        <p:spPr>
          <a:xfrm>
            <a:off x="2403979" y="5425311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50" name="Line"/>
          <p:cNvSpPr/>
          <p:nvPr/>
        </p:nvSpPr>
        <p:spPr>
          <a:xfrm>
            <a:off x="2403979" y="5710907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51" name="Line"/>
          <p:cNvSpPr/>
          <p:nvPr/>
        </p:nvSpPr>
        <p:spPr>
          <a:xfrm>
            <a:off x="2403979" y="5996502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52" name="Line"/>
          <p:cNvSpPr/>
          <p:nvPr/>
        </p:nvSpPr>
        <p:spPr>
          <a:xfrm>
            <a:off x="2403979" y="6282097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53" name="Line"/>
          <p:cNvSpPr/>
          <p:nvPr/>
        </p:nvSpPr>
        <p:spPr>
          <a:xfrm>
            <a:off x="2403979" y="6567692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54" name="Line"/>
          <p:cNvSpPr/>
          <p:nvPr/>
        </p:nvSpPr>
        <p:spPr>
          <a:xfrm>
            <a:off x="2403979" y="6853288"/>
            <a:ext cx="1609098" cy="1"/>
          </a:xfrm>
          <a:prstGeom prst="line">
            <a:avLst/>
          </a:prstGeom>
          <a:ln w="762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55" name="Opto &amp; Power Board"/>
          <p:cNvSpPr txBox="1"/>
          <p:nvPr/>
        </p:nvSpPr>
        <p:spPr>
          <a:xfrm rot="16200000">
            <a:off x="3470080" y="5431503"/>
            <a:ext cx="2417446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1800"/>
            </a:pPr>
            <a:r>
              <a:rPr>
                <a:solidFill>
                  <a:srgbClr val="FFFFFF"/>
                </a:solidFill>
              </a:rPr>
              <a:t>Opto &amp; Power Board</a:t>
            </a:r>
            <a:r>
              <a:t> </a:t>
            </a:r>
          </a:p>
        </p:txBody>
      </p:sp>
      <p:sp>
        <p:nvSpPr>
          <p:cNvPr id="456" name="optical fibers"/>
          <p:cNvSpPr txBox="1"/>
          <p:nvPr/>
        </p:nvSpPr>
        <p:spPr>
          <a:xfrm>
            <a:off x="2438374" y="6916460"/>
            <a:ext cx="1540308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1800">
                <a:solidFill>
                  <a:srgbClr val="000000"/>
                </a:solidFill>
              </a:defRPr>
            </a:lvl1pPr>
          </a:lstStyle>
          <a:p>
            <a:pPr/>
            <a:r>
              <a:t>optical fibers</a:t>
            </a:r>
          </a:p>
        </p:txBody>
      </p:sp>
      <p:sp>
        <p:nvSpPr>
          <p:cNvPr id="457" name="Rectangle"/>
          <p:cNvSpPr/>
          <p:nvPr/>
        </p:nvSpPr>
        <p:spPr>
          <a:xfrm>
            <a:off x="5344588" y="4790311"/>
            <a:ext cx="671802" cy="1669454"/>
          </a:xfrm>
          <a:prstGeom prst="rect">
            <a:avLst/>
          </a:prstGeom>
          <a:solidFill>
            <a:schemeClr val="accent1">
              <a:lumOff val="-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58" name="Vacuum Feedthrough…"/>
          <p:cNvSpPr txBox="1"/>
          <p:nvPr/>
        </p:nvSpPr>
        <p:spPr>
          <a:xfrm rot="16200000">
            <a:off x="4786354" y="5380055"/>
            <a:ext cx="1571245" cy="4899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200">
                <a:solidFill>
                  <a:srgbClr val="FFFFFF"/>
                </a:solidFill>
              </a:defRPr>
            </a:pPr>
            <a:r>
              <a:t>Vacuum Feedthrough</a:t>
            </a:r>
          </a:p>
          <a:p>
            <a:pPr>
              <a:defRPr sz="1500">
                <a:solidFill>
                  <a:srgbClr val="FFFFFF"/>
                </a:solidFill>
              </a:defRPr>
            </a:pPr>
            <a:r>
              <a:t> Board</a:t>
            </a:r>
          </a:p>
        </p:txBody>
      </p:sp>
      <p:sp>
        <p:nvSpPr>
          <p:cNvPr id="459" name="Line"/>
          <p:cNvSpPr/>
          <p:nvPr/>
        </p:nvSpPr>
        <p:spPr>
          <a:xfrm flipV="1">
            <a:off x="5768797" y="2710429"/>
            <a:ext cx="1" cy="5429766"/>
          </a:xfrm>
          <a:prstGeom prst="line">
            <a:avLst/>
          </a:prstGeom>
          <a:ln w="50800">
            <a:solidFill>
              <a:schemeClr val="accent2">
                <a:hueOff val="-202083"/>
                <a:satOff val="17755"/>
                <a:lumOff val="-16089"/>
              </a:schemeClr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60" name="air"/>
          <p:cNvSpPr txBox="1"/>
          <p:nvPr/>
        </p:nvSpPr>
        <p:spPr>
          <a:xfrm>
            <a:off x="4593501" y="3082516"/>
            <a:ext cx="516485" cy="5357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>
                <a:solidFill>
                  <a:srgbClr val="000000"/>
                </a:solidFill>
              </a:defRPr>
            </a:lvl1pPr>
          </a:lstStyle>
          <a:p>
            <a:pPr/>
            <a:r>
              <a:t>air</a:t>
            </a:r>
          </a:p>
        </p:txBody>
      </p:sp>
      <p:sp>
        <p:nvSpPr>
          <p:cNvPr id="461" name="secondary…"/>
          <p:cNvSpPr txBox="1"/>
          <p:nvPr/>
        </p:nvSpPr>
        <p:spPr>
          <a:xfrm>
            <a:off x="6001579" y="2928607"/>
            <a:ext cx="1833157" cy="980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900">
                <a:solidFill>
                  <a:srgbClr val="000000"/>
                </a:solidFill>
              </a:defRPr>
            </a:pPr>
            <a:r>
              <a:t>secondary</a:t>
            </a:r>
          </a:p>
          <a:p>
            <a:pPr>
              <a:defRPr sz="2900">
                <a:solidFill>
                  <a:srgbClr val="000000"/>
                </a:solidFill>
              </a:defRPr>
            </a:pPr>
            <a:r>
              <a:t>vacuum</a:t>
            </a:r>
          </a:p>
        </p:txBody>
      </p:sp>
      <p:sp>
        <p:nvSpPr>
          <p:cNvPr id="462" name="Line"/>
          <p:cNvSpPr/>
          <p:nvPr/>
        </p:nvSpPr>
        <p:spPr>
          <a:xfrm>
            <a:off x="1563549" y="4279306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63" name="Line"/>
          <p:cNvSpPr/>
          <p:nvPr/>
        </p:nvSpPr>
        <p:spPr>
          <a:xfrm>
            <a:off x="1563549" y="4568526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64" name="Line"/>
          <p:cNvSpPr/>
          <p:nvPr/>
        </p:nvSpPr>
        <p:spPr>
          <a:xfrm>
            <a:off x="1563549" y="4854121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65" name="Line"/>
          <p:cNvSpPr/>
          <p:nvPr/>
        </p:nvSpPr>
        <p:spPr>
          <a:xfrm>
            <a:off x="1563549" y="5139716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66" name="Line"/>
          <p:cNvSpPr/>
          <p:nvPr/>
        </p:nvSpPr>
        <p:spPr>
          <a:xfrm>
            <a:off x="1563549" y="5425311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67" name="Line"/>
          <p:cNvSpPr/>
          <p:nvPr/>
        </p:nvSpPr>
        <p:spPr>
          <a:xfrm>
            <a:off x="1563549" y="5710907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68" name="Line"/>
          <p:cNvSpPr/>
          <p:nvPr/>
        </p:nvSpPr>
        <p:spPr>
          <a:xfrm>
            <a:off x="1563549" y="5996502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69" name="Line"/>
          <p:cNvSpPr/>
          <p:nvPr/>
        </p:nvSpPr>
        <p:spPr>
          <a:xfrm>
            <a:off x="1563549" y="6282097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70" name="Line"/>
          <p:cNvSpPr/>
          <p:nvPr/>
        </p:nvSpPr>
        <p:spPr>
          <a:xfrm>
            <a:off x="1563549" y="6567692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71" name="Line"/>
          <p:cNvSpPr/>
          <p:nvPr/>
        </p:nvSpPr>
        <p:spPr>
          <a:xfrm>
            <a:off x="1563549" y="6853288"/>
            <a:ext cx="1609097" cy="1"/>
          </a:xfrm>
          <a:prstGeom prst="line">
            <a:avLst/>
          </a:prstGeom>
          <a:ln w="762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72" name="Rectangle"/>
          <p:cNvSpPr/>
          <p:nvPr/>
        </p:nvSpPr>
        <p:spPr>
          <a:xfrm>
            <a:off x="655911" y="3746093"/>
            <a:ext cx="753466" cy="3929628"/>
          </a:xfrm>
          <a:prstGeom prst="rect">
            <a:avLst/>
          </a:prstGeom>
          <a:solidFill>
            <a:schemeClr val="accent2">
              <a:hueOff val="192982"/>
              <a:satOff val="17755"/>
              <a:lumOff val="-2848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73" name="DAQ"/>
          <p:cNvSpPr txBox="1"/>
          <p:nvPr/>
        </p:nvSpPr>
        <p:spPr>
          <a:xfrm rot="16200000">
            <a:off x="599980" y="5363316"/>
            <a:ext cx="865328" cy="523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DAQ</a:t>
            </a:r>
          </a:p>
        </p:txBody>
      </p:sp>
      <p:sp>
        <p:nvSpPr>
          <p:cNvPr id="474" name="~300m"/>
          <p:cNvSpPr txBox="1"/>
          <p:nvPr/>
        </p:nvSpPr>
        <p:spPr>
          <a:xfrm>
            <a:off x="1549632" y="7052273"/>
            <a:ext cx="748488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~300m</a:t>
            </a:r>
          </a:p>
        </p:txBody>
      </p:sp>
      <p:pic>
        <p:nvPicPr>
          <p:cNvPr id="475" name="Velo straigth Nside.png" descr="Velo straigth Nsid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flipH="1" rot="5400000">
            <a:off x="6400686" y="3263918"/>
            <a:ext cx="7180243" cy="4174455"/>
          </a:xfrm>
          <a:prstGeom prst="rect">
            <a:avLst/>
          </a:prstGeom>
          <a:ln w="12700">
            <a:miter lim="400000"/>
          </a:ln>
        </p:spPr>
      </p:pic>
      <p:sp>
        <p:nvSpPr>
          <p:cNvPr id="476" name="Line"/>
          <p:cNvSpPr/>
          <p:nvPr/>
        </p:nvSpPr>
        <p:spPr>
          <a:xfrm flipV="1">
            <a:off x="6016389" y="4880670"/>
            <a:ext cx="2165941" cy="12701"/>
          </a:xfrm>
          <a:prstGeom prst="line">
            <a:avLst/>
          </a:prstGeom>
          <a:ln w="215900">
            <a:solidFill>
              <a:srgbClr val="4DA931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77" name="data cables"/>
          <p:cNvSpPr txBox="1"/>
          <p:nvPr/>
        </p:nvSpPr>
        <p:spPr>
          <a:xfrm>
            <a:off x="7557180" y="4716484"/>
            <a:ext cx="1224586" cy="324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data cables </a:t>
            </a:r>
          </a:p>
        </p:txBody>
      </p:sp>
      <p:sp>
        <p:nvSpPr>
          <p:cNvPr id="478" name="Line"/>
          <p:cNvSpPr/>
          <p:nvPr/>
        </p:nvSpPr>
        <p:spPr>
          <a:xfrm>
            <a:off x="6016389" y="6320197"/>
            <a:ext cx="2659828" cy="1"/>
          </a:xfrm>
          <a:prstGeom prst="line">
            <a:avLst/>
          </a:prstGeom>
          <a:ln w="215900">
            <a:solidFill>
              <a:srgbClr val="4DA831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79" name="data cables"/>
          <p:cNvSpPr txBox="1"/>
          <p:nvPr/>
        </p:nvSpPr>
        <p:spPr>
          <a:xfrm>
            <a:off x="7636540" y="6172582"/>
            <a:ext cx="1224586" cy="3245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data cables </a:t>
            </a:r>
          </a:p>
        </p:txBody>
      </p:sp>
      <p:sp>
        <p:nvSpPr>
          <p:cNvPr id="480" name="Line"/>
          <p:cNvSpPr/>
          <p:nvPr/>
        </p:nvSpPr>
        <p:spPr>
          <a:xfrm>
            <a:off x="6014274" y="5205074"/>
            <a:ext cx="217017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81" name="Line"/>
          <p:cNvSpPr/>
          <p:nvPr/>
        </p:nvSpPr>
        <p:spPr>
          <a:xfrm>
            <a:off x="5991513" y="5334627"/>
            <a:ext cx="217017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82" name="Line"/>
          <p:cNvSpPr/>
          <p:nvPr/>
        </p:nvSpPr>
        <p:spPr>
          <a:xfrm>
            <a:off x="5991513" y="5464180"/>
            <a:ext cx="217017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83" name="Line"/>
          <p:cNvSpPr/>
          <p:nvPr/>
        </p:nvSpPr>
        <p:spPr>
          <a:xfrm>
            <a:off x="6014274" y="5606788"/>
            <a:ext cx="217017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84" name="Line"/>
          <p:cNvSpPr/>
          <p:nvPr/>
        </p:nvSpPr>
        <p:spPr>
          <a:xfrm>
            <a:off x="6014274" y="5749397"/>
            <a:ext cx="217017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85" name="Line"/>
          <p:cNvSpPr/>
          <p:nvPr/>
        </p:nvSpPr>
        <p:spPr>
          <a:xfrm>
            <a:off x="6014274" y="5878950"/>
            <a:ext cx="217017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86" name="Line"/>
          <p:cNvSpPr/>
          <p:nvPr/>
        </p:nvSpPr>
        <p:spPr>
          <a:xfrm>
            <a:off x="6014274" y="6004892"/>
            <a:ext cx="2170171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87" name="Line"/>
          <p:cNvSpPr/>
          <p:nvPr/>
        </p:nvSpPr>
        <p:spPr>
          <a:xfrm>
            <a:off x="6014274" y="5115714"/>
            <a:ext cx="2170171" cy="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88" name="Line"/>
          <p:cNvSpPr/>
          <p:nvPr/>
        </p:nvSpPr>
        <p:spPr>
          <a:xfrm>
            <a:off x="5991513" y="5245267"/>
            <a:ext cx="2170171" cy="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89" name="Line"/>
          <p:cNvSpPr/>
          <p:nvPr/>
        </p:nvSpPr>
        <p:spPr>
          <a:xfrm>
            <a:off x="5991513" y="5374820"/>
            <a:ext cx="2170171" cy="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90" name="Line"/>
          <p:cNvSpPr/>
          <p:nvPr/>
        </p:nvSpPr>
        <p:spPr>
          <a:xfrm>
            <a:off x="6014274" y="5517429"/>
            <a:ext cx="2170171" cy="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91" name="Line"/>
          <p:cNvSpPr/>
          <p:nvPr/>
        </p:nvSpPr>
        <p:spPr>
          <a:xfrm>
            <a:off x="6014274" y="5660037"/>
            <a:ext cx="2170171" cy="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92" name="Line"/>
          <p:cNvSpPr/>
          <p:nvPr/>
        </p:nvSpPr>
        <p:spPr>
          <a:xfrm>
            <a:off x="6014274" y="5789590"/>
            <a:ext cx="2170171" cy="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493" name="Line"/>
          <p:cNvSpPr/>
          <p:nvPr/>
        </p:nvSpPr>
        <p:spPr>
          <a:xfrm>
            <a:off x="6014274" y="5915532"/>
            <a:ext cx="2170171" cy="1"/>
          </a:xfrm>
          <a:prstGeom prst="line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6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173393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6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