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pict" ContentType="image/pict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E2A59-2DF0-714C-B5A8-BF3E944D02F7}" type="datetimeFigureOut">
              <a:rPr lang="fr-FR" smtClean="0"/>
              <a:pPr/>
              <a:t>23/11/10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481F1-11BA-DC42-97B0-2F713FA76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Macintosh_HD:Users:berthoum:Library:Mail%20Downloads:Draft_mgas_p1_v2.doc!OLE_LINK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µ</a:t>
            </a:r>
            <a:r>
              <a:rPr lang="en-US" dirty="0" err="1"/>
              <a:t>M</a:t>
            </a:r>
            <a:r>
              <a:rPr lang="en-US" dirty="0" err="1" smtClean="0"/>
              <a:t>egas</a:t>
            </a:r>
            <a:r>
              <a:rPr lang="en-US" dirty="0" smtClean="0"/>
              <a:t> used at </a:t>
            </a:r>
            <a:r>
              <a:rPr lang="en-US" dirty="0" err="1" smtClean="0"/>
              <a:t>n_TOF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µMGAS principles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µMGAS is a two stage ionization chamber (improved version of a ionization with </a:t>
            </a:r>
            <a:r>
              <a:rPr lang="en-US" dirty="0" err="1" smtClean="0"/>
              <a:t>frish</a:t>
            </a:r>
            <a:r>
              <a:rPr lang="en-US" dirty="0"/>
              <a:t>-</a:t>
            </a:r>
            <a:r>
              <a:rPr lang="en-US" dirty="0" smtClean="0"/>
              <a:t>grid)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: </a:t>
            </a:r>
            <a:r>
              <a:rPr lang="en-US" dirty="0" err="1" smtClean="0"/>
              <a:t>ionization&amp;drift</a:t>
            </a:r>
            <a:r>
              <a:rPr lang="en-US" dirty="0" smtClean="0"/>
              <a:t> (low field)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: amplification (high field)</a:t>
            </a:r>
          </a:p>
          <a:p>
            <a:r>
              <a:rPr lang="en-US" dirty="0" smtClean="0"/>
              <a:t>Converted needed to ionize the gas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) </a:t>
            </a:r>
            <a:r>
              <a:rPr lang="en-US" baseline="30000" dirty="0" smtClean="0"/>
              <a:t>10</a:t>
            </a:r>
            <a:r>
              <a:rPr lang="en-US" dirty="0" smtClean="0"/>
              <a:t>B, </a:t>
            </a:r>
            <a:r>
              <a:rPr lang="en-US" baseline="30000" dirty="0" smtClean="0"/>
              <a:t>6</a:t>
            </a:r>
            <a:r>
              <a:rPr lang="en-US" dirty="0" smtClean="0"/>
              <a:t>Li </a:t>
            </a:r>
          </a:p>
          <a:p>
            <a:pPr lvl="1"/>
            <a:r>
              <a:rPr lang="en-US" dirty="0" smtClean="0"/>
              <a:t>Elastic recoil in the foil or in the gas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n,f</a:t>
            </a:r>
            <a:r>
              <a:rPr lang="en-US" dirty="0" smtClean="0"/>
              <a:t>) </a:t>
            </a:r>
            <a:r>
              <a:rPr lang="en-US" baseline="30000" dirty="0" smtClean="0"/>
              <a:t>235</a:t>
            </a:r>
            <a:r>
              <a:rPr lang="en-US" dirty="0" smtClean="0"/>
              <a:t>U or any other </a:t>
            </a:r>
            <a:r>
              <a:rPr lang="en-US" dirty="0" err="1" smtClean="0"/>
              <a:t>fissioning</a:t>
            </a:r>
            <a:r>
              <a:rPr lang="en-US" dirty="0" smtClean="0"/>
              <a:t> nuclide</a:t>
            </a:r>
          </a:p>
          <a:p>
            <a:pPr lvl="1"/>
            <a:endParaRPr lang="en-US" dirty="0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5727700" y="2520340"/>
          <a:ext cx="2959100" cy="1600200"/>
        </p:xfrm>
        <a:graphic>
          <a:graphicData uri="http://schemas.openxmlformats.org/presentationml/2006/ole">
            <p:oleObj spid="_x0000_s14338" name="Document" r:id="rId3" imgW="2959100" imgH="16002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µMGAS advantages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to its two stages µMGAS is a very versatile detector.</a:t>
            </a:r>
          </a:p>
          <a:p>
            <a:pPr lvl="1"/>
            <a:r>
              <a:rPr lang="en-US" dirty="0" smtClean="0"/>
              <a:t>By playing on the applied voltages can be sensitive from X-ray to fission fragments</a:t>
            </a:r>
          </a:p>
          <a:p>
            <a:pPr lvl="1"/>
            <a:r>
              <a:rPr lang="en-US" dirty="0" smtClean="0"/>
              <a:t>Gas mixture can also enhanced or diminish sensitivity to some particles:</a:t>
            </a:r>
          </a:p>
          <a:p>
            <a:pPr lvl="1"/>
            <a:r>
              <a:rPr lang="en-US" dirty="0" smtClean="0"/>
              <a:t>Gas easily available at CERN:</a:t>
            </a:r>
          </a:p>
          <a:p>
            <a:pPr lvl="3"/>
            <a:r>
              <a:rPr lang="en-US" dirty="0" err="1" smtClean="0"/>
              <a:t>Ar</a:t>
            </a:r>
            <a:r>
              <a:rPr lang="en-US" dirty="0" smtClean="0"/>
              <a:t> + 10%CF4 + 2%iCH4 (fast, and good resolution)</a:t>
            </a:r>
          </a:p>
          <a:p>
            <a:pPr lvl="3"/>
            <a:r>
              <a:rPr lang="en-US" dirty="0" smtClean="0"/>
              <a:t>He + 2% iCH4 (slower, not so good resolution but almost insensitive to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-flash)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micromesh technology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Micromesh is built by chemical treatments applied on coppered </a:t>
            </a:r>
            <a:r>
              <a:rPr lang="en-US" dirty="0" err="1" smtClean="0"/>
              <a:t>kapton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Support removed to increase the transparency 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232" y="2725786"/>
            <a:ext cx="3098800" cy="1536700"/>
          </a:xfrm>
          <a:prstGeom prst="rect">
            <a:avLst/>
          </a:prstGeom>
        </p:spPr>
      </p:pic>
      <p:pic>
        <p:nvPicPr>
          <p:cNvPr id="17410" name="Image 2" descr="Micro-Bulk_BW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3838" y="5156262"/>
            <a:ext cx="2624137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Image 13" descr="Fig.6.pd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2032" y="5156262"/>
            <a:ext cx="33147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Micro_bulk_100m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1571" y="2206259"/>
            <a:ext cx="3017838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monitoring µMGAS used in 2010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30000" dirty="0" smtClean="0"/>
              <a:t>10</a:t>
            </a:r>
            <a:r>
              <a:rPr lang="en-US" dirty="0" smtClean="0"/>
              <a:t>B</a:t>
            </a:r>
            <a:r>
              <a:rPr lang="en-US" baseline="-25000" dirty="0" smtClean="0"/>
              <a:t>4</a:t>
            </a:r>
            <a:r>
              <a:rPr lang="en-US" dirty="0" smtClean="0"/>
              <a:t>C (~0.7 µ</a:t>
            </a:r>
            <a:r>
              <a:rPr lang="en-US" dirty="0" err="1" smtClean="0"/>
              <a:t>m</a:t>
            </a:r>
            <a:r>
              <a:rPr lang="en-US" dirty="0" smtClean="0"/>
              <a:t>) on a 1 µ</a:t>
            </a:r>
            <a:r>
              <a:rPr lang="en-US" dirty="0" err="1" smtClean="0"/>
              <a:t>m</a:t>
            </a:r>
            <a:r>
              <a:rPr lang="en-US" dirty="0" smtClean="0"/>
              <a:t> coppered kapton(12.5 µ</a:t>
            </a:r>
            <a:r>
              <a:rPr lang="en-US" dirty="0" err="1" smtClean="0"/>
              <a:t>m</a:t>
            </a:r>
            <a:r>
              <a:rPr lang="en-US" dirty="0" smtClean="0"/>
              <a:t>)</a:t>
            </a:r>
          </a:p>
          <a:p>
            <a:r>
              <a:rPr lang="en-US" dirty="0" smtClean="0"/>
              <a:t>5/25/5 µ</a:t>
            </a:r>
            <a:r>
              <a:rPr lang="en-US" dirty="0" err="1" smtClean="0"/>
              <a:t>m</a:t>
            </a:r>
            <a:r>
              <a:rPr lang="en-US" dirty="0" smtClean="0"/>
              <a:t> (Cu/</a:t>
            </a:r>
            <a:r>
              <a:rPr lang="en-US" dirty="0" err="1" smtClean="0"/>
              <a:t>kapton</a:t>
            </a:r>
            <a:r>
              <a:rPr lang="en-US" dirty="0" smtClean="0"/>
              <a:t>/Cu) micromesh</a:t>
            </a:r>
          </a:p>
          <a:p>
            <a:r>
              <a:rPr lang="en-US" dirty="0" smtClean="0"/>
              <a:t>~18.5 mg </a:t>
            </a:r>
            <a:r>
              <a:rPr lang="en-US" baseline="30000" dirty="0" smtClean="0"/>
              <a:t>235</a:t>
            </a:r>
            <a:r>
              <a:rPr lang="en-US" dirty="0" smtClean="0"/>
              <a:t>UF</a:t>
            </a:r>
            <a:r>
              <a:rPr lang="en-US" baseline="-25000" dirty="0" smtClean="0"/>
              <a:t>4</a:t>
            </a:r>
            <a:r>
              <a:rPr lang="en-US" dirty="0" smtClean="0"/>
              <a:t> (70 mm diam.) on 20 µ</a:t>
            </a:r>
            <a:r>
              <a:rPr lang="en-US" dirty="0" err="1" smtClean="0"/>
              <a:t>m</a:t>
            </a:r>
            <a:r>
              <a:rPr lang="en-US" dirty="0" smtClean="0"/>
              <a:t> Al</a:t>
            </a:r>
          </a:p>
          <a:p>
            <a:r>
              <a:rPr lang="en-US" dirty="0" smtClean="0"/>
              <a:t>5/50/5 (Cu/</a:t>
            </a:r>
            <a:r>
              <a:rPr lang="en-US" dirty="0" err="1" smtClean="0"/>
              <a:t>kapton</a:t>
            </a:r>
            <a:r>
              <a:rPr lang="en-US" dirty="0" smtClean="0"/>
              <a:t>/Cu) micromesh</a:t>
            </a:r>
          </a:p>
          <a:p>
            <a:r>
              <a:rPr lang="en-US" dirty="0" smtClean="0"/>
              <a:t>Entrance and exit windows: 12.5 µ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kapton</a:t>
            </a:r>
            <a:endParaRPr lang="en-US" dirty="0" smtClean="0"/>
          </a:p>
          <a:p>
            <a:r>
              <a:rPr lang="en-US" dirty="0" smtClean="0"/>
              <a:t>Gas (~1 </a:t>
            </a:r>
            <a:r>
              <a:rPr lang="en-US" dirty="0" err="1" smtClean="0"/>
              <a:t>atm</a:t>
            </a:r>
            <a:r>
              <a:rPr lang="en-US" dirty="0" smtClean="0"/>
              <a:t>): </a:t>
            </a:r>
            <a:r>
              <a:rPr lang="en-US" dirty="0" err="1" smtClean="0"/>
              <a:t>Ar</a:t>
            </a:r>
            <a:r>
              <a:rPr lang="en-US" dirty="0" smtClean="0"/>
              <a:t> (88%) + CF</a:t>
            </a:r>
            <a:r>
              <a:rPr lang="en-US" baseline="-25000" dirty="0" smtClean="0"/>
              <a:t>4</a:t>
            </a:r>
            <a:r>
              <a:rPr lang="en-US" dirty="0" smtClean="0"/>
              <a:t> (8%) + iCH</a:t>
            </a:r>
            <a:r>
              <a:rPr lang="en-US" baseline="-25000" dirty="0" smtClean="0"/>
              <a:t>4</a:t>
            </a:r>
            <a:r>
              <a:rPr lang="en-US" dirty="0" smtClean="0"/>
              <a:t> (2%)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 from monitoring µMGAS</a:t>
            </a: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sz="3111" dirty="0" smtClean="0"/>
              <a:t>(from Raul </a:t>
            </a:r>
            <a:r>
              <a:rPr lang="en-US" sz="3111" dirty="0" err="1" smtClean="0"/>
              <a:t>Sarmento</a:t>
            </a:r>
            <a:r>
              <a:rPr lang="en-US" sz="3111" dirty="0" smtClean="0"/>
              <a:t>)</a:t>
            </a:r>
            <a:endParaRPr lang="en-US" sz="3111" dirty="0"/>
          </a:p>
        </p:txBody>
      </p:sp>
      <p:pic>
        <p:nvPicPr>
          <p:cNvPr id="5" name="Espace réservé du contenu 4" descr="transmission_new_MGAS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9058" b="-9058"/>
              <a:stretch>
                <a:fillRect/>
              </a:stretch>
            </p:blipFill>
          </mc:Choice>
          <mc:Fallback>
            <p:blipFill>
              <a:blip r:embed="rId3"/>
              <a:srcRect t="-9058" b="-9058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XY-MGAS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>
                <a:latin typeface="Gill Sans MT" pitchFamily="34" charset="0"/>
              </a:rPr>
              <a:t>Charges are collected through strips </a:t>
            </a:r>
            <a:r>
              <a:rPr lang="en-GB" sz="2400" dirty="0" smtClean="0">
                <a:latin typeface="Gill Sans MT" pitchFamily="34" charset="0"/>
              </a:rPr>
              <a:t>used to create an X–Y structure out of electrically connected </a:t>
            </a:r>
            <a:r>
              <a:rPr lang="en-GB" sz="2400" dirty="0" smtClean="0">
                <a:latin typeface="Gill Sans MT" pitchFamily="34" charset="0"/>
              </a:rPr>
              <a:t>pads</a:t>
            </a:r>
          </a:p>
          <a:p>
            <a:endParaRPr lang="en-GB" sz="2400" dirty="0" smtClean="0">
              <a:latin typeface="Gill Sans MT" pitchFamily="34" charset="0"/>
            </a:endParaRPr>
          </a:p>
          <a:p>
            <a:endParaRPr lang="en-GB" sz="2400" dirty="0" smtClean="0">
              <a:latin typeface="Gill Sans MT" pitchFamily="34" charset="0"/>
            </a:endParaRPr>
          </a:p>
          <a:p>
            <a:endParaRPr lang="en-GB" sz="2400" dirty="0" smtClean="0">
              <a:latin typeface="Gill Sans MT" pitchFamily="34" charset="0"/>
            </a:endParaRPr>
          </a:p>
          <a:p>
            <a:endParaRPr lang="en-GB" sz="2400" dirty="0" smtClean="0">
              <a:latin typeface="Gill Sans MT" pitchFamily="34" charset="0"/>
            </a:endParaRPr>
          </a:p>
          <a:p>
            <a:endParaRPr lang="en-GB" sz="2400" dirty="0" smtClean="0">
              <a:latin typeface="Gill Sans MT" pitchFamily="34" charset="0"/>
            </a:endParaRPr>
          </a:p>
          <a:p>
            <a:r>
              <a:rPr lang="en-GB" sz="2400" dirty="0" err="1" smtClean="0">
                <a:latin typeface="Gill Sans MT" pitchFamily="34" charset="0"/>
              </a:rPr>
              <a:t>n_TOF</a:t>
            </a:r>
            <a:r>
              <a:rPr lang="en-GB" sz="2400" dirty="0" smtClean="0">
                <a:latin typeface="Gill Sans MT" pitchFamily="34" charset="0"/>
              </a:rPr>
              <a:t> XY µMGAS consists in:</a:t>
            </a:r>
          </a:p>
          <a:p>
            <a:pPr lvl="1"/>
            <a:r>
              <a:rPr lang="en-GB" sz="2000" dirty="0" smtClean="0">
                <a:latin typeface="Gill Sans MT" pitchFamily="34" charset="0"/>
              </a:rPr>
              <a:t>106x106 strips with a pitch of 550 µ</a:t>
            </a:r>
            <a:r>
              <a:rPr lang="en-GB" sz="2000" dirty="0" err="1" smtClean="0">
                <a:latin typeface="Gill Sans MT" pitchFamily="34" charset="0"/>
              </a:rPr>
              <a:t>m</a:t>
            </a:r>
            <a:endParaRPr lang="en-GB" sz="2000" dirty="0" smtClean="0">
              <a:latin typeface="Gill Sans MT" pitchFamily="34" charset="0"/>
            </a:endParaRPr>
          </a:p>
          <a:p>
            <a:pPr lvl="1"/>
            <a:r>
              <a:rPr lang="en-GB" sz="2000" dirty="0" smtClean="0">
                <a:latin typeface="Gill Sans MT" pitchFamily="34" charset="0"/>
              </a:rPr>
              <a:t>Strips are read by means of two 96 channels </a:t>
            </a:r>
            <a:r>
              <a:rPr lang="en-GB" sz="2000" dirty="0" err="1" smtClean="0">
                <a:latin typeface="Gill Sans MT" pitchFamily="34" charset="0"/>
              </a:rPr>
              <a:t>Gassiplex</a:t>
            </a:r>
            <a:r>
              <a:rPr lang="en-GB" sz="2000" dirty="0" smtClean="0">
                <a:latin typeface="Gill Sans MT" pitchFamily="34" charset="0"/>
              </a:rPr>
              <a:t> cards</a:t>
            </a:r>
          </a:p>
          <a:p>
            <a:pPr lvl="1">
              <a:buNone/>
            </a:pPr>
            <a:r>
              <a:rPr lang="en-GB" sz="2000" dirty="0" smtClean="0">
                <a:solidFill>
                  <a:srgbClr val="FF0000"/>
                </a:solidFill>
                <a:latin typeface="Gill Sans MT" pitchFamily="34" charset="0"/>
              </a:rPr>
              <a:t>The effective </a:t>
            </a:r>
            <a:r>
              <a:rPr lang="en-GB" sz="2000" dirty="0" err="1" smtClean="0">
                <a:solidFill>
                  <a:srgbClr val="FF0000"/>
                </a:solidFill>
                <a:latin typeface="Gill Sans MT" pitchFamily="34" charset="0"/>
              </a:rPr>
              <a:t>center</a:t>
            </a:r>
            <a:r>
              <a:rPr lang="en-GB" sz="2000" dirty="0" smtClean="0">
                <a:solidFill>
                  <a:srgbClr val="FF0000"/>
                </a:solidFill>
                <a:latin typeface="Gill Sans MT" pitchFamily="34" charset="0"/>
              </a:rPr>
              <a:t> of the detector is not the geometrical one</a:t>
            </a:r>
            <a:endParaRPr lang="en-GB" sz="2000" dirty="0" smtClean="0">
              <a:solidFill>
                <a:srgbClr val="FF0000"/>
              </a:solidFill>
              <a:latin typeface="Gill Sans MT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569" y="2404080"/>
            <a:ext cx="5191125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XY-signals</a:t>
            </a:r>
            <a:endParaRPr lang="en-US" dirty="0"/>
          </a:p>
        </p:txBody>
      </p:sp>
      <p:pic>
        <p:nvPicPr>
          <p:cNvPr id="4" name="Espace réservé du contenu 3" descr="XYsignal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1666" r="-21666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work with µMGAS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Fabrication of a new XY-MGAS since the current one shown some </a:t>
            </a:r>
            <a:r>
              <a:rPr lang="en-US" dirty="0" smtClean="0"/>
              <a:t>malfunctioning zones this year.</a:t>
            </a:r>
          </a:p>
          <a:p>
            <a:r>
              <a:rPr lang="en-US" dirty="0" smtClean="0"/>
              <a:t>Mounting and electric connection of fission tagging µMGAS has to be improved.</a:t>
            </a:r>
          </a:p>
          <a:p>
            <a:r>
              <a:rPr lang="en-US" dirty="0" smtClean="0"/>
              <a:t>Electronic needs to be improved:</a:t>
            </a:r>
          </a:p>
          <a:p>
            <a:pPr lvl="1"/>
            <a:r>
              <a:rPr lang="en-US" dirty="0" smtClean="0"/>
              <a:t>signal is built by combining the energy output of a preamp and a TFA -&gt; signal </a:t>
            </a:r>
            <a:r>
              <a:rPr lang="en-US" smtClean="0"/>
              <a:t>is too slow </a:t>
            </a:r>
            <a:r>
              <a:rPr lang="en-US" dirty="0" smtClean="0"/>
              <a:t>and the preamp is </a:t>
            </a:r>
            <a:r>
              <a:rPr lang="en-US" dirty="0" smtClean="0"/>
              <a:t>not suited for big signals or high count rate.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418</Words>
  <Application>Microsoft Macintosh PowerPoint</Application>
  <PresentationFormat>Présentation à l'écran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Liaisons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Thème Office</vt:lpstr>
      <vt:lpstr>Macintosh_HD:Users:berthoum:Library:Mail Downloads:Draft_mgas_p1_v2.doc!OLE_LINK1</vt:lpstr>
      <vt:lpstr>µMegas used at n_TOF</vt:lpstr>
      <vt:lpstr>µMGAS principles</vt:lpstr>
      <vt:lpstr>µMGAS advantages</vt:lpstr>
      <vt:lpstr>The micromesh technology</vt:lpstr>
      <vt:lpstr>The monitoring µMGAS used in 2010</vt:lpstr>
      <vt:lpstr>Transmission from monitoring µMGAS (from Raul Sarmento)</vt:lpstr>
      <vt:lpstr>The XY-MGAS</vt:lpstr>
      <vt:lpstr>XY-signals</vt:lpstr>
      <vt:lpstr>Ongoing work with µMGAS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µMegas used at n_TOF</dc:title>
  <dc:creator>BERTHOUMIEUX Eric</dc:creator>
  <cp:lastModifiedBy>BERTHOUMIEUX Eric</cp:lastModifiedBy>
  <cp:revision>15</cp:revision>
  <dcterms:created xsi:type="dcterms:W3CDTF">2010-11-23T07:22:53Z</dcterms:created>
  <dcterms:modified xsi:type="dcterms:W3CDTF">2010-11-23T07:57:44Z</dcterms:modified>
</cp:coreProperties>
</file>