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2"/>
  </p:notesMasterIdLst>
  <p:sldIdLst>
    <p:sldId id="257" r:id="rId2"/>
    <p:sldId id="263" r:id="rId3"/>
    <p:sldId id="258" r:id="rId4"/>
    <p:sldId id="259" r:id="rId5"/>
    <p:sldId id="260" r:id="rId6"/>
    <p:sldId id="262" r:id="rId7"/>
    <p:sldId id="265" r:id="rId8"/>
    <p:sldId id="266" r:id="rId9"/>
    <p:sldId id="261" r:id="rId10"/>
    <p:sldId id="264" r:id="rId11"/>
  </p:sldIdLst>
  <p:sldSz cx="9144000" cy="6858000" type="screen4x3"/>
  <p:notesSz cx="6858000" cy="9144000"/>
  <p:embeddedFontLst>
    <p:embeddedFont>
      <p:font typeface="Bookman Old Style" pitchFamily="18" charset="0"/>
      <p:regular r:id="rId13"/>
      <p:bold r:id="rId14"/>
      <p:italic r:id="rId15"/>
      <p:boldItalic r:id="rId16"/>
    </p:embeddedFont>
    <p:embeddedFont>
      <p:font typeface="Wingdings 3" pitchFamily="18" charset="2"/>
      <p:regular r:id="rId17"/>
    </p:embeddedFont>
    <p:embeddedFont>
      <p:font typeface="Gill Sans MT" pitchFamily="34" charset="0"/>
      <p:regular r:id="rId18"/>
      <p:bold r:id="rId19"/>
      <p:italic r:id="rId20"/>
      <p:boldItalic r:id="rId21"/>
    </p:embeddedFont>
    <p:embeddedFont>
      <p:font typeface="Calibri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2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BA553-521B-40C0-9778-FDA3F5B1F53B}" type="datetimeFigureOut">
              <a:rPr lang="en-US" smtClean="0"/>
              <a:pPr/>
              <a:t>11/23/2010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8F603-6B2E-4174-9822-AA5EDE2CA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EEE400-516A-4093-9C32-B950C8CBF2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Flux from FLUKA and MCNP simulation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5124450"/>
            <a:ext cx="5486400" cy="533400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M. Calviani (CERN)</a:t>
            </a:r>
          </a:p>
          <a:p>
            <a:r>
              <a:rPr lang="en-US" sz="1400" dirty="0" smtClean="0"/>
              <a:t>n_TOF Analysis Meeting – November 2010</a:t>
            </a:r>
            <a:endParaRPr lang="en-US" sz="1400" dirty="0"/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105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5129784"/>
            <a:ext cx="609600" cy="5414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71600" y="1988840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B0F0"/>
                </a:solidFill>
              </a:rPr>
              <a:t> Data from both simulation now available</a:t>
            </a:r>
          </a:p>
          <a:p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rgbClr val="00B0F0"/>
                </a:solidFill>
              </a:rPr>
              <a:t> </a:t>
            </a:r>
            <a:r>
              <a:rPr lang="en-US" sz="2800" b="1" dirty="0" smtClean="0">
                <a:solidFill>
                  <a:srgbClr val="00B0F0"/>
                </a:solidFill>
              </a:rPr>
              <a:t>Evaluated fluence using </a:t>
            </a:r>
            <a:r>
              <a:rPr lang="en-US" sz="2800" b="1" dirty="0" smtClean="0">
                <a:solidFill>
                  <a:srgbClr val="00B0F0"/>
                </a:solidFill>
              </a:rPr>
              <a:t>a combination of both data and simulation</a:t>
            </a:r>
            <a:r>
              <a:rPr lang="en-US" sz="2800" b="1" dirty="0" smtClean="0">
                <a:solidFill>
                  <a:srgbClr val="00B0F0"/>
                </a:solidFill>
              </a:rPr>
              <a:t>?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B0F0"/>
                </a:solidFill>
              </a:rPr>
              <a:t> Future benchmark calculations?</a:t>
            </a:r>
            <a:endParaRPr lang="en-US" sz="2800" b="1" dirty="0">
              <a:solidFill>
                <a:srgbClr val="00B0F0"/>
              </a:solidFill>
            </a:endParaRPr>
          </a:p>
        </p:txBody>
      </p:sp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two Monte Carlo codes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9552" y="2521927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 FLUKA2010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Our </a:t>
            </a:r>
            <a:r>
              <a:rPr lang="en-US" b="1" dirty="0" smtClean="0">
                <a:solidFill>
                  <a:srgbClr val="00B0F0"/>
                </a:solidFill>
              </a:rPr>
              <a:t>reference simulation code </a:t>
            </a:r>
            <a:r>
              <a:rPr lang="en-US" dirty="0" smtClean="0"/>
              <a:t>due to the validity at high energy, but 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Grouped neutron cross-section &lt;20 MeV (260 groups)  no detailed information on the resonant absorption dips in the fluence due to the material between spallation target and neutron window (!! Still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accurate</a:t>
            </a:r>
            <a:r>
              <a:rPr lang="en-US" dirty="0" smtClean="0">
                <a:sym typeface="Wingdings" pitchFamily="2" charset="2"/>
              </a:rPr>
              <a:t> !!)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MCNPX 2.6.0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>
                <a:sym typeface="Wingdings" pitchFamily="2" charset="2"/>
              </a:rPr>
              <a:t>Pointwise</a:t>
            </a:r>
            <a:r>
              <a:rPr lang="en-US" dirty="0" smtClean="0">
                <a:sym typeface="Wingdings" pitchFamily="2" charset="2"/>
              </a:rPr>
              <a:t> neutron cross-section  detailed description of the neutron fluence in the </a:t>
            </a:r>
            <a:r>
              <a:rPr lang="en-US" dirty="0" err="1" smtClean="0">
                <a:sym typeface="Wingdings" pitchFamily="2" charset="2"/>
              </a:rPr>
              <a:t>keV</a:t>
            </a:r>
            <a:r>
              <a:rPr lang="en-US" dirty="0" smtClean="0">
                <a:sym typeface="Wingdings" pitchFamily="2" charset="2"/>
              </a:rPr>
              <a:t> energy range (!! limited by the knowledge of the materials and accuracy of the geometric implementation !!)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Accuracy of the high energy models ??</a:t>
            </a:r>
            <a:endParaRPr lang="en-US" dirty="0">
              <a:sym typeface="Wingdings" pitchFamily="2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114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268760"/>
            <a:ext cx="44005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fluence in the Experimental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3568" y="1340768"/>
            <a:ext cx="7776864" cy="2862322"/>
          </a:xfrm>
          <a:prstGeom prst="rect">
            <a:avLst/>
          </a:prstGeom>
          <a:ln w="3492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for the extraction of the </a:t>
            </a:r>
            <a:r>
              <a:rPr lang="en-US" dirty="0" smtClean="0"/>
              <a:t>data (</a:t>
            </a:r>
            <a:r>
              <a:rPr lang="en-US" dirty="0" err="1" smtClean="0"/>
              <a:t>fluence+beam</a:t>
            </a:r>
            <a:r>
              <a:rPr lang="en-US" dirty="0" smtClean="0"/>
              <a:t> profile) </a:t>
            </a:r>
            <a:r>
              <a:rPr lang="en-US" dirty="0" smtClean="0"/>
              <a:t>in the </a:t>
            </a:r>
            <a:r>
              <a:rPr lang="en-US" dirty="0" smtClean="0"/>
              <a:t>EAR1, </a:t>
            </a:r>
            <a:r>
              <a:rPr lang="en-US" dirty="0"/>
              <a:t>v</a:t>
            </a:r>
            <a:r>
              <a:rPr lang="en-US" dirty="0" smtClean="0"/>
              <a:t>alid for both Monte Carlo codes: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Full </a:t>
            </a:r>
            <a:r>
              <a:rPr lang="en-US" dirty="0" smtClean="0"/>
              <a:t>simulation of the spallation target from proton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Full </a:t>
            </a:r>
            <a:r>
              <a:rPr lang="en-US" dirty="0" smtClean="0"/>
              <a:t>decoupling between the two </a:t>
            </a:r>
            <a:r>
              <a:rPr lang="en-US" dirty="0" smtClean="0"/>
              <a:t>codes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Full cascade and propagation in the target zone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Dump </a:t>
            </a:r>
            <a:r>
              <a:rPr lang="en-US" dirty="0" smtClean="0"/>
              <a:t>of neutrons and photons at the beginning of the TOF </a:t>
            </a:r>
            <a:r>
              <a:rPr lang="en-US" dirty="0" smtClean="0"/>
              <a:t>tube after the neutron window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Deterministic p</a:t>
            </a:r>
            <a:r>
              <a:rPr lang="en-US" dirty="0" smtClean="0"/>
              <a:t>ropagation to EAR1 assuming “perfect</a:t>
            </a:r>
            <a:r>
              <a:rPr lang="en-US" dirty="0" smtClean="0"/>
              <a:t>” collimators, i.e. no streaming and multiple scattering from </a:t>
            </a:r>
            <a:r>
              <a:rPr lang="en-US" dirty="0" smtClean="0"/>
              <a:t>them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39552" y="450912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At present the absolute scale is given by FLUKA simulations, and MCNPX simulations are used – as requested – to obtain the </a:t>
            </a:r>
            <a:r>
              <a:rPr lang="en-US" b="1" dirty="0" smtClean="0">
                <a:solidFill>
                  <a:srgbClr val="00B0F0"/>
                </a:solidFill>
              </a:rPr>
              <a:t>shape of the absorption dips </a:t>
            </a:r>
            <a:r>
              <a:rPr lang="en-US" dirty="0" smtClean="0"/>
              <a:t>in the </a:t>
            </a:r>
            <a:r>
              <a:rPr lang="en-US" dirty="0" err="1" smtClean="0"/>
              <a:t>keV</a:t>
            </a:r>
            <a:r>
              <a:rPr lang="en-US" dirty="0" smtClean="0"/>
              <a:t> range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High energy disagreement can be due to the model selection and tweaking possible in MCNPX (LAQGSM code); FLUKA model much better benchmarked at these energies and higher</a:t>
            </a:r>
            <a:endParaRPr lang="en-US" dirty="0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comparison (1/5)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 descr="C:\Users\calviani\AppData\Local\Microsoft\Windows\Temporary Internet Files\Content.Outlook\BBYRQFXK\n_TOF_flux_compari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89053"/>
            <a:ext cx="6624736" cy="476022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15816" y="1693109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FLUKA2010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2043857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MCNPX 2.6.0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2492896"/>
            <a:ext cx="2066691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Data rescaled in the </a:t>
            </a:r>
            <a:r>
              <a:rPr lang="en-US" sz="1600" dirty="0" err="1" smtClean="0"/>
              <a:t>eV</a:t>
            </a:r>
            <a:r>
              <a:rPr lang="en-US" sz="1600" dirty="0" smtClean="0"/>
              <a:t> range </a:t>
            </a: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b="1" dirty="0" smtClean="0">
                <a:solidFill>
                  <a:srgbClr val="00B0F0"/>
                </a:solidFill>
                <a:sym typeface="Wingdings" pitchFamily="2" charset="2"/>
              </a:rPr>
              <a:t>small disagreement </a:t>
            </a:r>
            <a:r>
              <a:rPr lang="en-US" sz="1600" dirty="0" smtClean="0">
                <a:sym typeface="Wingdings" pitchFamily="2" charset="2"/>
              </a:rPr>
              <a:t>at thermal and at HE  </a:t>
            </a:r>
            <a:r>
              <a:rPr lang="en-US" sz="1600" b="1" dirty="0" smtClean="0">
                <a:solidFill>
                  <a:srgbClr val="00B0F0"/>
                </a:solidFill>
                <a:sym typeface="Wingdings" pitchFamily="2" charset="2"/>
              </a:rPr>
              <a:t>to be investigated</a:t>
            </a:r>
            <a:endParaRPr lang="en-US" sz="1600" b="1" dirty="0">
              <a:solidFill>
                <a:srgbClr val="00B0F0"/>
              </a:solidFill>
            </a:endParaRPr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comparison (2/5)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 descr="C:\Users\calviani\AppData\Local\Microsoft\Windows\Temporary Internet Files\Content.Outlook\BBYRQFXK\n_TOF_flux_comparison_zoo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24136"/>
            <a:ext cx="6611866" cy="50131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59832" y="1844824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FLUKA2010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195572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MCNPX 2.6.0</a:t>
            </a:r>
            <a:endParaRPr lang="en-US" b="1" dirty="0"/>
          </a:p>
        </p:txBody>
      </p:sp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comparison (3/5)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5739928" cy="47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11760" y="177281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FLUKA2010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212356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MCNPX 2.6.0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465313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Discrepancy in the dips mainly due to lack resolution in the FLUKA grouped cross-section</a:t>
            </a:r>
            <a:endParaRPr lang="en-US" sz="1600" dirty="0"/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comparison (4/5)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056784" cy="497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28184" y="4878452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FLUKA2010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229200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MCNPX 2.6.0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1628800"/>
            <a:ext cx="1944216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Question: how much can we trust the definition of materials, especially in this region?</a:t>
            </a:r>
            <a:endParaRPr lang="en-US" sz="1400" dirty="0"/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comparison (5/5)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91194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92080" y="4653136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FLUKA2010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5003884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MCNPX 2.6.0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1556792"/>
            <a:ext cx="252028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Question: how much can we trust the definition of materials, especially in this region?</a:t>
            </a:r>
            <a:endParaRPr lang="en-US" sz="1400" dirty="0"/>
          </a:p>
        </p:txBody>
      </p:sp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 updates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November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Calviani - n_TOF Analysis Meeting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EE400-516A-4093-9C32-B950C8CBF2A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1196752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Revision of the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r>
              <a:rPr lang="en-US" b="1" baseline="30000" dirty="0" smtClean="0">
                <a:solidFill>
                  <a:srgbClr val="00B0F0"/>
                </a:solidFill>
              </a:rPr>
              <a:t>st</a:t>
            </a:r>
            <a:r>
              <a:rPr lang="en-US" b="1" dirty="0" smtClean="0">
                <a:solidFill>
                  <a:srgbClr val="00B0F0"/>
                </a:solidFill>
              </a:rPr>
              <a:t> collimator position </a:t>
            </a:r>
            <a:r>
              <a:rPr lang="en-US" dirty="0" smtClean="0"/>
              <a:t>according to the surveyors observations (take with care) and eventually study the sensitivity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Rotation</a:t>
            </a:r>
            <a:r>
              <a:rPr lang="en-US" dirty="0" smtClean="0"/>
              <a:t> of the neutron window:	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in reality (from the very beginning of the experiment) it is 45 deg with respect to the present position in the simulations </a:t>
            </a:r>
          </a:p>
          <a:p>
            <a:r>
              <a:rPr lang="en-US" dirty="0" smtClean="0">
                <a:sym typeface="Wingdings" pitchFamily="2" charset="2"/>
              </a:rPr>
              <a:t> Both these upgrade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will not significantly affect the results</a:t>
            </a:r>
            <a:r>
              <a:rPr lang="en-US" dirty="0" smtClean="0">
                <a:sym typeface="Wingdings" pitchFamily="2" charset="2"/>
              </a:rPr>
              <a:t>, but worth checking, especially for dips in the </a:t>
            </a:r>
            <a:r>
              <a:rPr lang="en-US" dirty="0" err="1" smtClean="0">
                <a:sym typeface="Wingdings" pitchFamily="2" charset="2"/>
              </a:rPr>
              <a:t>keV</a:t>
            </a:r>
            <a:r>
              <a:rPr lang="en-US" dirty="0" smtClean="0">
                <a:sym typeface="Wingdings" pitchFamily="2" charset="2"/>
              </a:rPr>
              <a:t> range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645024"/>
            <a:ext cx="2808312" cy="244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838243">
            <a:off x="5098670" y="3753638"/>
            <a:ext cx="2384403" cy="207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90674" y="3337247"/>
            <a:ext cx="2300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Present simulation status</a:t>
            </a:r>
            <a:endParaRPr lang="en-US" sz="14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8847024">
            <a:off x="4036555" y="3596630"/>
            <a:ext cx="2493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F0"/>
                </a:solidFill>
              </a:rPr>
              <a:t>“Reality” as observed with geometers in April 2010</a:t>
            </a:r>
            <a:endParaRPr lang="en-US" sz="1400" b="1" dirty="0">
              <a:solidFill>
                <a:srgbClr val="00B0F0"/>
              </a:solidFill>
            </a:endParaRPr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120</TotalTime>
  <Words>545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Bookman Old Style</vt:lpstr>
      <vt:lpstr>Wingdings 3</vt:lpstr>
      <vt:lpstr>Gill Sans MT</vt:lpstr>
      <vt:lpstr>Wingdings</vt:lpstr>
      <vt:lpstr>Calibri</vt:lpstr>
      <vt:lpstr>Origin</vt:lpstr>
      <vt:lpstr>Flux from FLUKA and MCNP simulation </vt:lpstr>
      <vt:lpstr>Why two Monte Carlo codes</vt:lpstr>
      <vt:lpstr>Neutron fluence in the Experimental Area</vt:lpstr>
      <vt:lpstr>Simulation comparison (1/5)</vt:lpstr>
      <vt:lpstr>Simulation comparison (2/5)</vt:lpstr>
      <vt:lpstr>Simulation comparison (3/5)</vt:lpstr>
      <vt:lpstr>Simulation comparison (4/5)</vt:lpstr>
      <vt:lpstr>Simulation comparison (5/5)</vt:lpstr>
      <vt:lpstr>Eventual updates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Fluence</dc:title>
  <dc:creator>calviani</dc:creator>
  <cp:lastModifiedBy>calviani</cp:lastModifiedBy>
  <cp:revision>27</cp:revision>
  <dcterms:created xsi:type="dcterms:W3CDTF">2010-11-22T18:28:26Z</dcterms:created>
  <dcterms:modified xsi:type="dcterms:W3CDTF">2010-11-23T09:15:06Z</dcterms:modified>
</cp:coreProperties>
</file>