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9"/>
  </p:notesMasterIdLst>
  <p:handoutMasterIdLst>
    <p:handoutMasterId r:id="rId20"/>
  </p:handoutMasterIdLst>
  <p:sldIdLst>
    <p:sldId id="682" r:id="rId2"/>
    <p:sldId id="892" r:id="rId3"/>
    <p:sldId id="893" r:id="rId4"/>
    <p:sldId id="903" r:id="rId5"/>
    <p:sldId id="895" r:id="rId6"/>
    <p:sldId id="861" r:id="rId7"/>
    <p:sldId id="912" r:id="rId8"/>
    <p:sldId id="889" r:id="rId9"/>
    <p:sldId id="905" r:id="rId10"/>
    <p:sldId id="894" r:id="rId11"/>
    <p:sldId id="904" r:id="rId12"/>
    <p:sldId id="898" r:id="rId13"/>
    <p:sldId id="899" r:id="rId14"/>
    <p:sldId id="900" r:id="rId15"/>
    <p:sldId id="907" r:id="rId16"/>
    <p:sldId id="911" r:id="rId17"/>
    <p:sldId id="906" r:id="rId18"/>
  </p:sldIdLst>
  <p:sldSz cx="9144000" cy="6858000" type="screen4x3"/>
  <p:notesSz cx="6845300" cy="9664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  <a:srgbClr val="FFFF99"/>
    <a:srgbClr val="FF0000"/>
    <a:srgbClr val="CCFFFF"/>
    <a:srgbClr val="FFFF00"/>
    <a:srgbClr val="CCECFF"/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3" autoAdjust="0"/>
    <p:restoredTop sz="95584" autoAdjust="0"/>
  </p:normalViewPr>
  <p:slideViewPr>
    <p:cSldViewPr>
      <p:cViewPr>
        <p:scale>
          <a:sx n="80" d="100"/>
          <a:sy n="80" d="100"/>
        </p:scale>
        <p:origin x="-571" y="-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044"/>
        <p:guide pos="21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725488"/>
            <a:ext cx="4832350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589463"/>
            <a:ext cx="54768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3D952-4254-4B4B-9D0A-65EA9F7A4545}" type="slidenum">
              <a:rPr lang="en-US"/>
              <a:pPr/>
              <a:t>1</a:t>
            </a:fld>
            <a:endParaRPr lang="en-US"/>
          </a:p>
        </p:txBody>
      </p:sp>
      <p:sp>
        <p:nvSpPr>
          <p:cNvPr id="78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</a:t>
            </a:r>
            <a:r>
              <a:rPr lang="en-US" baseline="0" dirty="0" smtClean="0"/>
              <a:t> parameter is the peak luminosity – most important term on </a:t>
            </a:r>
            <a:r>
              <a:rPr lang="en-US" baseline="0" dirty="0" err="1" smtClean="0"/>
              <a:t>lumi</a:t>
            </a:r>
            <a:r>
              <a:rPr lang="en-US" baseline="0" dirty="0" smtClean="0"/>
              <a:t> formula is brightness (n. of protons in the given emittance – density of the beam) – density is created in the injector, where we have to fight against space charge (</a:t>
            </a:r>
            <a:r>
              <a:rPr lang="en-US" baseline="0" dirty="0" err="1" smtClean="0"/>
              <a:t>couplomb</a:t>
            </a:r>
            <a:r>
              <a:rPr lang="en-US" baseline="0" dirty="0" smtClean="0"/>
              <a:t> repulsion).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space</a:t>
            </a:r>
            <a:r>
              <a:rPr lang="en-US" baseline="0" dirty="0" smtClean="0"/>
              <a:t> for energy upgrade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 the work but keep control… integration at the component level.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11/16/2010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198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71600"/>
            <a:ext cx="8153400" cy="4754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2010 Chamonix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906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9060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6" descr="cern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152400"/>
            <a:ext cx="795338" cy="795338"/>
          </a:xfrm>
          <a:prstGeom prst="rect">
            <a:avLst/>
          </a:prstGeom>
          <a:noFill/>
        </p:spPr>
      </p:pic>
      <p:pic>
        <p:nvPicPr>
          <p:cNvPr id="11" name="Picture 19" descr="Logo-Lina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9600" y="152400"/>
            <a:ext cx="78740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\\cern.ch\dfs\Users\v\vretenar\Public\Linac4_VirtualTour_25082010.wm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LINAC4_civil_engineering\building_progress\10_09_2010\SL701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71600"/>
            <a:ext cx="6629400" cy="838200"/>
          </a:xfrm>
        </p:spPr>
        <p:txBody>
          <a:bodyPr/>
          <a:lstStyle/>
          <a:p>
            <a:pPr algn="ctr"/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Linac4 Project at CERN</a:t>
            </a:r>
            <a:endParaRPr lang="en-US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0D39F4-837D-4512-AA41-A5C4293EB84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4648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81000" y="2209800"/>
            <a:ext cx="6553200" cy="609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M. Vretenar for t</a:t>
            </a:r>
            <a:r>
              <a:rPr kumimoji="0" lang="en-GB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he Linac4 team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" y="5715000"/>
            <a:ext cx="3886200" cy="7620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PIMS kick-off meeting 17.11.2010 </a:t>
            </a:r>
            <a:endParaRPr kumimoji="0" lang="en-US" sz="12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7630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/>
          <a:lstStyle/>
          <a:p>
            <a:r>
              <a:rPr lang="en-US" dirty="0" smtClean="0"/>
              <a:t>Linac4 – schedule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71900" y="3086100"/>
            <a:ext cx="3124200" cy="0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ine Callout 1 13"/>
          <p:cNvSpPr/>
          <p:nvPr/>
        </p:nvSpPr>
        <p:spPr>
          <a:xfrm>
            <a:off x="228600" y="5410200"/>
            <a:ext cx="1981200" cy="381000"/>
          </a:xfrm>
          <a:prstGeom prst="borderCallout1">
            <a:avLst>
              <a:gd name="adj1" fmla="val -6250"/>
              <a:gd name="adj2" fmla="val 100667"/>
              <a:gd name="adj3" fmla="val -607267"/>
              <a:gd name="adj4" fmla="val 2561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Building delivery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Line Callout 1 14"/>
          <p:cNvSpPr/>
          <p:nvPr/>
        </p:nvSpPr>
        <p:spPr>
          <a:xfrm>
            <a:off x="228600" y="5867400"/>
            <a:ext cx="1981200" cy="914400"/>
          </a:xfrm>
          <a:prstGeom prst="borderCallout1">
            <a:avLst>
              <a:gd name="adj1" fmla="val 893"/>
              <a:gd name="adj2" fmla="val 100858"/>
              <a:gd name="adj3" fmla="val -285547"/>
              <a:gd name="adj4" fmla="val 2753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Infrastructure installation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2514600" y="5791200"/>
            <a:ext cx="1524000" cy="914400"/>
          </a:xfrm>
          <a:prstGeom prst="borderCallout1">
            <a:avLst>
              <a:gd name="adj1" fmla="val -2679"/>
              <a:gd name="adj2" fmla="val 93656"/>
              <a:gd name="adj3" fmla="val -186689"/>
              <a:gd name="adj4" fmla="val 2584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2012/13: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Accelerator installation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Line Callout 1 16"/>
          <p:cNvSpPr/>
          <p:nvPr/>
        </p:nvSpPr>
        <p:spPr>
          <a:xfrm>
            <a:off x="4572000" y="5410200"/>
            <a:ext cx="1676400" cy="533400"/>
          </a:xfrm>
          <a:prstGeom prst="borderCallout1">
            <a:avLst>
              <a:gd name="adj1" fmla="val -4464"/>
              <a:gd name="adj2" fmla="val 78762"/>
              <a:gd name="adj3" fmla="val -160358"/>
              <a:gd name="adj4" fmla="val 1528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2013/14: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Commissioning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Line Callout 1 18"/>
          <p:cNvSpPr/>
          <p:nvPr/>
        </p:nvSpPr>
        <p:spPr>
          <a:xfrm>
            <a:off x="7010400" y="5410200"/>
            <a:ext cx="1828800" cy="609600"/>
          </a:xfrm>
          <a:prstGeom prst="borderCallout1">
            <a:avLst>
              <a:gd name="adj1" fmla="val 893"/>
              <a:gd name="adj2" fmla="val 33542"/>
              <a:gd name="adj3" fmla="val -109971"/>
              <a:gd name="adj4" fmla="val 581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2014/15: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Reliability run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Line Callout 1 19"/>
          <p:cNvSpPr/>
          <p:nvPr/>
        </p:nvSpPr>
        <p:spPr>
          <a:xfrm>
            <a:off x="4572000" y="6096000"/>
            <a:ext cx="1600200" cy="609600"/>
          </a:xfrm>
          <a:prstGeom prst="borderCallout1">
            <a:avLst>
              <a:gd name="adj1" fmla="val -323"/>
              <a:gd name="adj2" fmla="val 98826"/>
              <a:gd name="adj3" fmla="val -226772"/>
              <a:gd name="adj4" fmla="val 198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End 2014: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Linac4 ready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Line Callout 1 20"/>
          <p:cNvSpPr/>
          <p:nvPr/>
        </p:nvSpPr>
        <p:spPr>
          <a:xfrm>
            <a:off x="6248400" y="6096000"/>
            <a:ext cx="2667000" cy="609600"/>
          </a:xfrm>
          <a:prstGeom prst="borderCallout1">
            <a:avLst>
              <a:gd name="adj1" fmla="val -1607"/>
              <a:gd name="adj2" fmla="val 99256"/>
              <a:gd name="adj3" fmla="val -139971"/>
              <a:gd name="adj4" fmla="val 995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2016: foreseen shutdown for connection to PSB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477000" cy="685800"/>
          </a:xfrm>
        </p:spPr>
        <p:txBody>
          <a:bodyPr/>
          <a:lstStyle/>
          <a:p>
            <a:r>
              <a:rPr lang="en-US" dirty="0" smtClean="0"/>
              <a:t>Linac4 – Low energy test stand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67400" y="1219200"/>
            <a:ext cx="3276600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Ion source and beam transport assembled and under test.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Radio Frequency Quadrupole being built at CERN (2011).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 Chopping line built and tested (w/o beam). 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 LEP klystron (+ modulator) installed, tested in pulsed op.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Testing of RF structures (PIMS prototype) at 2 Hz.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4572000" cy="313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80" name="Picture 4" descr="C:\photos_2009\SL700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19600"/>
            <a:ext cx="2628900" cy="2209800"/>
          </a:xfrm>
          <a:prstGeom prst="rect">
            <a:avLst/>
          </a:prstGeom>
          <a:noFill/>
        </p:spPr>
      </p:pic>
      <p:pic>
        <p:nvPicPr>
          <p:cNvPr id="75781" name="Picture 5" descr="C:\photos_2009\IMG_12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719841"/>
            <a:ext cx="2514600" cy="1885759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19400" y="914400"/>
            <a:ext cx="548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3 MeV TEST STAND</a:t>
            </a:r>
            <a:r>
              <a:rPr lang="en-US" dirty="0" smtClean="0">
                <a:latin typeface="Comic Sans MS" pitchFamily="66" charset="0"/>
              </a:rPr>
              <a:t> in the PS South Hall</a:t>
            </a:r>
          </a:p>
        </p:txBody>
      </p:sp>
      <p:pic>
        <p:nvPicPr>
          <p:cNvPr id="12" name="Picture 2" descr="C:\photos_2009\DSCF0938-Linac4SourceUnderVacu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828800"/>
            <a:ext cx="1297093" cy="1268896"/>
          </a:xfrm>
          <a:prstGeom prst="rect">
            <a:avLst/>
          </a:prstGeom>
          <a:noFill/>
        </p:spPr>
      </p:pic>
      <p:pic>
        <p:nvPicPr>
          <p:cNvPr id="75778" name="Picture 2" descr="C:\RF_photos\RFQ+BUILDING_03_10\SL7011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124200"/>
            <a:ext cx="2286000" cy="1632857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10800000">
            <a:off x="3352800" y="1981200"/>
            <a:ext cx="10668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2438400" y="2590800"/>
            <a:ext cx="99060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1752600" y="3200400"/>
            <a:ext cx="19050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952500" y="3771900"/>
            <a:ext cx="11430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lum bright="18000" contrast="12000"/>
          </a:blip>
          <a:srcRect/>
          <a:stretch>
            <a:fillRect/>
          </a:stretch>
        </p:blipFill>
        <p:spPr bwMode="auto">
          <a:xfrm>
            <a:off x="5867401" y="4495800"/>
            <a:ext cx="2935084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Drift Tube Linac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7" descr="DTL_T1_1.jpg"/>
          <p:cNvPicPr>
            <a:picLocks noChangeAspect="1"/>
          </p:cNvPicPr>
          <p:nvPr/>
        </p:nvPicPr>
        <p:blipFill>
          <a:blip r:embed="rId2" cstate="print"/>
          <a:srcRect l="7899" t="18456" r="7899" b="32651"/>
          <a:stretch>
            <a:fillRect/>
          </a:stretch>
        </p:blipFill>
        <p:spPr bwMode="auto">
          <a:xfrm>
            <a:off x="304800" y="3733800"/>
            <a:ext cx="575468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XsectionFinalTitl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267200"/>
            <a:ext cx="2868613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880100" y="26035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1371600"/>
            <a:ext cx="518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3-50 MeV, 3 tanks.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Design Completed and tested on a prototype (1m, 12 drift tubes) at full RF power (10% duty cycle).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Main features: DTs rigidly mounted on a girder, with </a:t>
            </a:r>
            <a:r>
              <a:rPr lang="en-US" sz="1600" dirty="0" smtClean="0"/>
              <a:t>special mounting mechanism, only metallic joints  and </a:t>
            </a:r>
            <a:r>
              <a:rPr lang="en-US" sz="1600" dirty="0" smtClean="0">
                <a:solidFill>
                  <a:schemeClr val="tx1"/>
                </a:solidFill>
              </a:rPr>
              <a:t>no adjustment. Tank in Cu-plated Stainless steel. PMQs in vacuum. 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Construction started (DTs with ESS-Bilbao).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Tank1 ready for test in 2011.  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0" name="Picture 9" descr="prototyp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95400"/>
            <a:ext cx="2286000" cy="290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09800" y="6096000"/>
            <a:ext cx="4038600" cy="646331"/>
          </a:xfrm>
          <a:prstGeom prst="rect">
            <a:avLst/>
          </a:prstGeom>
          <a:solidFill>
            <a:srgbClr val="FFFFCC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Important improvements with respect to present DTL linacs (1 patent pending)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Cell-coupled DTL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1" descr="2009-12-03_Модуль 1 на рам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191000"/>
            <a:ext cx="3347864" cy="2240567"/>
          </a:xfrm>
          <a:prstGeom prst="rect">
            <a:avLst/>
          </a:prstGeom>
          <a:noFill/>
        </p:spPr>
      </p:pic>
      <p:pic>
        <p:nvPicPr>
          <p:cNvPr id="6" name="Picture 33" descr="WG&amp;CavityAssemb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524000"/>
            <a:ext cx="3299601" cy="2172816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35" descr="CCDTLTank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114800"/>
            <a:ext cx="3455988" cy="24066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8600" y="1447800"/>
            <a:ext cx="548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50</a:t>
            </a:r>
            <a:r>
              <a:rPr lang="en-US" sz="1600" dirty="0" smtClean="0">
                <a:solidFill>
                  <a:schemeClr val="tx1"/>
                </a:solidFill>
              </a:rPr>
              <a:t>-100 MeV, 7 modules of 3 tanks each.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Design completed and tested on a prototype (2 tanks, 4 drift tubes) at full RF power (10% duty cycle).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Main features: Focusing by PMQs (2/3) and EMQs (1/3) external to DTs. </a:t>
            </a:r>
            <a:r>
              <a:rPr lang="en-US" sz="1600" dirty="0" smtClean="0"/>
              <a:t>Tanks with 2 DTs connected by coupling cells.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Construction started at VNIITF (</a:t>
            </a:r>
            <a:r>
              <a:rPr lang="en-US" sz="1600" dirty="0" err="1" smtClean="0"/>
              <a:t>Snezinsk</a:t>
            </a:r>
            <a:r>
              <a:rPr lang="en-US" sz="1600" dirty="0" smtClean="0"/>
              <a:t>) and BINP (Novosibirsk) in January 2010. 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Module#1 to be delivered to CERN for testing in January 2011.  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6324600"/>
            <a:ext cx="5410200" cy="369332"/>
          </a:xfrm>
          <a:prstGeom prst="rect">
            <a:avLst/>
          </a:prstGeom>
          <a:solidFill>
            <a:srgbClr val="FFFFCC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used for the first time in a particle accelerator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Pi-Mode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1371600"/>
            <a:ext cx="5181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100</a:t>
            </a:r>
            <a:r>
              <a:rPr lang="en-US" sz="1600" dirty="0" smtClean="0">
                <a:solidFill>
                  <a:schemeClr val="tx1"/>
                </a:solidFill>
              </a:rPr>
              <a:t>-160 MeV, 12 tanks of 7 cells each.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Design completed, tank #1 </a:t>
            </a:r>
            <a:r>
              <a:rPr lang="en-US" sz="1600" dirty="0" smtClean="0"/>
              <a:t>completed and tuned, tested (to this week!) at full RF power. 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Main features: Focusing by external EMQs, tanks of 7 cells in pi-mode. Full-Cu elements, EB-welded.</a:t>
            </a:r>
          </a:p>
          <a:p>
            <a:pPr marL="342900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r>
              <a:rPr lang="en-US" sz="1600" dirty="0" smtClean="0"/>
              <a:t>Construction will start at beginning 2011 in collaboration with </a:t>
            </a:r>
            <a:r>
              <a:rPr lang="en-US" sz="1600" dirty="0" err="1" smtClean="0"/>
              <a:t>Soltan</a:t>
            </a:r>
            <a:r>
              <a:rPr lang="en-US" sz="1600" dirty="0" smtClean="0"/>
              <a:t> Institute (Warsaw) and FZ </a:t>
            </a:r>
            <a:r>
              <a:rPr lang="en-US" sz="1600" dirty="0" err="1" smtClean="0"/>
              <a:t>Julich</a:t>
            </a:r>
            <a:r>
              <a:rPr lang="en-US" sz="1600" dirty="0" smtClean="0"/>
              <a:t>.  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ts val="400"/>
              </a:spcBef>
              <a:buClr>
                <a:srgbClr val="013469"/>
              </a:buClr>
              <a:buSzPct val="95000"/>
              <a:buFont typeface="Arial" pitchFamily="34" charset="0"/>
              <a:buChar char="●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295400"/>
            <a:ext cx="3225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6576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810000"/>
            <a:ext cx="30734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5" descr="PIM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8326" y="4724400"/>
            <a:ext cx="2775674" cy="21336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733800"/>
            <a:ext cx="2522554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04800" y="6324600"/>
            <a:ext cx="5410200" cy="369332"/>
          </a:xfrm>
          <a:prstGeom prst="rect">
            <a:avLst/>
          </a:prstGeom>
          <a:solidFill>
            <a:srgbClr val="FFFFCC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 used for the first time in a proton accelerator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477000" cy="685800"/>
          </a:xfrm>
        </p:spPr>
        <p:txBody>
          <a:bodyPr/>
          <a:lstStyle/>
          <a:p>
            <a:r>
              <a:rPr lang="en-US" dirty="0" smtClean="0"/>
              <a:t>Accelerating structures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990600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76396"/>
            <a:ext cx="8715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20967778" flipV="1">
            <a:off x="1837797" y="3087147"/>
            <a:ext cx="7031305" cy="434464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20547843">
            <a:off x="1637722" y="2718091"/>
            <a:ext cx="5414933" cy="221082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9302734">
            <a:off x="844529" y="3926284"/>
            <a:ext cx="939257" cy="120710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11109547">
            <a:off x="1707022" y="3776248"/>
            <a:ext cx="505541" cy="103002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rot="20544495">
            <a:off x="927031" y="3780817"/>
            <a:ext cx="892120" cy="132730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510172">
            <a:off x="6786764" y="2163054"/>
            <a:ext cx="1858684" cy="140695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rot="10152086" flipV="1">
            <a:off x="1555147" y="2743095"/>
            <a:ext cx="7137028" cy="436437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9704591">
            <a:off x="1704157" y="3190713"/>
            <a:ext cx="1520843" cy="60308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rot="10366367">
            <a:off x="1697019" y="3018099"/>
            <a:ext cx="1345838" cy="70871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21038721">
            <a:off x="1786631" y="2857518"/>
            <a:ext cx="1345838" cy="70871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8993797">
            <a:off x="1713557" y="3317155"/>
            <a:ext cx="1503277" cy="115713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1000" y="1371600"/>
            <a:ext cx="8432117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Construction of the Linac4 accelerating structure – an European enterprise (and beyond…)</a:t>
            </a: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81000" y="5181600"/>
            <a:ext cx="64294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5715000"/>
            <a:ext cx="64294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800" y="6248400"/>
            <a:ext cx="64294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66800" y="50292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Drift Tube Linac (DTL): </a:t>
            </a:r>
          </a:p>
          <a:p>
            <a:r>
              <a:rPr lang="en-US" sz="1400" dirty="0" smtClean="0"/>
              <a:t>prototype from INFN/LNL (Italy), drift tubes from ESS-Bilbao (Spain), tanks and assembly at CERN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66800" y="5562600"/>
            <a:ext cx="6700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Cell-Coupled DTL: </a:t>
            </a:r>
          </a:p>
          <a:p>
            <a:r>
              <a:rPr lang="en-US" sz="1400" dirty="0" smtClean="0"/>
              <a:t>tanks from VNIIEF (</a:t>
            </a:r>
            <a:r>
              <a:rPr lang="en-US" sz="1400" dirty="0" err="1" smtClean="0"/>
              <a:t>Snezinsk</a:t>
            </a:r>
            <a:r>
              <a:rPr lang="en-US" sz="1400" dirty="0" smtClean="0"/>
              <a:t>), drift tubes and assembling from BINP (Novosibirsk)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066801" y="60960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PI-Mode Structure (PIMS):  tanks from </a:t>
            </a:r>
            <a:r>
              <a:rPr lang="en-US" sz="1400" dirty="0" err="1" smtClean="0"/>
              <a:t>Soltan</a:t>
            </a:r>
            <a:r>
              <a:rPr lang="en-US" sz="1400" dirty="0" smtClean="0"/>
              <a:t> Institute (Poland), EB welding from FZ </a:t>
            </a:r>
            <a:r>
              <a:rPr lang="en-US" sz="1400" dirty="0" err="1" smtClean="0"/>
              <a:t>Juelich</a:t>
            </a:r>
            <a:r>
              <a:rPr lang="en-US" sz="1400" dirty="0" smtClean="0"/>
              <a:t> (Germany), assembly and final EB welding at CERN.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553200" cy="685800"/>
          </a:xfrm>
        </p:spPr>
        <p:txBody>
          <a:bodyPr/>
          <a:lstStyle/>
          <a:p>
            <a:r>
              <a:rPr lang="en-US" sz="3600" dirty="0" smtClean="0"/>
              <a:t>Linac4 – External Contributions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2381224" y="4014790"/>
            <a:ext cx="690578" cy="5953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3595670" y="4110030"/>
            <a:ext cx="71438" cy="57150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4519602" y="4167190"/>
            <a:ext cx="76200" cy="4429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5129202" y="4167190"/>
            <a:ext cx="914400" cy="457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10" descr="MPj036267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32354"/>
            <a:ext cx="604806" cy="401105"/>
          </a:xfrm>
          <a:prstGeom prst="rect">
            <a:avLst/>
          </a:prstGeom>
          <a:noFill/>
        </p:spPr>
      </p:pic>
      <p:pic>
        <p:nvPicPr>
          <p:cNvPr id="9" name="Picture 11" descr="EUUN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19" y="4610096"/>
            <a:ext cx="606121" cy="406186"/>
          </a:xfrm>
          <a:prstGeom prst="rect">
            <a:avLst/>
          </a:prstGeom>
          <a:noFill/>
        </p:spPr>
      </p:pic>
      <p:pic>
        <p:nvPicPr>
          <p:cNvPr id="10" name="Picture 12" descr="RUSS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487" y="4635282"/>
            <a:ext cx="598913" cy="403434"/>
          </a:xfrm>
          <a:prstGeom prst="rect">
            <a:avLst/>
          </a:prstGeom>
          <a:noFill/>
        </p:spPr>
      </p:pic>
      <p:pic>
        <p:nvPicPr>
          <p:cNvPr id="11" name="Picture 13" descr="INDA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1950" y="2315738"/>
            <a:ext cx="576250" cy="386168"/>
          </a:xfrm>
          <a:prstGeom prst="rect">
            <a:avLst/>
          </a:prstGeom>
          <a:noFill/>
        </p:spPr>
      </p:pic>
      <p:grpSp>
        <p:nvGrpSpPr>
          <p:cNvPr id="12" name="Group 14"/>
          <p:cNvGrpSpPr>
            <a:grpSpLocks noChangeAspect="1"/>
          </p:cNvGrpSpPr>
          <p:nvPr/>
        </p:nvGrpSpPr>
        <p:grpSpPr bwMode="auto">
          <a:xfrm>
            <a:off x="2005002" y="3328990"/>
            <a:ext cx="3910013" cy="1117600"/>
            <a:chOff x="1731" y="1053"/>
            <a:chExt cx="2463" cy="704"/>
          </a:xfrm>
        </p:grpSpPr>
        <p:sp>
          <p:nvSpPr>
            <p:cNvPr id="1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731" y="1053"/>
              <a:ext cx="2463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734" y="1283"/>
              <a:ext cx="16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731" y="1281"/>
              <a:ext cx="172" cy="20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7"/>
                </a:cxn>
                <a:cxn ang="0">
                  <a:pos x="1" y="207"/>
                </a:cxn>
                <a:cxn ang="0">
                  <a:pos x="1" y="208"/>
                </a:cxn>
                <a:cxn ang="0">
                  <a:pos x="171" y="208"/>
                </a:cxn>
                <a:cxn ang="0">
                  <a:pos x="171" y="207"/>
                </a:cxn>
                <a:cxn ang="0">
                  <a:pos x="172" y="207"/>
                </a:cxn>
                <a:cxn ang="0">
                  <a:pos x="172" y="1"/>
                </a:cxn>
                <a:cxn ang="0">
                  <a:pos x="171" y="1"/>
                </a:cxn>
                <a:cxn ang="0">
                  <a:pos x="171" y="0"/>
                </a:cxn>
                <a:cxn ang="0">
                  <a:pos x="169" y="0"/>
                </a:cxn>
                <a:cxn ang="0">
                  <a:pos x="3" y="0"/>
                </a:cxn>
                <a:cxn ang="0">
                  <a:pos x="5" y="5"/>
                </a:cxn>
                <a:cxn ang="0">
                  <a:pos x="167" y="5"/>
                </a:cxn>
                <a:cxn ang="0">
                  <a:pos x="167" y="203"/>
                </a:cxn>
                <a:cxn ang="0">
                  <a:pos x="5" y="203"/>
                </a:cxn>
                <a:cxn ang="0">
                  <a:pos x="5" y="5"/>
                </a:cxn>
                <a:cxn ang="0">
                  <a:pos x="3" y="0"/>
                </a:cxn>
              </a:cxnLst>
              <a:rect l="0" t="0" r="r" b="b"/>
              <a:pathLst>
                <a:path w="172" h="208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7"/>
                  </a:lnTo>
                  <a:lnTo>
                    <a:pt x="1" y="207"/>
                  </a:lnTo>
                  <a:lnTo>
                    <a:pt x="1" y="208"/>
                  </a:lnTo>
                  <a:lnTo>
                    <a:pt x="171" y="208"/>
                  </a:lnTo>
                  <a:lnTo>
                    <a:pt x="171" y="207"/>
                  </a:lnTo>
                  <a:lnTo>
                    <a:pt x="172" y="207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3" y="0"/>
                  </a:lnTo>
                  <a:lnTo>
                    <a:pt x="5" y="5"/>
                  </a:lnTo>
                  <a:lnTo>
                    <a:pt x="167" y="5"/>
                  </a:lnTo>
                  <a:lnTo>
                    <a:pt x="167" y="203"/>
                  </a:lnTo>
                  <a:lnTo>
                    <a:pt x="5" y="203"/>
                  </a:lnTo>
                  <a:lnTo>
                    <a:pt x="5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740" y="1311"/>
              <a:ext cx="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   </a:t>
              </a:r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826" y="1311"/>
              <a:ext cx="2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740" y="1387"/>
              <a:ext cx="14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source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2096" y="1281"/>
              <a:ext cx="223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094" y="1278"/>
              <a:ext cx="230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229" y="210"/>
                </a:cxn>
                <a:cxn ang="0">
                  <a:pos x="229" y="209"/>
                </a:cxn>
                <a:cxn ang="0">
                  <a:pos x="230" y="209"/>
                </a:cxn>
                <a:cxn ang="0">
                  <a:pos x="230" y="1"/>
                </a:cxn>
                <a:cxn ang="0">
                  <a:pos x="229" y="1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225" y="5"/>
                </a:cxn>
                <a:cxn ang="0">
                  <a:pos x="225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230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229" y="210"/>
                  </a:lnTo>
                  <a:lnTo>
                    <a:pt x="229" y="209"/>
                  </a:lnTo>
                  <a:lnTo>
                    <a:pt x="230" y="209"/>
                  </a:lnTo>
                  <a:lnTo>
                    <a:pt x="230" y="1"/>
                  </a:lnTo>
                  <a:lnTo>
                    <a:pt x="229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225" y="5"/>
                  </a:lnTo>
                  <a:lnTo>
                    <a:pt x="225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2112" y="1327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RFQ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655" y="1281"/>
              <a:ext cx="32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653" y="1278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1"/>
                </a:cxn>
                <a:cxn ang="0">
                  <a:pos x="329" y="1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326" y="5"/>
                </a:cxn>
                <a:cxn ang="0">
                  <a:pos x="326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1"/>
                  </a:lnTo>
                  <a:lnTo>
                    <a:pt x="329" y="1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326" y="5"/>
                  </a:lnTo>
                  <a:lnTo>
                    <a:pt x="326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2683" y="1327"/>
              <a:ext cx="2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27" y="1379"/>
              <a:ext cx="26" cy="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3" y="5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6" y="5"/>
                </a:cxn>
                <a:cxn ang="0">
                  <a:pos x="26" y="2"/>
                </a:cxn>
                <a:cxn ang="0">
                  <a:pos x="24" y="1"/>
                </a:cxn>
                <a:cxn ang="0">
                  <a:pos x="23" y="1"/>
                </a:cxn>
                <a:cxn ang="0">
                  <a:pos x="3" y="0"/>
                </a:cxn>
              </a:cxnLst>
              <a:rect l="0" t="0" r="r" b="b"/>
              <a:pathLst>
                <a:path w="26" h="7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3" y="5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833" y="1053"/>
              <a:ext cx="215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</a:rPr>
                <a:t>45 keV             3 MeV               50 MeV      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</a:rPr>
                <a:t>100 </a:t>
              </a:r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</a:rPr>
                <a:t>MeV      160 MeV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922" y="1162"/>
              <a:ext cx="8" cy="139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9"/>
                </a:cxn>
                <a:cxn ang="0">
                  <a:pos x="6" y="139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5"/>
                </a:cxn>
              </a:cxnLst>
              <a:rect l="0" t="0" r="r" b="b"/>
              <a:pathLst>
                <a:path w="8" h="139">
                  <a:moveTo>
                    <a:pt x="8" y="5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9"/>
                  </a:lnTo>
                  <a:lnTo>
                    <a:pt x="6" y="139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910" y="1260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6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6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907" y="1256"/>
              <a:ext cx="39" cy="45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0"/>
                </a:cxn>
                <a:cxn ang="0">
                  <a:pos x="10" y="9"/>
                </a:cxn>
                <a:cxn ang="0">
                  <a:pos x="29" y="9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5" y="42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7" y="45"/>
                </a:cxn>
                <a:cxn ang="0">
                  <a:pos x="21" y="45"/>
                </a:cxn>
                <a:cxn ang="0">
                  <a:pos x="21" y="43"/>
                </a:cxn>
                <a:cxn ang="0">
                  <a:pos x="23" y="42"/>
                </a:cxn>
                <a:cxn ang="0">
                  <a:pos x="39" y="6"/>
                </a:cxn>
                <a:cxn ang="0">
                  <a:pos x="39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9"/>
                </a:cxn>
              </a:cxnLst>
              <a:rect l="0" t="0" r="r" b="b"/>
              <a:pathLst>
                <a:path w="39" h="45">
                  <a:moveTo>
                    <a:pt x="29" y="9"/>
                  </a:moveTo>
                  <a:lnTo>
                    <a:pt x="19" y="30"/>
                  </a:lnTo>
                  <a:lnTo>
                    <a:pt x="10" y="9"/>
                  </a:lnTo>
                  <a:lnTo>
                    <a:pt x="29" y="9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7" y="45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3" y="42"/>
                  </a:lnTo>
                  <a:lnTo>
                    <a:pt x="39" y="6"/>
                  </a:lnTo>
                  <a:lnTo>
                    <a:pt x="39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2337" y="1350"/>
              <a:ext cx="293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2334" y="1347"/>
              <a:ext cx="301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2" y="89"/>
                </a:cxn>
                <a:cxn ang="0">
                  <a:pos x="2" y="91"/>
                </a:cxn>
                <a:cxn ang="0">
                  <a:pos x="300" y="91"/>
                </a:cxn>
                <a:cxn ang="0">
                  <a:pos x="300" y="89"/>
                </a:cxn>
                <a:cxn ang="0">
                  <a:pos x="301" y="89"/>
                </a:cxn>
                <a:cxn ang="0">
                  <a:pos x="301" y="1"/>
                </a:cxn>
                <a:cxn ang="0">
                  <a:pos x="300" y="1"/>
                </a:cxn>
                <a:cxn ang="0">
                  <a:pos x="300" y="0"/>
                </a:cxn>
                <a:cxn ang="0">
                  <a:pos x="298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296" y="6"/>
                </a:cxn>
                <a:cxn ang="0">
                  <a:pos x="296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01" h="91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300" y="91"/>
                  </a:lnTo>
                  <a:lnTo>
                    <a:pt x="300" y="89"/>
                  </a:lnTo>
                  <a:lnTo>
                    <a:pt x="301" y="89"/>
                  </a:lnTo>
                  <a:lnTo>
                    <a:pt x="301" y="1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8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296" y="6"/>
                  </a:lnTo>
                  <a:lnTo>
                    <a:pt x="296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2342" y="1353"/>
              <a:ext cx="28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chopper line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2318" y="1384"/>
              <a:ext cx="19" cy="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" y="6"/>
                </a:cxn>
                <a:cxn ang="0">
                  <a:pos x="18" y="6"/>
                </a:cxn>
                <a:cxn ang="0">
                  <a:pos x="18" y="5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0"/>
                </a:cxn>
              </a:cxnLst>
              <a:rect l="0" t="0" r="r" b="b"/>
              <a:pathLst>
                <a:path w="19" h="6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3713" y="1350"/>
              <a:ext cx="472" cy="69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711" y="1347"/>
              <a:ext cx="479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76"/>
                </a:cxn>
                <a:cxn ang="0">
                  <a:pos x="1" y="76"/>
                </a:cxn>
                <a:cxn ang="0">
                  <a:pos x="1" y="78"/>
                </a:cxn>
                <a:cxn ang="0">
                  <a:pos x="478" y="78"/>
                </a:cxn>
                <a:cxn ang="0">
                  <a:pos x="478" y="76"/>
                </a:cxn>
                <a:cxn ang="0">
                  <a:pos x="479" y="76"/>
                </a:cxn>
                <a:cxn ang="0">
                  <a:pos x="479" y="1"/>
                </a:cxn>
                <a:cxn ang="0">
                  <a:pos x="478" y="1"/>
                </a:cxn>
                <a:cxn ang="0">
                  <a:pos x="478" y="0"/>
                </a:cxn>
                <a:cxn ang="0">
                  <a:pos x="477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474" y="6"/>
                </a:cxn>
                <a:cxn ang="0">
                  <a:pos x="474" y="72"/>
                </a:cxn>
                <a:cxn ang="0">
                  <a:pos x="5" y="72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479" h="78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76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478" y="78"/>
                  </a:lnTo>
                  <a:lnTo>
                    <a:pt x="478" y="76"/>
                  </a:lnTo>
                  <a:lnTo>
                    <a:pt x="479" y="76"/>
                  </a:lnTo>
                  <a:lnTo>
                    <a:pt x="479" y="1"/>
                  </a:lnTo>
                  <a:lnTo>
                    <a:pt x="478" y="1"/>
                  </a:lnTo>
                  <a:lnTo>
                    <a:pt x="478" y="0"/>
                  </a:lnTo>
                  <a:lnTo>
                    <a:pt x="477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474" y="6"/>
                  </a:lnTo>
                  <a:lnTo>
                    <a:pt x="474" y="72"/>
                  </a:lnTo>
                  <a:lnTo>
                    <a:pt x="5" y="72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896" y="1384"/>
              <a:ext cx="25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6"/>
                </a:cxn>
                <a:cxn ang="0">
                  <a:pos x="23" y="6"/>
                </a:cxn>
                <a:cxn ang="0">
                  <a:pos x="23" y="5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3" y="0"/>
                </a:cxn>
              </a:cxnLst>
              <a:rect l="0" t="0" r="r" b="b"/>
              <a:pathLst>
                <a:path w="25" h="6">
                  <a:moveTo>
                    <a:pt x="3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44"/>
            <p:cNvSpPr>
              <a:spLocks noChangeArrowheads="1"/>
            </p:cNvSpPr>
            <p:nvPr/>
          </p:nvSpPr>
          <p:spPr bwMode="auto">
            <a:xfrm>
              <a:off x="3012" y="1282"/>
              <a:ext cx="323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009" y="1279"/>
              <a:ext cx="331" cy="21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30" y="210"/>
                </a:cxn>
                <a:cxn ang="0">
                  <a:pos x="330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30" y="2"/>
                </a:cxn>
                <a:cxn ang="0">
                  <a:pos x="330" y="0"/>
                </a:cxn>
                <a:cxn ang="0">
                  <a:pos x="329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31" h="210">
                  <a:moveTo>
                    <a:pt x="3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30" y="210"/>
                  </a:lnTo>
                  <a:lnTo>
                    <a:pt x="330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30" y="2"/>
                  </a:lnTo>
                  <a:lnTo>
                    <a:pt x="330" y="0"/>
                  </a:lnTo>
                  <a:lnTo>
                    <a:pt x="329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3000" y="1325"/>
              <a:ext cx="34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CCDTL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5" name="Rectangle 47"/>
            <p:cNvSpPr>
              <a:spLocks noChangeArrowheads="1"/>
            </p:cNvSpPr>
            <p:nvPr/>
          </p:nvSpPr>
          <p:spPr bwMode="auto">
            <a:xfrm>
              <a:off x="3364" y="1282"/>
              <a:ext cx="324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362" y="1279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29" y="2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29" y="2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3376" y="1321"/>
              <a:ext cx="2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PIMS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3338" y="1379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2" y="7"/>
                </a:cxn>
                <a:cxn ang="0">
                  <a:pos x="24" y="7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1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984" y="1377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6"/>
                </a:cxn>
                <a:cxn ang="0">
                  <a:pos x="2" y="6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5" y="6"/>
                </a:cxn>
                <a:cxn ang="0">
                  <a:pos x="25" y="3"/>
                </a:cxn>
                <a:cxn ang="0">
                  <a:pos x="24" y="2"/>
                </a:cxn>
                <a:cxn ang="0">
                  <a:pos x="23" y="2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2" y="6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5" y="6"/>
                  </a:lnTo>
                  <a:lnTo>
                    <a:pt x="25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3728" y="1348"/>
              <a:ext cx="44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transfer line to PSB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3689" y="1379"/>
              <a:ext cx="27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4" y="7"/>
                </a:cxn>
                <a:cxn ang="0">
                  <a:pos x="25" y="7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5" y="1"/>
                </a:cxn>
                <a:cxn ang="0">
                  <a:pos x="24" y="1"/>
                </a:cxn>
                <a:cxn ang="0">
                  <a:pos x="2" y="0"/>
                </a:cxn>
              </a:cxnLst>
              <a:rect l="0" t="0" r="r" b="b"/>
              <a:pathLst>
                <a:path w="27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1921" y="1350"/>
              <a:ext cx="155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918" y="1347"/>
              <a:ext cx="163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1" y="89"/>
                </a:cxn>
                <a:cxn ang="0">
                  <a:pos x="1" y="91"/>
                </a:cxn>
                <a:cxn ang="0">
                  <a:pos x="162" y="91"/>
                </a:cxn>
                <a:cxn ang="0">
                  <a:pos x="162" y="89"/>
                </a:cxn>
                <a:cxn ang="0">
                  <a:pos x="163" y="89"/>
                </a:cxn>
                <a:cxn ang="0">
                  <a:pos x="163" y="1"/>
                </a:cxn>
                <a:cxn ang="0">
                  <a:pos x="162" y="1"/>
                </a:cxn>
                <a:cxn ang="0">
                  <a:pos x="162" y="0"/>
                </a:cxn>
                <a:cxn ang="0">
                  <a:pos x="161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158" y="6"/>
                </a:cxn>
                <a:cxn ang="0">
                  <a:pos x="158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163" h="91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1" y="89"/>
                  </a:lnTo>
                  <a:lnTo>
                    <a:pt x="1" y="91"/>
                  </a:lnTo>
                  <a:lnTo>
                    <a:pt x="162" y="91"/>
                  </a:lnTo>
                  <a:lnTo>
                    <a:pt x="162" y="89"/>
                  </a:lnTo>
                  <a:lnTo>
                    <a:pt x="163" y="89"/>
                  </a:lnTo>
                  <a:lnTo>
                    <a:pt x="163" y="1"/>
                  </a:lnTo>
                  <a:lnTo>
                    <a:pt x="162" y="1"/>
                  </a:lnTo>
                  <a:lnTo>
                    <a:pt x="162" y="0"/>
                  </a:lnTo>
                  <a:lnTo>
                    <a:pt x="161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158" y="6"/>
                  </a:lnTo>
                  <a:lnTo>
                    <a:pt x="158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1930" y="1355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LEBT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080" y="1384"/>
              <a:ext cx="19" cy="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7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2"/>
                </a:cxn>
              </a:cxnLst>
              <a:rect l="0" t="0" r="r" b="b"/>
              <a:pathLst>
                <a:path w="19" h="7">
                  <a:moveTo>
                    <a:pt x="2" y="2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337" y="1161"/>
              <a:ext cx="9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34"/>
                </a:cxn>
                <a:cxn ang="0">
                  <a:pos x="1" y="137"/>
                </a:cxn>
                <a:cxn ang="0">
                  <a:pos x="2" y="137"/>
                </a:cxn>
                <a:cxn ang="0">
                  <a:pos x="4" y="138"/>
                </a:cxn>
                <a:cxn ang="0">
                  <a:pos x="8" y="138"/>
                </a:cxn>
                <a:cxn ang="0">
                  <a:pos x="8" y="137"/>
                </a:cxn>
                <a:cxn ang="0">
                  <a:pos x="9" y="135"/>
                </a:cxn>
                <a:cxn ang="0">
                  <a:pos x="9" y="134"/>
                </a:cxn>
                <a:cxn ang="0">
                  <a:pos x="8" y="4"/>
                </a:cxn>
              </a:cxnLst>
              <a:rect l="0" t="0" r="r" b="b"/>
              <a:pathLst>
                <a:path w="9" h="138">
                  <a:moveTo>
                    <a:pt x="8" y="4"/>
                  </a:move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134"/>
                  </a:lnTo>
                  <a:lnTo>
                    <a:pt x="1" y="137"/>
                  </a:lnTo>
                  <a:lnTo>
                    <a:pt x="2" y="137"/>
                  </a:lnTo>
                  <a:lnTo>
                    <a:pt x="4" y="138"/>
                  </a:lnTo>
                  <a:lnTo>
                    <a:pt x="8" y="138"/>
                  </a:lnTo>
                  <a:lnTo>
                    <a:pt x="8" y="137"/>
                  </a:lnTo>
                  <a:lnTo>
                    <a:pt x="9" y="135"/>
                  </a:lnTo>
                  <a:lnTo>
                    <a:pt x="9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325" y="1259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7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7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322" y="1255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20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5"/>
                </a:cxn>
                <a:cxn ang="0">
                  <a:pos x="16" y="41"/>
                </a:cxn>
                <a:cxn ang="0">
                  <a:pos x="19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20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16" y="41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993" y="1154"/>
              <a:ext cx="7" cy="138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7" y="137"/>
                </a:cxn>
                <a:cxn ang="0">
                  <a:pos x="7" y="134"/>
                </a:cxn>
                <a:cxn ang="0">
                  <a:pos x="7" y="4"/>
                </a:cxn>
              </a:cxnLst>
              <a:rect l="0" t="0" r="r" b="b"/>
              <a:pathLst>
                <a:path w="7" h="138">
                  <a:moveTo>
                    <a:pt x="7" y="4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7" y="137"/>
                  </a:lnTo>
                  <a:lnTo>
                    <a:pt x="7" y="13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981" y="1252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977" y="1247"/>
              <a:ext cx="40" cy="45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19" y="31"/>
                </a:cxn>
                <a:cxn ang="0">
                  <a:pos x="10" y="9"/>
                </a:cxn>
                <a:cxn ang="0">
                  <a:pos x="30" y="9"/>
                </a:cxn>
                <a:cxn ang="0">
                  <a:pos x="3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6" y="42"/>
                </a:cxn>
                <a:cxn ang="0">
                  <a:pos x="16" y="44"/>
                </a:cxn>
                <a:cxn ang="0">
                  <a:pos x="17" y="44"/>
                </a:cxn>
                <a:cxn ang="0">
                  <a:pos x="18" y="45"/>
                </a:cxn>
                <a:cxn ang="0">
                  <a:pos x="22" y="45"/>
                </a:cxn>
                <a:cxn ang="0">
                  <a:pos x="22" y="44"/>
                </a:cxn>
                <a:cxn ang="0">
                  <a:pos x="23" y="42"/>
                </a:cxn>
                <a:cxn ang="0">
                  <a:pos x="40" y="6"/>
                </a:cxn>
                <a:cxn ang="0">
                  <a:pos x="40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0" y="9"/>
                </a:cxn>
              </a:cxnLst>
              <a:rect l="0" t="0" r="r" b="b"/>
              <a:pathLst>
                <a:path w="40" h="45">
                  <a:moveTo>
                    <a:pt x="30" y="9"/>
                  </a:moveTo>
                  <a:lnTo>
                    <a:pt x="19" y="31"/>
                  </a:lnTo>
                  <a:lnTo>
                    <a:pt x="10" y="9"/>
                  </a:lnTo>
                  <a:lnTo>
                    <a:pt x="30" y="9"/>
                  </a:lnTo>
                  <a:lnTo>
                    <a:pt x="3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6" y="42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3" y="42"/>
                  </a:lnTo>
                  <a:lnTo>
                    <a:pt x="40" y="6"/>
                  </a:lnTo>
                  <a:lnTo>
                    <a:pt x="40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3350" y="1141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2" y="137"/>
                </a:cxn>
                <a:cxn ang="0">
                  <a:pos x="3" y="138"/>
                </a:cxn>
                <a:cxn ang="0">
                  <a:pos x="7" y="138"/>
                </a:cxn>
                <a:cxn ang="0">
                  <a:pos x="7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7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3" y="138"/>
                  </a:lnTo>
                  <a:lnTo>
                    <a:pt x="7" y="138"/>
                  </a:lnTo>
                  <a:lnTo>
                    <a:pt x="7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3339" y="1237"/>
              <a:ext cx="32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8"/>
                </a:cxn>
                <a:cxn ang="0">
                  <a:pos x="0" y="2"/>
                </a:cxn>
                <a:cxn ang="0">
                  <a:pos x="32" y="0"/>
                </a:cxn>
              </a:cxnLst>
              <a:rect l="0" t="0" r="r" b="b"/>
              <a:pathLst>
                <a:path w="32" h="38">
                  <a:moveTo>
                    <a:pt x="32" y="0"/>
                  </a:moveTo>
                  <a:lnTo>
                    <a:pt x="15" y="38"/>
                  </a:lnTo>
                  <a:lnTo>
                    <a:pt x="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3335" y="1233"/>
              <a:ext cx="39" cy="46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2"/>
                </a:cxn>
                <a:cxn ang="0">
                  <a:pos x="10" y="10"/>
                </a:cxn>
                <a:cxn ang="0">
                  <a:pos x="29" y="9"/>
                </a:cxn>
                <a:cxn ang="0">
                  <a:pos x="36" y="0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5" y="43"/>
                </a:cxn>
                <a:cxn ang="0">
                  <a:pos x="18" y="46"/>
                </a:cxn>
                <a:cxn ang="0">
                  <a:pos x="22" y="46"/>
                </a:cxn>
                <a:cxn ang="0">
                  <a:pos x="22" y="45"/>
                </a:cxn>
                <a:cxn ang="0">
                  <a:pos x="23" y="43"/>
                </a:cxn>
                <a:cxn ang="0">
                  <a:pos x="39" y="6"/>
                </a:cxn>
                <a:cxn ang="0">
                  <a:pos x="39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29" y="9"/>
                </a:cxn>
              </a:cxnLst>
              <a:rect l="0" t="0" r="r" b="b"/>
              <a:pathLst>
                <a:path w="39" h="46">
                  <a:moveTo>
                    <a:pt x="29" y="9"/>
                  </a:moveTo>
                  <a:lnTo>
                    <a:pt x="19" y="32"/>
                  </a:lnTo>
                  <a:lnTo>
                    <a:pt x="10" y="10"/>
                  </a:lnTo>
                  <a:lnTo>
                    <a:pt x="29" y="9"/>
                  </a:lnTo>
                  <a:lnTo>
                    <a:pt x="36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15" y="43"/>
                  </a:lnTo>
                  <a:lnTo>
                    <a:pt x="18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3" y="43"/>
                  </a:lnTo>
                  <a:lnTo>
                    <a:pt x="39" y="6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3713" y="1148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3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3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3702" y="1246"/>
              <a:ext cx="31" cy="3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 h="36">
                  <a:moveTo>
                    <a:pt x="31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3698" y="1242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19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15" y="41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8" y="44"/>
                </a:cxn>
                <a:cxn ang="0">
                  <a:pos x="21" y="44"/>
                </a:cxn>
                <a:cxn ang="0">
                  <a:pos x="21" y="43"/>
                </a:cxn>
                <a:cxn ang="0">
                  <a:pos x="23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19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15" y="41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8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3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933" y="1641"/>
              <a:ext cx="1765" cy="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5"/>
                </a:cxn>
                <a:cxn ang="0">
                  <a:pos x="1764" y="5"/>
                </a:cxn>
                <a:cxn ang="0">
                  <a:pos x="1764" y="4"/>
                </a:cxn>
                <a:cxn ang="0">
                  <a:pos x="1765" y="4"/>
                </a:cxn>
                <a:cxn ang="0">
                  <a:pos x="1765" y="1"/>
                </a:cxn>
                <a:cxn ang="0">
                  <a:pos x="1764" y="1"/>
                </a:cxn>
                <a:cxn ang="0">
                  <a:pos x="1764" y="0"/>
                </a:cxn>
                <a:cxn ang="0">
                  <a:pos x="1762" y="0"/>
                </a:cxn>
                <a:cxn ang="0">
                  <a:pos x="3" y="0"/>
                </a:cxn>
              </a:cxnLst>
              <a:rect l="0" t="0" r="r" b="b"/>
              <a:pathLst>
                <a:path w="1765" h="5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1764" y="5"/>
                  </a:lnTo>
                  <a:lnTo>
                    <a:pt x="1764" y="4"/>
                  </a:lnTo>
                  <a:lnTo>
                    <a:pt x="1765" y="4"/>
                  </a:lnTo>
                  <a:lnTo>
                    <a:pt x="1765" y="1"/>
                  </a:lnTo>
                  <a:lnTo>
                    <a:pt x="1764" y="1"/>
                  </a:lnTo>
                  <a:lnTo>
                    <a:pt x="1764" y="0"/>
                  </a:lnTo>
                  <a:lnTo>
                    <a:pt x="176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936" y="1629"/>
              <a:ext cx="23" cy="27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5"/>
                </a:cxn>
                <a:cxn ang="0">
                  <a:pos x="23" y="27"/>
                </a:cxn>
                <a:cxn ang="0">
                  <a:pos x="11" y="15"/>
                </a:cxn>
                <a:cxn ang="0">
                  <a:pos x="23" y="0"/>
                </a:cxn>
              </a:cxnLst>
              <a:rect l="0" t="0" r="r" b="b"/>
              <a:pathLst>
                <a:path w="23" h="27">
                  <a:moveTo>
                    <a:pt x="23" y="0"/>
                  </a:moveTo>
                  <a:lnTo>
                    <a:pt x="0" y="15"/>
                  </a:lnTo>
                  <a:lnTo>
                    <a:pt x="23" y="27"/>
                  </a:lnTo>
                  <a:lnTo>
                    <a:pt x="11" y="1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933" y="1626"/>
              <a:ext cx="28" cy="33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28" y="5"/>
                </a:cxn>
                <a:cxn ang="0">
                  <a:pos x="28" y="2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2" y="19"/>
                </a:cxn>
                <a:cxn ang="0">
                  <a:pos x="2" y="20"/>
                </a:cxn>
                <a:cxn ang="0">
                  <a:pos x="25" y="33"/>
                </a:cxn>
                <a:cxn ang="0">
                  <a:pos x="27" y="33"/>
                </a:cxn>
                <a:cxn ang="0">
                  <a:pos x="28" y="32"/>
                </a:cxn>
                <a:cxn ang="0">
                  <a:pos x="28" y="29"/>
                </a:cxn>
                <a:cxn ang="0">
                  <a:pos x="27" y="29"/>
                </a:cxn>
                <a:cxn ang="0">
                  <a:pos x="18" y="18"/>
                </a:cxn>
                <a:cxn ang="0">
                  <a:pos x="27" y="5"/>
                </a:cxn>
                <a:cxn ang="0">
                  <a:pos x="13" y="15"/>
                </a:cxn>
                <a:cxn ang="0">
                  <a:pos x="13" y="16"/>
                </a:cxn>
                <a:cxn ang="0">
                  <a:pos x="12" y="16"/>
                </a:cxn>
                <a:cxn ang="0">
                  <a:pos x="12" y="19"/>
                </a:cxn>
                <a:cxn ang="0">
                  <a:pos x="13" y="19"/>
                </a:cxn>
                <a:cxn ang="0">
                  <a:pos x="13" y="20"/>
                </a:cxn>
                <a:cxn ang="0">
                  <a:pos x="8" y="18"/>
                </a:cxn>
                <a:cxn ang="0">
                  <a:pos x="13" y="15"/>
                </a:cxn>
                <a:cxn ang="0">
                  <a:pos x="27" y="5"/>
                </a:cxn>
              </a:cxnLst>
              <a:rect l="0" t="0" r="r" b="b"/>
              <a:pathLst>
                <a:path w="28" h="33">
                  <a:moveTo>
                    <a:pt x="27" y="5"/>
                  </a:moveTo>
                  <a:lnTo>
                    <a:pt x="28" y="5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18" y="18"/>
                  </a:lnTo>
                  <a:lnTo>
                    <a:pt x="27" y="5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8" y="18"/>
                  </a:lnTo>
                  <a:lnTo>
                    <a:pt x="13" y="15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93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2" y="32"/>
                </a:cxn>
                <a:cxn ang="0">
                  <a:pos x="2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671" y="1629"/>
              <a:ext cx="2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5"/>
                </a:cxn>
                <a:cxn ang="0">
                  <a:pos x="0" y="27"/>
                </a:cxn>
                <a:cxn ang="0">
                  <a:pos x="13" y="15"/>
                </a:cxn>
                <a:cxn ang="0">
                  <a:pos x="0" y="0"/>
                </a:cxn>
              </a:cxnLst>
              <a:rect l="0" t="0" r="r" b="b"/>
              <a:pathLst>
                <a:path w="24" h="27">
                  <a:moveTo>
                    <a:pt x="0" y="0"/>
                  </a:moveTo>
                  <a:lnTo>
                    <a:pt x="24" y="15"/>
                  </a:lnTo>
                  <a:lnTo>
                    <a:pt x="0" y="27"/>
                  </a:lnTo>
                  <a:lnTo>
                    <a:pt x="13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669" y="1626"/>
              <a:ext cx="29" cy="33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21" y="18"/>
                </a:cxn>
                <a:cxn ang="0">
                  <a:pos x="17" y="19"/>
                </a:cxn>
                <a:cxn ang="0">
                  <a:pos x="16" y="19"/>
                </a:cxn>
                <a:cxn ang="0">
                  <a:pos x="17" y="19"/>
                </a:cxn>
                <a:cxn ang="0">
                  <a:pos x="17" y="16"/>
                </a:cxn>
                <a:cxn ang="0">
                  <a:pos x="16" y="16"/>
                </a:cxn>
                <a:cxn ang="0">
                  <a:pos x="16" y="15"/>
                </a:cxn>
                <a:cxn ang="0">
                  <a:pos x="1" y="5"/>
                </a:cxn>
                <a:cxn ang="0">
                  <a:pos x="11" y="18"/>
                </a:cxn>
                <a:cxn ang="0">
                  <a:pos x="1" y="29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3"/>
                </a:cxn>
                <a:cxn ang="0">
                  <a:pos x="3" y="33"/>
                </a:cxn>
                <a:cxn ang="0">
                  <a:pos x="28" y="20"/>
                </a:cxn>
                <a:cxn ang="0">
                  <a:pos x="28" y="19"/>
                </a:cxn>
                <a:cxn ang="0">
                  <a:pos x="29" y="19"/>
                </a:cxn>
                <a:cxn ang="0">
                  <a:pos x="29" y="16"/>
                </a:cxn>
                <a:cxn ang="0">
                  <a:pos x="28" y="16"/>
                </a:cxn>
                <a:cxn ang="0">
                  <a:pos x="28" y="15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6" y="15"/>
                </a:cxn>
              </a:cxnLst>
              <a:rect l="0" t="0" r="r" b="b"/>
              <a:pathLst>
                <a:path w="29" h="33">
                  <a:moveTo>
                    <a:pt x="16" y="15"/>
                  </a:moveTo>
                  <a:lnTo>
                    <a:pt x="21" y="18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" y="5"/>
                  </a:lnTo>
                  <a:lnTo>
                    <a:pt x="11" y="1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3" y="3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9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1" y="32"/>
                </a:cxn>
                <a:cxn ang="0">
                  <a:pos x="1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79"/>
            <p:cNvSpPr>
              <a:spLocks noChangeArrowheads="1"/>
            </p:cNvSpPr>
            <p:nvPr/>
          </p:nvSpPr>
          <p:spPr bwMode="auto">
            <a:xfrm>
              <a:off x="2802" y="1651"/>
              <a:ext cx="17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80 m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</p:grpSp>
      <p:sp>
        <p:nvSpPr>
          <p:cNvPr id="78" name="Line 80"/>
          <p:cNvSpPr>
            <a:spLocks noChangeShapeType="1"/>
          </p:cNvSpPr>
          <p:nvPr/>
        </p:nvSpPr>
        <p:spPr bwMode="auto">
          <a:xfrm flipH="1" flipV="1">
            <a:off x="5662602" y="3938590"/>
            <a:ext cx="68580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9" name="Picture 83" descr="PAKS0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96202" y="3255593"/>
            <a:ext cx="585798" cy="392485"/>
          </a:xfrm>
          <a:prstGeom prst="rect">
            <a:avLst/>
          </a:prstGeom>
          <a:noFill/>
        </p:spPr>
      </p:pic>
      <p:pic>
        <p:nvPicPr>
          <p:cNvPr id="80" name="Picture 84" descr="flagPola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635282"/>
            <a:ext cx="626294" cy="392224"/>
          </a:xfrm>
          <a:prstGeom prst="rect">
            <a:avLst/>
          </a:prstGeom>
          <a:noFill/>
        </p:spPr>
      </p:pic>
      <p:sp>
        <p:nvSpPr>
          <p:cNvPr id="81" name="Text Box 85"/>
          <p:cNvSpPr txBox="1">
            <a:spLocks noChangeArrowheads="1"/>
          </p:cNvSpPr>
          <p:nvPr/>
        </p:nvSpPr>
        <p:spPr bwMode="auto">
          <a:xfrm>
            <a:off x="666712" y="4975231"/>
            <a:ext cx="16430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Chopper line </a:t>
            </a:r>
            <a:r>
              <a:rPr lang="en-US" sz="1600" dirty="0" smtClean="0"/>
              <a:t>built in </a:t>
            </a:r>
            <a:r>
              <a:rPr lang="en-US" sz="1600" dirty="0"/>
              <a:t>a EU Joint Research Activity</a:t>
            </a:r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completed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2" name="Text Box 86"/>
          <p:cNvSpPr txBox="1">
            <a:spLocks noChangeArrowheads="1"/>
          </p:cNvSpPr>
          <p:nvPr/>
        </p:nvSpPr>
        <p:spPr bwMode="auto">
          <a:xfrm>
            <a:off x="2524100" y="5181600"/>
            <a:ext cx="17859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Participation of ESS-Bilbao in DTL  construction,</a:t>
            </a:r>
          </a:p>
          <a:p>
            <a:pPr eaLnBrk="0" hangingPunct="0"/>
            <a:r>
              <a:rPr lang="en-US" sz="1600" dirty="0" smtClean="0"/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started</a:t>
            </a:r>
            <a:endParaRPr lang="en-US" sz="1600" dirty="0"/>
          </a:p>
        </p:txBody>
      </p:sp>
      <p:pic>
        <p:nvPicPr>
          <p:cNvPr id="83" name="Picture 8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81355" y="4711482"/>
            <a:ext cx="596767" cy="3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 Box 90"/>
          <p:cNvSpPr txBox="1">
            <a:spLocks noChangeArrowheads="1"/>
          </p:cNvSpPr>
          <p:nvPr/>
        </p:nvSpPr>
        <p:spPr bwMode="auto">
          <a:xfrm>
            <a:off x="4238612" y="5110162"/>
            <a:ext cx="146209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Construction of CCDTL in Russia, via an ISTC </a:t>
            </a:r>
            <a:r>
              <a:rPr lang="en-US" sz="1600" dirty="0"/>
              <a:t>Project </a:t>
            </a:r>
            <a:r>
              <a:rPr lang="en-US" sz="1600" dirty="0" smtClean="0"/>
              <a:t>            </a:t>
            </a:r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started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5" name="Text Box 91"/>
          <p:cNvSpPr txBox="1">
            <a:spLocks noChangeArrowheads="1"/>
          </p:cNvSpPr>
          <p:nvPr/>
        </p:nvSpPr>
        <p:spPr bwMode="auto">
          <a:xfrm>
            <a:off x="6096000" y="5105400"/>
            <a:ext cx="2286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Collaboration agreement with </a:t>
            </a:r>
            <a:r>
              <a:rPr lang="en-US" sz="1600" dirty="0" err="1" smtClean="0"/>
              <a:t>Soltan</a:t>
            </a:r>
            <a:r>
              <a:rPr lang="en-US" sz="1600" dirty="0" smtClean="0"/>
              <a:t> Institute (Poland) and FZ </a:t>
            </a:r>
            <a:r>
              <a:rPr lang="en-US" sz="1600" dirty="0" err="1" smtClean="0"/>
              <a:t>Julich</a:t>
            </a:r>
            <a:r>
              <a:rPr lang="en-US" sz="1600" dirty="0" smtClean="0"/>
              <a:t> (D) for PIMS construction, </a:t>
            </a:r>
            <a:r>
              <a:rPr lang="en-US" sz="1600" i="1" dirty="0">
                <a:solidFill>
                  <a:srgbClr val="FF0000"/>
                </a:solidFill>
              </a:rPr>
              <a:t>in preparation. </a:t>
            </a:r>
          </a:p>
        </p:txBody>
      </p:sp>
      <p:sp>
        <p:nvSpPr>
          <p:cNvPr id="86" name="Text Box 92"/>
          <p:cNvSpPr txBox="1">
            <a:spLocks noChangeArrowheads="1"/>
          </p:cNvSpPr>
          <p:nvPr/>
        </p:nvSpPr>
        <p:spPr bwMode="auto">
          <a:xfrm>
            <a:off x="6424602" y="3328990"/>
            <a:ext cx="2057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Transfer line vacuum chambers and supports from Pakistan, </a:t>
            </a:r>
            <a:r>
              <a:rPr lang="en-US" sz="1600" i="1" dirty="0" smtClean="0">
                <a:solidFill>
                  <a:srgbClr val="FF0000"/>
                </a:solidFill>
              </a:rPr>
              <a:t>agreed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7" name="Text Box 93"/>
          <p:cNvSpPr txBox="1">
            <a:spLocks noChangeArrowheads="1"/>
          </p:cNvSpPr>
          <p:nvPr/>
        </p:nvSpPr>
        <p:spPr bwMode="auto">
          <a:xfrm>
            <a:off x="5453058" y="2038328"/>
            <a:ext cx="2438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 smtClean="0"/>
              <a:t>Prototype modulator, RF tuners</a:t>
            </a:r>
            <a:r>
              <a:rPr lang="en-US" sz="1600" dirty="0"/>
              <a:t>, couplers, waveguides from India, </a:t>
            </a:r>
            <a:r>
              <a:rPr lang="en-US" sz="1600" i="1" dirty="0">
                <a:solidFill>
                  <a:srgbClr val="FF0000"/>
                </a:solidFill>
              </a:rPr>
              <a:t>in </a:t>
            </a:r>
            <a:r>
              <a:rPr lang="en-US" sz="1600" i="1" dirty="0" smtClean="0">
                <a:solidFill>
                  <a:srgbClr val="FF0000"/>
                </a:solidFill>
              </a:rPr>
              <a:t>progress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8" name="Line 5"/>
          <p:cNvSpPr>
            <a:spLocks noChangeShapeType="1"/>
          </p:cNvSpPr>
          <p:nvPr/>
        </p:nvSpPr>
        <p:spPr bwMode="auto">
          <a:xfrm flipH="1">
            <a:off x="2809852" y="3038460"/>
            <a:ext cx="0" cy="57944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Text Box 86"/>
          <p:cNvSpPr txBox="1">
            <a:spLocks noChangeArrowheads="1"/>
          </p:cNvSpPr>
          <p:nvPr/>
        </p:nvSpPr>
        <p:spPr bwMode="auto">
          <a:xfrm>
            <a:off x="2209800" y="2057400"/>
            <a:ext cx="31432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RFQ RF design, RF amplifiers, modulator construction from French Special Contribution. </a:t>
            </a:r>
            <a:r>
              <a:rPr lang="en-US" sz="1600" i="1" dirty="0" smtClean="0">
                <a:solidFill>
                  <a:srgbClr val="FF0000"/>
                </a:solidFill>
              </a:rPr>
              <a:t>started.</a:t>
            </a:r>
            <a:endParaRPr lang="en-US" sz="1600" dirty="0"/>
          </a:p>
        </p:txBody>
      </p:sp>
      <p:sp>
        <p:nvSpPr>
          <p:cNvPr id="90" name="Line 5"/>
          <p:cNvSpPr>
            <a:spLocks noChangeShapeType="1"/>
          </p:cNvSpPr>
          <p:nvPr/>
        </p:nvSpPr>
        <p:spPr bwMode="auto">
          <a:xfrm>
            <a:off x="3095604" y="3038460"/>
            <a:ext cx="142876" cy="722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5"/>
          <p:cNvSpPr>
            <a:spLocks noChangeShapeType="1"/>
          </p:cNvSpPr>
          <p:nvPr/>
        </p:nvSpPr>
        <p:spPr bwMode="auto">
          <a:xfrm>
            <a:off x="3309918" y="3109898"/>
            <a:ext cx="1000132" cy="43657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5"/>
          <p:cNvSpPr>
            <a:spLocks noChangeShapeType="1"/>
          </p:cNvSpPr>
          <p:nvPr/>
        </p:nvSpPr>
        <p:spPr bwMode="auto">
          <a:xfrm flipH="1">
            <a:off x="4452926" y="2752708"/>
            <a:ext cx="928694" cy="71438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7649" name="Picture 1" descr="H:\Germany_flag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0840" y="4635282"/>
            <a:ext cx="537912" cy="403434"/>
          </a:xfrm>
          <a:prstGeom prst="rect">
            <a:avLst/>
          </a:prstGeom>
          <a:noFill/>
        </p:spPr>
      </p:pic>
      <p:sp>
        <p:nvSpPr>
          <p:cNvPr id="94" name="TextBox 93"/>
          <p:cNvSpPr txBox="1"/>
          <p:nvPr/>
        </p:nvSpPr>
        <p:spPr>
          <a:xfrm>
            <a:off x="685800" y="1143000"/>
            <a:ext cx="8077200" cy="92333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Network of agreements to support Linac4 construction. Relatively small fraction of the overall budget, but access to specialized manpower ! 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Integration at the component level.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5" name="Picture 1" descr="H:\Germany_flag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3016032"/>
            <a:ext cx="533400" cy="400050"/>
          </a:xfrm>
          <a:prstGeom prst="rect">
            <a:avLst/>
          </a:prstGeom>
          <a:noFill/>
        </p:spPr>
      </p:pic>
      <p:sp>
        <p:nvSpPr>
          <p:cNvPr id="96" name="Text Box 85"/>
          <p:cNvSpPr txBox="1">
            <a:spLocks noChangeArrowheads="1"/>
          </p:cNvSpPr>
          <p:nvPr/>
        </p:nvSpPr>
        <p:spPr bwMode="auto">
          <a:xfrm>
            <a:off x="152400" y="3416082"/>
            <a:ext cx="1752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Agreement with DESY to access drawings of H- source</a:t>
            </a:r>
            <a:endParaRPr lang="en-US" sz="1600" dirty="0"/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completed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7" name="Line 4"/>
          <p:cNvSpPr>
            <a:spLocks noChangeShapeType="1"/>
          </p:cNvSpPr>
          <p:nvPr/>
        </p:nvSpPr>
        <p:spPr bwMode="auto">
          <a:xfrm>
            <a:off x="1676400" y="3644682"/>
            <a:ext cx="304800" cy="152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virtual tour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Linac4_VirtualTour_2508201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9144000" cy="5193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9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LHC Luminosity Upgrade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4580" name="Picture 4" descr="http://www.physics.buffalo.edu/hepcos/LHC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1891" y="2819400"/>
            <a:ext cx="5107309" cy="38225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62600" y="1371600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(*) protons per bunch, in 3 </a:t>
            </a:r>
            <a:r>
              <a:rPr lang="en-US" sz="1400" i="1" dirty="0" smtClean="0">
                <a:latin typeface="Symbol" pitchFamily="18" charset="2"/>
              </a:rPr>
              <a:t>m</a:t>
            </a:r>
            <a:r>
              <a:rPr lang="en-US" sz="1400" i="1" dirty="0" smtClean="0"/>
              <a:t>m emittance</a:t>
            </a:r>
            <a:endParaRPr lang="en-US" sz="1400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295400"/>
          <a:ext cx="525780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239"/>
                <a:gridCol w="1303361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Luminosity (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Beam intensity @ injection (*)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Present</a:t>
                      </a:r>
                      <a:r>
                        <a:rPr lang="en-US" sz="1600" baseline="0" dirty="0" smtClean="0"/>
                        <a:t> (October 2010) 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&gt;</a:t>
                      </a:r>
                      <a:r>
                        <a:rPr lang="en-US" sz="1600" dirty="0" smtClean="0"/>
                        <a:t>2 x10</a:t>
                      </a:r>
                      <a:r>
                        <a:rPr lang="en-US" sz="1600" baseline="30000" dirty="0" smtClean="0"/>
                        <a:t>32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Nominal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      10</a:t>
                      </a:r>
                      <a:r>
                        <a:rPr lang="en-US" sz="1600" baseline="30000" dirty="0" smtClean="0"/>
                        <a:t>34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 1.1 x10</a:t>
                      </a:r>
                      <a:r>
                        <a:rPr lang="en-US" sz="1600" baseline="30000" dirty="0" smtClean="0"/>
                        <a:t>11</a:t>
                      </a:r>
                      <a:endParaRPr lang="en-US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Upgraded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~5 x10</a:t>
                      </a:r>
                      <a:r>
                        <a:rPr lang="en-US" sz="1600" baseline="30000" dirty="0" smtClean="0"/>
                        <a:t>34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~2.4 x10</a:t>
                      </a:r>
                      <a:r>
                        <a:rPr lang="en-US" sz="1600" baseline="30000" dirty="0" smtClean="0"/>
                        <a:t>11</a:t>
                      </a:r>
                      <a:endParaRPr lang="en-US" sz="16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3352800"/>
            <a:ext cx="2743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the moment, the injectors can provide only the intensity required for the nominal luminosity</a:t>
            </a:r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Upgrade program </a:t>
            </a:r>
            <a:r>
              <a:rPr lang="en-US" sz="1600" dirty="0" smtClean="0"/>
              <a:t>to reach </a:t>
            </a:r>
            <a:r>
              <a:rPr lang="en-US" sz="1600" dirty="0" smtClean="0">
                <a:solidFill>
                  <a:srgbClr val="FF0000"/>
                </a:solidFill>
              </a:rPr>
              <a:t>~5 x10</a:t>
            </a:r>
            <a:r>
              <a:rPr lang="en-US" sz="1600" baseline="30000" dirty="0" smtClean="0">
                <a:solidFill>
                  <a:srgbClr val="FF0000"/>
                </a:solidFill>
              </a:rPr>
              <a:t>34</a:t>
            </a:r>
            <a:r>
              <a:rPr lang="en-US" sz="1600" dirty="0" smtClean="0"/>
              <a:t>, to be completed by 2020</a:t>
            </a:r>
            <a:endParaRPr lang="en-US" sz="1600" dirty="0"/>
          </a:p>
        </p:txBody>
      </p:sp>
      <p:sp>
        <p:nvSpPr>
          <p:cNvPr id="13" name="Curved Left Arrow 12"/>
          <p:cNvSpPr/>
          <p:nvPr/>
        </p:nvSpPr>
        <p:spPr>
          <a:xfrm>
            <a:off x="5562600" y="2514600"/>
            <a:ext cx="381000" cy="457200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urved Left Arrow 16"/>
          <p:cNvSpPr/>
          <p:nvPr/>
        </p:nvSpPr>
        <p:spPr>
          <a:xfrm>
            <a:off x="5562600" y="2057400"/>
            <a:ext cx="381000" cy="457200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9800" y="2209800"/>
            <a:ext cx="172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foreseen in near future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2514600"/>
            <a:ext cx="2819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requires upgrade of both LHC and injectors, to be achieved by </a:t>
            </a:r>
            <a:r>
              <a:rPr lang="en-US" sz="1400" dirty="0" smtClean="0">
                <a:solidFill>
                  <a:srgbClr val="FF0000"/>
                </a:solidFill>
              </a:rPr>
              <a:t>2020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600200" y="44958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324600" cy="685800"/>
          </a:xfrm>
        </p:spPr>
        <p:txBody>
          <a:bodyPr/>
          <a:lstStyle/>
          <a:p>
            <a:r>
              <a:rPr lang="en-US" sz="3600" dirty="0" smtClean="0"/>
              <a:t>Limitations to injector intensity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3554" name="Picture 2" descr="http://lhcathome.cern.ch/images/AccelPla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219200"/>
            <a:ext cx="4857750" cy="29718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1295400"/>
            <a:ext cx="3657600" cy="217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Three </a:t>
            </a:r>
            <a:r>
              <a:rPr lang="en-US" sz="1600" dirty="0" smtClean="0">
                <a:solidFill>
                  <a:srgbClr val="FF0000"/>
                </a:solidFill>
              </a:rPr>
              <a:t>bottlenecks</a:t>
            </a:r>
            <a:r>
              <a:rPr lang="en-US" sz="1600" dirty="0" smtClean="0"/>
              <a:t> identified for higher intensity from the LHC injectors: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 smtClean="0"/>
              <a:t>Space charge tune shift at PSB injection (50 MeV).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 smtClean="0"/>
              <a:t>Space charge tune shift at PS injection (1.4 GeV).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600" dirty="0" smtClean="0"/>
              <a:t>Electron cloud and other instabilities in SPS.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6952" r="2624" b="5944"/>
          <a:stretch>
            <a:fillRect/>
          </a:stretch>
        </p:blipFill>
        <p:spPr bwMode="auto">
          <a:xfrm>
            <a:off x="228600" y="3550784"/>
            <a:ext cx="390234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038600" y="4134177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Low injection energy into the PSB is the first and most important bottleneck </a:t>
            </a:r>
            <a:r>
              <a:rPr lang="en-US" sz="1600" dirty="0" smtClean="0">
                <a:latin typeface="Arial"/>
                <a:cs typeface="Arial"/>
              </a:rPr>
              <a:t>→ decision (2007) to build a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new linac (Linac4)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increasing injection energy from 50 to 160 MeV (no space for upgrade of Linac2).</a:t>
            </a:r>
          </a:p>
          <a:p>
            <a:endParaRPr lang="en-US" sz="10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Linac4 alone can only allow reaching </a:t>
            </a:r>
            <a:r>
              <a:rPr lang="en-US" sz="1600" dirty="0" smtClean="0"/>
              <a:t>1.7x10</a:t>
            </a:r>
            <a:r>
              <a:rPr lang="en-US" sz="1600" baseline="30000" dirty="0" smtClean="0"/>
              <a:t>11</a:t>
            </a:r>
            <a:r>
              <a:rPr lang="en-US" sz="1600" dirty="0" smtClean="0">
                <a:latin typeface="Arial"/>
                <a:cs typeface="Arial"/>
              </a:rPr>
              <a:t> ppp out of the PS (“ultimate” intensity) → need to address the other bottlenecks with a 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specific program</a:t>
            </a:r>
            <a:r>
              <a:rPr lang="en-US" sz="1600" dirty="0" smtClean="0">
                <a:latin typeface="Arial"/>
                <a:cs typeface="Arial"/>
              </a:rPr>
              <a:t>. </a:t>
            </a:r>
          </a:p>
          <a:p>
            <a:endParaRPr lang="en-US" sz="8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Additional steps: a) upgrade of PSB final energy to 2 GeV; b) upgrade (coating, new RF) of SPS.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4762500" y="2247900"/>
            <a:ext cx="609600" cy="38100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8200" y="1828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5410200" y="3048000"/>
            <a:ext cx="609600" cy="45720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6553200" y="2819400"/>
            <a:ext cx="990600" cy="38100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943600" y="3505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3124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2" cstate="print"/>
          <a:srcRect l="2443" t="2904"/>
          <a:stretch>
            <a:fillRect/>
          </a:stretch>
        </p:blipFill>
        <p:spPr bwMode="auto">
          <a:xfrm>
            <a:off x="380347" y="3810000"/>
            <a:ext cx="7620653" cy="2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/>
          <a:lstStyle/>
          <a:p>
            <a:r>
              <a:rPr lang="en-US" sz="3200" dirty="0" smtClean="0"/>
              <a:t>Linac4 – motivations, parameters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1447800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Higher intensity </a:t>
            </a:r>
            <a:r>
              <a:rPr lang="en-US" sz="1600" dirty="0" smtClean="0"/>
              <a:t>in PSB for the LHC upgrade.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Consolidation</a:t>
            </a:r>
            <a:r>
              <a:rPr lang="en-US" sz="1600" dirty="0" smtClean="0"/>
              <a:t>: more modern and sustainable machine than Linac2 (worries for long-term operation of Linac2 – vacuum, RF).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Flexible operation </a:t>
            </a:r>
            <a:r>
              <a:rPr lang="en-US" sz="1600" dirty="0" smtClean="0"/>
              <a:t>and reduced loss with new technologies (chopping, H- injection).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Higher intensity for </a:t>
            </a:r>
            <a:r>
              <a:rPr lang="en-US" sz="1600" dirty="0" smtClean="0">
                <a:solidFill>
                  <a:srgbClr val="FF0000"/>
                </a:solidFill>
              </a:rPr>
              <a:t>non-LHC users</a:t>
            </a:r>
            <a:r>
              <a:rPr lang="en-US" sz="1600" dirty="0" smtClean="0"/>
              <a:t>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Prepare for a possible </a:t>
            </a:r>
            <a:r>
              <a:rPr lang="en-US" sz="1600" dirty="0" smtClean="0">
                <a:solidFill>
                  <a:srgbClr val="FF0000"/>
                </a:solidFill>
              </a:rPr>
              <a:t>high-intensity upgrade </a:t>
            </a:r>
            <a:r>
              <a:rPr lang="en-US" sz="1600" dirty="0" smtClean="0"/>
              <a:t>(neutrino facility).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572000" y="1219200"/>
            <a:ext cx="4572000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cs typeface="Arial" pitchFamily="34" charset="0"/>
              </a:rPr>
              <a:t> Energy </a:t>
            </a:r>
            <a:r>
              <a:rPr lang="en-US" sz="1600" dirty="0" smtClean="0">
                <a:solidFill>
                  <a:srgbClr val="FF0000"/>
                </a:solidFill>
                <a:cs typeface="Arial" pitchFamily="34" charset="0"/>
              </a:rPr>
              <a:t>160 MeV </a:t>
            </a:r>
            <a:r>
              <a:rPr lang="en-US" sz="1600" dirty="0" smtClean="0">
                <a:cs typeface="Arial" pitchFamily="34" charset="0"/>
                <a:sym typeface="Symbol" pitchFamily="18" charset="2"/>
              </a:rPr>
              <a:t> </a:t>
            </a:r>
            <a:r>
              <a:rPr lang="en-US" sz="1600" dirty="0" smtClean="0"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Arial" pitchFamily="34" charset="0"/>
              </a:rPr>
              <a:t>factor 2</a:t>
            </a:r>
            <a:r>
              <a:rPr lang="en-US" sz="1600" dirty="0" smtClean="0">
                <a:cs typeface="Arial" pitchFamily="34" charset="0"/>
              </a:rPr>
              <a:t> in </a:t>
            </a:r>
            <a:r>
              <a:rPr lang="en-US" sz="1600" dirty="0" smtClean="0">
                <a:latin typeface="Symbol" pitchFamily="18" charset="2"/>
                <a:cs typeface="Arial" pitchFamily="34" charset="0"/>
              </a:rPr>
              <a:t>bg</a:t>
            </a:r>
            <a:r>
              <a:rPr lang="en-US" sz="1600" baseline="30000" dirty="0" smtClean="0">
                <a:cs typeface="Arial" pitchFamily="34" charset="0"/>
              </a:rPr>
              <a:t>2</a:t>
            </a:r>
            <a:r>
              <a:rPr lang="en-US" sz="1600" dirty="0" smtClean="0">
                <a:cs typeface="Arial" pitchFamily="34" charset="0"/>
              </a:rPr>
              <a:t> from Linac2 </a:t>
            </a:r>
            <a:r>
              <a:rPr lang="en-US" sz="1600" dirty="0" smtClean="0">
                <a:cs typeface="Arial" pitchFamily="34" charset="0"/>
                <a:sym typeface="Symbol" pitchFamily="18" charset="2"/>
              </a:rPr>
              <a:t> x2 intensity in PSB with same tune shift (</a:t>
            </a:r>
            <a:r>
              <a:rPr lang="en-US" sz="1600" dirty="0" smtClean="0">
                <a:latin typeface="Symbol" pitchFamily="18" charset="2"/>
                <a:cs typeface="Arial" pitchFamily="34" charset="0"/>
                <a:sym typeface="Symbol" pitchFamily="18" charset="2"/>
              </a:rPr>
              <a:t>D</a:t>
            </a:r>
            <a:r>
              <a:rPr lang="en-US" sz="1600" dirty="0" smtClean="0">
                <a:cs typeface="Arial" pitchFamily="34" charset="0"/>
                <a:sym typeface="Symbol" pitchFamily="18" charset="2"/>
              </a:rPr>
              <a:t>Q~N/</a:t>
            </a:r>
            <a:r>
              <a:rPr lang="en-US" sz="1600" dirty="0" smtClean="0">
                <a:latin typeface="Symbol" pitchFamily="18" charset="2"/>
                <a:cs typeface="Arial" pitchFamily="34" charset="0"/>
              </a:rPr>
              <a:t>bg</a:t>
            </a:r>
            <a:r>
              <a:rPr lang="en-US" sz="1600" baseline="30000" dirty="0" smtClean="0">
                <a:cs typeface="Arial" pitchFamily="34" charset="0"/>
              </a:rPr>
              <a:t>2</a:t>
            </a:r>
            <a:r>
              <a:rPr lang="en-US" sz="1600" dirty="0" smtClean="0">
                <a:cs typeface="Arial" pitchFamily="34" charset="0"/>
                <a:sym typeface="Symbol" pitchFamily="18" charset="2"/>
              </a:rPr>
              <a:t>).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sz="1600" dirty="0" smtClean="0">
                <a:cs typeface="Arial" pitchFamily="34" charset="0"/>
              </a:rPr>
              <a:t> Use LEP RF frequency of </a:t>
            </a:r>
            <a:r>
              <a:rPr lang="en-GB" sz="1600" dirty="0" smtClean="0">
                <a:solidFill>
                  <a:srgbClr val="FF0000"/>
                </a:solidFill>
                <a:cs typeface="Arial" pitchFamily="34" charset="0"/>
              </a:rPr>
              <a:t>352 MHz</a:t>
            </a:r>
            <a:r>
              <a:rPr lang="en-GB" sz="1600" dirty="0" smtClean="0">
                <a:cs typeface="Arial" pitchFamily="34" charset="0"/>
              </a:rPr>
              <a:t> </a:t>
            </a:r>
            <a:r>
              <a:rPr lang="en-US" sz="1600" dirty="0" smtClean="0">
                <a:cs typeface="Arial" pitchFamily="34" charset="0"/>
                <a:sym typeface="Symbol" pitchFamily="18" charset="2"/>
              </a:rPr>
              <a:t> </a:t>
            </a:r>
            <a:r>
              <a:rPr lang="en-GB" sz="1600" dirty="0" smtClean="0">
                <a:cs typeface="Arial" pitchFamily="34" charset="0"/>
              </a:rPr>
              <a:t>recuperate some klystrons and RF equipment.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sz="1600" dirty="0" smtClean="0">
                <a:cs typeface="Arial" pitchFamily="34" charset="0"/>
              </a:rPr>
              <a:t> Repetition frequency </a:t>
            </a:r>
            <a:r>
              <a:rPr lang="en-GB" sz="1600" dirty="0" smtClean="0">
                <a:solidFill>
                  <a:srgbClr val="FF0000"/>
                </a:solidFill>
                <a:cs typeface="Arial" pitchFamily="34" charset="0"/>
              </a:rPr>
              <a:t>2 Hz</a:t>
            </a:r>
            <a:r>
              <a:rPr lang="en-GB" sz="1600" dirty="0" smtClean="0">
                <a:cs typeface="Arial" pitchFamily="34" charset="0"/>
              </a:rPr>
              <a:t> (1.1 Hz max. PSB), upgradable to 50 Hz with new power supplies and additional cooling installed. 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sz="1600" dirty="0" smtClean="0">
                <a:cs typeface="Arial" pitchFamily="34" charset="0"/>
              </a:rPr>
              <a:t>  Beam current </a:t>
            </a:r>
            <a:r>
              <a:rPr lang="en-US" sz="1600" dirty="0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40 mA in 400 </a:t>
            </a: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  <a:sym typeface="Symbol" pitchFamily="18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s</a:t>
            </a:r>
            <a:r>
              <a:rPr lang="en-GB" sz="1600" dirty="0" smtClean="0">
                <a:cs typeface="Arial" pitchFamily="34" charset="0"/>
              </a:rPr>
              <a:t>: &gt;2 present PSB maximum.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1800" y="5943600"/>
            <a:ext cx="2167581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duty cycle 0.8x10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designed for 10%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description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9" descr="Linac4-Machine-161008-view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9250">
            <a:off x="2514600" y="2728913"/>
            <a:ext cx="6477000" cy="3827462"/>
          </a:xfrm>
          <a:prstGeom prst="rect">
            <a:avLst/>
          </a:prstGeom>
          <a:noFill/>
        </p:spPr>
      </p:pic>
      <p:sp>
        <p:nvSpPr>
          <p:cNvPr id="7" name="Line 18"/>
          <p:cNvSpPr>
            <a:spLocks noChangeShapeType="1"/>
          </p:cNvSpPr>
          <p:nvPr/>
        </p:nvSpPr>
        <p:spPr bwMode="auto">
          <a:xfrm flipV="1">
            <a:off x="5105400" y="3810000"/>
            <a:ext cx="3810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19"/>
          <p:cNvSpPr>
            <a:spLocks noChangeShapeType="1"/>
          </p:cNvSpPr>
          <p:nvPr/>
        </p:nvSpPr>
        <p:spPr bwMode="auto">
          <a:xfrm flipV="1">
            <a:off x="6553200" y="44196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 flipV="1">
            <a:off x="3733800" y="3276600"/>
            <a:ext cx="1219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4953000" y="31242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160 MeV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5334000" y="35052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100 MeV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7086600" y="4191000"/>
            <a:ext cx="79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50 MeV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52400" y="1219200"/>
            <a:ext cx="8763000" cy="14388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  <a:buFontTx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Conventional (normal-conducting) layout: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Pre-injector (source, magnetic LEBT, 3 MeV RFQ, chopper line)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Three types of accelerating structures at 352 MHz (for optimum efficiency at a standardised RF frequency). Focusing by a combination of permanent and conventional quadrupoles.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Beam dump at linac end, switching magnet towards transfer line – PSB.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6172200" y="3733800"/>
            <a:ext cx="990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5715000" y="2743200"/>
            <a:ext cx="177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Transfer line to PSB</a:t>
            </a:r>
          </a:p>
        </p:txBody>
      </p:sp>
      <p:sp>
        <p:nvSpPr>
          <p:cNvPr id="16" name="Line 27"/>
          <p:cNvSpPr>
            <a:spLocks noChangeShapeType="1"/>
          </p:cNvSpPr>
          <p:nvPr/>
        </p:nvSpPr>
        <p:spPr bwMode="auto">
          <a:xfrm flipV="1">
            <a:off x="4038600" y="2895600"/>
            <a:ext cx="1676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2209800" y="6019800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" name="Picture 32"/>
          <p:cNvPicPr>
            <a:picLocks noChangeAspect="1" noChangeArrowheads="1"/>
          </p:cNvPicPr>
          <p:nvPr/>
        </p:nvPicPr>
        <p:blipFill>
          <a:blip r:embed="rId3" cstate="print"/>
          <a:srcRect r="17241" b="9624"/>
          <a:stretch>
            <a:fillRect/>
          </a:stretch>
        </p:blipFill>
        <p:spPr bwMode="auto">
          <a:xfrm>
            <a:off x="152400" y="5257800"/>
            <a:ext cx="4876800" cy="1438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81000" y="4572000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 length ~ 80 m</a:t>
            </a:r>
            <a:endParaRPr lang="en-US" dirty="0"/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8001000" y="4648200"/>
            <a:ext cx="7024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/>
              <a:t>3 </a:t>
            </a:r>
            <a:r>
              <a:rPr lang="en-US" sz="1400" dirty="0"/>
              <a:t>MeV</a:t>
            </a: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 flipV="1">
            <a:off x="7696200" y="4876800"/>
            <a:ext cx="381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civil engineering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59474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990600" y="2286000"/>
            <a:ext cx="5029200" cy="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19800" y="2286000"/>
            <a:ext cx="838200" cy="22860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858000" y="2514600"/>
            <a:ext cx="2057400" cy="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05800" y="2133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ground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33400" y="6096000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 Overall floor surface of Linac4 installations = 3’305 m2 (over 4 levels)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groundbreaking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10" descr="0810013_03-A5-at-72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6477000" cy="43080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5867400"/>
            <a:ext cx="769954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Groundbreaking (and start of civil engineering works) 16.10.2008</a:t>
            </a:r>
          </a:p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year and 4 months after approval of the project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LINAC4_civil_engineering\mont_citron_25_09_08\SL700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4470400" cy="3352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90600" y="5486400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“Mount-Citron”, September 2008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172200" cy="685800"/>
          </a:xfrm>
        </p:spPr>
        <p:txBody>
          <a:bodyPr/>
          <a:lstStyle/>
          <a:p>
            <a:r>
              <a:rPr lang="en-US" dirty="0" smtClean="0"/>
              <a:t>Building construction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3554" name="Picture 2" descr="E:\DCIM\106SSCAM\SL701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43000"/>
            <a:ext cx="3962400" cy="2971800"/>
          </a:xfrm>
          <a:prstGeom prst="rect">
            <a:avLst/>
          </a:prstGeom>
          <a:noFill/>
        </p:spPr>
      </p:pic>
      <p:pic>
        <p:nvPicPr>
          <p:cNvPr id="23555" name="Picture 3" descr="E:\DCIM\106SSCAM\SL701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886200"/>
            <a:ext cx="3962400" cy="2971800"/>
          </a:xfrm>
          <a:prstGeom prst="rect">
            <a:avLst/>
          </a:prstGeom>
          <a:noFill/>
        </p:spPr>
      </p:pic>
      <p:pic>
        <p:nvPicPr>
          <p:cNvPr id="23556" name="Picture 4" descr="E:\DCIM\106SSCAM\SL7016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667000"/>
            <a:ext cx="4470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status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 descr="E:\DCIM\106SSCAM\SL701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96200" cy="3657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53340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Civil engineering completed (in exactly 2 years!).</a:t>
            </a:r>
          </a:p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Installation of infrastructure (crane, lift, false floor, electrical and cooling networks, safety equipment, cabling, waveguides, …) during 2011.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48394</TotalTime>
  <Words>1294</Words>
  <Application>Microsoft Office PowerPoint</Application>
  <PresentationFormat>On-screen Show (4:3)</PresentationFormat>
  <Paragraphs>168</Paragraphs>
  <Slides>17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The Linac4 Project at CERN</vt:lpstr>
      <vt:lpstr>LHC Luminosity Upgrade</vt:lpstr>
      <vt:lpstr>Limitations to injector intensity</vt:lpstr>
      <vt:lpstr>Linac4 – motivations, parameters</vt:lpstr>
      <vt:lpstr>Linac4 description</vt:lpstr>
      <vt:lpstr>Linac4 civil engineering</vt:lpstr>
      <vt:lpstr>Linac4 groundbreaking</vt:lpstr>
      <vt:lpstr>Building construction</vt:lpstr>
      <vt:lpstr>Construction status</vt:lpstr>
      <vt:lpstr>Linac4 – schedule</vt:lpstr>
      <vt:lpstr>Linac4 – Low energy test stand</vt:lpstr>
      <vt:lpstr>Linac4 – Drift Tube Linac</vt:lpstr>
      <vt:lpstr>Linac4 – Cell-coupled DTL</vt:lpstr>
      <vt:lpstr>Linac4 – Pi-Mode Structure</vt:lpstr>
      <vt:lpstr>Accelerating structures </vt:lpstr>
      <vt:lpstr>Linac4 – External Contributions</vt:lpstr>
      <vt:lpstr>Linac4 – virtual tour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vretenar</cp:lastModifiedBy>
  <cp:revision>756</cp:revision>
  <dcterms:created xsi:type="dcterms:W3CDTF">2003-10-13T09:06:55Z</dcterms:created>
  <dcterms:modified xsi:type="dcterms:W3CDTF">2010-11-16T16:26:22Z</dcterms:modified>
</cp:coreProperties>
</file>