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656" r:id="rId3"/>
    <p:sldId id="660" r:id="rId4"/>
    <p:sldId id="692" r:id="rId5"/>
    <p:sldId id="691" r:id="rId6"/>
    <p:sldId id="257" r:id="rId7"/>
    <p:sldId id="680" r:id="rId8"/>
    <p:sldId id="683" r:id="rId9"/>
    <p:sldId id="681" r:id="rId10"/>
    <p:sldId id="684" r:id="rId11"/>
    <p:sldId id="686" r:id="rId12"/>
    <p:sldId id="655" r:id="rId13"/>
    <p:sldId id="657" r:id="rId14"/>
    <p:sldId id="659" r:id="rId15"/>
    <p:sldId id="689" r:id="rId16"/>
    <p:sldId id="690" r:id="rId17"/>
  </p:sldIdLst>
  <p:sldSz cx="12192000" cy="6858000"/>
  <p:notesSz cx="6858000" cy="9144000"/>
  <p:defaultTextStyle>
    <a:defPPr>
      <a:defRPr lang="en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02"/>
    <p:restoredTop sz="95135"/>
  </p:normalViewPr>
  <p:slideViewPr>
    <p:cSldViewPr snapToGrid="0" snapToObjects="1">
      <p:cViewPr varScale="1">
        <p:scale>
          <a:sx n="95" d="100"/>
          <a:sy n="95" d="100"/>
        </p:scale>
        <p:origin x="512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E7B350-EF39-414B-80CD-D73C2EFEF1C2}" type="datetimeFigureOut">
              <a:rPr lang="en-GR" smtClean="0"/>
              <a:t>24/3/22</a:t>
            </a:fld>
            <a:endParaRPr lang="en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F292B-8245-5841-BD4A-C8E116315CF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513048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0269B-EF05-9944-B419-21081A48AE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71B170-3C4A-4642-A9F6-33602C0B66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C4E410-BBBE-B241-AD9A-61C9B4EA1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1F24C-18FC-2F41-886E-BE903195048E}" type="datetimeFigureOut">
              <a:rPr lang="en-GR" smtClean="0"/>
              <a:t>24/3/22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501D7A-C04D-E647-B91D-72D65A3C6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5705A-73A7-BC48-B45A-DB673BCC6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A8F5-26D0-6949-91AC-11D0216DBB4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33172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92CA4-3AED-A546-92E0-304A2D91A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477C98-B86D-2A41-95C2-C763FBD87E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CE4E7-20BB-094F-8802-DF373B61A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1F24C-18FC-2F41-886E-BE903195048E}" type="datetimeFigureOut">
              <a:rPr lang="en-GR" smtClean="0"/>
              <a:t>24/3/22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6AB19-2F14-4549-8DC0-3680F3FDD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16A51E-CA54-2641-AD60-A3C5A5E46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A8F5-26D0-6949-91AC-11D0216DBB4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436716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E2101B-E46D-6348-8B3F-8BBBA2245D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A9F7B6-F417-F44B-858A-3DBE7ED106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7DB85A-6AD5-104A-8296-1EBF46EC3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1F24C-18FC-2F41-886E-BE903195048E}" type="datetimeFigureOut">
              <a:rPr lang="en-GR" smtClean="0"/>
              <a:t>24/3/22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62FB1-E86C-1946-8E1F-73CF2AA73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80977F-7E8F-0B48-AEAE-ADE2807BD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A8F5-26D0-6949-91AC-11D0216DBB4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314510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662BA-75E3-9547-B626-842B71F86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156816-E3FD-C047-BF86-EA481C46D7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86AC84-26D9-FD44-9726-53E779930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1F24C-18FC-2F41-886E-BE903195048E}" type="datetimeFigureOut">
              <a:rPr lang="en-GR" smtClean="0"/>
              <a:t>24/3/22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24D278-0589-E84C-8061-9E187A738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7DF88D-E74B-CC42-9883-C54070419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A8F5-26D0-6949-91AC-11D0216DBB4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879319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ADABB-1E5F-1744-8B06-BAAA1B243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A54987-3BED-8747-84CA-548F9B434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0906E8-CF65-044D-A362-F5DCAD5CD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1F24C-18FC-2F41-886E-BE903195048E}" type="datetimeFigureOut">
              <a:rPr lang="en-GR" smtClean="0"/>
              <a:t>24/3/22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0D6FB-59FB-A64B-AB52-934F43FD8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B26942-E4A8-394A-9ACE-E952ECB22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A8F5-26D0-6949-91AC-11D0216DBB4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281782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B93E4-F017-234C-AA56-C2DF731A0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7A2E3-9BE7-9C47-9F6B-3C8498D950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CCE6F9-F642-E742-A883-4BDF77B896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32D641-32E5-4445-98BB-570E6EAE7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1F24C-18FC-2F41-886E-BE903195048E}" type="datetimeFigureOut">
              <a:rPr lang="en-GR" smtClean="0"/>
              <a:t>24/3/22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A7775F-EEA6-EB49-8EC7-A07E24050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CE51BE-2B55-DE4A-9EFB-7906EE7F3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A8F5-26D0-6949-91AC-11D0216DBB4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897880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37A06-442B-964F-B3BD-68B35E4C1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D485DB-5062-BB49-B4EC-CB5188C964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31D973-2DD5-B041-94C7-BA68E1282D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785D80-22DF-B548-9741-BB577B720E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F99BE5-A3E5-684F-A073-6C9D73ABA6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0A8CC7-B628-0E4C-B7F4-5CBBB76AA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1F24C-18FC-2F41-886E-BE903195048E}" type="datetimeFigureOut">
              <a:rPr lang="en-GR" smtClean="0"/>
              <a:t>24/3/22</a:t>
            </a:fld>
            <a:endParaRPr lang="en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3C23BF-C9E5-A247-85B5-586F7A89A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93B33C-8E9A-A742-80DA-40EEF21E4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A8F5-26D0-6949-91AC-11D0216DBB4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068712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72429-79C4-9140-845D-B5B6659E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6A7385-1D8F-CC47-80ED-57F867D90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1F24C-18FC-2F41-886E-BE903195048E}" type="datetimeFigureOut">
              <a:rPr lang="en-GR" smtClean="0"/>
              <a:t>24/3/22</a:t>
            </a:fld>
            <a:endParaRPr lang="en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0F9550-64C1-AB4D-A41A-B71D2A62D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FCE905-241D-3645-AF6F-F358FD27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A8F5-26D0-6949-91AC-11D0216DBB4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370663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F2FAF1-C265-7B4E-A1E0-929E248C9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1F24C-18FC-2F41-886E-BE903195048E}" type="datetimeFigureOut">
              <a:rPr lang="en-GR" smtClean="0"/>
              <a:t>24/3/22</a:t>
            </a:fld>
            <a:endParaRPr lang="en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3F4DEC-2BE6-A242-918A-0AC50E85B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4F21B8-AE20-8F49-BC42-33B07E62A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A8F5-26D0-6949-91AC-11D0216DBB4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090241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EE1D4-390B-2A49-BBCB-A8A538FA0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0D7D77-D368-2148-94DA-737CA6AC4B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D39D66-421D-A449-92B3-9BB2B1E641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4BD88C-C566-AA46-8AE8-0F89B510C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1F24C-18FC-2F41-886E-BE903195048E}" type="datetimeFigureOut">
              <a:rPr lang="en-GR" smtClean="0"/>
              <a:t>24/3/22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243F95-0F90-8449-BEF5-D612D2153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934E09-11C3-3E4C-A8B5-3A24F0189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A8F5-26D0-6949-91AC-11D0216DBB4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396713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20EA9-E3DC-634B-8AE8-5761C6EDC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DDACEC-CBD9-4441-B5EC-0BBB541E68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7C9863-AB76-E349-A465-9C16EE5769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58A497-00E8-BB48-92B8-48C53BADC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1F24C-18FC-2F41-886E-BE903195048E}" type="datetimeFigureOut">
              <a:rPr lang="en-GR" smtClean="0"/>
              <a:t>24/3/22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1EE7D3-7F32-7642-9062-4DF52589D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011CE-7B7B-E541-83D7-4B60DEBA1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A8F5-26D0-6949-91AC-11D0216DBB4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85173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9EA624-6676-A844-B2AF-FCED3A251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B01258-DE12-7341-AB81-F4751286BD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1A98E8-B77C-5143-94CB-9E1DB61419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1F24C-18FC-2F41-886E-BE903195048E}" type="datetimeFigureOut">
              <a:rPr lang="en-GR" smtClean="0"/>
              <a:t>24/3/22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18E1C-516C-B247-9906-9F6BF0E044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6B19B7-172B-4E40-BECE-CF9961A2BD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9A8F5-26D0-6949-91AC-11D0216DBB4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685942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6.pn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6.emf"/><Relationship Id="rId7" Type="http://schemas.openxmlformats.org/officeDocument/2006/relationships/image" Target="../media/image29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gif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7.png"/><Relationship Id="rId7" Type="http://schemas.openxmlformats.org/officeDocument/2006/relationships/image" Target="../media/image35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7.png"/><Relationship Id="rId7" Type="http://schemas.openxmlformats.org/officeDocument/2006/relationships/image" Target="../media/image35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8.jpeg"/><Relationship Id="rId9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5.jpeg"/><Relationship Id="rId3" Type="http://schemas.openxmlformats.org/officeDocument/2006/relationships/image" Target="../media/image6.emf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3.png"/><Relationship Id="rId5" Type="http://schemas.openxmlformats.org/officeDocument/2006/relationships/image" Target="../media/image8.jpeg"/><Relationship Id="rId10" Type="http://schemas.microsoft.com/office/2007/relationships/hdphoto" Target="../media/hdphoto1.wdp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6.emf"/><Relationship Id="rId7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6.emf"/><Relationship Id="rId7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9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1">
            <a:extLst>
              <a:ext uri="{FF2B5EF4-FFF2-40B4-BE49-F238E27FC236}">
                <a16:creationId xmlns:a16="http://schemas.microsoft.com/office/drawing/2014/main" id="{C03A0BA9-0EC5-EC4D-BD7A-BA60E3D981D3}"/>
              </a:ext>
            </a:extLst>
          </p:cNvPr>
          <p:cNvSpPr/>
          <p:nvPr/>
        </p:nvSpPr>
        <p:spPr>
          <a:xfrm>
            <a:off x="784412" y="-645459"/>
            <a:ext cx="10623176" cy="2385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GB" sz="4800" b="1" spc="-1" dirty="0">
                <a:solidFill>
                  <a:srgbClr val="0070C0"/>
                </a:solidFill>
                <a:latin typeface="Arial"/>
              </a:rPr>
              <a:t>STATUS REPORT OF THE </a:t>
            </a:r>
            <a:r>
              <a:rPr lang="en-GB" sz="4800" b="1" spc="-1" dirty="0" err="1">
                <a:solidFill>
                  <a:srgbClr val="0070C0"/>
                </a:solidFill>
                <a:latin typeface="Arial"/>
              </a:rPr>
              <a:t>n_TOF</a:t>
            </a:r>
            <a:r>
              <a:rPr lang="en-GB" sz="4800" b="1" spc="-1">
                <a:solidFill>
                  <a:srgbClr val="0070C0"/>
                </a:solidFill>
                <a:latin typeface="Arial"/>
              </a:rPr>
              <a:t> FACILITY</a:t>
            </a:r>
            <a:endParaRPr lang="en-GB" sz="4800" b="0" strike="noStrike" spc="-1">
              <a:latin typeface="Arial"/>
            </a:endParaRPr>
          </a:p>
        </p:txBody>
      </p:sp>
      <p:sp>
        <p:nvSpPr>
          <p:cNvPr id="9" name="CustomShape 2">
            <a:extLst>
              <a:ext uri="{FF2B5EF4-FFF2-40B4-BE49-F238E27FC236}">
                <a16:creationId xmlns:a16="http://schemas.microsoft.com/office/drawing/2014/main" id="{591BA41F-D44C-9040-8869-66A097E0CE10}"/>
              </a:ext>
            </a:extLst>
          </p:cNvPr>
          <p:cNvSpPr/>
          <p:nvPr/>
        </p:nvSpPr>
        <p:spPr>
          <a:xfrm>
            <a:off x="2891820" y="2320883"/>
            <a:ext cx="6408360" cy="125973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3000"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3000" b="0" strike="noStrike" spc="-1">
              <a:latin typeface="Arial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E0BBFA2A-888B-6B43-BDB4-646F32F6A01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68408" y="4683801"/>
            <a:ext cx="996480" cy="1885320"/>
          </a:xfrm>
          <a:prstGeom prst="rect">
            <a:avLst/>
          </a:prstGeom>
          <a:ln>
            <a:noFill/>
          </a:ln>
        </p:spPr>
      </p:pic>
      <p:pic>
        <p:nvPicPr>
          <p:cNvPr id="11" name="Picture 4" descr="CERN – Logos Download">
            <a:extLst>
              <a:ext uri="{FF2B5EF4-FFF2-40B4-BE49-F238E27FC236}">
                <a16:creationId xmlns:a16="http://schemas.microsoft.com/office/drawing/2014/main" id="{EE48F93E-7F28-9D47-954E-C1C27A9DF20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2107408" y="4705761"/>
            <a:ext cx="1833840" cy="1863360"/>
          </a:xfrm>
          <a:prstGeom prst="rect">
            <a:avLst/>
          </a:prstGeom>
          <a:ln>
            <a:noFill/>
          </a:ln>
        </p:spPr>
      </p:pic>
      <p:pic>
        <p:nvPicPr>
          <p:cNvPr id="13" name="Picture 8">
            <a:extLst>
              <a:ext uri="{FF2B5EF4-FFF2-40B4-BE49-F238E27FC236}">
                <a16:creationId xmlns:a16="http://schemas.microsoft.com/office/drawing/2014/main" id="{FC7F6117-EBCD-074D-8DD4-B9D436E2B8F9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8076240" y="4161960"/>
            <a:ext cx="3909600" cy="2409707"/>
          </a:xfrm>
          <a:prstGeom prst="rect">
            <a:avLst/>
          </a:prstGeom>
          <a:ln>
            <a:noFill/>
          </a:ln>
        </p:spPr>
      </p:pic>
      <p:pic>
        <p:nvPicPr>
          <p:cNvPr id="2" name="Picture 2" descr="Safety at n_TOF">
            <a:extLst>
              <a:ext uri="{FF2B5EF4-FFF2-40B4-BE49-F238E27FC236}">
                <a16:creationId xmlns:a16="http://schemas.microsoft.com/office/drawing/2014/main" id="{F913EEC1-B262-9D4C-A550-57D538DAC6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5761" y="4321221"/>
            <a:ext cx="3632200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F4F94606-01C5-F64F-A71E-F3585D37CE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905697"/>
              </p:ext>
            </p:extLst>
          </p:nvPr>
        </p:nvGraphicFramePr>
        <p:xfrm>
          <a:off x="1564888" y="2249519"/>
          <a:ext cx="9088438" cy="1924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4219">
                  <a:extLst>
                    <a:ext uri="{9D8B030D-6E8A-4147-A177-3AD203B41FA5}">
                      <a16:colId xmlns:a16="http://schemas.microsoft.com/office/drawing/2014/main" val="1727872566"/>
                    </a:ext>
                  </a:extLst>
                </a:gridCol>
                <a:gridCol w="4544219">
                  <a:extLst>
                    <a:ext uri="{9D8B030D-6E8A-4147-A177-3AD203B41FA5}">
                      <a16:colId xmlns:a16="http://schemas.microsoft.com/office/drawing/2014/main" val="20168548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1"/>
                        </a:spcBef>
                        <a:tabLst>
                          <a:tab pos="0" algn="l"/>
                        </a:tabLst>
                      </a:pPr>
                      <a:r>
                        <a:rPr lang="en-GR" sz="2800" b="0" strike="noStrike" spc="-1" dirty="0">
                          <a:solidFill>
                            <a:srgbClr val="0070C0"/>
                          </a:solidFill>
                          <a:latin typeface="+mn-lt"/>
                          <a:ea typeface="DejaVu Sans"/>
                        </a:rPr>
                        <a:t>Nikolas Patronis </a:t>
                      </a: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1"/>
                        </a:spcBef>
                        <a:tabLst>
                          <a:tab pos="0" algn="l"/>
                        </a:tabLst>
                      </a:pPr>
                      <a:r>
                        <a:rPr lang="en-US" sz="2800" spc="-1" dirty="0" err="1">
                          <a:solidFill>
                            <a:srgbClr val="0070C0"/>
                          </a:solidFill>
                          <a:latin typeface="+mn-lt"/>
                        </a:rPr>
                        <a:t>n_TOF</a:t>
                      </a:r>
                      <a:r>
                        <a:rPr lang="en-US" sz="2800" spc="-1" dirty="0">
                          <a:solidFill>
                            <a:srgbClr val="0070C0"/>
                          </a:solidFill>
                          <a:latin typeface="+mn-lt"/>
                        </a:rPr>
                        <a:t> Physics Coordinator</a:t>
                      </a:r>
                      <a:endParaRPr lang="en-US" sz="2800" b="0" strike="noStrike" spc="-1" dirty="0">
                        <a:solidFill>
                          <a:srgbClr val="0070C0"/>
                        </a:solidFill>
                        <a:latin typeface="+mn-lt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1"/>
                        </a:spcBef>
                        <a:tabLst>
                          <a:tab pos="0" algn="l"/>
                        </a:tabLst>
                      </a:pPr>
                      <a:r>
                        <a:rPr lang="en-GR" sz="2800" b="0" strike="noStrike" spc="-1" dirty="0">
                          <a:solidFill>
                            <a:srgbClr val="0070C0"/>
                          </a:solidFill>
                          <a:latin typeface="+mn-lt"/>
                          <a:ea typeface="DejaVu Sans"/>
                        </a:rPr>
                        <a:t>CERN &amp; Univ. of Ioannina</a:t>
                      </a:r>
                      <a:endParaRPr lang="en-GR" sz="2800" dirty="0">
                        <a:latin typeface="+mn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1"/>
                        </a:spcBef>
                        <a:tabLst>
                          <a:tab pos="0" algn="l"/>
                        </a:tabLst>
                      </a:pPr>
                      <a:r>
                        <a:rPr lang="en-GR" sz="2800" b="0" strike="noStrike" spc="-1" dirty="0">
                          <a:solidFill>
                            <a:srgbClr val="0070C0"/>
                          </a:solidFill>
                          <a:latin typeface="+mn-lt"/>
                          <a:ea typeface="DejaVu Sans"/>
                        </a:rPr>
                        <a:t>Michael Bacak</a:t>
                      </a: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1"/>
                        </a:spcBef>
                        <a:tabLst>
                          <a:tab pos="0" algn="l"/>
                        </a:tabLst>
                      </a:pPr>
                      <a:r>
                        <a:rPr lang="en-US" sz="2800" spc="-1" dirty="0" err="1">
                          <a:solidFill>
                            <a:srgbClr val="0070C0"/>
                          </a:solidFill>
                          <a:latin typeface="+mn-lt"/>
                        </a:rPr>
                        <a:t>n_TOF</a:t>
                      </a:r>
                      <a:r>
                        <a:rPr lang="en-US" sz="2800" spc="-1" dirty="0">
                          <a:solidFill>
                            <a:srgbClr val="0070C0"/>
                          </a:solidFill>
                          <a:latin typeface="+mn-lt"/>
                        </a:rPr>
                        <a:t> Run Coordinator</a:t>
                      </a:r>
                      <a:endParaRPr lang="en-US" sz="2800" b="0" strike="noStrike" spc="-1" dirty="0">
                        <a:solidFill>
                          <a:srgbClr val="0070C0"/>
                        </a:solidFill>
                        <a:latin typeface="+mn-lt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1"/>
                        </a:spcBef>
                        <a:tabLst>
                          <a:tab pos="0" algn="l"/>
                        </a:tabLst>
                      </a:pPr>
                      <a:r>
                        <a:rPr lang="en-GR" sz="2800" b="0" strike="noStrike" spc="-1" dirty="0">
                          <a:solidFill>
                            <a:srgbClr val="0070C0"/>
                          </a:solidFill>
                          <a:latin typeface="+mn-lt"/>
                          <a:ea typeface="DejaVu Sans"/>
                        </a:rPr>
                        <a:t>CERN</a:t>
                      </a:r>
                      <a:endParaRPr lang="en-GR" sz="2800" dirty="0">
                        <a:latin typeface="+mn-lt"/>
                      </a:endParaRPr>
                    </a:p>
                    <a:p>
                      <a:endParaRPr lang="en-GR" sz="2800" dirty="0">
                        <a:latin typeface="+mn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69466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9985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CD2AAE6-115B-944F-A9B1-D15392686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367" y="6100800"/>
            <a:ext cx="964522" cy="6737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0145C5-2B0A-A949-9A14-A88F4D57039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098" y="6136450"/>
            <a:ext cx="562269" cy="555079"/>
          </a:xfrm>
          <a:prstGeom prst="rect">
            <a:avLst/>
          </a:prstGeom>
          <a:noFill/>
          <a:effectLst/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B915370-EC90-064A-B412-2C71CD65D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1815" y="6143558"/>
            <a:ext cx="334442" cy="63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557846B-6501-F049-99EA-4A3A4D45398F}"/>
              </a:ext>
            </a:extLst>
          </p:cNvPr>
          <p:cNvCxnSpPr>
            <a:cxnSpLocks/>
          </p:cNvCxnSpPr>
          <p:nvPr/>
        </p:nvCxnSpPr>
        <p:spPr>
          <a:xfrm flipV="1">
            <a:off x="1840621" y="6411510"/>
            <a:ext cx="9481803" cy="26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5B72FC2-84DD-244D-835D-F3E68DEB1B10}"/>
              </a:ext>
            </a:extLst>
          </p:cNvPr>
          <p:cNvSpPr txBox="1"/>
          <p:nvPr/>
        </p:nvSpPr>
        <p:spPr>
          <a:xfrm>
            <a:off x="1209628" y="235644"/>
            <a:ext cx="60974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3200" baseline="30000">
                <a:solidFill>
                  <a:srgbClr val="0070C0"/>
                </a:solidFill>
              </a:rPr>
              <a:t>94</a:t>
            </a:r>
            <a:r>
              <a:rPr lang="de-DE" sz="3200">
                <a:solidFill>
                  <a:srgbClr val="0070C0"/>
                </a:solidFill>
              </a:rPr>
              <a:t>Nb(</a:t>
            </a:r>
            <a:r>
              <a:rPr lang="de-DE" sz="3200" err="1">
                <a:solidFill>
                  <a:srgbClr val="0070C0"/>
                </a:solidFill>
              </a:rPr>
              <a:t>n</a:t>
            </a:r>
            <a:r>
              <a:rPr lang="de-DE" sz="3200">
                <a:solidFill>
                  <a:srgbClr val="0070C0"/>
                </a:solidFill>
              </a:rPr>
              <a:t>,</a:t>
            </a:r>
            <a:r>
              <a:rPr lang="de-DE" sz="3200">
                <a:solidFill>
                  <a:srgbClr val="0070C0"/>
                </a:solidFill>
                <a:sym typeface="Symbol" panose="05050102010706020507" pitchFamily="18" charset="2"/>
              </a:rPr>
              <a:t></a:t>
            </a:r>
            <a:r>
              <a:rPr lang="de-DE" sz="3200">
                <a:solidFill>
                  <a:srgbClr val="0070C0"/>
                </a:solidFill>
              </a:rPr>
              <a:t>) XS @ EAR2</a:t>
            </a:r>
            <a:endParaRPr lang="en-GR" sz="3200">
              <a:solidFill>
                <a:srgbClr val="0070C0"/>
              </a:solidFill>
            </a:endParaRPr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BC73DEC1-3D6B-7346-88BC-9A98C80710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71" r="22606"/>
          <a:stretch/>
        </p:blipFill>
        <p:spPr bwMode="auto">
          <a:xfrm>
            <a:off x="8734618" y="3199752"/>
            <a:ext cx="3368773" cy="2733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Gerade Verbindung mit Pfeil 29">
            <a:extLst>
              <a:ext uri="{FF2B5EF4-FFF2-40B4-BE49-F238E27FC236}">
                <a16:creationId xmlns:a16="http://schemas.microsoft.com/office/drawing/2014/main" id="{A68537B0-83D4-754C-99CC-6D52A4791512}"/>
              </a:ext>
            </a:extLst>
          </p:cNvPr>
          <p:cNvCxnSpPr>
            <a:cxnSpLocks/>
          </p:cNvCxnSpPr>
          <p:nvPr/>
        </p:nvCxnSpPr>
        <p:spPr>
          <a:xfrm flipV="1">
            <a:off x="10636139" y="5100179"/>
            <a:ext cx="0" cy="25699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30">
            <a:extLst>
              <a:ext uri="{FF2B5EF4-FFF2-40B4-BE49-F238E27FC236}">
                <a16:creationId xmlns:a16="http://schemas.microsoft.com/office/drawing/2014/main" id="{E5F7C661-D447-924C-A28D-D66D73C06051}"/>
              </a:ext>
            </a:extLst>
          </p:cNvPr>
          <p:cNvSpPr txBox="1"/>
          <p:nvPr/>
        </p:nvSpPr>
        <p:spPr>
          <a:xfrm>
            <a:off x="10341869" y="5363261"/>
            <a:ext cx="58853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1200" b="1" dirty="0" err="1">
                <a:solidFill>
                  <a:srgbClr val="FF0000"/>
                </a:solidFill>
              </a:rPr>
              <a:t>neutrons</a:t>
            </a:r>
            <a:endParaRPr lang="de-DE" sz="1200" b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2932863-93B4-3F4D-88BA-49331037C025}"/>
              </a:ext>
            </a:extLst>
          </p:cNvPr>
          <p:cNvSpPr txBox="1"/>
          <p:nvPr/>
        </p:nvSpPr>
        <p:spPr>
          <a:xfrm>
            <a:off x="2254158" y="6506431"/>
            <a:ext cx="8772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1400" dirty="0">
                <a:solidFill>
                  <a:schemeClr val="bg1">
                    <a:lumMod val="50000"/>
                  </a:schemeClr>
                </a:solidFill>
              </a:rPr>
              <a:t>Nikolas Patronis	                                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PS-SPS-AD User Meeting #1</a:t>
            </a:r>
            <a:r>
              <a:rPr lang="en-GR" sz="1400" dirty="0">
                <a:solidFill>
                  <a:schemeClr val="bg1">
                    <a:lumMod val="50000"/>
                  </a:schemeClr>
                </a:solidFill>
              </a:rPr>
              <a:t>				10</a:t>
            </a:r>
          </a:p>
        </p:txBody>
      </p:sp>
      <p:pic>
        <p:nvPicPr>
          <p:cNvPr id="22" name="Picture 2" descr="page2image22026336">
            <a:extLst>
              <a:ext uri="{FF2B5EF4-FFF2-40B4-BE49-F238E27FC236}">
                <a16:creationId xmlns:a16="http://schemas.microsoft.com/office/drawing/2014/main" id="{553E1050-25B9-AF4E-BB65-BE316F8055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7691" y="235644"/>
            <a:ext cx="3488566" cy="2115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Inhaltsplatzhalter 5">
            <a:extLst>
              <a:ext uri="{FF2B5EF4-FFF2-40B4-BE49-F238E27FC236}">
                <a16:creationId xmlns:a16="http://schemas.microsoft.com/office/drawing/2014/main" id="{6096363D-69BB-824D-A309-6B6E50EB8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609" y="1084513"/>
            <a:ext cx="11376024" cy="5116262"/>
          </a:xfrm>
        </p:spPr>
        <p:txBody>
          <a:bodyPr>
            <a:normAutofit/>
          </a:bodyPr>
          <a:lstStyle/>
          <a:p>
            <a:r>
              <a:rPr lang="de-DE" dirty="0" err="1">
                <a:solidFill>
                  <a:srgbClr val="0070C0"/>
                </a:solidFill>
              </a:rPr>
              <a:t>Physics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motivation</a:t>
            </a:r>
            <a:r>
              <a:rPr lang="de-DE" dirty="0">
                <a:solidFill>
                  <a:srgbClr val="0070C0"/>
                </a:solidFill>
              </a:rPr>
              <a:t>:</a:t>
            </a:r>
          </a:p>
          <a:p>
            <a:pPr marL="1200150" lvl="2" indent="-285750"/>
            <a:r>
              <a:rPr lang="en-GR" sz="2400" dirty="0">
                <a:solidFill>
                  <a:srgbClr val="0070C0"/>
                </a:solidFill>
              </a:rPr>
              <a:t>The predicted s-process abundance of Mo-94 is five times </a:t>
            </a:r>
          </a:p>
          <a:p>
            <a:pPr marL="914400" lvl="2" indent="0">
              <a:buNone/>
            </a:pPr>
            <a:r>
              <a:rPr lang="en-GR" sz="2400" dirty="0">
                <a:solidFill>
                  <a:srgbClr val="0070C0"/>
                </a:solidFill>
              </a:rPr>
              <a:t>      less than the observed (SiC grains from Murchison met.)</a:t>
            </a:r>
          </a:p>
          <a:p>
            <a:pPr lvl="2"/>
            <a:r>
              <a:rPr lang="en-GR" sz="2400" dirty="0">
                <a:solidFill>
                  <a:srgbClr val="0070C0"/>
                </a:solidFill>
              </a:rPr>
              <a:t> </a:t>
            </a:r>
            <a:r>
              <a:rPr lang="el-GR" sz="2400" dirty="0">
                <a:solidFill>
                  <a:srgbClr val="0070C0"/>
                </a:solidFill>
              </a:rPr>
              <a:t> </a:t>
            </a:r>
            <a:r>
              <a:rPr lang="en-GR" sz="2400" dirty="0">
                <a:solidFill>
                  <a:srgbClr val="0070C0"/>
                </a:solidFill>
              </a:rPr>
              <a:t>No exp. </a:t>
            </a:r>
            <a:r>
              <a:rPr lang="en-GB" sz="2400" dirty="0">
                <a:solidFill>
                  <a:srgbClr val="0070C0"/>
                </a:solidFill>
              </a:rPr>
              <a:t>d</a:t>
            </a:r>
            <a:r>
              <a:rPr lang="en-GR" sz="2400" dirty="0">
                <a:solidFill>
                  <a:srgbClr val="0070C0"/>
                </a:solidFill>
              </a:rPr>
              <a:t>ata in the resolved and un-resolved resonance energy region</a:t>
            </a:r>
          </a:p>
          <a:p>
            <a:pPr lvl="2"/>
            <a:r>
              <a:rPr lang="el-GR" sz="2400" dirty="0">
                <a:solidFill>
                  <a:srgbClr val="0070C0"/>
                </a:solidFill>
              </a:rPr>
              <a:t>  </a:t>
            </a:r>
            <a:r>
              <a:rPr lang="de-DE" sz="2400" dirty="0" err="1">
                <a:solidFill>
                  <a:srgbClr val="0070C0"/>
                </a:solidFill>
              </a:rPr>
              <a:t>Nuclear</a:t>
            </a:r>
            <a:r>
              <a:rPr lang="de-DE" sz="2400" dirty="0">
                <a:solidFill>
                  <a:srgbClr val="0070C0"/>
                </a:solidFill>
              </a:rPr>
              <a:t> </a:t>
            </a:r>
            <a:r>
              <a:rPr lang="de-DE" sz="2400" dirty="0" err="1">
                <a:solidFill>
                  <a:srgbClr val="0070C0"/>
                </a:solidFill>
              </a:rPr>
              <a:t>waste</a:t>
            </a:r>
            <a:r>
              <a:rPr lang="de-DE" sz="2400" dirty="0">
                <a:solidFill>
                  <a:srgbClr val="0070C0"/>
                </a:solidFill>
              </a:rPr>
              <a:t> </a:t>
            </a:r>
            <a:r>
              <a:rPr lang="de-DE" sz="2400" dirty="0" err="1">
                <a:solidFill>
                  <a:srgbClr val="0070C0"/>
                </a:solidFill>
              </a:rPr>
              <a:t>disposal</a:t>
            </a:r>
            <a:r>
              <a:rPr lang="de-DE" sz="2400" dirty="0">
                <a:solidFill>
                  <a:srgbClr val="0070C0"/>
                </a:solidFill>
              </a:rPr>
              <a:t> </a:t>
            </a:r>
            <a:r>
              <a:rPr lang="de-DE" sz="2400" dirty="0" err="1">
                <a:solidFill>
                  <a:srgbClr val="0070C0"/>
                </a:solidFill>
              </a:rPr>
              <a:t>and</a:t>
            </a:r>
            <a:r>
              <a:rPr lang="de-DE" sz="2400" dirty="0">
                <a:solidFill>
                  <a:srgbClr val="0070C0"/>
                </a:solidFill>
              </a:rPr>
              <a:t> </a:t>
            </a:r>
            <a:r>
              <a:rPr lang="de-DE" sz="2400" dirty="0" err="1">
                <a:solidFill>
                  <a:srgbClr val="0070C0"/>
                </a:solidFill>
              </a:rPr>
              <a:t>transmutation</a:t>
            </a:r>
            <a:endParaRPr lang="de-DE" sz="2400" dirty="0">
              <a:solidFill>
                <a:srgbClr val="0070C0"/>
              </a:solidFill>
            </a:endParaRPr>
          </a:p>
          <a:p>
            <a:r>
              <a:rPr lang="de-DE" dirty="0">
                <a:solidFill>
                  <a:srgbClr val="0070C0"/>
                </a:solidFill>
              </a:rPr>
              <a:t>Sample: </a:t>
            </a:r>
            <a:r>
              <a:rPr lang="de-DE" baseline="30000" dirty="0">
                <a:solidFill>
                  <a:srgbClr val="0070C0"/>
                </a:solidFill>
              </a:rPr>
              <a:t>93</a:t>
            </a:r>
            <a:r>
              <a:rPr lang="de-DE" dirty="0">
                <a:solidFill>
                  <a:srgbClr val="0070C0"/>
                </a:solidFill>
              </a:rPr>
              <a:t>Nb irr. @ ILL, PSI </a:t>
            </a:r>
            <a:r>
              <a:rPr lang="de-DE" dirty="0" err="1">
                <a:solidFill>
                  <a:srgbClr val="0070C0"/>
                </a:solidFill>
              </a:rPr>
              <a:t>preparation</a:t>
            </a:r>
            <a:r>
              <a:rPr lang="de-DE" dirty="0">
                <a:solidFill>
                  <a:srgbClr val="0070C0"/>
                </a:solidFill>
              </a:rPr>
              <a:t> &amp; </a:t>
            </a:r>
            <a:r>
              <a:rPr lang="de-DE" dirty="0" err="1">
                <a:solidFill>
                  <a:srgbClr val="0070C0"/>
                </a:solidFill>
              </a:rPr>
              <a:t>characterization</a:t>
            </a:r>
            <a:r>
              <a:rPr lang="de-DE" dirty="0">
                <a:solidFill>
                  <a:srgbClr val="0070C0"/>
                </a:solidFill>
              </a:rPr>
              <a:t> </a:t>
            </a:r>
          </a:p>
          <a:p>
            <a:r>
              <a:rPr lang="de-DE" dirty="0" err="1">
                <a:solidFill>
                  <a:srgbClr val="0070C0"/>
                </a:solidFill>
              </a:rPr>
              <a:t>sTED</a:t>
            </a:r>
            <a:r>
              <a:rPr lang="de-DE" dirty="0">
                <a:solidFill>
                  <a:srgbClr val="0070C0"/>
                </a:solidFill>
              </a:rPr>
              <a:t> – </a:t>
            </a:r>
            <a:r>
              <a:rPr lang="de-DE" dirty="0" err="1">
                <a:solidFill>
                  <a:srgbClr val="0070C0"/>
                </a:solidFill>
              </a:rPr>
              <a:t>n_TOF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detector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development</a:t>
            </a:r>
            <a:endParaRPr lang="de-DE" dirty="0">
              <a:solidFill>
                <a:srgbClr val="0070C0"/>
              </a:solidFill>
            </a:endParaRPr>
          </a:p>
          <a:p>
            <a:pPr marL="366712" lvl="1" indent="0">
              <a:buNone/>
            </a:pPr>
            <a:r>
              <a:rPr lang="de-DE" b="1" i="1" dirty="0" err="1">
                <a:solidFill>
                  <a:srgbClr val="0070C0"/>
                </a:solidFill>
              </a:rPr>
              <a:t>s</a:t>
            </a:r>
            <a:r>
              <a:rPr lang="de-DE" i="1" dirty="0" err="1">
                <a:solidFill>
                  <a:srgbClr val="0070C0"/>
                </a:solidFill>
              </a:rPr>
              <a:t>egmented</a:t>
            </a:r>
            <a:r>
              <a:rPr lang="de-DE" i="1" dirty="0">
                <a:solidFill>
                  <a:srgbClr val="0070C0"/>
                </a:solidFill>
              </a:rPr>
              <a:t> TED </a:t>
            </a:r>
            <a:r>
              <a:rPr lang="de-DE" i="1" dirty="0" err="1">
                <a:solidFill>
                  <a:srgbClr val="0070C0"/>
                </a:solidFill>
              </a:rPr>
              <a:t>detector</a:t>
            </a:r>
            <a:r>
              <a:rPr lang="de-DE" i="1" dirty="0">
                <a:solidFill>
                  <a:srgbClr val="0070C0"/>
                </a:solidFill>
              </a:rPr>
              <a:t> – </a:t>
            </a:r>
            <a:r>
              <a:rPr lang="de-DE" i="1" dirty="0" err="1">
                <a:solidFill>
                  <a:srgbClr val="0070C0"/>
                </a:solidFill>
              </a:rPr>
              <a:t>for</a:t>
            </a:r>
            <a:r>
              <a:rPr lang="de-DE" i="1" dirty="0">
                <a:solidFill>
                  <a:srgbClr val="0070C0"/>
                </a:solidFill>
              </a:rPr>
              <a:t> high </a:t>
            </a:r>
            <a:r>
              <a:rPr lang="de-DE" i="1" dirty="0" err="1">
                <a:solidFill>
                  <a:srgbClr val="0070C0"/>
                </a:solidFill>
              </a:rPr>
              <a:t>rates</a:t>
            </a:r>
            <a:r>
              <a:rPr lang="de-DE" i="1" dirty="0">
                <a:solidFill>
                  <a:srgbClr val="0070C0"/>
                </a:solidFill>
              </a:rPr>
              <a:t> (EAR2)</a:t>
            </a:r>
          </a:p>
          <a:p>
            <a:pPr lvl="1"/>
            <a:r>
              <a:rPr lang="de-DE" dirty="0">
                <a:solidFill>
                  <a:srgbClr val="0070C0"/>
                </a:solidFill>
              </a:rPr>
              <a:t>C</a:t>
            </a:r>
            <a:r>
              <a:rPr lang="de-DE" baseline="-25000" dirty="0">
                <a:solidFill>
                  <a:srgbClr val="0070C0"/>
                </a:solidFill>
              </a:rPr>
              <a:t>6</a:t>
            </a:r>
            <a:r>
              <a:rPr lang="de-DE" dirty="0">
                <a:solidFill>
                  <a:srgbClr val="0070C0"/>
                </a:solidFill>
              </a:rPr>
              <a:t>D</a:t>
            </a:r>
            <a:r>
              <a:rPr lang="de-DE" baseline="-25000" dirty="0">
                <a:solidFill>
                  <a:srgbClr val="0070C0"/>
                </a:solidFill>
              </a:rPr>
              <a:t>6</a:t>
            </a:r>
            <a:r>
              <a:rPr lang="de-DE" dirty="0">
                <a:solidFill>
                  <a:srgbClr val="0070C0"/>
                </a:solidFill>
              </a:rPr>
              <a:t> liquid </a:t>
            </a:r>
            <a:r>
              <a:rPr lang="de-DE" dirty="0" err="1">
                <a:solidFill>
                  <a:srgbClr val="0070C0"/>
                </a:solidFill>
              </a:rPr>
              <a:t>scintillators</a:t>
            </a:r>
            <a:r>
              <a:rPr lang="de-DE" dirty="0">
                <a:solidFill>
                  <a:srgbClr val="0070C0"/>
                </a:solidFill>
              </a:rPr>
              <a:t> (</a:t>
            </a:r>
            <a:r>
              <a:rPr lang="de-DE" dirty="0" err="1">
                <a:solidFill>
                  <a:srgbClr val="0070C0"/>
                </a:solidFill>
              </a:rPr>
              <a:t>future</a:t>
            </a:r>
            <a:r>
              <a:rPr lang="de-DE" dirty="0">
                <a:solidFill>
                  <a:srgbClr val="0070C0"/>
                </a:solidFill>
              </a:rPr>
              <a:t>: </a:t>
            </a:r>
            <a:r>
              <a:rPr lang="de-DE" dirty="0" err="1">
                <a:solidFill>
                  <a:srgbClr val="0070C0"/>
                </a:solidFill>
              </a:rPr>
              <a:t>investigating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inorganic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scint</a:t>
            </a:r>
            <a:r>
              <a:rPr lang="de-DE" dirty="0">
                <a:solidFill>
                  <a:srgbClr val="0070C0"/>
                </a:solidFill>
              </a:rPr>
              <a:t>.)</a:t>
            </a:r>
          </a:p>
          <a:p>
            <a:pPr lvl="1"/>
            <a:r>
              <a:rPr lang="de-DE" dirty="0">
                <a:solidFill>
                  <a:srgbClr val="0070C0"/>
                </a:solidFill>
              </a:rPr>
              <a:t>1/20 </a:t>
            </a:r>
            <a:r>
              <a:rPr lang="de-DE" dirty="0" err="1">
                <a:solidFill>
                  <a:srgbClr val="0070C0"/>
                </a:solidFill>
              </a:rPr>
              <a:t>smaller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volume</a:t>
            </a:r>
            <a:r>
              <a:rPr lang="de-DE" dirty="0">
                <a:solidFill>
                  <a:srgbClr val="0070C0"/>
                </a:solidFill>
              </a:rPr>
              <a:t>  (</a:t>
            </a:r>
            <a:r>
              <a:rPr lang="de-DE" dirty="0" err="1">
                <a:solidFill>
                  <a:srgbClr val="0070C0"/>
                </a:solidFill>
              </a:rPr>
              <a:t>to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resolve</a:t>
            </a:r>
            <a:r>
              <a:rPr lang="de-DE" dirty="0">
                <a:solidFill>
                  <a:srgbClr val="0070C0"/>
                </a:solidFill>
              </a:rPr>
              <a:t> rate &amp; </a:t>
            </a:r>
            <a:r>
              <a:rPr lang="de-DE" dirty="0">
                <a:solidFill>
                  <a:srgbClr val="0070C0"/>
                </a:solidFill>
                <a:sym typeface="Symbol" panose="05050102010706020507" pitchFamily="18" charset="2"/>
              </a:rPr>
              <a:t></a:t>
            </a:r>
            <a:r>
              <a:rPr lang="de-DE" dirty="0">
                <a:solidFill>
                  <a:srgbClr val="0070C0"/>
                </a:solidFill>
              </a:rPr>
              <a:t>-flash </a:t>
            </a:r>
            <a:r>
              <a:rPr lang="de-DE" dirty="0" err="1">
                <a:solidFill>
                  <a:srgbClr val="0070C0"/>
                </a:solidFill>
              </a:rPr>
              <a:t>issues</a:t>
            </a:r>
            <a:r>
              <a:rPr lang="de-DE" dirty="0">
                <a:solidFill>
                  <a:srgbClr val="0070C0"/>
                </a:solidFill>
              </a:rPr>
              <a:t> @ EAR2)</a:t>
            </a:r>
          </a:p>
          <a:p>
            <a:pPr lvl="1"/>
            <a:r>
              <a:rPr lang="de-DE" dirty="0" err="1">
                <a:solidFill>
                  <a:srgbClr val="0070C0"/>
                </a:solidFill>
              </a:rPr>
              <a:t>SiPMs</a:t>
            </a:r>
            <a:r>
              <a:rPr lang="de-DE" dirty="0">
                <a:solidFill>
                  <a:srgbClr val="0070C0"/>
                </a:solidFill>
              </a:rPr>
              <a:t> – </a:t>
            </a:r>
            <a:r>
              <a:rPr lang="de-DE" dirty="0" err="1">
                <a:solidFill>
                  <a:srgbClr val="0070C0"/>
                </a:solidFill>
              </a:rPr>
              <a:t>smaller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volume</a:t>
            </a:r>
            <a:r>
              <a:rPr lang="de-DE" dirty="0">
                <a:solidFill>
                  <a:srgbClr val="0070C0"/>
                </a:solidFill>
              </a:rPr>
              <a:t>/</a:t>
            </a:r>
            <a:r>
              <a:rPr lang="de-DE" dirty="0" err="1">
                <a:solidFill>
                  <a:srgbClr val="0070C0"/>
                </a:solidFill>
              </a:rPr>
              <a:t>mass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for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interaction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with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>
                <a:solidFill>
                  <a:srgbClr val="0070C0"/>
                </a:solidFill>
                <a:sym typeface="Symbol" panose="05050102010706020507" pitchFamily="18" charset="2"/>
              </a:rPr>
              <a:t></a:t>
            </a:r>
            <a:r>
              <a:rPr lang="de-DE" dirty="0">
                <a:solidFill>
                  <a:srgbClr val="0070C0"/>
                </a:solidFill>
              </a:rPr>
              <a:t>-flash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271DA4-483C-744E-9C98-C247BD4442AF}"/>
              </a:ext>
            </a:extLst>
          </p:cNvPr>
          <p:cNvSpPr txBox="1"/>
          <p:nvPr/>
        </p:nvSpPr>
        <p:spPr>
          <a:xfrm>
            <a:off x="6702085" y="6049998"/>
            <a:ext cx="4577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err="1">
                <a:solidFill>
                  <a:schemeClr val="bg2">
                    <a:lumMod val="10000"/>
                  </a:schemeClr>
                </a:solidFill>
              </a:rPr>
              <a:t>Thanks</a:t>
            </a:r>
            <a:r>
              <a:rPr lang="de-DE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de-DE" i="1" dirty="0" err="1">
                <a:solidFill>
                  <a:schemeClr val="bg2">
                    <a:lumMod val="10000"/>
                  </a:schemeClr>
                </a:solidFill>
              </a:rPr>
              <a:t>to</a:t>
            </a:r>
            <a:r>
              <a:rPr lang="de-DE" i="1" dirty="0">
                <a:solidFill>
                  <a:schemeClr val="bg2">
                    <a:lumMod val="10000"/>
                  </a:schemeClr>
                </a:solidFill>
              </a:rPr>
              <a:t> J. </a:t>
            </a:r>
            <a:r>
              <a:rPr lang="de-DE" i="1" dirty="0" err="1">
                <a:solidFill>
                  <a:schemeClr val="bg2">
                    <a:lumMod val="10000"/>
                  </a:schemeClr>
                </a:solidFill>
              </a:rPr>
              <a:t>Balibrea-Correa</a:t>
            </a:r>
            <a:r>
              <a:rPr lang="de-DE" i="1" dirty="0">
                <a:solidFill>
                  <a:schemeClr val="bg2">
                    <a:lumMod val="10000"/>
                  </a:schemeClr>
                </a:solidFill>
              </a:rPr>
              <a:t>, V. </a:t>
            </a:r>
            <a:r>
              <a:rPr lang="de-DE" i="1" dirty="0" err="1">
                <a:solidFill>
                  <a:schemeClr val="bg2">
                    <a:lumMod val="10000"/>
                  </a:schemeClr>
                </a:solidFill>
              </a:rPr>
              <a:t>Babiano</a:t>
            </a:r>
            <a:r>
              <a:rPr lang="de-DE" i="1" dirty="0">
                <a:solidFill>
                  <a:schemeClr val="bg2">
                    <a:lumMod val="10000"/>
                  </a:schemeClr>
                </a:solidFill>
              </a:rPr>
              <a:t>-Suarez</a:t>
            </a:r>
          </a:p>
          <a:p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9029809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3464275-52AA-F146-8DEE-08E3B0329E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098" y="3429000"/>
            <a:ext cx="6097424" cy="28769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CD2AAE6-115B-944F-A9B1-D15392686B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367" y="6100800"/>
            <a:ext cx="964522" cy="6737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0145C5-2B0A-A949-9A14-A88F4D57039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5098" y="6136450"/>
            <a:ext cx="562269" cy="555079"/>
          </a:xfrm>
          <a:prstGeom prst="rect">
            <a:avLst/>
          </a:prstGeom>
          <a:noFill/>
          <a:effectLst/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B915370-EC90-064A-B412-2C71CD65D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1815" y="6143558"/>
            <a:ext cx="334442" cy="63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557846B-6501-F049-99EA-4A3A4D45398F}"/>
              </a:ext>
            </a:extLst>
          </p:cNvPr>
          <p:cNvCxnSpPr>
            <a:cxnSpLocks/>
          </p:cNvCxnSpPr>
          <p:nvPr/>
        </p:nvCxnSpPr>
        <p:spPr>
          <a:xfrm flipV="1">
            <a:off x="1840621" y="6411510"/>
            <a:ext cx="9481803" cy="26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5B72FC2-84DD-244D-835D-F3E68DEB1B10}"/>
              </a:ext>
            </a:extLst>
          </p:cNvPr>
          <p:cNvSpPr txBox="1"/>
          <p:nvPr/>
        </p:nvSpPr>
        <p:spPr>
          <a:xfrm>
            <a:off x="1209628" y="235644"/>
            <a:ext cx="60974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3200">
                <a:solidFill>
                  <a:srgbClr val="0070C0"/>
                </a:solidFill>
              </a:rPr>
              <a:t>(</a:t>
            </a:r>
            <a:r>
              <a:rPr lang="de-DE" sz="3200" err="1">
                <a:solidFill>
                  <a:srgbClr val="0070C0"/>
                </a:solidFill>
              </a:rPr>
              <a:t>n</a:t>
            </a:r>
            <a:r>
              <a:rPr lang="de-DE" sz="3200">
                <a:solidFill>
                  <a:srgbClr val="0070C0"/>
                </a:solidFill>
              </a:rPr>
              <a:t>,</a:t>
            </a:r>
            <a:r>
              <a:rPr lang="de-DE" sz="3200">
                <a:solidFill>
                  <a:srgbClr val="0070C0"/>
                </a:solidFill>
                <a:sym typeface="Symbol" panose="05050102010706020507" pitchFamily="18" charset="2"/>
              </a:rPr>
              <a:t></a:t>
            </a:r>
            <a:r>
              <a:rPr lang="de-DE" sz="3200">
                <a:solidFill>
                  <a:srgbClr val="0070C0"/>
                </a:solidFill>
              </a:rPr>
              <a:t>) XS @ NEAR</a:t>
            </a:r>
            <a:endParaRPr lang="en-GR" sz="3200">
              <a:solidFill>
                <a:srgbClr val="0070C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2932863-93B4-3F4D-88BA-49331037C025}"/>
              </a:ext>
            </a:extLst>
          </p:cNvPr>
          <p:cNvSpPr txBox="1"/>
          <p:nvPr/>
        </p:nvSpPr>
        <p:spPr>
          <a:xfrm>
            <a:off x="2254158" y="6506431"/>
            <a:ext cx="8772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1400" dirty="0">
                <a:solidFill>
                  <a:schemeClr val="bg1">
                    <a:lumMod val="50000"/>
                  </a:schemeClr>
                </a:solidFill>
              </a:rPr>
              <a:t>Nikolas Patronis	                                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PS-SPS-AD User Meeting #1</a:t>
            </a:r>
            <a:r>
              <a:rPr lang="en-GR" sz="1400" dirty="0">
                <a:solidFill>
                  <a:schemeClr val="bg1">
                    <a:lumMod val="50000"/>
                  </a:schemeClr>
                </a:solidFill>
              </a:rPr>
              <a:t>				11</a:t>
            </a:r>
          </a:p>
        </p:txBody>
      </p:sp>
      <p:pic>
        <p:nvPicPr>
          <p:cNvPr id="15" name="Picture 5">
            <a:extLst>
              <a:ext uri="{FF2B5EF4-FFF2-40B4-BE49-F238E27FC236}">
                <a16:creationId xmlns:a16="http://schemas.microsoft.com/office/drawing/2014/main" id="{320C79CB-4DFC-7A4B-B544-374B38F512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384" y="3025210"/>
            <a:ext cx="4423412" cy="3317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0674E9F-4E4A-3141-8161-3194EC9E0D8E}"/>
              </a:ext>
            </a:extLst>
          </p:cNvPr>
          <p:cNvSpPr txBox="1"/>
          <p:nvPr/>
        </p:nvSpPr>
        <p:spPr>
          <a:xfrm>
            <a:off x="558203" y="1023270"/>
            <a:ext cx="71029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2000" b="1" dirty="0">
                <a:solidFill>
                  <a:srgbClr val="FF0000"/>
                </a:solidFill>
              </a:rPr>
              <a:t>Idea:</a:t>
            </a:r>
            <a:r>
              <a:rPr lang="en-GR" sz="2000" b="1" dirty="0">
                <a:solidFill>
                  <a:srgbClr val="0070C0"/>
                </a:solidFill>
              </a:rPr>
              <a:t> By using different B</a:t>
            </a:r>
            <a:r>
              <a:rPr lang="en-GR" sz="2000" b="1" baseline="-25000" dirty="0">
                <a:solidFill>
                  <a:srgbClr val="0070C0"/>
                </a:solidFill>
              </a:rPr>
              <a:t>4</a:t>
            </a:r>
            <a:r>
              <a:rPr lang="en-GR" sz="2000" b="1" dirty="0">
                <a:solidFill>
                  <a:srgbClr val="0070C0"/>
                </a:solidFill>
              </a:rPr>
              <a:t>C filters to shape neutron energy spectrum to ma</a:t>
            </a:r>
            <a:r>
              <a:rPr lang="en-US" sz="2000" b="1" dirty="0">
                <a:solidFill>
                  <a:srgbClr val="0070C0"/>
                </a:solidFill>
              </a:rPr>
              <a:t>t</a:t>
            </a:r>
            <a:r>
              <a:rPr lang="en-GR" sz="2000" b="1" dirty="0">
                <a:solidFill>
                  <a:srgbClr val="0070C0"/>
                </a:solidFill>
              </a:rPr>
              <a:t>ch the Maxwell Boltzmann distribution for different stellar enviroments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1CDF14-2A45-954A-96CE-DA1A1B56EA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0108" y="2110868"/>
            <a:ext cx="5200650" cy="182868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6C6B490-914F-FF47-8A0C-33FC649CABE1}"/>
              </a:ext>
            </a:extLst>
          </p:cNvPr>
          <p:cNvSpPr txBox="1"/>
          <p:nvPr/>
        </p:nvSpPr>
        <p:spPr>
          <a:xfrm>
            <a:off x="4330548" y="6143558"/>
            <a:ext cx="4046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i="1" dirty="0"/>
              <a:t>PhD thesis work for Maria Elisso STAMATI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5261A10-8BFE-7B43-9717-65F945B091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20054" y="227772"/>
            <a:ext cx="3702370" cy="272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6186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CD2AAE6-115B-944F-A9B1-D15392686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367" y="6100800"/>
            <a:ext cx="964522" cy="6737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0145C5-2B0A-A949-9A14-A88F4D57039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098" y="6136450"/>
            <a:ext cx="562269" cy="555079"/>
          </a:xfrm>
          <a:prstGeom prst="rect">
            <a:avLst/>
          </a:prstGeom>
          <a:noFill/>
          <a:effectLst/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B915370-EC90-064A-B412-2C71CD65D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1815" y="6143558"/>
            <a:ext cx="334442" cy="63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557846B-6501-F049-99EA-4A3A4D45398F}"/>
              </a:ext>
            </a:extLst>
          </p:cNvPr>
          <p:cNvCxnSpPr>
            <a:cxnSpLocks/>
          </p:cNvCxnSpPr>
          <p:nvPr/>
        </p:nvCxnSpPr>
        <p:spPr>
          <a:xfrm flipV="1">
            <a:off x="1840621" y="6411510"/>
            <a:ext cx="9481803" cy="26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4EE4C88-76E1-764F-927C-20C338A5EB02}"/>
              </a:ext>
            </a:extLst>
          </p:cNvPr>
          <p:cNvSpPr txBox="1"/>
          <p:nvPr/>
        </p:nvSpPr>
        <p:spPr>
          <a:xfrm>
            <a:off x="470084" y="2505824"/>
            <a:ext cx="113889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sz="7200" b="1">
                <a:solidFill>
                  <a:srgbClr val="0070C0"/>
                </a:solidFill>
              </a:rPr>
              <a:t>Thank you </a:t>
            </a:r>
            <a:r>
              <a:rPr lang="en-GR" sz="4800" b="1">
                <a:solidFill>
                  <a:srgbClr val="0070C0"/>
                </a:solidFill>
              </a:rPr>
              <a:t>so much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10730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36914F-FD9A-7349-A4F3-DF7613333A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6618" y="1832058"/>
            <a:ext cx="7615382" cy="448344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CD2AAE6-115B-944F-A9B1-D15392686B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367" y="6100800"/>
            <a:ext cx="964522" cy="6737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0145C5-2B0A-A949-9A14-A88F4D57039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5098" y="6136450"/>
            <a:ext cx="562269" cy="555079"/>
          </a:xfrm>
          <a:prstGeom prst="rect">
            <a:avLst/>
          </a:prstGeom>
          <a:noFill/>
          <a:effectLst/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B915370-EC90-064A-B412-2C71CD65D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1815" y="6143558"/>
            <a:ext cx="334442" cy="63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557846B-6501-F049-99EA-4A3A4D45398F}"/>
              </a:ext>
            </a:extLst>
          </p:cNvPr>
          <p:cNvCxnSpPr>
            <a:cxnSpLocks/>
          </p:cNvCxnSpPr>
          <p:nvPr/>
        </p:nvCxnSpPr>
        <p:spPr>
          <a:xfrm flipV="1">
            <a:off x="1840621" y="6411510"/>
            <a:ext cx="9481803" cy="26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21615B-9964-5241-820B-C4A23381A10D}"/>
              </a:ext>
            </a:extLst>
          </p:cNvPr>
          <p:cNvSpPr txBox="1"/>
          <p:nvPr/>
        </p:nvSpPr>
        <p:spPr>
          <a:xfrm>
            <a:off x="2254158" y="6506431"/>
            <a:ext cx="8772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1400" dirty="0">
                <a:solidFill>
                  <a:schemeClr val="bg1">
                    <a:lumMod val="50000"/>
                  </a:schemeClr>
                </a:solidFill>
              </a:rPr>
              <a:t>Nikolas Patronis	                                 IAEA/May 23-27, 2022				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728D2D-EDFA-0143-9735-26803909B21F}"/>
              </a:ext>
            </a:extLst>
          </p:cNvPr>
          <p:cNvSpPr txBox="1"/>
          <p:nvPr/>
        </p:nvSpPr>
        <p:spPr>
          <a:xfrm>
            <a:off x="4041725" y="314517"/>
            <a:ext cx="39777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sz="4000" b="1" dirty="0">
                <a:solidFill>
                  <a:srgbClr val="0070C0"/>
                </a:solidFill>
              </a:rPr>
              <a:t>The n_TOF facility</a:t>
            </a:r>
          </a:p>
        </p:txBody>
      </p:sp>
      <p:sp>
        <p:nvSpPr>
          <p:cNvPr id="36" name="CustomShape 19">
            <a:extLst>
              <a:ext uri="{FF2B5EF4-FFF2-40B4-BE49-F238E27FC236}">
                <a16:creationId xmlns:a16="http://schemas.microsoft.com/office/drawing/2014/main" id="{8C9B5021-F962-C849-8650-80C998A2B197}"/>
              </a:ext>
            </a:extLst>
          </p:cNvPr>
          <p:cNvSpPr/>
          <p:nvPr/>
        </p:nvSpPr>
        <p:spPr>
          <a:xfrm>
            <a:off x="100080" y="1614240"/>
            <a:ext cx="3663720" cy="489219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571680" indent="-568440">
              <a:lnSpc>
                <a:spcPct val="100000"/>
              </a:lnSpc>
              <a:buClr>
                <a:srgbClr val="0070C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70C0"/>
                </a:solidFill>
                <a:latin typeface="Arial"/>
                <a:ea typeface="DejaVu Sans"/>
              </a:rPr>
              <a:t>High instantaneous neutron flux (EAR2: 10</a:t>
            </a:r>
            <a:r>
              <a:rPr lang="en-GB" sz="2400" b="0" strike="noStrike" spc="-1" baseline="30000" dirty="0">
                <a:solidFill>
                  <a:srgbClr val="0070C0"/>
                </a:solidFill>
                <a:latin typeface="Arial"/>
                <a:ea typeface="DejaVu Sans"/>
              </a:rPr>
              <a:t>6</a:t>
            </a:r>
            <a:r>
              <a:rPr lang="en-GB" sz="2400" b="0" strike="noStrike" spc="-1" dirty="0">
                <a:solidFill>
                  <a:srgbClr val="0070C0"/>
                </a:solidFill>
                <a:latin typeface="Arial"/>
                <a:ea typeface="DejaVu Sans"/>
              </a:rPr>
              <a:t>n/cm</a:t>
            </a:r>
            <a:r>
              <a:rPr lang="en-GB" sz="2400" b="0" strike="noStrike" spc="-1" baseline="30000" dirty="0">
                <a:solidFill>
                  <a:srgbClr val="0070C0"/>
                </a:solidFill>
                <a:latin typeface="Arial"/>
                <a:ea typeface="DejaVu Sans"/>
              </a:rPr>
              <a:t>2</a:t>
            </a:r>
            <a:r>
              <a:rPr lang="en-GB" sz="2400" b="0" strike="noStrike" spc="-1" dirty="0">
                <a:solidFill>
                  <a:srgbClr val="0070C0"/>
                </a:solidFill>
                <a:latin typeface="Arial"/>
                <a:ea typeface="DejaVu Sans"/>
              </a:rPr>
              <a:t>/10ms)</a:t>
            </a:r>
            <a:endParaRPr lang="en-US" sz="2400" b="0" strike="noStrike" spc="-1" dirty="0">
              <a:latin typeface="Arial"/>
            </a:endParaRPr>
          </a:p>
          <a:p>
            <a:pPr marL="571680" indent="-568440">
              <a:lnSpc>
                <a:spcPct val="100000"/>
              </a:lnSpc>
              <a:buClr>
                <a:srgbClr val="0070C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70C0"/>
                </a:solidFill>
                <a:latin typeface="Arial"/>
                <a:ea typeface="DejaVu Sans"/>
              </a:rPr>
              <a:t>Well collimated neutron beam (two ⌀ options: 8 cm &amp; 2 cm)  </a:t>
            </a:r>
            <a:endParaRPr lang="en-US" sz="2400" b="0" strike="noStrike" spc="-1" dirty="0">
              <a:latin typeface="Arial"/>
            </a:endParaRPr>
          </a:p>
          <a:p>
            <a:pPr marL="571680" indent="-568440">
              <a:lnSpc>
                <a:spcPct val="100000"/>
              </a:lnSpc>
              <a:buClr>
                <a:srgbClr val="0070C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70C0"/>
                </a:solidFill>
                <a:latin typeface="Arial"/>
                <a:ea typeface="DejaVu Sans"/>
              </a:rPr>
              <a:t>High energy resolution (~10</a:t>
            </a:r>
            <a:r>
              <a:rPr lang="en-GB" sz="2400" b="0" strike="noStrike" spc="-1" baseline="30000" dirty="0">
                <a:solidFill>
                  <a:srgbClr val="0070C0"/>
                </a:solidFill>
                <a:latin typeface="Arial"/>
                <a:ea typeface="DejaVu Sans"/>
              </a:rPr>
              <a:t>-4</a:t>
            </a:r>
            <a:r>
              <a:rPr lang="en-GB" sz="2400" b="0" strike="noStrike" spc="-1" dirty="0">
                <a:solidFill>
                  <a:srgbClr val="0070C0"/>
                </a:solidFill>
                <a:latin typeface="Arial"/>
                <a:ea typeface="DejaVu Sans"/>
              </a:rPr>
              <a:t>)</a:t>
            </a:r>
            <a:endParaRPr lang="en-US" sz="2400" b="0" strike="noStrike" spc="-1" dirty="0">
              <a:latin typeface="Arial"/>
            </a:endParaRPr>
          </a:p>
          <a:p>
            <a:pPr marL="571680" indent="-568440">
              <a:lnSpc>
                <a:spcPct val="100000"/>
              </a:lnSpc>
              <a:buClr>
                <a:srgbClr val="0070C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70C0"/>
                </a:solidFill>
                <a:latin typeface="Arial"/>
                <a:ea typeface="DejaVu Sans"/>
              </a:rPr>
              <a:t>Large energy range (</a:t>
            </a:r>
            <a:r>
              <a:rPr lang="en-GB" sz="2400" b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meV – GeV</a:t>
            </a:r>
            <a:r>
              <a:rPr lang="en-GB" sz="2400" b="0" strike="noStrike" spc="-1" dirty="0">
                <a:solidFill>
                  <a:srgbClr val="0070C0"/>
                </a:solidFill>
                <a:latin typeface="Arial"/>
                <a:ea typeface="DejaVu Sans"/>
              </a:rPr>
              <a:t>)</a:t>
            </a:r>
            <a:endParaRPr lang="en-US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latin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53D795-BF53-6A41-AA1E-08EB8507EE67}"/>
              </a:ext>
            </a:extLst>
          </p:cNvPr>
          <p:cNvSpPr txBox="1"/>
          <p:nvPr/>
        </p:nvSpPr>
        <p:spPr>
          <a:xfrm>
            <a:off x="7872444" y="1522447"/>
            <a:ext cx="1023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2800" dirty="0">
                <a:solidFill>
                  <a:srgbClr val="0070C0"/>
                </a:solidFill>
              </a:rPr>
              <a:t>EAR1</a:t>
            </a:r>
          </a:p>
        </p:txBody>
      </p:sp>
    </p:spTree>
    <p:extLst>
      <p:ext uri="{BB962C8B-B14F-4D97-AF65-F5344CB8AC3E}">
        <p14:creationId xmlns:p14="http://schemas.microsoft.com/office/powerpoint/2010/main" val="2620143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CD2AAE6-115B-944F-A9B1-D15392686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367" y="6100800"/>
            <a:ext cx="964522" cy="6737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0145C5-2B0A-A949-9A14-A88F4D57039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098" y="6136450"/>
            <a:ext cx="562269" cy="555079"/>
          </a:xfrm>
          <a:prstGeom prst="rect">
            <a:avLst/>
          </a:prstGeom>
          <a:noFill/>
          <a:effectLst/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B915370-EC90-064A-B412-2C71CD65D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1815" y="6143558"/>
            <a:ext cx="334442" cy="63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557846B-6501-F049-99EA-4A3A4D45398F}"/>
              </a:ext>
            </a:extLst>
          </p:cNvPr>
          <p:cNvCxnSpPr>
            <a:cxnSpLocks/>
          </p:cNvCxnSpPr>
          <p:nvPr/>
        </p:nvCxnSpPr>
        <p:spPr>
          <a:xfrm flipV="1">
            <a:off x="1840621" y="6411510"/>
            <a:ext cx="9481803" cy="26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21615B-9964-5241-820B-C4A23381A10D}"/>
              </a:ext>
            </a:extLst>
          </p:cNvPr>
          <p:cNvSpPr txBox="1"/>
          <p:nvPr/>
        </p:nvSpPr>
        <p:spPr>
          <a:xfrm>
            <a:off x="2254158" y="6506431"/>
            <a:ext cx="8772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1400" dirty="0">
                <a:solidFill>
                  <a:schemeClr val="bg1">
                    <a:lumMod val="50000"/>
                  </a:schemeClr>
                </a:solidFill>
              </a:rPr>
              <a:t>Nikolas Patronis	                                 IAEA/May 23-27, 2022				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728D2D-EDFA-0143-9735-26803909B21F}"/>
              </a:ext>
            </a:extLst>
          </p:cNvPr>
          <p:cNvSpPr txBox="1"/>
          <p:nvPr/>
        </p:nvSpPr>
        <p:spPr>
          <a:xfrm>
            <a:off x="4041725" y="314517"/>
            <a:ext cx="39777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sz="4000" b="1" dirty="0">
                <a:solidFill>
                  <a:srgbClr val="0070C0"/>
                </a:solidFill>
              </a:rPr>
              <a:t>The n_TOF facility</a:t>
            </a:r>
          </a:p>
        </p:txBody>
      </p:sp>
      <p:sp>
        <p:nvSpPr>
          <p:cNvPr id="36" name="CustomShape 19">
            <a:extLst>
              <a:ext uri="{FF2B5EF4-FFF2-40B4-BE49-F238E27FC236}">
                <a16:creationId xmlns:a16="http://schemas.microsoft.com/office/drawing/2014/main" id="{8C9B5021-F962-C849-8650-80C998A2B197}"/>
              </a:ext>
            </a:extLst>
          </p:cNvPr>
          <p:cNvSpPr/>
          <p:nvPr/>
        </p:nvSpPr>
        <p:spPr>
          <a:xfrm>
            <a:off x="100080" y="1614240"/>
            <a:ext cx="3663720" cy="489219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571680" indent="-568440">
              <a:lnSpc>
                <a:spcPct val="100000"/>
              </a:lnSpc>
              <a:buClr>
                <a:srgbClr val="0070C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70C0"/>
                </a:solidFill>
                <a:latin typeface="Arial"/>
                <a:ea typeface="DejaVu Sans"/>
              </a:rPr>
              <a:t>High instantaneous neutron flux (EAR2: 10</a:t>
            </a:r>
            <a:r>
              <a:rPr lang="en-GB" sz="2400" b="0" strike="noStrike" spc="-1" baseline="30000" dirty="0">
                <a:solidFill>
                  <a:srgbClr val="0070C0"/>
                </a:solidFill>
                <a:latin typeface="Arial"/>
                <a:ea typeface="DejaVu Sans"/>
              </a:rPr>
              <a:t>6</a:t>
            </a:r>
            <a:r>
              <a:rPr lang="en-GB" sz="2400" b="0" strike="noStrike" spc="-1" dirty="0">
                <a:solidFill>
                  <a:srgbClr val="0070C0"/>
                </a:solidFill>
                <a:latin typeface="Arial"/>
                <a:ea typeface="DejaVu Sans"/>
              </a:rPr>
              <a:t>n/cm</a:t>
            </a:r>
            <a:r>
              <a:rPr lang="en-GB" sz="2400" b="0" strike="noStrike" spc="-1" baseline="30000" dirty="0">
                <a:solidFill>
                  <a:srgbClr val="0070C0"/>
                </a:solidFill>
                <a:latin typeface="Arial"/>
                <a:ea typeface="DejaVu Sans"/>
              </a:rPr>
              <a:t>2</a:t>
            </a:r>
            <a:r>
              <a:rPr lang="en-GB" sz="2400" b="0" strike="noStrike" spc="-1" dirty="0">
                <a:solidFill>
                  <a:srgbClr val="0070C0"/>
                </a:solidFill>
                <a:latin typeface="Arial"/>
                <a:ea typeface="DejaVu Sans"/>
              </a:rPr>
              <a:t>/10ms)</a:t>
            </a:r>
            <a:endParaRPr lang="en-US" sz="2400" b="0" strike="noStrike" spc="-1" dirty="0">
              <a:latin typeface="Arial"/>
            </a:endParaRPr>
          </a:p>
          <a:p>
            <a:pPr marL="571680" indent="-568440">
              <a:lnSpc>
                <a:spcPct val="100000"/>
              </a:lnSpc>
              <a:buClr>
                <a:srgbClr val="0070C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70C0"/>
                </a:solidFill>
                <a:latin typeface="Arial"/>
                <a:ea typeface="DejaVu Sans"/>
              </a:rPr>
              <a:t>Well collimated neutron beam (two ⌀ options: 6 cm &amp; 2 cm)  </a:t>
            </a:r>
            <a:endParaRPr lang="en-US" sz="2400" b="0" strike="noStrike" spc="-1" dirty="0">
              <a:latin typeface="Arial"/>
            </a:endParaRPr>
          </a:p>
          <a:p>
            <a:pPr marL="571680" indent="-568440">
              <a:lnSpc>
                <a:spcPct val="100000"/>
              </a:lnSpc>
              <a:buClr>
                <a:srgbClr val="0070C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70C0"/>
                </a:solidFill>
                <a:latin typeface="Arial"/>
                <a:ea typeface="DejaVu Sans"/>
              </a:rPr>
              <a:t>High energy resolution (~10</a:t>
            </a:r>
            <a:r>
              <a:rPr lang="en-GB" sz="2400" b="0" strike="noStrike" spc="-1" baseline="30000" dirty="0">
                <a:solidFill>
                  <a:srgbClr val="0070C0"/>
                </a:solidFill>
                <a:latin typeface="Arial"/>
                <a:ea typeface="DejaVu Sans"/>
              </a:rPr>
              <a:t>-4</a:t>
            </a:r>
            <a:r>
              <a:rPr lang="en-GB" sz="2400" b="0" strike="noStrike" spc="-1" dirty="0">
                <a:solidFill>
                  <a:srgbClr val="0070C0"/>
                </a:solidFill>
                <a:latin typeface="Arial"/>
                <a:ea typeface="DejaVu Sans"/>
              </a:rPr>
              <a:t>)</a:t>
            </a:r>
            <a:endParaRPr lang="en-US" sz="2400" b="0" strike="noStrike" spc="-1" dirty="0">
              <a:latin typeface="Arial"/>
            </a:endParaRPr>
          </a:p>
          <a:p>
            <a:pPr marL="571680" indent="-568440">
              <a:lnSpc>
                <a:spcPct val="100000"/>
              </a:lnSpc>
              <a:buClr>
                <a:srgbClr val="0070C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70C0"/>
                </a:solidFill>
                <a:latin typeface="Arial"/>
                <a:ea typeface="DejaVu Sans"/>
              </a:rPr>
              <a:t>Large energy range (</a:t>
            </a:r>
            <a:r>
              <a:rPr lang="en-GB" sz="2400" b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meV – GeV</a:t>
            </a:r>
            <a:r>
              <a:rPr lang="en-GB" sz="2400" b="0" strike="noStrike" spc="-1" dirty="0">
                <a:solidFill>
                  <a:srgbClr val="0070C0"/>
                </a:solidFill>
                <a:latin typeface="Arial"/>
                <a:ea typeface="DejaVu Sans"/>
              </a:rPr>
              <a:t>)</a:t>
            </a:r>
            <a:endParaRPr lang="en-US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latin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01CE04-57D3-C040-B007-A7A2E6F9C6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1725" y="2015932"/>
            <a:ext cx="7556500" cy="42672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4B589F5-6240-EC42-B9C6-886BF0A0FD23}"/>
              </a:ext>
            </a:extLst>
          </p:cNvPr>
          <p:cNvSpPr txBox="1"/>
          <p:nvPr/>
        </p:nvSpPr>
        <p:spPr>
          <a:xfrm>
            <a:off x="7695875" y="1614240"/>
            <a:ext cx="1023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2800" dirty="0">
                <a:solidFill>
                  <a:srgbClr val="0070C0"/>
                </a:solidFill>
              </a:rPr>
              <a:t>EAR2</a:t>
            </a:r>
          </a:p>
        </p:txBody>
      </p:sp>
    </p:spTree>
    <p:extLst>
      <p:ext uri="{BB962C8B-B14F-4D97-AF65-F5344CB8AC3E}">
        <p14:creationId xmlns:p14="http://schemas.microsoft.com/office/powerpoint/2010/main" val="17221728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CD2AAE6-115B-944F-A9B1-D15392686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367" y="6100800"/>
            <a:ext cx="964522" cy="6737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0145C5-2B0A-A949-9A14-A88F4D57039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098" y="6136450"/>
            <a:ext cx="562269" cy="555079"/>
          </a:xfrm>
          <a:prstGeom prst="rect">
            <a:avLst/>
          </a:prstGeom>
          <a:noFill/>
          <a:effectLst/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B915370-EC90-064A-B412-2C71CD65D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1815" y="6143558"/>
            <a:ext cx="334442" cy="63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557846B-6501-F049-99EA-4A3A4D45398F}"/>
              </a:ext>
            </a:extLst>
          </p:cNvPr>
          <p:cNvCxnSpPr>
            <a:cxnSpLocks/>
          </p:cNvCxnSpPr>
          <p:nvPr/>
        </p:nvCxnSpPr>
        <p:spPr>
          <a:xfrm flipV="1">
            <a:off x="1840621" y="6411510"/>
            <a:ext cx="9481803" cy="26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5" name="Picture 1" descr="page4image11951104">
            <a:extLst>
              <a:ext uri="{FF2B5EF4-FFF2-40B4-BE49-F238E27FC236}">
                <a16:creationId xmlns:a16="http://schemas.microsoft.com/office/drawing/2014/main" id="{921C1893-F971-174D-A3C4-80DA2560EC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36800" cy="153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page4image11957600">
            <a:extLst>
              <a:ext uri="{FF2B5EF4-FFF2-40B4-BE49-F238E27FC236}">
                <a16:creationId xmlns:a16="http://schemas.microsoft.com/office/drawing/2014/main" id="{405D7AA8-F03A-234C-BE8B-B391335C7B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36800" cy="153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page4image11954016">
            <a:extLst>
              <a:ext uri="{FF2B5EF4-FFF2-40B4-BE49-F238E27FC236}">
                <a16:creationId xmlns:a16="http://schemas.microsoft.com/office/drawing/2014/main" id="{9ACA4F6D-09C7-3D47-9FEB-6317CAB0A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36800" cy="153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ge4image11945840">
            <a:extLst>
              <a:ext uri="{FF2B5EF4-FFF2-40B4-BE49-F238E27FC236}">
                <a16:creationId xmlns:a16="http://schemas.microsoft.com/office/drawing/2014/main" id="{B1AF20E4-E4BF-5A47-8310-DF36DB5E5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36800" cy="153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9E6BDBA-DE4F-6347-AACA-A9A9F776E54A}"/>
              </a:ext>
            </a:extLst>
          </p:cNvPr>
          <p:cNvSpPr txBox="1"/>
          <p:nvPr/>
        </p:nvSpPr>
        <p:spPr>
          <a:xfrm>
            <a:off x="2709363" y="233212"/>
            <a:ext cx="78267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3200">
                <a:solidFill>
                  <a:srgbClr val="0070C0"/>
                </a:solidFill>
              </a:rPr>
              <a:t>FTN </a:t>
            </a:r>
            <a:r>
              <a:rPr lang="de-DE" sz="3200" err="1">
                <a:solidFill>
                  <a:srgbClr val="0070C0"/>
                </a:solidFill>
              </a:rPr>
              <a:t>line</a:t>
            </a:r>
            <a:r>
              <a:rPr lang="de-DE" sz="3200">
                <a:solidFill>
                  <a:srgbClr val="0070C0"/>
                </a:solidFill>
              </a:rPr>
              <a:t> </a:t>
            </a:r>
            <a:r>
              <a:rPr lang="de-DE" sz="3200" err="1">
                <a:solidFill>
                  <a:srgbClr val="0070C0"/>
                </a:solidFill>
              </a:rPr>
              <a:t>modofications</a:t>
            </a:r>
            <a:r>
              <a:rPr lang="de-DE" sz="3200">
                <a:solidFill>
                  <a:srgbClr val="0070C0"/>
                </a:solidFill>
              </a:rPr>
              <a:t> </a:t>
            </a:r>
            <a:r>
              <a:rPr lang="de-DE" sz="3200" err="1">
                <a:solidFill>
                  <a:srgbClr val="0070C0"/>
                </a:solidFill>
              </a:rPr>
              <a:t>during</a:t>
            </a:r>
            <a:r>
              <a:rPr lang="de-DE" sz="3200">
                <a:solidFill>
                  <a:srgbClr val="0070C0"/>
                </a:solidFill>
              </a:rPr>
              <a:t> YETS 2022</a:t>
            </a:r>
            <a:endParaRPr lang="en-GR" sz="3200">
              <a:solidFill>
                <a:srgbClr val="0070C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96C5F8C-16D1-7F4C-97CC-7CEBC2C2931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0" y="1828438"/>
            <a:ext cx="9144000" cy="4408875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0C994525-D6B0-5647-94ED-6EFA4F0558E0}"/>
              </a:ext>
            </a:extLst>
          </p:cNvPr>
          <p:cNvSpPr txBox="1">
            <a:spLocks/>
          </p:cNvSpPr>
          <p:nvPr/>
        </p:nvSpPr>
        <p:spPr>
          <a:xfrm>
            <a:off x="7929859" y="4851239"/>
            <a:ext cx="3682752" cy="1249178"/>
          </a:xfrm>
          <a:prstGeom prst="rect">
            <a:avLst/>
          </a:prstGeom>
        </p:spPr>
        <p:txBody>
          <a:bodyPr>
            <a:noAutofit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Reconfiguration of the last elements in the FTN line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DFCF439-F300-C44F-B44C-E52E0A962AE0}"/>
              </a:ext>
            </a:extLst>
          </p:cNvPr>
          <p:cNvCxnSpPr>
            <a:cxnSpLocks/>
          </p:cNvCxnSpPr>
          <p:nvPr/>
        </p:nvCxnSpPr>
        <p:spPr>
          <a:xfrm flipH="1" flipV="1">
            <a:off x="7752184" y="3645024"/>
            <a:ext cx="576065" cy="12062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8A0C077C-DCFE-9C43-928F-545BBEE3C709}"/>
              </a:ext>
            </a:extLst>
          </p:cNvPr>
          <p:cNvSpPr txBox="1">
            <a:spLocks/>
          </p:cNvSpPr>
          <p:nvPr/>
        </p:nvSpPr>
        <p:spPr>
          <a:xfrm>
            <a:off x="8131821" y="1953830"/>
            <a:ext cx="2016224" cy="457200"/>
          </a:xfrm>
          <a:prstGeom prst="rect">
            <a:avLst/>
          </a:prstGeom>
        </p:spPr>
        <p:txBody>
          <a:bodyPr>
            <a:noAutofit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Mobile part</a:t>
            </a:r>
            <a:endParaRPr lang="en-GB" sz="200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indent="0">
              <a:buNone/>
            </a:pPr>
            <a:endParaRPr lang="en-GB" sz="2400">
              <a:solidFill>
                <a:schemeClr val="tx1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2CF76EF-6BA5-5146-BDF4-11C186F19048}"/>
              </a:ext>
            </a:extLst>
          </p:cNvPr>
          <p:cNvCxnSpPr>
            <a:cxnSpLocks/>
          </p:cNvCxnSpPr>
          <p:nvPr/>
        </p:nvCxnSpPr>
        <p:spPr>
          <a:xfrm flipH="1">
            <a:off x="6672066" y="2348880"/>
            <a:ext cx="1872207" cy="15841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72679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CD2AAE6-115B-944F-A9B1-D15392686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367" y="6100800"/>
            <a:ext cx="964522" cy="6737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0145C5-2B0A-A949-9A14-A88F4D57039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098" y="6136450"/>
            <a:ext cx="562269" cy="555079"/>
          </a:xfrm>
          <a:prstGeom prst="rect">
            <a:avLst/>
          </a:prstGeom>
          <a:noFill/>
          <a:effectLst/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B915370-EC90-064A-B412-2C71CD65D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1815" y="6143558"/>
            <a:ext cx="334442" cy="63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557846B-6501-F049-99EA-4A3A4D45398F}"/>
              </a:ext>
            </a:extLst>
          </p:cNvPr>
          <p:cNvCxnSpPr>
            <a:cxnSpLocks/>
          </p:cNvCxnSpPr>
          <p:nvPr/>
        </p:nvCxnSpPr>
        <p:spPr>
          <a:xfrm flipV="1">
            <a:off x="1840621" y="6411510"/>
            <a:ext cx="9481803" cy="26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5" name="Picture 1" descr="page4image11951104">
            <a:extLst>
              <a:ext uri="{FF2B5EF4-FFF2-40B4-BE49-F238E27FC236}">
                <a16:creationId xmlns:a16="http://schemas.microsoft.com/office/drawing/2014/main" id="{921C1893-F971-174D-A3C4-80DA2560EC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36800" cy="153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page4image11957600">
            <a:extLst>
              <a:ext uri="{FF2B5EF4-FFF2-40B4-BE49-F238E27FC236}">
                <a16:creationId xmlns:a16="http://schemas.microsoft.com/office/drawing/2014/main" id="{405D7AA8-F03A-234C-BE8B-B391335C7B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36800" cy="153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page4image11954016">
            <a:extLst>
              <a:ext uri="{FF2B5EF4-FFF2-40B4-BE49-F238E27FC236}">
                <a16:creationId xmlns:a16="http://schemas.microsoft.com/office/drawing/2014/main" id="{9ACA4F6D-09C7-3D47-9FEB-6317CAB0A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36800" cy="153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ge4image11945840">
            <a:extLst>
              <a:ext uri="{FF2B5EF4-FFF2-40B4-BE49-F238E27FC236}">
                <a16:creationId xmlns:a16="http://schemas.microsoft.com/office/drawing/2014/main" id="{B1AF20E4-E4BF-5A47-8310-DF36DB5E5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36800" cy="153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8D1E553-BE81-0849-9779-AA3072D17092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070691" y="1195554"/>
            <a:ext cx="7260291" cy="223344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D965DA2-6F40-4644-9C26-3BDC75A2B06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97"/>
          <a:stretch/>
        </p:blipFill>
        <p:spPr bwMode="auto">
          <a:xfrm>
            <a:off x="3070691" y="3627980"/>
            <a:ext cx="7465468" cy="250847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9E6BDBA-DE4F-6347-AACA-A9A9F776E54A}"/>
              </a:ext>
            </a:extLst>
          </p:cNvPr>
          <p:cNvSpPr txBox="1"/>
          <p:nvPr/>
        </p:nvSpPr>
        <p:spPr>
          <a:xfrm>
            <a:off x="2709363" y="233212"/>
            <a:ext cx="78267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3200">
                <a:solidFill>
                  <a:srgbClr val="0070C0"/>
                </a:solidFill>
              </a:rPr>
              <a:t>FTN </a:t>
            </a:r>
            <a:r>
              <a:rPr lang="de-DE" sz="3200" err="1">
                <a:solidFill>
                  <a:srgbClr val="0070C0"/>
                </a:solidFill>
              </a:rPr>
              <a:t>line</a:t>
            </a:r>
            <a:r>
              <a:rPr lang="de-DE" sz="3200">
                <a:solidFill>
                  <a:srgbClr val="0070C0"/>
                </a:solidFill>
              </a:rPr>
              <a:t> </a:t>
            </a:r>
            <a:r>
              <a:rPr lang="de-DE" sz="3200" err="1">
                <a:solidFill>
                  <a:srgbClr val="0070C0"/>
                </a:solidFill>
              </a:rPr>
              <a:t>modofications</a:t>
            </a:r>
            <a:r>
              <a:rPr lang="de-DE" sz="3200">
                <a:solidFill>
                  <a:srgbClr val="0070C0"/>
                </a:solidFill>
              </a:rPr>
              <a:t> </a:t>
            </a:r>
            <a:r>
              <a:rPr lang="de-DE" sz="3200" err="1">
                <a:solidFill>
                  <a:srgbClr val="0070C0"/>
                </a:solidFill>
              </a:rPr>
              <a:t>during</a:t>
            </a:r>
            <a:r>
              <a:rPr lang="de-DE" sz="3200">
                <a:solidFill>
                  <a:srgbClr val="0070C0"/>
                </a:solidFill>
              </a:rPr>
              <a:t> YETS 2022</a:t>
            </a:r>
            <a:endParaRPr lang="en-GR" sz="320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139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">
            <a:extLst>
              <a:ext uri="{FF2B5EF4-FFF2-40B4-BE49-F238E27FC236}">
                <a16:creationId xmlns:a16="http://schemas.microsoft.com/office/drawing/2014/main" id="{A30F2A12-AC3C-A440-87D2-E6FFE649C7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9056" y="872783"/>
            <a:ext cx="9144000" cy="53729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CD2AAE6-115B-944F-A9B1-D15392686B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367" y="6100800"/>
            <a:ext cx="964522" cy="6737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0145C5-2B0A-A949-9A14-A88F4D57039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5098" y="6136450"/>
            <a:ext cx="562269" cy="555079"/>
          </a:xfrm>
          <a:prstGeom prst="rect">
            <a:avLst/>
          </a:prstGeom>
          <a:noFill/>
          <a:effectLst/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B915370-EC90-064A-B412-2C71CD65D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1815" y="6143558"/>
            <a:ext cx="334442" cy="63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557846B-6501-F049-99EA-4A3A4D45398F}"/>
              </a:ext>
            </a:extLst>
          </p:cNvPr>
          <p:cNvCxnSpPr>
            <a:cxnSpLocks/>
          </p:cNvCxnSpPr>
          <p:nvPr/>
        </p:nvCxnSpPr>
        <p:spPr>
          <a:xfrm flipV="1">
            <a:off x="1840621" y="6411510"/>
            <a:ext cx="9481803" cy="26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21615B-9964-5241-820B-C4A23381A10D}"/>
              </a:ext>
            </a:extLst>
          </p:cNvPr>
          <p:cNvSpPr txBox="1"/>
          <p:nvPr/>
        </p:nvSpPr>
        <p:spPr>
          <a:xfrm>
            <a:off x="2254158" y="6506431"/>
            <a:ext cx="8772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1400">
                <a:solidFill>
                  <a:schemeClr val="bg1">
                    <a:lumMod val="50000"/>
                  </a:schemeClr>
                </a:solidFill>
              </a:rPr>
              <a:t>Nikolas Patronis	                                 </a:t>
            </a:r>
            <a:r>
              <a:rPr lang="en-GB" sz="1400">
                <a:solidFill>
                  <a:schemeClr val="bg1">
                    <a:lumMod val="50000"/>
                  </a:schemeClr>
                </a:solidFill>
              </a:rPr>
              <a:t>PS-SPS-AD User Meeting #1</a:t>
            </a:r>
            <a:r>
              <a:rPr lang="en-GR" sz="1400">
                <a:solidFill>
                  <a:schemeClr val="bg1">
                    <a:lumMod val="50000"/>
                  </a:schemeClr>
                </a:solidFill>
              </a:rPr>
              <a:t>				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728D2D-EDFA-0143-9735-26803909B21F}"/>
              </a:ext>
            </a:extLst>
          </p:cNvPr>
          <p:cNvSpPr txBox="1"/>
          <p:nvPr/>
        </p:nvSpPr>
        <p:spPr>
          <a:xfrm>
            <a:off x="1799407" y="286530"/>
            <a:ext cx="85931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sz="4000" b="1">
                <a:solidFill>
                  <a:srgbClr val="0070C0"/>
                </a:solidFill>
              </a:rPr>
              <a:t>The n_TOF facility: EAR1 + EAR2 + </a:t>
            </a:r>
            <a:r>
              <a:rPr lang="en-GR" sz="4000" b="1">
                <a:solidFill>
                  <a:srgbClr val="FF0000"/>
                </a:solidFill>
              </a:rPr>
              <a:t>NEAR</a:t>
            </a:r>
          </a:p>
        </p:txBody>
      </p:sp>
      <p:cxnSp>
        <p:nvCxnSpPr>
          <p:cNvPr id="26" name="Straight Arrow Connector 23">
            <a:extLst>
              <a:ext uri="{FF2B5EF4-FFF2-40B4-BE49-F238E27FC236}">
                <a16:creationId xmlns:a16="http://schemas.microsoft.com/office/drawing/2014/main" id="{F93B5BD5-0D62-B44D-9FA9-131890324D90}"/>
              </a:ext>
            </a:extLst>
          </p:cNvPr>
          <p:cNvCxnSpPr>
            <a:cxnSpLocks/>
          </p:cNvCxnSpPr>
          <p:nvPr/>
        </p:nvCxnSpPr>
        <p:spPr>
          <a:xfrm>
            <a:off x="4405271" y="2871630"/>
            <a:ext cx="1054243" cy="524029"/>
          </a:xfrm>
          <a:prstGeom prst="straightConnector1">
            <a:avLst/>
          </a:prstGeom>
          <a:ln w="28575">
            <a:solidFill>
              <a:srgbClr val="3366FF"/>
            </a:solidFill>
            <a:tailEnd type="triangle"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31">
            <a:extLst>
              <a:ext uri="{FF2B5EF4-FFF2-40B4-BE49-F238E27FC236}">
                <a16:creationId xmlns:a16="http://schemas.microsoft.com/office/drawing/2014/main" id="{DEEAC803-7B5D-BC49-A4F1-1AC6D902DB21}"/>
              </a:ext>
            </a:extLst>
          </p:cNvPr>
          <p:cNvCxnSpPr>
            <a:cxnSpLocks/>
          </p:cNvCxnSpPr>
          <p:nvPr/>
        </p:nvCxnSpPr>
        <p:spPr>
          <a:xfrm flipH="1" flipV="1">
            <a:off x="4363449" y="1764273"/>
            <a:ext cx="3240" cy="480966"/>
          </a:xfrm>
          <a:prstGeom prst="straightConnector1">
            <a:avLst/>
          </a:prstGeom>
          <a:ln w="28575">
            <a:solidFill>
              <a:srgbClr val="3366FF"/>
            </a:solidFill>
            <a:tailEnd type="triangle"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40">
            <a:extLst>
              <a:ext uri="{FF2B5EF4-FFF2-40B4-BE49-F238E27FC236}">
                <a16:creationId xmlns:a16="http://schemas.microsoft.com/office/drawing/2014/main" id="{4D446EC6-2406-1E42-80B9-45D4864C0859}"/>
              </a:ext>
            </a:extLst>
          </p:cNvPr>
          <p:cNvSpPr txBox="1"/>
          <p:nvPr/>
        </p:nvSpPr>
        <p:spPr>
          <a:xfrm>
            <a:off x="2550384" y="1388187"/>
            <a:ext cx="971600" cy="5847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l-GR" sz="1600" b="1" dirty="0">
                <a:solidFill>
                  <a:schemeClr val="accent2">
                    <a:lumMod val="75000"/>
                  </a:schemeClr>
                </a:solidFill>
              </a:rPr>
              <a:t>20 </a:t>
            </a: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GeV </a:t>
            </a:r>
          </a:p>
          <a:p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Protons </a:t>
            </a:r>
          </a:p>
        </p:txBody>
      </p:sp>
      <p:sp>
        <p:nvSpPr>
          <p:cNvPr id="29" name="TextBox 41">
            <a:extLst>
              <a:ext uri="{FF2B5EF4-FFF2-40B4-BE49-F238E27FC236}">
                <a16:creationId xmlns:a16="http://schemas.microsoft.com/office/drawing/2014/main" id="{47DA1297-5F0A-624D-B85D-2D3861792242}"/>
              </a:ext>
            </a:extLst>
          </p:cNvPr>
          <p:cNvSpPr txBox="1"/>
          <p:nvPr/>
        </p:nvSpPr>
        <p:spPr>
          <a:xfrm rot="1543431">
            <a:off x="4223260" y="3093331"/>
            <a:ext cx="1161311" cy="33855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3366FF"/>
                </a:solidFill>
                <a:latin typeface="Century" panose="02040604050505020304" pitchFamily="18" charset="0"/>
              </a:rPr>
              <a:t>Neutrons</a:t>
            </a:r>
          </a:p>
        </p:txBody>
      </p:sp>
      <p:cxnSp>
        <p:nvCxnSpPr>
          <p:cNvPr id="30" name="Straight Arrow Connector 62">
            <a:extLst>
              <a:ext uri="{FF2B5EF4-FFF2-40B4-BE49-F238E27FC236}">
                <a16:creationId xmlns:a16="http://schemas.microsoft.com/office/drawing/2014/main" id="{2F68F44C-3760-6C42-8406-98B9658A9E3C}"/>
              </a:ext>
            </a:extLst>
          </p:cNvPr>
          <p:cNvCxnSpPr/>
          <p:nvPr/>
        </p:nvCxnSpPr>
        <p:spPr>
          <a:xfrm>
            <a:off x="4553406" y="1305213"/>
            <a:ext cx="1743841" cy="0"/>
          </a:xfrm>
          <a:prstGeom prst="straightConnector1">
            <a:avLst/>
          </a:prstGeom>
          <a:ln w="22225">
            <a:solidFill>
              <a:schemeClr val="accent6">
                <a:alpha val="99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68" descr="Imagen que contiene interior, pared, suelo&#10;&#10;Descripción generada con confianza muy alta">
            <a:extLst>
              <a:ext uri="{FF2B5EF4-FFF2-40B4-BE49-F238E27FC236}">
                <a16:creationId xmlns:a16="http://schemas.microsoft.com/office/drawing/2014/main" id="{81EB1801-4F99-2C4C-ACBB-0123F898A96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833" y="903931"/>
            <a:ext cx="1498693" cy="2253826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2" name="Straight Arrow Connector 63">
            <a:extLst>
              <a:ext uri="{FF2B5EF4-FFF2-40B4-BE49-F238E27FC236}">
                <a16:creationId xmlns:a16="http://schemas.microsoft.com/office/drawing/2014/main" id="{A7404C4C-BFB6-844A-A9FC-AEEC06743323}"/>
              </a:ext>
            </a:extLst>
          </p:cNvPr>
          <p:cNvCxnSpPr>
            <a:cxnSpLocks/>
          </p:cNvCxnSpPr>
          <p:nvPr/>
        </p:nvCxnSpPr>
        <p:spPr>
          <a:xfrm flipV="1">
            <a:off x="10186956" y="3861480"/>
            <a:ext cx="476925" cy="1336240"/>
          </a:xfrm>
          <a:prstGeom prst="straightConnector1">
            <a:avLst/>
          </a:prstGeom>
          <a:ln w="22225">
            <a:solidFill>
              <a:schemeClr val="accent6">
                <a:alpha val="99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41">
            <a:extLst>
              <a:ext uri="{FF2B5EF4-FFF2-40B4-BE49-F238E27FC236}">
                <a16:creationId xmlns:a16="http://schemas.microsoft.com/office/drawing/2014/main" id="{F899D3E7-E294-3243-82D9-F57B448E88A1}"/>
              </a:ext>
            </a:extLst>
          </p:cNvPr>
          <p:cNvSpPr txBox="1"/>
          <p:nvPr/>
        </p:nvSpPr>
        <p:spPr>
          <a:xfrm>
            <a:off x="4497437" y="4308125"/>
            <a:ext cx="1095903" cy="33855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b="1" err="1">
                <a:solidFill>
                  <a:schemeClr val="tx1">
                    <a:lumMod val="65000"/>
                    <a:lumOff val="35000"/>
                  </a:schemeClr>
                </a:solidFill>
                <a:latin typeface="Century" panose="02040604050505020304" pitchFamily="18" charset="0"/>
              </a:rPr>
              <a:t>Pb</a:t>
            </a:r>
            <a:r>
              <a:rPr 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Century" panose="02040604050505020304" pitchFamily="18" charset="0"/>
              </a:rPr>
              <a:t> target</a:t>
            </a:r>
          </a:p>
        </p:txBody>
      </p:sp>
      <p:cxnSp>
        <p:nvCxnSpPr>
          <p:cNvPr id="35" name="Straight Arrow Connector 11">
            <a:extLst>
              <a:ext uri="{FF2B5EF4-FFF2-40B4-BE49-F238E27FC236}">
                <a16:creationId xmlns:a16="http://schemas.microsoft.com/office/drawing/2014/main" id="{E62B61C1-FB10-E349-B126-609F3F85C9F3}"/>
              </a:ext>
            </a:extLst>
          </p:cNvPr>
          <p:cNvCxnSpPr/>
          <p:nvPr/>
        </p:nvCxnSpPr>
        <p:spPr>
          <a:xfrm flipH="1">
            <a:off x="10238556" y="1424779"/>
            <a:ext cx="72008" cy="835663"/>
          </a:xfrm>
          <a:prstGeom prst="straightConnector1">
            <a:avLst/>
          </a:prstGeom>
          <a:ln w="28575" cmpd="sng"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62">
            <a:extLst>
              <a:ext uri="{FF2B5EF4-FFF2-40B4-BE49-F238E27FC236}">
                <a16:creationId xmlns:a16="http://schemas.microsoft.com/office/drawing/2014/main" id="{344E147A-0A1F-D248-B242-329FE7AC3FF7}"/>
              </a:ext>
            </a:extLst>
          </p:cNvPr>
          <p:cNvCxnSpPr>
            <a:cxnSpLocks/>
          </p:cNvCxnSpPr>
          <p:nvPr/>
        </p:nvCxnSpPr>
        <p:spPr>
          <a:xfrm>
            <a:off x="3348222" y="2027936"/>
            <a:ext cx="734294" cy="462193"/>
          </a:xfrm>
          <a:prstGeom prst="straightConnector1">
            <a:avLst/>
          </a:prstGeom>
          <a:ln w="22225">
            <a:solidFill>
              <a:schemeClr val="accent2">
                <a:lumMod val="60000"/>
                <a:lumOff val="40000"/>
                <a:alpha val="99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62">
            <a:extLst>
              <a:ext uri="{FF2B5EF4-FFF2-40B4-BE49-F238E27FC236}">
                <a16:creationId xmlns:a16="http://schemas.microsoft.com/office/drawing/2014/main" id="{F799EEC5-6826-0940-B4FE-69391BF51920}"/>
              </a:ext>
            </a:extLst>
          </p:cNvPr>
          <p:cNvCxnSpPr>
            <a:cxnSpLocks/>
          </p:cNvCxnSpPr>
          <p:nvPr/>
        </p:nvCxnSpPr>
        <p:spPr>
          <a:xfrm flipH="1">
            <a:off x="3076285" y="2804384"/>
            <a:ext cx="867375" cy="1165409"/>
          </a:xfrm>
          <a:prstGeom prst="straightConnector1">
            <a:avLst/>
          </a:prstGeom>
          <a:ln w="22225">
            <a:solidFill>
              <a:schemeClr val="accent6">
                <a:alpha val="99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41">
            <a:extLst>
              <a:ext uri="{FF2B5EF4-FFF2-40B4-BE49-F238E27FC236}">
                <a16:creationId xmlns:a16="http://schemas.microsoft.com/office/drawing/2014/main" id="{DF8E5D96-190E-7742-88EF-69767890E60B}"/>
              </a:ext>
            </a:extLst>
          </p:cNvPr>
          <p:cNvSpPr txBox="1"/>
          <p:nvPr/>
        </p:nvSpPr>
        <p:spPr>
          <a:xfrm rot="16200000">
            <a:off x="4032884" y="1678310"/>
            <a:ext cx="1267663" cy="33855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3366FF"/>
                </a:solidFill>
                <a:latin typeface="Century" panose="02040604050505020304" pitchFamily="18" charset="0"/>
              </a:rPr>
              <a:t>Neutrons</a:t>
            </a:r>
          </a:p>
        </p:txBody>
      </p:sp>
      <p:pic>
        <p:nvPicPr>
          <p:cNvPr id="39" name="Picture 4">
            <a:extLst>
              <a:ext uri="{FF2B5EF4-FFF2-40B4-BE49-F238E27FC236}">
                <a16:creationId xmlns:a16="http://schemas.microsoft.com/office/drawing/2014/main" id="{2C710BDE-B0B7-D240-A177-1FA99D772B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07333" y="2550400"/>
            <a:ext cx="106594" cy="153741"/>
          </a:xfrm>
          <a:prstGeom prst="rect">
            <a:avLst/>
          </a:prstGeom>
        </p:spPr>
      </p:pic>
      <p:pic>
        <p:nvPicPr>
          <p:cNvPr id="42" name="Picture 7">
            <a:extLst>
              <a:ext uri="{FF2B5EF4-FFF2-40B4-BE49-F238E27FC236}">
                <a16:creationId xmlns:a16="http://schemas.microsoft.com/office/drawing/2014/main" id="{FD392573-4297-EC4E-B556-56746D683D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19500" y="4167930"/>
            <a:ext cx="2815296" cy="1996717"/>
          </a:xfrm>
          <a:prstGeom prst="rect">
            <a:avLst/>
          </a:prstGeom>
        </p:spPr>
      </p:pic>
      <p:sp>
        <p:nvSpPr>
          <p:cNvPr id="43" name="TextBox 64">
            <a:extLst>
              <a:ext uri="{FF2B5EF4-FFF2-40B4-BE49-F238E27FC236}">
                <a16:creationId xmlns:a16="http://schemas.microsoft.com/office/drawing/2014/main" id="{EBBD9971-5A03-934E-BEC9-F3F35E50B209}"/>
              </a:ext>
            </a:extLst>
          </p:cNvPr>
          <p:cNvSpPr txBox="1"/>
          <p:nvPr/>
        </p:nvSpPr>
        <p:spPr>
          <a:xfrm rot="18301295">
            <a:off x="2740951" y="2985088"/>
            <a:ext cx="1489663" cy="338554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NEAR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(2021)</a:t>
            </a:r>
            <a:endParaRPr lang="es-E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5" name="Picture 2" descr="http://cds.cern.ch/record/2774594/files/202107-085_112.jpg?subformat=icon-640">
            <a:extLst>
              <a:ext uri="{FF2B5EF4-FFF2-40B4-BE49-F238E27FC236}">
                <a16:creationId xmlns:a16="http://schemas.microsoft.com/office/drawing/2014/main" id="{5470D265-2C34-664F-B657-CDA53B1DAC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420" t="7832" r="32670" b="5802"/>
          <a:stretch/>
        </p:blipFill>
        <p:spPr bwMode="auto">
          <a:xfrm>
            <a:off x="137338" y="1989865"/>
            <a:ext cx="1066393" cy="167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6" descr="A picture containing indoor, green&#10;&#10;Description automatically generated">
            <a:extLst>
              <a:ext uri="{FF2B5EF4-FFF2-40B4-BE49-F238E27FC236}">
                <a16:creationId xmlns:a16="http://schemas.microsoft.com/office/drawing/2014/main" id="{20062177-BD12-854B-85A6-2A347E9DC21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55" y="4020522"/>
            <a:ext cx="2071853" cy="2063374"/>
          </a:xfrm>
          <a:prstGeom prst="rect">
            <a:avLst/>
          </a:prstGeom>
        </p:spPr>
      </p:pic>
      <p:pic>
        <p:nvPicPr>
          <p:cNvPr id="48" name="Picture 16" descr="Diagram, engineering drawing&#10;&#10;Description automatically generated">
            <a:extLst>
              <a:ext uri="{FF2B5EF4-FFF2-40B4-BE49-F238E27FC236}">
                <a16:creationId xmlns:a16="http://schemas.microsoft.com/office/drawing/2014/main" id="{F51019D9-BD52-A141-B3B8-4E430952ADC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53332" y="1989866"/>
            <a:ext cx="1462042" cy="1665261"/>
          </a:xfrm>
          <a:prstGeom prst="rect">
            <a:avLst/>
          </a:prstGeom>
        </p:spPr>
      </p:pic>
      <p:sp>
        <p:nvSpPr>
          <p:cNvPr id="44" name="TextBox 64">
            <a:extLst>
              <a:ext uri="{FF2B5EF4-FFF2-40B4-BE49-F238E27FC236}">
                <a16:creationId xmlns:a16="http://schemas.microsoft.com/office/drawing/2014/main" id="{7842F081-AB20-B14C-8D78-A832B4FB4BCF}"/>
              </a:ext>
            </a:extLst>
          </p:cNvPr>
          <p:cNvSpPr txBox="1"/>
          <p:nvPr/>
        </p:nvSpPr>
        <p:spPr>
          <a:xfrm>
            <a:off x="4803915" y="984509"/>
            <a:ext cx="1489663" cy="338554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EAR2 (2014)</a:t>
            </a:r>
            <a:endParaRPr lang="es-E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7" name="TextBox 64">
            <a:extLst>
              <a:ext uri="{FF2B5EF4-FFF2-40B4-BE49-F238E27FC236}">
                <a16:creationId xmlns:a16="http://schemas.microsoft.com/office/drawing/2014/main" id="{D3ED9D93-4A80-BD40-9A3C-2DE59D2F7A77}"/>
              </a:ext>
            </a:extLst>
          </p:cNvPr>
          <p:cNvSpPr txBox="1"/>
          <p:nvPr/>
        </p:nvSpPr>
        <p:spPr>
          <a:xfrm rot="17495416">
            <a:off x="9958855" y="4249150"/>
            <a:ext cx="703418" cy="338554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EAR1 </a:t>
            </a:r>
            <a:endParaRPr lang="es-E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9" name="Picture 48" descr="A picture containing engine&#10;&#10;Description automatically generated">
            <a:extLst>
              <a:ext uri="{FF2B5EF4-FFF2-40B4-BE49-F238E27FC236}">
                <a16:creationId xmlns:a16="http://schemas.microsoft.com/office/drawing/2014/main" id="{F1A24E71-5030-044D-BD6F-4A8E7C37C3A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311" y="2276907"/>
            <a:ext cx="4129063" cy="1515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542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09C818A8-94B8-2245-A6DD-086EC421CB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0670" y="166612"/>
            <a:ext cx="4953000" cy="2527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CD2AAE6-115B-944F-A9B1-D15392686B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367" y="6100800"/>
            <a:ext cx="964522" cy="6737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0145C5-2B0A-A949-9A14-A88F4D57039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5098" y="6136450"/>
            <a:ext cx="562269" cy="555079"/>
          </a:xfrm>
          <a:prstGeom prst="rect">
            <a:avLst/>
          </a:prstGeom>
          <a:noFill/>
          <a:effectLst/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B915370-EC90-064A-B412-2C71CD65D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1815" y="6143558"/>
            <a:ext cx="334442" cy="63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557846B-6501-F049-99EA-4A3A4D45398F}"/>
              </a:ext>
            </a:extLst>
          </p:cNvPr>
          <p:cNvCxnSpPr>
            <a:cxnSpLocks/>
          </p:cNvCxnSpPr>
          <p:nvPr/>
        </p:nvCxnSpPr>
        <p:spPr>
          <a:xfrm flipV="1">
            <a:off x="1840621" y="6411510"/>
            <a:ext cx="9481803" cy="26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0728D2D-EDFA-0143-9735-26803909B21F}"/>
              </a:ext>
            </a:extLst>
          </p:cNvPr>
          <p:cNvSpPr txBox="1"/>
          <p:nvPr/>
        </p:nvSpPr>
        <p:spPr>
          <a:xfrm>
            <a:off x="3873633" y="23429"/>
            <a:ext cx="54157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sz="4000" b="1">
                <a:solidFill>
                  <a:srgbClr val="0070C0"/>
                </a:solidFill>
              </a:rPr>
              <a:t>The n_TOF facility: NEAR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791BAED-48E4-5648-B092-2945860D7D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5976" y="3041516"/>
            <a:ext cx="5443594" cy="2984500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48526BA-739A-4644-A15D-12C5CD0BAAC3}"/>
              </a:ext>
            </a:extLst>
          </p:cNvPr>
          <p:cNvCxnSpPr>
            <a:cxnSpLocks/>
          </p:cNvCxnSpPr>
          <p:nvPr/>
        </p:nvCxnSpPr>
        <p:spPr>
          <a:xfrm flipH="1">
            <a:off x="10313894" y="934065"/>
            <a:ext cx="1613647" cy="280596"/>
          </a:xfrm>
          <a:prstGeom prst="straightConnector1">
            <a:avLst/>
          </a:prstGeom>
          <a:ln w="603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409FF8B-8444-7849-9D0A-FA7550BAFF4C}"/>
              </a:ext>
            </a:extLst>
          </p:cNvPr>
          <p:cNvSpPr txBox="1"/>
          <p:nvPr/>
        </p:nvSpPr>
        <p:spPr>
          <a:xfrm rot="21124033">
            <a:off x="10765047" y="609624"/>
            <a:ext cx="1408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p</a:t>
            </a:r>
            <a:r>
              <a:rPr lang="en-GR">
                <a:solidFill>
                  <a:srgbClr val="FF0000"/>
                </a:solidFill>
              </a:rPr>
              <a:t>roton beam</a:t>
            </a:r>
          </a:p>
        </p:txBody>
      </p:sp>
      <p:sp>
        <p:nvSpPr>
          <p:cNvPr id="19" name="Summing Junction 18">
            <a:extLst>
              <a:ext uri="{FF2B5EF4-FFF2-40B4-BE49-F238E27FC236}">
                <a16:creationId xmlns:a16="http://schemas.microsoft.com/office/drawing/2014/main" id="{FBE42E29-939F-2948-BB01-485C796C51FE}"/>
              </a:ext>
            </a:extLst>
          </p:cNvPr>
          <p:cNvSpPr/>
          <p:nvPr/>
        </p:nvSpPr>
        <p:spPr>
          <a:xfrm>
            <a:off x="9999145" y="4525213"/>
            <a:ext cx="208429" cy="208429"/>
          </a:xfrm>
          <a:prstGeom prst="flowChartSummingJuncti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4A9A6923-9481-7649-A17F-3DFE5AAC8411}"/>
              </a:ext>
            </a:extLst>
          </p:cNvPr>
          <p:cNvSpPr/>
          <p:nvPr/>
        </p:nvSpPr>
        <p:spPr>
          <a:xfrm>
            <a:off x="8908677" y="858314"/>
            <a:ext cx="974912" cy="927847"/>
          </a:xfrm>
          <a:prstGeom prst="roundRect">
            <a:avLst/>
          </a:prstGeom>
          <a:noFill/>
          <a:ln w="476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7608B7C-EF57-6344-BC74-A4E029791E76}"/>
              </a:ext>
            </a:extLst>
          </p:cNvPr>
          <p:cNvCxnSpPr>
            <a:cxnSpLocks/>
          </p:cNvCxnSpPr>
          <p:nvPr/>
        </p:nvCxnSpPr>
        <p:spPr>
          <a:xfrm flipH="1">
            <a:off x="6367182" y="1745073"/>
            <a:ext cx="2599466" cy="1296443"/>
          </a:xfrm>
          <a:prstGeom prst="line">
            <a:avLst/>
          </a:prstGeom>
          <a:ln w="476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B4E9178-C548-CB48-A588-8A743F1355A5}"/>
              </a:ext>
            </a:extLst>
          </p:cNvPr>
          <p:cNvCxnSpPr>
            <a:cxnSpLocks/>
          </p:cNvCxnSpPr>
          <p:nvPr/>
        </p:nvCxnSpPr>
        <p:spPr>
          <a:xfrm flipH="1" flipV="1">
            <a:off x="9883589" y="1745073"/>
            <a:ext cx="1985981" cy="1305894"/>
          </a:xfrm>
          <a:prstGeom prst="line">
            <a:avLst/>
          </a:prstGeom>
          <a:ln w="476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21192102-E6E0-D044-96AA-7E8237A0DABB}"/>
              </a:ext>
            </a:extLst>
          </p:cNvPr>
          <p:cNvSpPr/>
          <p:nvPr/>
        </p:nvSpPr>
        <p:spPr>
          <a:xfrm>
            <a:off x="6367182" y="3050967"/>
            <a:ext cx="5502388" cy="3002690"/>
          </a:xfrm>
          <a:prstGeom prst="rect">
            <a:avLst/>
          </a:prstGeom>
          <a:noFill/>
          <a:ln w="476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D5D8BC7-E81E-F142-A3E1-2EC001783A9B}"/>
              </a:ext>
            </a:extLst>
          </p:cNvPr>
          <p:cNvSpPr txBox="1"/>
          <p:nvPr/>
        </p:nvSpPr>
        <p:spPr>
          <a:xfrm>
            <a:off x="342868" y="602026"/>
            <a:ext cx="52988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rgbClr val="0070C0"/>
                </a:solidFill>
              </a:rPr>
              <a:t>The NEAR Station is the </a:t>
            </a:r>
            <a:r>
              <a:rPr lang="en-GB" err="1">
                <a:solidFill>
                  <a:srgbClr val="0070C0"/>
                </a:solidFill>
              </a:rPr>
              <a:t>n_TOF</a:t>
            </a:r>
            <a:r>
              <a:rPr lang="en-GB">
                <a:solidFill>
                  <a:srgbClr val="0070C0"/>
                </a:solidFill>
              </a:rPr>
              <a:t> facility’s new high-flux irradiation station.</a:t>
            </a:r>
          </a:p>
          <a:p>
            <a:endParaRPr lang="en-GB">
              <a:solidFill>
                <a:srgbClr val="0070C0"/>
              </a:solidFill>
            </a:endParaRPr>
          </a:p>
          <a:p>
            <a:r>
              <a:rPr lang="en-GB">
                <a:solidFill>
                  <a:srgbClr val="0070C0"/>
                </a:solidFill>
              </a:rPr>
              <a:t>Two regions of activities</a:t>
            </a:r>
          </a:p>
          <a:p>
            <a:pPr marL="342900" indent="-342900">
              <a:buAutoNum type="arabicParenR"/>
            </a:pPr>
            <a:r>
              <a:rPr lang="en-GB">
                <a:solidFill>
                  <a:srgbClr val="0070C0"/>
                </a:solidFill>
              </a:rPr>
              <a:t>The irradiation area </a:t>
            </a:r>
            <a:r>
              <a:rPr lang="en-GB" err="1">
                <a:solidFill>
                  <a:srgbClr val="0070C0"/>
                </a:solidFill>
              </a:rPr>
              <a:t>i</a:t>
            </a:r>
            <a:r>
              <a:rPr lang="en-GB">
                <a:solidFill>
                  <a:srgbClr val="0070C0"/>
                </a:solidFill>
              </a:rPr>
              <a:t>-NEAR. Located next to the lead spallation target: high neutron dose material studies. </a:t>
            </a:r>
          </a:p>
          <a:p>
            <a:pPr marL="342900" indent="-342900">
              <a:buAutoNum type="arabicParenR"/>
            </a:pPr>
            <a:r>
              <a:rPr lang="en-GB">
                <a:solidFill>
                  <a:srgbClr val="0070C0"/>
                </a:solidFill>
              </a:rPr>
              <a:t>The activation area a-NEAR. Located just outside the target bunker shielding, at only 3m distance from the target: nuclear astrophysics studies, electronics irradiation studies</a:t>
            </a:r>
          </a:p>
          <a:p>
            <a:pPr marL="342900" indent="-342900">
              <a:buAutoNum type="arabicParenR"/>
            </a:pPr>
            <a:endParaRPr lang="en-GB">
              <a:solidFill>
                <a:srgbClr val="0070C0"/>
              </a:solidFill>
            </a:endParaRPr>
          </a:p>
          <a:p>
            <a:endParaRPr lang="en-GB">
              <a:solidFill>
                <a:srgbClr val="0070C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14BDE3-ED6F-EF45-A90B-9C45BB5762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76372" y="4241092"/>
            <a:ext cx="2257627" cy="16932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BBA8AAD-4342-0844-8286-A2EA8DEC96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01333" y="4269858"/>
            <a:ext cx="2257626" cy="16932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ACBB317-BACD-4A43-BE6F-28B5439B3F69}"/>
              </a:ext>
            </a:extLst>
          </p:cNvPr>
          <p:cNvSpPr/>
          <p:nvPr/>
        </p:nvSpPr>
        <p:spPr>
          <a:xfrm>
            <a:off x="923469" y="3736126"/>
            <a:ext cx="5172531" cy="2317531"/>
          </a:xfrm>
          <a:prstGeom prst="rect">
            <a:avLst/>
          </a:prstGeom>
          <a:noFill/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856B72-0EAC-5344-9405-8010A93A5934}"/>
              </a:ext>
            </a:extLst>
          </p:cNvPr>
          <p:cNvSpPr txBox="1"/>
          <p:nvPr/>
        </p:nvSpPr>
        <p:spPr>
          <a:xfrm>
            <a:off x="1002883" y="3803943"/>
            <a:ext cx="5110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b="1">
                <a:solidFill>
                  <a:schemeClr val="accent6">
                    <a:lumMod val="75000"/>
                  </a:schemeClr>
                </a:solidFill>
              </a:rPr>
              <a:t>GEAR: </a:t>
            </a:r>
            <a:r>
              <a:rPr lang="el-GR">
                <a:solidFill>
                  <a:srgbClr val="0070C0"/>
                </a:solidFill>
              </a:rPr>
              <a:t>γ-</a:t>
            </a:r>
            <a:r>
              <a:rPr lang="en-US">
                <a:solidFill>
                  <a:srgbClr val="0070C0"/>
                </a:solidFill>
              </a:rPr>
              <a:t>ray spectroscopy using 55% </a:t>
            </a:r>
            <a:r>
              <a:rPr lang="en-US" err="1">
                <a:solidFill>
                  <a:srgbClr val="0070C0"/>
                </a:solidFill>
              </a:rPr>
              <a:t>HPGe</a:t>
            </a:r>
            <a:r>
              <a:rPr lang="en-US">
                <a:solidFill>
                  <a:srgbClr val="0070C0"/>
                </a:solidFill>
              </a:rPr>
              <a:t> el. cooled</a:t>
            </a:r>
            <a:endParaRPr lang="en-GR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C0DF47-4317-5747-B495-157D3B87414F}"/>
              </a:ext>
            </a:extLst>
          </p:cNvPr>
          <p:cNvSpPr txBox="1"/>
          <p:nvPr/>
        </p:nvSpPr>
        <p:spPr>
          <a:xfrm>
            <a:off x="2254158" y="6506431"/>
            <a:ext cx="8772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1400">
                <a:solidFill>
                  <a:schemeClr val="bg1">
                    <a:lumMod val="50000"/>
                  </a:schemeClr>
                </a:solidFill>
              </a:rPr>
              <a:t>Nikolas Patronis	                                 </a:t>
            </a:r>
            <a:r>
              <a:rPr lang="en-GB" sz="1400">
                <a:solidFill>
                  <a:schemeClr val="bg1">
                    <a:lumMod val="50000"/>
                  </a:schemeClr>
                </a:solidFill>
              </a:rPr>
              <a:t>PS-SPS-AD User Meeting #1</a:t>
            </a:r>
            <a:r>
              <a:rPr lang="en-GR" sz="1400">
                <a:solidFill>
                  <a:schemeClr val="bg1">
                    <a:lumMod val="50000"/>
                  </a:schemeClr>
                </a:solidFill>
              </a:rPr>
              <a:t>				3</a:t>
            </a:r>
          </a:p>
        </p:txBody>
      </p:sp>
    </p:spTree>
    <p:extLst>
      <p:ext uri="{BB962C8B-B14F-4D97-AF65-F5344CB8AC3E}">
        <p14:creationId xmlns:p14="http://schemas.microsoft.com/office/powerpoint/2010/main" val="1789932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09C818A8-94B8-2245-A6DD-086EC421CB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0670" y="166612"/>
            <a:ext cx="4953000" cy="2527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CD2AAE6-115B-944F-A9B1-D15392686B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367" y="6100800"/>
            <a:ext cx="964522" cy="6737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0145C5-2B0A-A949-9A14-A88F4D57039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5098" y="6136450"/>
            <a:ext cx="562269" cy="555079"/>
          </a:xfrm>
          <a:prstGeom prst="rect">
            <a:avLst/>
          </a:prstGeom>
          <a:noFill/>
          <a:effectLst/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B915370-EC90-064A-B412-2C71CD65D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1815" y="6143558"/>
            <a:ext cx="334442" cy="63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557846B-6501-F049-99EA-4A3A4D45398F}"/>
              </a:ext>
            </a:extLst>
          </p:cNvPr>
          <p:cNvCxnSpPr>
            <a:cxnSpLocks/>
          </p:cNvCxnSpPr>
          <p:nvPr/>
        </p:nvCxnSpPr>
        <p:spPr>
          <a:xfrm flipV="1">
            <a:off x="1840621" y="6411510"/>
            <a:ext cx="9481803" cy="26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0728D2D-EDFA-0143-9735-26803909B21F}"/>
              </a:ext>
            </a:extLst>
          </p:cNvPr>
          <p:cNvSpPr txBox="1"/>
          <p:nvPr/>
        </p:nvSpPr>
        <p:spPr>
          <a:xfrm>
            <a:off x="3873633" y="23429"/>
            <a:ext cx="54157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sz="4000" b="1">
                <a:solidFill>
                  <a:srgbClr val="0070C0"/>
                </a:solidFill>
              </a:rPr>
              <a:t>The n_TOF facility: NEAR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48526BA-739A-4644-A15D-12C5CD0BAAC3}"/>
              </a:ext>
            </a:extLst>
          </p:cNvPr>
          <p:cNvCxnSpPr>
            <a:cxnSpLocks/>
          </p:cNvCxnSpPr>
          <p:nvPr/>
        </p:nvCxnSpPr>
        <p:spPr>
          <a:xfrm flipH="1">
            <a:off x="10313894" y="934065"/>
            <a:ext cx="1613647" cy="280596"/>
          </a:xfrm>
          <a:prstGeom prst="straightConnector1">
            <a:avLst/>
          </a:prstGeom>
          <a:ln w="603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409FF8B-8444-7849-9D0A-FA7550BAFF4C}"/>
              </a:ext>
            </a:extLst>
          </p:cNvPr>
          <p:cNvSpPr txBox="1"/>
          <p:nvPr/>
        </p:nvSpPr>
        <p:spPr>
          <a:xfrm rot="21124033">
            <a:off x="10765047" y="609624"/>
            <a:ext cx="1408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p</a:t>
            </a:r>
            <a:r>
              <a:rPr lang="en-GR">
                <a:solidFill>
                  <a:srgbClr val="FF0000"/>
                </a:solidFill>
              </a:rPr>
              <a:t>roton beam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4A9A6923-9481-7649-A17F-3DFE5AAC8411}"/>
              </a:ext>
            </a:extLst>
          </p:cNvPr>
          <p:cNvSpPr/>
          <p:nvPr/>
        </p:nvSpPr>
        <p:spPr>
          <a:xfrm>
            <a:off x="8908677" y="858314"/>
            <a:ext cx="974912" cy="927847"/>
          </a:xfrm>
          <a:prstGeom prst="roundRect">
            <a:avLst/>
          </a:prstGeom>
          <a:noFill/>
          <a:ln w="476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7608B7C-EF57-6344-BC74-A4E029791E76}"/>
              </a:ext>
            </a:extLst>
          </p:cNvPr>
          <p:cNvCxnSpPr>
            <a:cxnSpLocks/>
          </p:cNvCxnSpPr>
          <p:nvPr/>
        </p:nvCxnSpPr>
        <p:spPr>
          <a:xfrm flipH="1">
            <a:off x="6367182" y="1745073"/>
            <a:ext cx="2599466" cy="1296443"/>
          </a:xfrm>
          <a:prstGeom prst="line">
            <a:avLst/>
          </a:prstGeom>
          <a:ln w="476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B4E9178-C548-CB48-A588-8A743F1355A5}"/>
              </a:ext>
            </a:extLst>
          </p:cNvPr>
          <p:cNvCxnSpPr>
            <a:cxnSpLocks/>
          </p:cNvCxnSpPr>
          <p:nvPr/>
        </p:nvCxnSpPr>
        <p:spPr>
          <a:xfrm flipH="1" flipV="1">
            <a:off x="9883589" y="1745073"/>
            <a:ext cx="1985981" cy="1305894"/>
          </a:xfrm>
          <a:prstGeom prst="line">
            <a:avLst/>
          </a:prstGeom>
          <a:ln w="476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21192102-E6E0-D044-96AA-7E8237A0DABB}"/>
              </a:ext>
            </a:extLst>
          </p:cNvPr>
          <p:cNvSpPr/>
          <p:nvPr/>
        </p:nvSpPr>
        <p:spPr>
          <a:xfrm>
            <a:off x="6367182" y="3050967"/>
            <a:ext cx="5502388" cy="3002690"/>
          </a:xfrm>
          <a:prstGeom prst="rect">
            <a:avLst/>
          </a:prstGeom>
          <a:noFill/>
          <a:ln w="476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D5D8BC7-E81E-F142-A3E1-2EC001783A9B}"/>
              </a:ext>
            </a:extLst>
          </p:cNvPr>
          <p:cNvSpPr txBox="1"/>
          <p:nvPr/>
        </p:nvSpPr>
        <p:spPr>
          <a:xfrm>
            <a:off x="342868" y="602026"/>
            <a:ext cx="52988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The NEAR Station is the </a:t>
            </a:r>
            <a:r>
              <a:rPr lang="en-GB" dirty="0" err="1">
                <a:solidFill>
                  <a:srgbClr val="0070C0"/>
                </a:solidFill>
              </a:rPr>
              <a:t>n_TOF</a:t>
            </a:r>
            <a:r>
              <a:rPr lang="en-GB" dirty="0">
                <a:solidFill>
                  <a:srgbClr val="0070C0"/>
                </a:solidFill>
              </a:rPr>
              <a:t> facility’s new high-flux irradiation station.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Two regions of activities</a:t>
            </a:r>
          </a:p>
          <a:p>
            <a:pPr marL="342900" indent="-342900">
              <a:buAutoNum type="arabicParenR"/>
            </a:pPr>
            <a:r>
              <a:rPr lang="en-GB" dirty="0">
                <a:solidFill>
                  <a:srgbClr val="0070C0"/>
                </a:solidFill>
              </a:rPr>
              <a:t>The irradiation area </a:t>
            </a:r>
            <a:r>
              <a:rPr lang="en-GB" dirty="0" err="1">
                <a:solidFill>
                  <a:srgbClr val="0070C0"/>
                </a:solidFill>
              </a:rPr>
              <a:t>i</a:t>
            </a:r>
            <a:r>
              <a:rPr lang="en-GB" dirty="0">
                <a:solidFill>
                  <a:srgbClr val="0070C0"/>
                </a:solidFill>
              </a:rPr>
              <a:t>-NEAR. Located next to the lead spallation target: high neutron dose material studies. </a:t>
            </a:r>
          </a:p>
          <a:p>
            <a:pPr marL="342900" indent="-342900">
              <a:buAutoNum type="arabicParenR"/>
            </a:pPr>
            <a:r>
              <a:rPr lang="en-GB" dirty="0">
                <a:solidFill>
                  <a:srgbClr val="0070C0"/>
                </a:solidFill>
              </a:rPr>
              <a:t>The activation area a-NEAR. Located just outside the target bunker shielding, at only 3m distance from the target: nuclear astrophysics studies, electronics irradiation studies</a:t>
            </a:r>
          </a:p>
          <a:p>
            <a:pPr marL="342900" indent="-342900">
              <a:buAutoNum type="arabicParenR"/>
            </a:pPr>
            <a:endParaRPr lang="en-GB" dirty="0">
              <a:solidFill>
                <a:srgbClr val="0070C0"/>
              </a:solidFill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14BDE3-ED6F-EF45-A90B-9C45BB5762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6372" y="4241092"/>
            <a:ext cx="2257627" cy="16932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BBA8AAD-4342-0844-8286-A2EA8DEC96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01333" y="4269858"/>
            <a:ext cx="2257626" cy="16932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ACBB317-BACD-4A43-BE6F-28B5439B3F69}"/>
              </a:ext>
            </a:extLst>
          </p:cNvPr>
          <p:cNvSpPr/>
          <p:nvPr/>
        </p:nvSpPr>
        <p:spPr>
          <a:xfrm>
            <a:off x="923469" y="3736126"/>
            <a:ext cx="5172531" cy="2317531"/>
          </a:xfrm>
          <a:prstGeom prst="rect">
            <a:avLst/>
          </a:prstGeom>
          <a:noFill/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856B72-0EAC-5344-9405-8010A93A5934}"/>
              </a:ext>
            </a:extLst>
          </p:cNvPr>
          <p:cNvSpPr txBox="1"/>
          <p:nvPr/>
        </p:nvSpPr>
        <p:spPr>
          <a:xfrm>
            <a:off x="1002883" y="3803943"/>
            <a:ext cx="5110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b="1">
                <a:solidFill>
                  <a:schemeClr val="accent6">
                    <a:lumMod val="75000"/>
                  </a:schemeClr>
                </a:solidFill>
              </a:rPr>
              <a:t>GEAR: </a:t>
            </a:r>
            <a:r>
              <a:rPr lang="el-GR">
                <a:solidFill>
                  <a:srgbClr val="0070C0"/>
                </a:solidFill>
              </a:rPr>
              <a:t>γ-</a:t>
            </a:r>
            <a:r>
              <a:rPr lang="en-US">
                <a:solidFill>
                  <a:srgbClr val="0070C0"/>
                </a:solidFill>
              </a:rPr>
              <a:t>ray spectroscopy using 55% </a:t>
            </a:r>
            <a:r>
              <a:rPr lang="en-US" err="1">
                <a:solidFill>
                  <a:srgbClr val="0070C0"/>
                </a:solidFill>
              </a:rPr>
              <a:t>HPGe</a:t>
            </a:r>
            <a:r>
              <a:rPr lang="en-US">
                <a:solidFill>
                  <a:srgbClr val="0070C0"/>
                </a:solidFill>
              </a:rPr>
              <a:t> el. cooled</a:t>
            </a:r>
            <a:endParaRPr lang="en-GR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C0DF47-4317-5747-B495-157D3B87414F}"/>
              </a:ext>
            </a:extLst>
          </p:cNvPr>
          <p:cNvSpPr txBox="1"/>
          <p:nvPr/>
        </p:nvSpPr>
        <p:spPr>
          <a:xfrm>
            <a:off x="2254158" y="6506431"/>
            <a:ext cx="8772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1400" dirty="0">
                <a:solidFill>
                  <a:schemeClr val="bg1">
                    <a:lumMod val="50000"/>
                  </a:schemeClr>
                </a:solidFill>
              </a:rPr>
              <a:t>Nikolas Patronis	                                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PS-SPS-AD User Meeting #1</a:t>
            </a:r>
            <a:r>
              <a:rPr lang="en-GR" sz="1400" dirty="0">
                <a:solidFill>
                  <a:schemeClr val="bg1">
                    <a:lumMod val="50000"/>
                  </a:schemeClr>
                </a:solidFill>
              </a:rPr>
              <a:t>				4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7D3AD6D-F86D-CF49-B378-7304DF9E0ED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16162" b="7332"/>
          <a:stretch/>
        </p:blipFill>
        <p:spPr bwMode="auto">
          <a:xfrm>
            <a:off x="6485828" y="3227007"/>
            <a:ext cx="5259775" cy="269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259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A21F54-D0BB-2544-AE0E-0F8F3A1DDC33}"/>
              </a:ext>
            </a:extLst>
          </p:cNvPr>
          <p:cNvSpPr/>
          <p:nvPr/>
        </p:nvSpPr>
        <p:spPr>
          <a:xfrm>
            <a:off x="1150388" y="3559171"/>
            <a:ext cx="518162" cy="1861564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186</a:t>
            </a:r>
            <a:r>
              <a:rPr lang="en-GR" sz="1000" spc="-50" dirty="0">
                <a:latin typeface="+mj-lt"/>
              </a:rPr>
              <a:t>Os</a:t>
            </a:r>
          </a:p>
          <a:p>
            <a:pPr algn="ctr"/>
            <a:r>
              <a:rPr lang="en-GR" sz="1000" spc="-50" baseline="30000" dirty="0">
                <a:latin typeface="+mj-lt"/>
              </a:rPr>
              <a:t>187</a:t>
            </a:r>
            <a:r>
              <a:rPr lang="en-GR" sz="1000" spc="-50" dirty="0">
                <a:latin typeface="+mj-lt"/>
              </a:rPr>
              <a:t>Os</a:t>
            </a:r>
          </a:p>
          <a:p>
            <a:pPr algn="ctr"/>
            <a:r>
              <a:rPr lang="en-GR" sz="1000" spc="-50" baseline="30000" dirty="0">
                <a:latin typeface="+mj-lt"/>
              </a:rPr>
              <a:t>188</a:t>
            </a:r>
            <a:r>
              <a:rPr lang="en-GR" sz="1000" spc="-50" dirty="0">
                <a:latin typeface="+mj-lt"/>
              </a:rPr>
              <a:t>Os</a:t>
            </a:r>
          </a:p>
          <a:p>
            <a:pPr algn="ctr"/>
            <a:r>
              <a:rPr lang="en-GR" sz="1000" spc="-50" baseline="30000" dirty="0">
                <a:latin typeface="+mj-lt"/>
              </a:rPr>
              <a:t>90</a:t>
            </a:r>
            <a:r>
              <a:rPr lang="en-GR" sz="1000" spc="-50" dirty="0">
                <a:latin typeface="+mj-lt"/>
              </a:rPr>
              <a:t>Zr</a:t>
            </a:r>
          </a:p>
          <a:p>
            <a:pPr algn="ctr"/>
            <a:r>
              <a:rPr lang="en-GR" sz="1000" spc="-50" baseline="30000" dirty="0">
                <a:latin typeface="+mj-lt"/>
              </a:rPr>
              <a:t>91</a:t>
            </a:r>
            <a:r>
              <a:rPr lang="en-GR" sz="1000" spc="-50" dirty="0">
                <a:latin typeface="+mj-lt"/>
              </a:rPr>
              <a:t>Zr</a:t>
            </a:r>
          </a:p>
          <a:p>
            <a:pPr algn="ctr"/>
            <a:r>
              <a:rPr lang="en-GR" sz="1000" spc="-50" baseline="30000" dirty="0">
                <a:latin typeface="+mj-lt"/>
              </a:rPr>
              <a:t>92</a:t>
            </a:r>
            <a:r>
              <a:rPr lang="en-GR" sz="1000" spc="-50" dirty="0">
                <a:latin typeface="+mj-lt"/>
              </a:rPr>
              <a:t>Zr</a:t>
            </a:r>
          </a:p>
          <a:p>
            <a:pPr algn="ctr"/>
            <a:r>
              <a:rPr lang="en-GR" sz="1000" spc="-50" baseline="30000" dirty="0">
                <a:latin typeface="+mj-lt"/>
              </a:rPr>
              <a:t>94</a:t>
            </a:r>
            <a:r>
              <a:rPr lang="en-GR" sz="1000" spc="-50" dirty="0">
                <a:latin typeface="+mj-lt"/>
              </a:rPr>
              <a:t>Zr</a:t>
            </a:r>
          </a:p>
          <a:p>
            <a:pPr algn="ctr"/>
            <a:r>
              <a:rPr lang="en-GR" sz="1000" spc="-50" baseline="30000" dirty="0">
                <a:latin typeface="+mj-lt"/>
              </a:rPr>
              <a:t>96</a:t>
            </a:r>
            <a:r>
              <a:rPr lang="en-GR" sz="1000" spc="-50" dirty="0">
                <a:latin typeface="+mj-lt"/>
              </a:rPr>
              <a:t>Zr</a:t>
            </a:r>
          </a:p>
          <a:p>
            <a:pPr algn="ctr"/>
            <a:r>
              <a:rPr lang="en-GR" sz="1000" spc="-50" baseline="30000" dirty="0">
                <a:latin typeface="+mj-lt"/>
              </a:rPr>
              <a:t>24</a:t>
            </a:r>
            <a:r>
              <a:rPr lang="en-GR" sz="1000" spc="-50" dirty="0">
                <a:latin typeface="+mj-lt"/>
              </a:rPr>
              <a:t>Mg</a:t>
            </a:r>
          </a:p>
          <a:p>
            <a:pPr algn="ctr"/>
            <a:r>
              <a:rPr lang="en-GR" sz="1000" spc="-50" baseline="30000" dirty="0">
                <a:latin typeface="+mj-lt"/>
              </a:rPr>
              <a:t>26</a:t>
            </a:r>
            <a:r>
              <a:rPr lang="en-GR" sz="1000" spc="-50" dirty="0">
                <a:latin typeface="+mj-lt"/>
              </a:rPr>
              <a:t>Mg</a:t>
            </a:r>
          </a:p>
          <a:p>
            <a:pPr algn="ctr"/>
            <a:r>
              <a:rPr lang="en-GR" sz="1000" spc="-50" baseline="30000" dirty="0">
                <a:latin typeface="+mj-lt"/>
              </a:rPr>
              <a:t>208</a:t>
            </a:r>
            <a:r>
              <a:rPr lang="en-GR" sz="1000" spc="-50" dirty="0">
                <a:latin typeface="+mj-lt"/>
              </a:rPr>
              <a:t>Pb</a:t>
            </a:r>
          </a:p>
          <a:p>
            <a:pPr algn="ctr"/>
            <a:r>
              <a:rPr lang="en-GR" sz="1000" spc="-50" baseline="30000" dirty="0">
                <a:latin typeface="+mj-lt"/>
              </a:rPr>
              <a:t>139</a:t>
            </a:r>
            <a:r>
              <a:rPr lang="en-GR" sz="1000" spc="-50" dirty="0">
                <a:latin typeface="+mj-lt"/>
              </a:rPr>
              <a:t>La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1BC553E-FC2E-684D-A2C7-6735134DF0A2}"/>
              </a:ext>
            </a:extLst>
          </p:cNvPr>
          <p:cNvSpPr/>
          <p:nvPr/>
        </p:nvSpPr>
        <p:spPr>
          <a:xfrm>
            <a:off x="1880954" y="4649262"/>
            <a:ext cx="471348" cy="765294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240</a:t>
            </a:r>
            <a:r>
              <a:rPr lang="en-GR" sz="1000" spc="-50" dirty="0">
                <a:latin typeface="+mj-lt"/>
              </a:rPr>
              <a:t>Pu</a:t>
            </a:r>
          </a:p>
          <a:p>
            <a:pPr algn="ctr"/>
            <a:r>
              <a:rPr lang="en-GR" sz="1000" spc="-50" baseline="30000" dirty="0">
                <a:latin typeface="+mj-lt"/>
              </a:rPr>
              <a:t>237</a:t>
            </a:r>
            <a:r>
              <a:rPr lang="en-GR" sz="1000" spc="-50" dirty="0">
                <a:latin typeface="+mj-lt"/>
              </a:rPr>
              <a:t>Np</a:t>
            </a:r>
          </a:p>
          <a:p>
            <a:pPr algn="ctr"/>
            <a:r>
              <a:rPr lang="en-GR" sz="1000" spc="-50" baseline="30000" dirty="0">
                <a:latin typeface="+mj-lt"/>
              </a:rPr>
              <a:t>243</a:t>
            </a:r>
            <a:r>
              <a:rPr lang="en-GR" sz="1000" spc="-50" dirty="0">
                <a:latin typeface="+mj-lt"/>
              </a:rPr>
              <a:t>Am</a:t>
            </a:r>
          </a:p>
          <a:p>
            <a:pPr algn="ctr"/>
            <a:r>
              <a:rPr lang="en-GR" sz="1000" spc="-50" baseline="30000" dirty="0">
                <a:latin typeface="+mj-lt"/>
              </a:rPr>
              <a:t>233</a:t>
            </a:r>
            <a:r>
              <a:rPr lang="en-GR" sz="1000" spc="-50" dirty="0">
                <a:latin typeface="+mj-lt"/>
              </a:rPr>
              <a:t>U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ED960C-A160-904A-A739-3E95020B5F18}"/>
              </a:ext>
            </a:extLst>
          </p:cNvPr>
          <p:cNvSpPr/>
          <p:nvPr/>
        </p:nvSpPr>
        <p:spPr>
          <a:xfrm>
            <a:off x="316315" y="5540115"/>
            <a:ext cx="629920" cy="215900"/>
          </a:xfrm>
          <a:prstGeom prst="rect">
            <a:avLst/>
          </a:prstGeom>
          <a:solidFill>
            <a:schemeClr val="bg1"/>
          </a:solidFill>
          <a:ln>
            <a:solidFill>
              <a:srgbClr val="A90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A90043"/>
                </a:solidFill>
                <a:latin typeface="+mj-lt"/>
              </a:rPr>
              <a:t>2001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AF14121-B0E5-5A42-957E-F324C9EE9B04}"/>
              </a:ext>
            </a:extLst>
          </p:cNvPr>
          <p:cNvSpPr/>
          <p:nvPr/>
        </p:nvSpPr>
        <p:spPr>
          <a:xfrm>
            <a:off x="1880954" y="2680071"/>
            <a:ext cx="471348" cy="385524"/>
          </a:xfrm>
          <a:prstGeom prst="rect">
            <a:avLst/>
          </a:prstGeom>
          <a:solidFill>
            <a:srgbClr val="A900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236</a:t>
            </a:r>
            <a:r>
              <a:rPr lang="en-GR" sz="1000" spc="-50" dirty="0">
                <a:latin typeface="+mj-lt"/>
              </a:rPr>
              <a:t>U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EA3B018-CC24-7D45-B5E5-7E8CC95B7FFE}"/>
              </a:ext>
            </a:extLst>
          </p:cNvPr>
          <p:cNvSpPr/>
          <p:nvPr/>
        </p:nvSpPr>
        <p:spPr>
          <a:xfrm>
            <a:off x="1880954" y="3125727"/>
            <a:ext cx="471348" cy="440473"/>
          </a:xfrm>
          <a:prstGeom prst="rect">
            <a:avLst/>
          </a:prstGeom>
          <a:solidFill>
            <a:srgbClr val="A900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235</a:t>
            </a:r>
            <a:r>
              <a:rPr lang="en-GR" sz="1000" spc="-50" dirty="0">
                <a:latin typeface="+mj-lt"/>
              </a:rPr>
              <a:t>U</a:t>
            </a:r>
          </a:p>
          <a:p>
            <a:pPr algn="ctr"/>
            <a:r>
              <a:rPr lang="en-GR" sz="1000" spc="-50" baseline="30000" dirty="0">
                <a:latin typeface="+mj-lt"/>
              </a:rPr>
              <a:t>238</a:t>
            </a:r>
            <a:r>
              <a:rPr lang="en-GR" sz="1000" spc="-50" dirty="0">
                <a:latin typeface="+mj-lt"/>
              </a:rPr>
              <a:t>U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0C12509-6CAB-D141-9D5B-490844C5D339}"/>
              </a:ext>
            </a:extLst>
          </p:cNvPr>
          <p:cNvSpPr/>
          <p:nvPr/>
        </p:nvSpPr>
        <p:spPr>
          <a:xfrm>
            <a:off x="1895468" y="3626293"/>
            <a:ext cx="471348" cy="945800"/>
          </a:xfrm>
          <a:prstGeom prst="rect">
            <a:avLst/>
          </a:prstGeom>
          <a:solidFill>
            <a:srgbClr val="A900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237</a:t>
            </a:r>
            <a:r>
              <a:rPr lang="en-GR" sz="1000" spc="-50" dirty="0">
                <a:latin typeface="+mj-lt"/>
              </a:rPr>
              <a:t>Np</a:t>
            </a:r>
          </a:p>
          <a:p>
            <a:pPr algn="ctr"/>
            <a:r>
              <a:rPr lang="en-GR" sz="1000" spc="-50" baseline="30000" dirty="0">
                <a:latin typeface="+mj-lt"/>
              </a:rPr>
              <a:t>233</a:t>
            </a:r>
            <a:r>
              <a:rPr lang="en-GR" sz="1000" spc="-50" dirty="0">
                <a:latin typeface="+mj-lt"/>
              </a:rPr>
              <a:t>U</a:t>
            </a:r>
          </a:p>
          <a:p>
            <a:pPr algn="ctr"/>
            <a:r>
              <a:rPr lang="en-GR" sz="1000" spc="-50" baseline="30000" dirty="0">
                <a:latin typeface="+mj-lt"/>
              </a:rPr>
              <a:t>234</a:t>
            </a:r>
            <a:r>
              <a:rPr lang="en-GR" sz="1000" spc="-50" dirty="0">
                <a:latin typeface="+mj-lt"/>
              </a:rPr>
              <a:t>U</a:t>
            </a:r>
            <a:endParaRPr lang="en-GR" sz="1000" spc="-50" baseline="30000" dirty="0">
              <a:latin typeface="+mj-lt"/>
            </a:endParaRPr>
          </a:p>
          <a:p>
            <a:pPr algn="ctr"/>
            <a:r>
              <a:rPr lang="en-GR" sz="1000" spc="-50" baseline="30000" dirty="0">
                <a:latin typeface="+mj-lt"/>
              </a:rPr>
              <a:t>209</a:t>
            </a:r>
            <a:r>
              <a:rPr lang="en-GR" sz="1000" spc="-50" dirty="0">
                <a:latin typeface="+mj-lt"/>
              </a:rPr>
              <a:t>Bi</a:t>
            </a:r>
          </a:p>
          <a:p>
            <a:pPr algn="ctr"/>
            <a:r>
              <a:rPr lang="en-GR" sz="1000" spc="-50" baseline="30000" dirty="0">
                <a:latin typeface="+mj-lt"/>
              </a:rPr>
              <a:t>nat</a:t>
            </a:r>
            <a:r>
              <a:rPr lang="en-GR" sz="1000" spc="-50" dirty="0">
                <a:latin typeface="+mj-lt"/>
              </a:rPr>
              <a:t>Pb</a:t>
            </a:r>
          </a:p>
          <a:p>
            <a:pPr algn="ctr"/>
            <a:r>
              <a:rPr lang="en-GR" sz="1000" spc="-50" baseline="30000" dirty="0">
                <a:latin typeface="+mj-lt"/>
              </a:rPr>
              <a:t>232</a:t>
            </a:r>
            <a:r>
              <a:rPr lang="en-GR" sz="1000" spc="-50" dirty="0">
                <a:latin typeface="+mj-lt"/>
              </a:rPr>
              <a:t>Th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29EB965-E61C-4E42-9D8F-F8FCEDDB538C}"/>
              </a:ext>
            </a:extLst>
          </p:cNvPr>
          <p:cNvSpPr/>
          <p:nvPr/>
        </p:nvSpPr>
        <p:spPr>
          <a:xfrm>
            <a:off x="1150388" y="2787371"/>
            <a:ext cx="518162" cy="710945"/>
          </a:xfrm>
          <a:prstGeom prst="rect">
            <a:avLst/>
          </a:prstGeom>
          <a:solidFill>
            <a:srgbClr val="A900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245</a:t>
            </a:r>
            <a:r>
              <a:rPr lang="en-GR" sz="1000" spc="-50" dirty="0">
                <a:latin typeface="+mj-lt"/>
              </a:rPr>
              <a:t>Cm</a:t>
            </a:r>
          </a:p>
          <a:p>
            <a:pPr algn="ctr"/>
            <a:r>
              <a:rPr lang="en-GR" sz="1000" spc="-50" baseline="30000" dirty="0">
                <a:latin typeface="+mj-lt"/>
              </a:rPr>
              <a:t>233</a:t>
            </a:r>
            <a:r>
              <a:rPr lang="en-GR" sz="1000" spc="-50" dirty="0">
                <a:latin typeface="+mj-lt"/>
              </a:rPr>
              <a:t>U</a:t>
            </a:r>
          </a:p>
          <a:p>
            <a:pPr algn="ctr"/>
            <a:r>
              <a:rPr lang="en-GR" sz="1000" spc="-50" baseline="30000" dirty="0">
                <a:latin typeface="+mj-lt"/>
              </a:rPr>
              <a:t>241</a:t>
            </a:r>
            <a:r>
              <a:rPr lang="en-GR" sz="1000" spc="-50" dirty="0">
                <a:latin typeface="+mj-lt"/>
              </a:rPr>
              <a:t>Am</a:t>
            </a:r>
          </a:p>
          <a:p>
            <a:pPr algn="ctr"/>
            <a:r>
              <a:rPr lang="en-GR" sz="1000" spc="-50" baseline="30000" dirty="0">
                <a:latin typeface="+mj-lt"/>
              </a:rPr>
              <a:t>243</a:t>
            </a:r>
            <a:r>
              <a:rPr lang="en-GR" sz="1000" spc="-50" dirty="0">
                <a:latin typeface="+mj-lt"/>
              </a:rPr>
              <a:t>Am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ED9210E-472F-4E43-8F82-40BDFAEA8898}"/>
              </a:ext>
            </a:extLst>
          </p:cNvPr>
          <p:cNvSpPr/>
          <p:nvPr/>
        </p:nvSpPr>
        <p:spPr>
          <a:xfrm>
            <a:off x="1150388" y="2033099"/>
            <a:ext cx="518162" cy="701040"/>
          </a:xfrm>
          <a:prstGeom prst="rect">
            <a:avLst/>
          </a:prstGeom>
          <a:solidFill>
            <a:srgbClr val="A900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234</a:t>
            </a:r>
            <a:r>
              <a:rPr lang="en-GR" sz="1000" spc="-50" dirty="0">
                <a:latin typeface="+mj-lt"/>
              </a:rPr>
              <a:t>U</a:t>
            </a:r>
          </a:p>
          <a:p>
            <a:pPr algn="ctr"/>
            <a:r>
              <a:rPr lang="en-GR" sz="1000" spc="-50" baseline="30000" dirty="0">
                <a:latin typeface="+mj-lt"/>
              </a:rPr>
              <a:t>236</a:t>
            </a:r>
            <a:r>
              <a:rPr lang="en-GR" sz="1000" spc="-50" dirty="0">
                <a:latin typeface="+mj-lt"/>
              </a:rPr>
              <a:t>U</a:t>
            </a:r>
          </a:p>
          <a:p>
            <a:pPr algn="ctr"/>
            <a:r>
              <a:rPr lang="en-GR" sz="1000" spc="-50" baseline="30000" dirty="0">
                <a:latin typeface="+mj-lt"/>
              </a:rPr>
              <a:t>232</a:t>
            </a:r>
            <a:r>
              <a:rPr lang="en-GR" sz="1000" spc="-50" dirty="0">
                <a:latin typeface="+mj-lt"/>
              </a:rPr>
              <a:t>Th</a:t>
            </a:r>
          </a:p>
          <a:p>
            <a:pPr algn="ctr"/>
            <a:r>
              <a:rPr lang="en-GR" sz="1000" spc="-50" baseline="30000" dirty="0">
                <a:latin typeface="+mj-lt"/>
              </a:rPr>
              <a:t>237</a:t>
            </a:r>
            <a:r>
              <a:rPr lang="en-GR" sz="1000" spc="-50" dirty="0">
                <a:latin typeface="+mj-lt"/>
              </a:rPr>
              <a:t>Np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B8E6BE3-7583-2147-805B-B56898250882}"/>
              </a:ext>
            </a:extLst>
          </p:cNvPr>
          <p:cNvSpPr/>
          <p:nvPr/>
        </p:nvSpPr>
        <p:spPr>
          <a:xfrm rot="16200000">
            <a:off x="141343" y="4411689"/>
            <a:ext cx="1861570" cy="15652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C6D6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3117558-032A-D141-98B4-AD74BB83549D}"/>
              </a:ext>
            </a:extLst>
          </p:cNvPr>
          <p:cNvSpPr/>
          <p:nvPr/>
        </p:nvSpPr>
        <p:spPr>
          <a:xfrm rot="16200000">
            <a:off x="1329798" y="4020929"/>
            <a:ext cx="945798" cy="156521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PPAC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4C0D755-653D-9946-BEDE-FC1343041A55}"/>
              </a:ext>
            </a:extLst>
          </p:cNvPr>
          <p:cNvSpPr/>
          <p:nvPr/>
        </p:nvSpPr>
        <p:spPr>
          <a:xfrm rot="16200000">
            <a:off x="1413945" y="4952622"/>
            <a:ext cx="765295" cy="158573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TAC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D8B9F0B-9197-C74F-B6C8-22E742FAC18C}"/>
              </a:ext>
            </a:extLst>
          </p:cNvPr>
          <p:cNvSpPr/>
          <p:nvPr/>
        </p:nvSpPr>
        <p:spPr>
          <a:xfrm rot="16200000">
            <a:off x="1606371" y="2791008"/>
            <a:ext cx="385520" cy="16364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FIC0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E102C19-7D4C-304D-9A9F-4BA2F292F93F}"/>
              </a:ext>
            </a:extLst>
          </p:cNvPr>
          <p:cNvSpPr/>
          <p:nvPr/>
        </p:nvSpPr>
        <p:spPr>
          <a:xfrm rot="16200000">
            <a:off x="721609" y="2305349"/>
            <a:ext cx="701041" cy="15652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FIC0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E6B2B53-8564-274E-9066-31896F4F3AE2}"/>
              </a:ext>
            </a:extLst>
          </p:cNvPr>
          <p:cNvSpPr/>
          <p:nvPr/>
        </p:nvSpPr>
        <p:spPr>
          <a:xfrm rot="16200000">
            <a:off x="716654" y="3064575"/>
            <a:ext cx="710948" cy="156521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FIC1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4A02177-8848-2947-AD6D-D6710BE6C1CD}"/>
              </a:ext>
            </a:extLst>
          </p:cNvPr>
          <p:cNvSpPr/>
          <p:nvPr/>
        </p:nvSpPr>
        <p:spPr>
          <a:xfrm rot="16200000">
            <a:off x="1578893" y="3264136"/>
            <a:ext cx="440475" cy="16364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FIC2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E1AE44D-969C-384B-9341-77314803FDC7}"/>
              </a:ext>
            </a:extLst>
          </p:cNvPr>
          <p:cNvSpPr/>
          <p:nvPr/>
        </p:nvSpPr>
        <p:spPr>
          <a:xfrm>
            <a:off x="1008382" y="5540115"/>
            <a:ext cx="629920" cy="215900"/>
          </a:xfrm>
          <a:prstGeom prst="rect">
            <a:avLst/>
          </a:prstGeom>
          <a:solidFill>
            <a:schemeClr val="bg1"/>
          </a:solidFill>
          <a:ln>
            <a:solidFill>
              <a:srgbClr val="A90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A90043"/>
                </a:solidFill>
                <a:latin typeface="+mj-lt"/>
              </a:rPr>
              <a:t>2002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3AE51F3-44F3-8C47-8B3D-CD271EF7570A}"/>
              </a:ext>
            </a:extLst>
          </p:cNvPr>
          <p:cNvSpPr/>
          <p:nvPr/>
        </p:nvSpPr>
        <p:spPr>
          <a:xfrm>
            <a:off x="1707867" y="5540115"/>
            <a:ext cx="629920" cy="215900"/>
          </a:xfrm>
          <a:prstGeom prst="rect">
            <a:avLst/>
          </a:prstGeom>
          <a:solidFill>
            <a:schemeClr val="bg1"/>
          </a:solidFill>
          <a:ln>
            <a:solidFill>
              <a:srgbClr val="A90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A90043"/>
                </a:solidFill>
                <a:latin typeface="+mj-lt"/>
              </a:rPr>
              <a:t>2004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361C782-809C-5C41-A723-4BA3BB4A01E6}"/>
              </a:ext>
            </a:extLst>
          </p:cNvPr>
          <p:cNvSpPr/>
          <p:nvPr/>
        </p:nvSpPr>
        <p:spPr>
          <a:xfrm>
            <a:off x="495215" y="4335809"/>
            <a:ext cx="447452" cy="1095085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151</a:t>
            </a:r>
            <a:r>
              <a:rPr lang="en-GR" sz="1000" spc="-50" dirty="0">
                <a:latin typeface="+mj-lt"/>
              </a:rPr>
              <a:t>Sm</a:t>
            </a:r>
          </a:p>
          <a:p>
            <a:pPr algn="ctr"/>
            <a:r>
              <a:rPr lang="en-GR" sz="1000" spc="-50" baseline="30000" dirty="0">
                <a:latin typeface="+mj-lt"/>
              </a:rPr>
              <a:t>204</a:t>
            </a:r>
            <a:r>
              <a:rPr lang="en-GR" sz="1000" spc="-50" dirty="0">
                <a:latin typeface="+mj-lt"/>
              </a:rPr>
              <a:t>Pb</a:t>
            </a:r>
          </a:p>
          <a:p>
            <a:pPr algn="ctr"/>
            <a:r>
              <a:rPr lang="en-GR" sz="1000" spc="-50" baseline="30000" dirty="0">
                <a:latin typeface="+mj-lt"/>
              </a:rPr>
              <a:t>206</a:t>
            </a:r>
            <a:r>
              <a:rPr lang="en-GR" sz="1000" spc="-50" dirty="0">
                <a:latin typeface="+mj-lt"/>
              </a:rPr>
              <a:t>Pb</a:t>
            </a:r>
          </a:p>
          <a:p>
            <a:pPr algn="ctr"/>
            <a:r>
              <a:rPr lang="en-GR" sz="1000" spc="-50" baseline="30000" dirty="0">
                <a:latin typeface="+mj-lt"/>
              </a:rPr>
              <a:t>207</a:t>
            </a:r>
            <a:r>
              <a:rPr lang="en-GR" sz="1000" spc="-50" dirty="0">
                <a:latin typeface="+mj-lt"/>
              </a:rPr>
              <a:t>Pb</a:t>
            </a:r>
          </a:p>
          <a:p>
            <a:pPr algn="ctr"/>
            <a:r>
              <a:rPr lang="en-GR" sz="1000" spc="-50" baseline="30000" dirty="0">
                <a:latin typeface="+mj-lt"/>
              </a:rPr>
              <a:t>209</a:t>
            </a:r>
            <a:r>
              <a:rPr lang="en-GR" sz="1000" spc="-50" dirty="0">
                <a:latin typeface="+mj-lt"/>
              </a:rPr>
              <a:t>Bi</a:t>
            </a:r>
          </a:p>
          <a:p>
            <a:pPr algn="ctr"/>
            <a:r>
              <a:rPr lang="en-GR" sz="1000" spc="-50" baseline="30000" dirty="0">
                <a:latin typeface="+mj-lt"/>
              </a:rPr>
              <a:t>232</a:t>
            </a:r>
            <a:r>
              <a:rPr lang="en-GR" sz="1000" spc="-50" dirty="0">
                <a:latin typeface="+mj-lt"/>
              </a:rPr>
              <a:t>Th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01BF7B5-6120-AC40-8CF2-1E0EF25E65CA}"/>
              </a:ext>
            </a:extLst>
          </p:cNvPr>
          <p:cNvSpPr/>
          <p:nvPr/>
        </p:nvSpPr>
        <p:spPr>
          <a:xfrm>
            <a:off x="495215" y="3823727"/>
            <a:ext cx="447452" cy="459812"/>
          </a:xfrm>
          <a:prstGeom prst="rect">
            <a:avLst/>
          </a:prstGeom>
          <a:solidFill>
            <a:srgbClr val="A900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232</a:t>
            </a:r>
            <a:r>
              <a:rPr lang="en-GR" sz="1000" spc="-50" dirty="0">
                <a:latin typeface="+mj-lt"/>
              </a:rPr>
              <a:t>Th</a:t>
            </a:r>
          </a:p>
          <a:p>
            <a:pPr algn="ctr"/>
            <a:r>
              <a:rPr lang="en-GR" sz="1000" spc="-50" baseline="30000" dirty="0">
                <a:latin typeface="+mj-lt"/>
              </a:rPr>
              <a:t>234</a:t>
            </a:r>
            <a:r>
              <a:rPr lang="en-GR" sz="1000" spc="-50" dirty="0">
                <a:latin typeface="+mj-lt"/>
              </a:rPr>
              <a:t>U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4B533D9-A7A9-6249-8B3F-FE67FD410CE4}"/>
              </a:ext>
            </a:extLst>
          </p:cNvPr>
          <p:cNvSpPr/>
          <p:nvPr/>
        </p:nvSpPr>
        <p:spPr>
          <a:xfrm rot="16200000">
            <a:off x="-131698" y="4806193"/>
            <a:ext cx="1097295" cy="15652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C6D6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EA98567-69B4-2B4E-BC0A-55AD924A554B}"/>
              </a:ext>
            </a:extLst>
          </p:cNvPr>
          <p:cNvSpPr/>
          <p:nvPr/>
        </p:nvSpPr>
        <p:spPr>
          <a:xfrm rot="16200000">
            <a:off x="187051" y="3975370"/>
            <a:ext cx="459810" cy="15652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PPAC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7096514-4500-E544-B82D-81B4EF6EEFCB}"/>
              </a:ext>
            </a:extLst>
          </p:cNvPr>
          <p:cNvSpPr/>
          <p:nvPr/>
        </p:nvSpPr>
        <p:spPr>
          <a:xfrm>
            <a:off x="495215" y="3352078"/>
            <a:ext cx="444826" cy="409016"/>
          </a:xfrm>
          <a:prstGeom prst="rect">
            <a:avLst/>
          </a:prstGeom>
          <a:solidFill>
            <a:srgbClr val="A900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234</a:t>
            </a:r>
            <a:r>
              <a:rPr lang="en-GR" sz="1000" spc="-50" dirty="0">
                <a:latin typeface="+mj-lt"/>
              </a:rPr>
              <a:t>U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F69B367-7585-D143-B8C6-D271B7C28D05}"/>
              </a:ext>
            </a:extLst>
          </p:cNvPr>
          <p:cNvSpPr/>
          <p:nvPr/>
        </p:nvSpPr>
        <p:spPr>
          <a:xfrm rot="16200000">
            <a:off x="212445" y="3478321"/>
            <a:ext cx="409014" cy="15652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FIC0</a:t>
            </a:r>
          </a:p>
        </p:txBody>
      </p:sp>
      <p:sp>
        <p:nvSpPr>
          <p:cNvPr id="39" name="Left Brace 38">
            <a:extLst>
              <a:ext uri="{FF2B5EF4-FFF2-40B4-BE49-F238E27FC236}">
                <a16:creationId xmlns:a16="http://schemas.microsoft.com/office/drawing/2014/main" id="{225D5906-4653-3B45-A60B-CBF24A562C74}"/>
              </a:ext>
            </a:extLst>
          </p:cNvPr>
          <p:cNvSpPr/>
          <p:nvPr/>
        </p:nvSpPr>
        <p:spPr>
          <a:xfrm rot="16200000">
            <a:off x="1293199" y="4754354"/>
            <a:ext cx="92664" cy="2255798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E8F8B06-333C-1E4F-8DC2-960BF4B1B675}"/>
              </a:ext>
            </a:extLst>
          </p:cNvPr>
          <p:cNvSpPr txBox="1"/>
          <p:nvPr/>
        </p:nvSpPr>
        <p:spPr>
          <a:xfrm>
            <a:off x="1034951" y="5975766"/>
            <a:ext cx="67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</a:t>
            </a:r>
            <a:r>
              <a:rPr lang="en-GR" sz="1200" dirty="0"/>
              <a:t>hase 1</a:t>
            </a:r>
          </a:p>
        </p:txBody>
      </p:sp>
      <p:sp>
        <p:nvSpPr>
          <p:cNvPr id="101" name="Left Brace 100">
            <a:extLst>
              <a:ext uri="{FF2B5EF4-FFF2-40B4-BE49-F238E27FC236}">
                <a16:creationId xmlns:a16="http://schemas.microsoft.com/office/drawing/2014/main" id="{D3842CF4-639E-E445-8CA1-0B9CF7E6233C}"/>
              </a:ext>
            </a:extLst>
          </p:cNvPr>
          <p:cNvSpPr/>
          <p:nvPr/>
        </p:nvSpPr>
        <p:spPr>
          <a:xfrm rot="16200000">
            <a:off x="4056608" y="4396246"/>
            <a:ext cx="96599" cy="2985796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4BF871A-1562-C443-A3A6-1A9C134F253C}"/>
              </a:ext>
            </a:extLst>
          </p:cNvPr>
          <p:cNvSpPr txBox="1"/>
          <p:nvPr/>
        </p:nvSpPr>
        <p:spPr>
          <a:xfrm>
            <a:off x="3760280" y="6019307"/>
            <a:ext cx="67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</a:t>
            </a:r>
            <a:r>
              <a:rPr lang="en-GR" sz="1200" dirty="0"/>
              <a:t>hase 2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B0EBC5D7-028D-D94E-B74F-41DF0C5C0483}"/>
              </a:ext>
            </a:extLst>
          </p:cNvPr>
          <p:cNvSpPr/>
          <p:nvPr/>
        </p:nvSpPr>
        <p:spPr>
          <a:xfrm>
            <a:off x="3537989" y="4930300"/>
            <a:ext cx="518162" cy="483180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56</a:t>
            </a:r>
            <a:r>
              <a:rPr lang="en-GR" sz="1000" spc="-50" dirty="0">
                <a:latin typeface="+mj-lt"/>
              </a:rPr>
              <a:t>Fe</a:t>
            </a:r>
          </a:p>
          <a:p>
            <a:pPr algn="ctr"/>
            <a:r>
              <a:rPr lang="en-GR" sz="1000" spc="-50" baseline="30000" dirty="0">
                <a:latin typeface="+mj-lt"/>
              </a:rPr>
              <a:t>241</a:t>
            </a:r>
            <a:r>
              <a:rPr lang="en-GR" sz="1000" spc="-50" dirty="0">
                <a:latin typeface="+mj-lt"/>
              </a:rPr>
              <a:t>Am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FEF42D92-E001-B745-9377-4319D6D62B32}"/>
              </a:ext>
            </a:extLst>
          </p:cNvPr>
          <p:cNvSpPr/>
          <p:nvPr/>
        </p:nvSpPr>
        <p:spPr>
          <a:xfrm>
            <a:off x="4268555" y="4572089"/>
            <a:ext cx="471348" cy="835212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236</a:t>
            </a:r>
            <a:r>
              <a:rPr lang="en-GR" sz="1000" spc="-50" dirty="0">
                <a:latin typeface="+mj-lt"/>
              </a:rPr>
              <a:t>U</a:t>
            </a:r>
          </a:p>
          <a:p>
            <a:pPr algn="ctr"/>
            <a:r>
              <a:rPr lang="en-GR" sz="1000" spc="-50" baseline="30000" dirty="0">
                <a:latin typeface="+mj-lt"/>
              </a:rPr>
              <a:t>63</a:t>
            </a:r>
            <a:r>
              <a:rPr lang="en-GR" sz="1000" spc="-50" dirty="0">
                <a:latin typeface="+mj-lt"/>
              </a:rPr>
              <a:t>Ni</a:t>
            </a:r>
          </a:p>
          <a:p>
            <a:pPr algn="ctr"/>
            <a:r>
              <a:rPr lang="en-GR" sz="1000" spc="-50" baseline="30000" dirty="0">
                <a:latin typeface="+mj-lt"/>
              </a:rPr>
              <a:t>62</a:t>
            </a:r>
            <a:r>
              <a:rPr lang="en-GR" sz="1000" spc="-50" dirty="0">
                <a:latin typeface="+mj-lt"/>
              </a:rPr>
              <a:t>Ni</a:t>
            </a:r>
          </a:p>
          <a:p>
            <a:pPr algn="ctr"/>
            <a:r>
              <a:rPr lang="en-GR" sz="1000" spc="-50" baseline="30000" dirty="0">
                <a:latin typeface="+mj-lt"/>
              </a:rPr>
              <a:t>58</a:t>
            </a:r>
            <a:r>
              <a:rPr lang="en-GR" sz="1000" spc="-50" dirty="0">
                <a:latin typeface="+mj-lt"/>
              </a:rPr>
              <a:t>Ni</a:t>
            </a:r>
          </a:p>
          <a:p>
            <a:pPr algn="ctr"/>
            <a:r>
              <a:rPr lang="en-GR" sz="1000" spc="-50" baseline="30000" dirty="0">
                <a:latin typeface="+mj-lt"/>
              </a:rPr>
              <a:t>57</a:t>
            </a:r>
            <a:r>
              <a:rPr lang="en-GR" sz="1000" spc="-50" dirty="0">
                <a:latin typeface="+mj-lt"/>
              </a:rPr>
              <a:t>Fe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B4FD3562-D666-ED4C-9828-DA8B91E6CA02}"/>
              </a:ext>
            </a:extLst>
          </p:cNvPr>
          <p:cNvSpPr/>
          <p:nvPr/>
        </p:nvSpPr>
        <p:spPr>
          <a:xfrm>
            <a:off x="2703916" y="5532860"/>
            <a:ext cx="629920" cy="215900"/>
          </a:xfrm>
          <a:prstGeom prst="rect">
            <a:avLst/>
          </a:prstGeom>
          <a:solidFill>
            <a:schemeClr val="bg1"/>
          </a:solidFill>
          <a:ln>
            <a:solidFill>
              <a:srgbClr val="A90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A90043"/>
                </a:solidFill>
                <a:latin typeface="+mj-lt"/>
              </a:rPr>
              <a:t>2009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60EC4B0F-E184-AF4E-869F-5DAFC996C4BC}"/>
              </a:ext>
            </a:extLst>
          </p:cNvPr>
          <p:cNvSpPr/>
          <p:nvPr/>
        </p:nvSpPr>
        <p:spPr>
          <a:xfrm rot="16200000">
            <a:off x="3217112" y="5092601"/>
            <a:ext cx="483181" cy="158573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C6D6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562BB3E4-2775-C44E-99E2-391B5706ACD2}"/>
              </a:ext>
            </a:extLst>
          </p:cNvPr>
          <p:cNvSpPr/>
          <p:nvPr/>
        </p:nvSpPr>
        <p:spPr>
          <a:xfrm rot="16200000">
            <a:off x="3762962" y="4914035"/>
            <a:ext cx="835212" cy="15131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C6D6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EA374A03-DA45-1447-BE04-FB2C13BEC9C5}"/>
              </a:ext>
            </a:extLst>
          </p:cNvPr>
          <p:cNvSpPr/>
          <p:nvPr/>
        </p:nvSpPr>
        <p:spPr>
          <a:xfrm>
            <a:off x="3395983" y="5532860"/>
            <a:ext cx="629920" cy="215900"/>
          </a:xfrm>
          <a:prstGeom prst="rect">
            <a:avLst/>
          </a:prstGeom>
          <a:solidFill>
            <a:schemeClr val="bg1"/>
          </a:solidFill>
          <a:ln>
            <a:solidFill>
              <a:srgbClr val="A90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A90043"/>
                </a:solidFill>
                <a:latin typeface="+mj-lt"/>
              </a:rPr>
              <a:t>2010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98853B7-FB03-364B-84F5-09264594609E}"/>
              </a:ext>
            </a:extLst>
          </p:cNvPr>
          <p:cNvSpPr/>
          <p:nvPr/>
        </p:nvSpPr>
        <p:spPr>
          <a:xfrm>
            <a:off x="4095468" y="5532860"/>
            <a:ext cx="629920" cy="215900"/>
          </a:xfrm>
          <a:prstGeom prst="rect">
            <a:avLst/>
          </a:prstGeom>
          <a:solidFill>
            <a:schemeClr val="bg1"/>
          </a:solidFill>
          <a:ln>
            <a:solidFill>
              <a:srgbClr val="A90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A90043"/>
                </a:solidFill>
                <a:latin typeface="+mj-lt"/>
              </a:rPr>
              <a:t>2011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D77B81A3-9D2B-0643-ADB6-C725873C948B}"/>
              </a:ext>
            </a:extLst>
          </p:cNvPr>
          <p:cNvSpPr/>
          <p:nvPr/>
        </p:nvSpPr>
        <p:spPr>
          <a:xfrm>
            <a:off x="2882816" y="4930300"/>
            <a:ext cx="447452" cy="493339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62</a:t>
            </a:r>
            <a:r>
              <a:rPr lang="en-GR" sz="1000" spc="-50" dirty="0">
                <a:latin typeface="+mj-lt"/>
              </a:rPr>
              <a:t>Ni</a:t>
            </a:r>
          </a:p>
          <a:p>
            <a:pPr algn="ctr"/>
            <a:r>
              <a:rPr lang="en-GR" sz="1000" spc="-50" baseline="30000" dirty="0">
                <a:latin typeface="+mj-lt"/>
              </a:rPr>
              <a:t>56</a:t>
            </a:r>
            <a:r>
              <a:rPr lang="en-GR" sz="1000" spc="-50" dirty="0">
                <a:latin typeface="+mj-lt"/>
              </a:rPr>
              <a:t>Fe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4331C035-30F8-A847-A78C-642FCEEC8461}"/>
              </a:ext>
            </a:extLst>
          </p:cNvPr>
          <p:cNvSpPr/>
          <p:nvPr/>
        </p:nvSpPr>
        <p:spPr>
          <a:xfrm rot="16200000">
            <a:off x="2556860" y="5099894"/>
            <a:ext cx="493339" cy="158571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C6D6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A306702D-3B02-BB4E-B023-29E037FE963B}"/>
              </a:ext>
            </a:extLst>
          </p:cNvPr>
          <p:cNvSpPr/>
          <p:nvPr/>
        </p:nvSpPr>
        <p:spPr>
          <a:xfrm>
            <a:off x="4987011" y="4634750"/>
            <a:ext cx="471348" cy="765294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238</a:t>
            </a:r>
            <a:r>
              <a:rPr lang="en-GR" sz="1000" spc="-50" dirty="0">
                <a:latin typeface="+mj-lt"/>
              </a:rPr>
              <a:t>U</a:t>
            </a:r>
          </a:p>
          <a:p>
            <a:pPr algn="ctr"/>
            <a:r>
              <a:rPr lang="en-GR" sz="1000" spc="-50" baseline="30000" dirty="0">
                <a:latin typeface="+mj-lt"/>
              </a:rPr>
              <a:t>25</a:t>
            </a:r>
            <a:r>
              <a:rPr lang="en-GR" sz="1000" spc="-50" dirty="0">
                <a:latin typeface="+mj-lt"/>
              </a:rPr>
              <a:t>Mg</a:t>
            </a:r>
          </a:p>
          <a:p>
            <a:pPr algn="ctr"/>
            <a:r>
              <a:rPr lang="en-GR" sz="1000" spc="-50" baseline="30000" dirty="0">
                <a:latin typeface="+mj-lt"/>
              </a:rPr>
              <a:t>92</a:t>
            </a:r>
            <a:r>
              <a:rPr lang="en-GR" sz="1000" spc="-50" dirty="0">
                <a:latin typeface="+mj-lt"/>
              </a:rPr>
              <a:t>Zr</a:t>
            </a:r>
          </a:p>
          <a:p>
            <a:pPr algn="ctr"/>
            <a:r>
              <a:rPr lang="en-GR" sz="1000" spc="-50" baseline="30000" dirty="0">
                <a:latin typeface="+mj-lt"/>
              </a:rPr>
              <a:t>93</a:t>
            </a:r>
            <a:r>
              <a:rPr lang="en-GR" sz="1000" spc="-50" dirty="0">
                <a:latin typeface="+mj-lt"/>
              </a:rPr>
              <a:t>Zr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F0A1E3C3-D743-484F-A796-F9129BC26250}"/>
              </a:ext>
            </a:extLst>
          </p:cNvPr>
          <p:cNvSpPr/>
          <p:nvPr/>
        </p:nvSpPr>
        <p:spPr>
          <a:xfrm rot="16200000">
            <a:off x="4366904" y="4792268"/>
            <a:ext cx="1064235" cy="151316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C6D6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25805E06-DB09-174E-AF4A-93930BC6DF6D}"/>
              </a:ext>
            </a:extLst>
          </p:cNvPr>
          <p:cNvSpPr/>
          <p:nvPr/>
        </p:nvSpPr>
        <p:spPr>
          <a:xfrm>
            <a:off x="4813924" y="5525603"/>
            <a:ext cx="629920" cy="215900"/>
          </a:xfrm>
          <a:prstGeom prst="rect">
            <a:avLst/>
          </a:prstGeom>
          <a:solidFill>
            <a:schemeClr val="bg1"/>
          </a:solidFill>
          <a:ln>
            <a:solidFill>
              <a:srgbClr val="A90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A90043"/>
                </a:solidFill>
                <a:latin typeface="+mj-lt"/>
              </a:rPr>
              <a:t>2012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34FF01D2-F02B-7642-BD36-9948A0D573E3}"/>
              </a:ext>
            </a:extLst>
          </p:cNvPr>
          <p:cNvSpPr/>
          <p:nvPr/>
        </p:nvSpPr>
        <p:spPr>
          <a:xfrm>
            <a:off x="3530731" y="4439872"/>
            <a:ext cx="518162" cy="429322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235</a:t>
            </a:r>
            <a:r>
              <a:rPr lang="en-GR" sz="1000" spc="-50" dirty="0">
                <a:latin typeface="+mj-lt"/>
              </a:rPr>
              <a:t>U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A0CEC9F7-5620-7E49-8A27-F8B371AEC85D}"/>
              </a:ext>
            </a:extLst>
          </p:cNvPr>
          <p:cNvSpPr/>
          <p:nvPr/>
        </p:nvSpPr>
        <p:spPr>
          <a:xfrm rot="16200000">
            <a:off x="3236788" y="4575246"/>
            <a:ext cx="429318" cy="158571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TAC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2C8511A6-1A4E-C349-914F-467F64A747DA}"/>
              </a:ext>
            </a:extLst>
          </p:cNvPr>
          <p:cNvSpPr/>
          <p:nvPr/>
        </p:nvSpPr>
        <p:spPr>
          <a:xfrm>
            <a:off x="4987011" y="4335808"/>
            <a:ext cx="471348" cy="29894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baseline="30000" dirty="0"/>
              <a:t>12</a:t>
            </a:r>
            <a:r>
              <a:rPr lang="en-GR" sz="1000" dirty="0"/>
              <a:t>C</a:t>
            </a:r>
            <a:endParaRPr lang="en-GR" sz="1000" baseline="30000" dirty="0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C19DE7FC-F9D3-9E4C-BEAD-69D5D07C2A51}"/>
              </a:ext>
            </a:extLst>
          </p:cNvPr>
          <p:cNvSpPr/>
          <p:nvPr/>
        </p:nvSpPr>
        <p:spPr>
          <a:xfrm>
            <a:off x="4270961" y="3598038"/>
            <a:ext cx="471348" cy="42932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59</a:t>
            </a:r>
            <a:r>
              <a:rPr lang="en-GR" sz="1000" spc="-50" dirty="0">
                <a:latin typeface="+mj-lt"/>
              </a:rPr>
              <a:t>Ni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57B89B81-0E94-7845-AAB1-E06E606F10C4}"/>
              </a:ext>
            </a:extLst>
          </p:cNvPr>
          <p:cNvSpPr/>
          <p:nvPr/>
        </p:nvSpPr>
        <p:spPr>
          <a:xfrm rot="16200000">
            <a:off x="3973390" y="3729784"/>
            <a:ext cx="429318" cy="16582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CVD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1D1E5A39-B9A9-0C4B-823D-E3A57C7B04F9}"/>
              </a:ext>
            </a:extLst>
          </p:cNvPr>
          <p:cNvSpPr/>
          <p:nvPr/>
        </p:nvSpPr>
        <p:spPr>
          <a:xfrm>
            <a:off x="4263706" y="3019725"/>
            <a:ext cx="478603" cy="52140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33</a:t>
            </a:r>
            <a:r>
              <a:rPr lang="en-GR" sz="1000" spc="-50" dirty="0">
                <a:latin typeface="+mj-lt"/>
              </a:rPr>
              <a:t>S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5ECCF0E6-E338-CE48-AAD0-4F806E94F5AF}"/>
              </a:ext>
            </a:extLst>
          </p:cNvPr>
          <p:cNvSpPr/>
          <p:nvPr/>
        </p:nvSpPr>
        <p:spPr>
          <a:xfrm rot="16200000">
            <a:off x="3920092" y="3197513"/>
            <a:ext cx="521403" cy="16582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MGAS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65E270C7-1BB3-6B45-AFD6-1CB1B6A1A239}"/>
              </a:ext>
            </a:extLst>
          </p:cNvPr>
          <p:cNvSpPr/>
          <p:nvPr/>
        </p:nvSpPr>
        <p:spPr>
          <a:xfrm>
            <a:off x="4270961" y="4084271"/>
            <a:ext cx="468941" cy="429322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87</a:t>
            </a:r>
            <a:r>
              <a:rPr lang="en-GR" sz="1000" spc="-50" dirty="0">
                <a:latin typeface="+mj-lt"/>
              </a:rPr>
              <a:t>Sr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4ECF2664-14B7-E54E-8AF1-481F12FB2F56}"/>
              </a:ext>
            </a:extLst>
          </p:cNvPr>
          <p:cNvSpPr/>
          <p:nvPr/>
        </p:nvSpPr>
        <p:spPr>
          <a:xfrm rot="16200000">
            <a:off x="3973187" y="4215813"/>
            <a:ext cx="429318" cy="16623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TAC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93AD285F-ED26-7D4D-8993-C1CF1E8BA7F3}"/>
              </a:ext>
            </a:extLst>
          </p:cNvPr>
          <p:cNvSpPr/>
          <p:nvPr/>
        </p:nvSpPr>
        <p:spPr>
          <a:xfrm>
            <a:off x="4989418" y="3852042"/>
            <a:ext cx="468941" cy="429322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238</a:t>
            </a:r>
            <a:r>
              <a:rPr lang="en-GR" sz="1000" spc="-50" dirty="0">
                <a:latin typeface="+mj-lt"/>
              </a:rPr>
              <a:t>U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CD2D1FFF-CF0D-3C40-A89A-A321FAA38DD8}"/>
              </a:ext>
            </a:extLst>
          </p:cNvPr>
          <p:cNvSpPr/>
          <p:nvPr/>
        </p:nvSpPr>
        <p:spPr>
          <a:xfrm rot="16200000">
            <a:off x="4691644" y="3983584"/>
            <a:ext cx="429318" cy="16623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TAC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17A3CC2B-6CED-B448-A34F-1EFC8A4F2A0C}"/>
              </a:ext>
            </a:extLst>
          </p:cNvPr>
          <p:cNvSpPr/>
          <p:nvPr/>
        </p:nvSpPr>
        <p:spPr>
          <a:xfrm>
            <a:off x="4996677" y="3273725"/>
            <a:ext cx="468941" cy="521413"/>
          </a:xfrm>
          <a:prstGeom prst="rect">
            <a:avLst/>
          </a:prstGeom>
          <a:solidFill>
            <a:srgbClr val="A900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240</a:t>
            </a:r>
            <a:r>
              <a:rPr lang="en-GR" sz="1000" spc="-50" dirty="0">
                <a:latin typeface="+mj-lt"/>
              </a:rPr>
              <a:t>Pu</a:t>
            </a:r>
          </a:p>
          <a:p>
            <a:pPr algn="ctr"/>
            <a:r>
              <a:rPr lang="en-GR" sz="1000" spc="-50" baseline="30000" dirty="0">
                <a:latin typeface="+mj-lt"/>
              </a:rPr>
              <a:t>242</a:t>
            </a:r>
            <a:r>
              <a:rPr lang="en-GR" sz="1000" spc="-50" dirty="0">
                <a:latin typeface="+mj-lt"/>
              </a:rPr>
              <a:t>Pu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FD311FE5-C822-7A44-87F8-8AFE9947FBE5}"/>
              </a:ext>
            </a:extLst>
          </p:cNvPr>
          <p:cNvSpPr/>
          <p:nvPr/>
        </p:nvSpPr>
        <p:spPr>
          <a:xfrm rot="16200000">
            <a:off x="4651567" y="3452605"/>
            <a:ext cx="521408" cy="16365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MGAS</a:t>
            </a: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EEAD6E87-DBF2-3F47-BBEB-DB2F0F897B20}"/>
              </a:ext>
            </a:extLst>
          </p:cNvPr>
          <p:cNvSpPr/>
          <p:nvPr/>
        </p:nvSpPr>
        <p:spPr>
          <a:xfrm>
            <a:off x="6636787" y="4439872"/>
            <a:ext cx="518162" cy="966350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147</a:t>
            </a:r>
            <a:r>
              <a:rPr lang="en-GR" sz="1000" spc="-50" dirty="0">
                <a:latin typeface="+mj-lt"/>
              </a:rPr>
              <a:t>Pm</a:t>
            </a:r>
          </a:p>
          <a:p>
            <a:pPr algn="ctr"/>
            <a:r>
              <a:rPr lang="en-GR" sz="1000" spc="-50" baseline="30000" dirty="0">
                <a:latin typeface="+mj-lt"/>
              </a:rPr>
              <a:t>242</a:t>
            </a:r>
            <a:r>
              <a:rPr lang="en-GR" sz="1000" spc="-50" dirty="0">
                <a:latin typeface="+mj-lt"/>
              </a:rPr>
              <a:t>Pu</a:t>
            </a:r>
          </a:p>
          <a:p>
            <a:pPr algn="ctr"/>
            <a:r>
              <a:rPr lang="en-GR" sz="1000" spc="-50" baseline="30000" dirty="0">
                <a:latin typeface="+mj-lt"/>
              </a:rPr>
              <a:t>204</a:t>
            </a:r>
            <a:r>
              <a:rPr lang="en-GR" sz="1000" spc="-50" dirty="0">
                <a:latin typeface="+mj-lt"/>
              </a:rPr>
              <a:t>Tl</a:t>
            </a:r>
          </a:p>
          <a:p>
            <a:pPr algn="ctr"/>
            <a:r>
              <a:rPr lang="en-GR" sz="1000" spc="-50" baseline="30000" dirty="0">
                <a:latin typeface="+mj-lt"/>
              </a:rPr>
              <a:t>76</a:t>
            </a:r>
            <a:r>
              <a:rPr lang="en-GR" sz="1000" spc="-50" dirty="0">
                <a:latin typeface="+mj-lt"/>
              </a:rPr>
              <a:t>Ge</a:t>
            </a:r>
          </a:p>
          <a:p>
            <a:pPr algn="ctr"/>
            <a:r>
              <a:rPr lang="en-GR" sz="1000" spc="-50" baseline="30000" dirty="0">
                <a:latin typeface="+mj-lt"/>
              </a:rPr>
              <a:t>74</a:t>
            </a:r>
            <a:r>
              <a:rPr lang="en-GR" sz="1000" spc="-50" dirty="0">
                <a:latin typeface="+mj-lt"/>
              </a:rPr>
              <a:t>Ge</a:t>
            </a:r>
          </a:p>
          <a:p>
            <a:pPr algn="ctr"/>
            <a:r>
              <a:rPr lang="en-GR" sz="1000" spc="-50" baseline="30000" dirty="0">
                <a:latin typeface="+mj-lt"/>
              </a:rPr>
              <a:t>70</a:t>
            </a:r>
            <a:r>
              <a:rPr lang="en-GR" sz="1000" spc="-50" dirty="0">
                <a:latin typeface="+mj-lt"/>
              </a:rPr>
              <a:t>Ge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17FCB5EE-3869-E546-9C5A-67FA44D1BE12}"/>
              </a:ext>
            </a:extLst>
          </p:cNvPr>
          <p:cNvSpPr/>
          <p:nvPr/>
        </p:nvSpPr>
        <p:spPr>
          <a:xfrm>
            <a:off x="7367353" y="4858169"/>
            <a:ext cx="471348" cy="541874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157</a:t>
            </a:r>
            <a:r>
              <a:rPr lang="en-GR" sz="1000" spc="-50" dirty="0">
                <a:latin typeface="+mj-lt"/>
              </a:rPr>
              <a:t>Gd</a:t>
            </a:r>
          </a:p>
          <a:p>
            <a:pPr algn="ctr"/>
            <a:r>
              <a:rPr lang="en-GR" sz="1000" spc="-50" baseline="30000" dirty="0">
                <a:latin typeface="+mj-lt"/>
              </a:rPr>
              <a:t>155</a:t>
            </a:r>
            <a:r>
              <a:rPr lang="en-GR" sz="1000" spc="-50" dirty="0">
                <a:latin typeface="+mj-lt"/>
              </a:rPr>
              <a:t>Gd</a:t>
            </a:r>
          </a:p>
          <a:p>
            <a:pPr algn="ctr"/>
            <a:r>
              <a:rPr lang="en-GR" sz="1000" spc="-50" baseline="30000" dirty="0">
                <a:latin typeface="+mj-lt"/>
              </a:rPr>
              <a:t>72</a:t>
            </a:r>
            <a:r>
              <a:rPr lang="en-GR" sz="1000" spc="-50" dirty="0">
                <a:latin typeface="+mj-lt"/>
              </a:rPr>
              <a:t>Ge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AD6927C3-5C1A-D44C-A240-8AE17A5E56A7}"/>
              </a:ext>
            </a:extLst>
          </p:cNvPr>
          <p:cNvSpPr/>
          <p:nvPr/>
        </p:nvSpPr>
        <p:spPr>
          <a:xfrm>
            <a:off x="5802714" y="5525602"/>
            <a:ext cx="629920" cy="215900"/>
          </a:xfrm>
          <a:prstGeom prst="rect">
            <a:avLst/>
          </a:prstGeom>
          <a:solidFill>
            <a:schemeClr val="bg1"/>
          </a:solidFill>
          <a:ln>
            <a:solidFill>
              <a:srgbClr val="A90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A90043"/>
                </a:solidFill>
                <a:latin typeface="+mj-lt"/>
              </a:rPr>
              <a:t>2014</a:t>
            </a: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AA5D4075-4080-A244-A525-5FE34E823B1A}"/>
              </a:ext>
            </a:extLst>
          </p:cNvPr>
          <p:cNvSpPr/>
          <p:nvPr/>
        </p:nvSpPr>
        <p:spPr>
          <a:xfrm rot="16200000">
            <a:off x="6071789" y="4846294"/>
            <a:ext cx="966350" cy="15349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C6D6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56BDC871-4778-1742-9BE3-38981E52CF71}"/>
              </a:ext>
            </a:extLst>
          </p:cNvPr>
          <p:cNvSpPr/>
          <p:nvPr/>
        </p:nvSpPr>
        <p:spPr>
          <a:xfrm rot="16200000">
            <a:off x="7023376" y="5038495"/>
            <a:ext cx="541877" cy="18121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C6D6</a:t>
            </a: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7AA0CF97-A5E2-B440-9453-3981D83A99E8}"/>
              </a:ext>
            </a:extLst>
          </p:cNvPr>
          <p:cNvSpPr/>
          <p:nvPr/>
        </p:nvSpPr>
        <p:spPr>
          <a:xfrm>
            <a:off x="6494781" y="5525602"/>
            <a:ext cx="629920" cy="215900"/>
          </a:xfrm>
          <a:prstGeom prst="rect">
            <a:avLst/>
          </a:prstGeom>
          <a:solidFill>
            <a:schemeClr val="bg1"/>
          </a:solidFill>
          <a:ln>
            <a:solidFill>
              <a:srgbClr val="A90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A90043"/>
                </a:solidFill>
                <a:latin typeface="+mj-lt"/>
              </a:rPr>
              <a:t>2015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274CB7A8-1F3D-2145-82E0-18E6C7F7BB9D}"/>
              </a:ext>
            </a:extLst>
          </p:cNvPr>
          <p:cNvSpPr/>
          <p:nvPr/>
        </p:nvSpPr>
        <p:spPr>
          <a:xfrm>
            <a:off x="7194266" y="5525602"/>
            <a:ext cx="629920" cy="215900"/>
          </a:xfrm>
          <a:prstGeom prst="rect">
            <a:avLst/>
          </a:prstGeom>
          <a:solidFill>
            <a:schemeClr val="bg1"/>
          </a:solidFill>
          <a:ln>
            <a:solidFill>
              <a:srgbClr val="A90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A90043"/>
                </a:solidFill>
                <a:latin typeface="+mj-lt"/>
              </a:rPr>
              <a:t>2016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1C621517-DF5F-214E-8C03-400B63637E81}"/>
              </a:ext>
            </a:extLst>
          </p:cNvPr>
          <p:cNvSpPr/>
          <p:nvPr/>
        </p:nvSpPr>
        <p:spPr>
          <a:xfrm rot="16200000">
            <a:off x="5605718" y="5079467"/>
            <a:ext cx="488546" cy="180116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C6D6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1BF1A76A-9BA2-3847-AFCE-1FF12E0F56C5}"/>
              </a:ext>
            </a:extLst>
          </p:cNvPr>
          <p:cNvSpPr/>
          <p:nvPr/>
        </p:nvSpPr>
        <p:spPr>
          <a:xfrm>
            <a:off x="8085809" y="4153529"/>
            <a:ext cx="471348" cy="1239257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154</a:t>
            </a:r>
            <a:r>
              <a:rPr lang="en-GR" sz="1000" spc="-50" dirty="0">
                <a:latin typeface="+mj-lt"/>
              </a:rPr>
              <a:t>Gd</a:t>
            </a:r>
          </a:p>
          <a:p>
            <a:pPr algn="ctr"/>
            <a:r>
              <a:rPr lang="en-GR" sz="1000" spc="-50" baseline="30000" dirty="0">
                <a:latin typeface="+mj-lt"/>
              </a:rPr>
              <a:t>77</a:t>
            </a:r>
            <a:r>
              <a:rPr lang="en-GR" sz="1000" spc="-50" dirty="0">
                <a:latin typeface="+mj-lt"/>
              </a:rPr>
              <a:t>Se</a:t>
            </a:r>
          </a:p>
          <a:p>
            <a:pPr algn="ctr"/>
            <a:r>
              <a:rPr lang="en-GR" sz="1000" spc="-50" baseline="30000" dirty="0">
                <a:latin typeface="+mj-lt"/>
              </a:rPr>
              <a:t>78</a:t>
            </a:r>
            <a:r>
              <a:rPr lang="en-GR" sz="1000" spc="-50" dirty="0">
                <a:latin typeface="+mj-lt"/>
              </a:rPr>
              <a:t>Se</a:t>
            </a:r>
          </a:p>
          <a:p>
            <a:pPr algn="ctr"/>
            <a:r>
              <a:rPr lang="en-GR" sz="1000" spc="-50" baseline="30000" dirty="0">
                <a:latin typeface="+mj-lt"/>
              </a:rPr>
              <a:t>69</a:t>
            </a:r>
            <a:r>
              <a:rPr lang="en-GR" sz="1000" spc="-50" dirty="0">
                <a:latin typeface="+mj-lt"/>
              </a:rPr>
              <a:t>Ga</a:t>
            </a:r>
          </a:p>
          <a:p>
            <a:pPr algn="ctr"/>
            <a:r>
              <a:rPr lang="en-GR" sz="1000" spc="-50" baseline="30000" dirty="0">
                <a:latin typeface="+mj-lt"/>
              </a:rPr>
              <a:t>71</a:t>
            </a:r>
            <a:r>
              <a:rPr lang="en-GR" sz="1000" spc="-50" dirty="0">
                <a:latin typeface="+mj-lt"/>
              </a:rPr>
              <a:t>Ga</a:t>
            </a:r>
          </a:p>
          <a:p>
            <a:pPr algn="ctr"/>
            <a:r>
              <a:rPr lang="en-GR" sz="1000" spc="-50" baseline="30000" dirty="0">
                <a:latin typeface="+mj-lt"/>
              </a:rPr>
              <a:t>89</a:t>
            </a:r>
            <a:r>
              <a:rPr lang="en-GR" sz="1000" spc="-50" dirty="0">
                <a:latin typeface="+mj-lt"/>
              </a:rPr>
              <a:t>Yr</a:t>
            </a:r>
          </a:p>
          <a:p>
            <a:pPr algn="ctr"/>
            <a:r>
              <a:rPr lang="en-GR" sz="1000" spc="-50" baseline="30000" dirty="0">
                <a:latin typeface="+mj-lt"/>
              </a:rPr>
              <a:t>88</a:t>
            </a:r>
            <a:r>
              <a:rPr lang="en-GR" sz="1000" spc="-50" dirty="0">
                <a:latin typeface="+mj-lt"/>
              </a:rPr>
              <a:t>Sr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EE22F18A-C26E-034C-AA5A-AD29A8A2EF73}"/>
              </a:ext>
            </a:extLst>
          </p:cNvPr>
          <p:cNvSpPr/>
          <p:nvPr/>
        </p:nvSpPr>
        <p:spPr>
          <a:xfrm rot="16200000">
            <a:off x="7387308" y="4688381"/>
            <a:ext cx="1239257" cy="169551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C6D6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AF077142-CE72-4C48-9CFD-CA284DC388DE}"/>
              </a:ext>
            </a:extLst>
          </p:cNvPr>
          <p:cNvSpPr/>
          <p:nvPr/>
        </p:nvSpPr>
        <p:spPr>
          <a:xfrm>
            <a:off x="7912722" y="5518345"/>
            <a:ext cx="629920" cy="215900"/>
          </a:xfrm>
          <a:prstGeom prst="rect">
            <a:avLst/>
          </a:prstGeom>
          <a:solidFill>
            <a:schemeClr val="bg1"/>
          </a:solidFill>
          <a:ln>
            <a:solidFill>
              <a:srgbClr val="A90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A90043"/>
                </a:solidFill>
                <a:latin typeface="+mj-lt"/>
              </a:rPr>
              <a:t>2017</a:t>
            </a:r>
          </a:p>
        </p:txBody>
      </p:sp>
      <p:sp>
        <p:nvSpPr>
          <p:cNvPr id="143" name="Left Brace 142">
            <a:extLst>
              <a:ext uri="{FF2B5EF4-FFF2-40B4-BE49-F238E27FC236}">
                <a16:creationId xmlns:a16="http://schemas.microsoft.com/office/drawing/2014/main" id="{2E8605F7-E726-A04B-BEF0-4FED65E3B8D4}"/>
              </a:ext>
            </a:extLst>
          </p:cNvPr>
          <p:cNvSpPr/>
          <p:nvPr/>
        </p:nvSpPr>
        <p:spPr>
          <a:xfrm rot="16200000">
            <a:off x="7520437" y="4052624"/>
            <a:ext cx="106770" cy="3662871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CF6BD077-9458-A942-B359-4B24B28F5717}"/>
              </a:ext>
            </a:extLst>
          </p:cNvPr>
          <p:cNvSpPr/>
          <p:nvPr/>
        </p:nvSpPr>
        <p:spPr>
          <a:xfrm>
            <a:off x="8818778" y="4491818"/>
            <a:ext cx="471348" cy="908227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205</a:t>
            </a:r>
            <a:r>
              <a:rPr lang="en-GR" sz="1000" spc="-50" dirty="0">
                <a:latin typeface="+mj-lt"/>
              </a:rPr>
              <a:t>Tl</a:t>
            </a:r>
          </a:p>
          <a:p>
            <a:pPr algn="ctr"/>
            <a:r>
              <a:rPr lang="en-GR" sz="1000" spc="-50" baseline="30000" dirty="0">
                <a:latin typeface="+mj-lt"/>
              </a:rPr>
              <a:t>35</a:t>
            </a:r>
            <a:r>
              <a:rPr lang="en-GR" sz="1000" spc="-50" dirty="0">
                <a:latin typeface="+mj-lt"/>
              </a:rPr>
              <a:t>Cl</a:t>
            </a:r>
          </a:p>
          <a:p>
            <a:pPr algn="ctr"/>
            <a:r>
              <a:rPr lang="en-GR" sz="1000" spc="-50" baseline="30000" dirty="0">
                <a:latin typeface="+mj-lt"/>
              </a:rPr>
              <a:t>140</a:t>
            </a:r>
            <a:r>
              <a:rPr lang="en-GR" sz="1000" spc="-50" dirty="0">
                <a:latin typeface="+mj-lt"/>
              </a:rPr>
              <a:t>Ce</a:t>
            </a:r>
          </a:p>
          <a:p>
            <a:pPr algn="ctr"/>
            <a:r>
              <a:rPr lang="en-GR" sz="1000" spc="-50" baseline="30000" dirty="0">
                <a:latin typeface="+mj-lt"/>
              </a:rPr>
              <a:t>80</a:t>
            </a:r>
            <a:r>
              <a:rPr lang="en-GR" sz="1000" spc="-50" dirty="0">
                <a:latin typeface="+mj-lt"/>
              </a:rPr>
              <a:t>Se</a:t>
            </a:r>
          </a:p>
          <a:p>
            <a:pPr algn="ctr"/>
            <a:r>
              <a:rPr lang="en-GR" sz="1000" spc="-50" baseline="30000" dirty="0">
                <a:latin typeface="+mj-lt"/>
              </a:rPr>
              <a:t>68</a:t>
            </a:r>
            <a:r>
              <a:rPr lang="en-GR" sz="1000" spc="-50" dirty="0">
                <a:latin typeface="+mj-lt"/>
              </a:rPr>
              <a:t>Zn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14EB3B16-790E-6E4F-82E5-43CFA88E4C01}"/>
              </a:ext>
            </a:extLst>
          </p:cNvPr>
          <p:cNvSpPr/>
          <p:nvPr/>
        </p:nvSpPr>
        <p:spPr>
          <a:xfrm rot="16200000">
            <a:off x="8278536" y="4868411"/>
            <a:ext cx="908227" cy="15503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C6D6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B3953DFD-64A4-444D-8BC4-1450D4F5A2C9}"/>
              </a:ext>
            </a:extLst>
          </p:cNvPr>
          <p:cNvSpPr/>
          <p:nvPr/>
        </p:nvSpPr>
        <p:spPr>
          <a:xfrm>
            <a:off x="8645691" y="5525604"/>
            <a:ext cx="629920" cy="215900"/>
          </a:xfrm>
          <a:prstGeom prst="rect">
            <a:avLst/>
          </a:prstGeom>
          <a:solidFill>
            <a:schemeClr val="bg1"/>
          </a:solidFill>
          <a:ln>
            <a:solidFill>
              <a:srgbClr val="A90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A90043"/>
                </a:solidFill>
                <a:latin typeface="+mj-lt"/>
              </a:rPr>
              <a:t>2018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6FB60984-968F-CF48-9E02-F3E825C66509}"/>
              </a:ext>
            </a:extLst>
          </p:cNvPr>
          <p:cNvSpPr txBox="1"/>
          <p:nvPr/>
        </p:nvSpPr>
        <p:spPr>
          <a:xfrm>
            <a:off x="7238634" y="5979214"/>
            <a:ext cx="67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</a:t>
            </a:r>
            <a:r>
              <a:rPr lang="en-GR" sz="1200" dirty="0"/>
              <a:t>hase 3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2FC1479-2CA3-5B40-9F2B-280319585FCE}"/>
              </a:ext>
            </a:extLst>
          </p:cNvPr>
          <p:cNvSpPr txBox="1"/>
          <p:nvPr/>
        </p:nvSpPr>
        <p:spPr>
          <a:xfrm>
            <a:off x="10041488" y="5979329"/>
            <a:ext cx="670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P</a:t>
            </a:r>
            <a:r>
              <a:rPr lang="en-GR" sz="1200" dirty="0"/>
              <a:t>hase 4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B80DE151-CD04-0C47-8F42-FDE9F0F0500F}"/>
              </a:ext>
            </a:extLst>
          </p:cNvPr>
          <p:cNvSpPr/>
          <p:nvPr/>
        </p:nvSpPr>
        <p:spPr>
          <a:xfrm>
            <a:off x="10436933" y="4247254"/>
            <a:ext cx="518162" cy="1156385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79</a:t>
            </a:r>
            <a:r>
              <a:rPr lang="en-GR" sz="1000" spc="-50" dirty="0">
                <a:latin typeface="+mj-lt"/>
              </a:rPr>
              <a:t>Se</a:t>
            </a:r>
          </a:p>
          <a:p>
            <a:pPr algn="ctr"/>
            <a:r>
              <a:rPr lang="en-GR" sz="1000" spc="-50" baseline="30000" dirty="0">
                <a:latin typeface="+mj-lt"/>
              </a:rPr>
              <a:t>94</a:t>
            </a:r>
            <a:r>
              <a:rPr lang="en-GR" sz="1000" spc="-50" dirty="0">
                <a:latin typeface="+mj-lt"/>
              </a:rPr>
              <a:t>Mo</a:t>
            </a:r>
          </a:p>
          <a:p>
            <a:pPr algn="ctr"/>
            <a:r>
              <a:rPr lang="en-GR" sz="1000" spc="-50" baseline="30000" dirty="0">
                <a:latin typeface="+mj-lt"/>
              </a:rPr>
              <a:t>95</a:t>
            </a:r>
            <a:r>
              <a:rPr lang="en-GR" sz="1000" spc="-50" dirty="0">
                <a:latin typeface="+mj-lt"/>
              </a:rPr>
              <a:t>Mo</a:t>
            </a:r>
          </a:p>
          <a:p>
            <a:pPr algn="ctr"/>
            <a:r>
              <a:rPr lang="en-GR" sz="1000" spc="-50" baseline="30000" dirty="0">
                <a:latin typeface="+mj-lt"/>
              </a:rPr>
              <a:t>96</a:t>
            </a:r>
            <a:r>
              <a:rPr lang="en-GR" sz="1000" spc="-50" dirty="0">
                <a:latin typeface="+mj-lt"/>
              </a:rPr>
              <a:t>Mo</a:t>
            </a:r>
          </a:p>
          <a:p>
            <a:pPr algn="ctr"/>
            <a:r>
              <a:rPr lang="en-GR" sz="1000" spc="-50" baseline="30000" dirty="0">
                <a:latin typeface="+mj-lt"/>
              </a:rPr>
              <a:t>160</a:t>
            </a:r>
            <a:r>
              <a:rPr lang="en-GR" sz="1000" spc="-50" dirty="0">
                <a:latin typeface="+mj-lt"/>
              </a:rPr>
              <a:t>Gd</a:t>
            </a:r>
          </a:p>
          <a:p>
            <a:pPr algn="ctr"/>
            <a:r>
              <a:rPr lang="en-GR" sz="1000" spc="-50" baseline="30000" dirty="0">
                <a:latin typeface="+mj-lt"/>
              </a:rPr>
              <a:t>50</a:t>
            </a:r>
            <a:r>
              <a:rPr lang="en-GR" sz="1000" spc="-50" dirty="0">
                <a:latin typeface="+mj-lt"/>
              </a:rPr>
              <a:t>Cr</a:t>
            </a:r>
          </a:p>
          <a:p>
            <a:pPr algn="ctr"/>
            <a:r>
              <a:rPr lang="en-GR" sz="1000" spc="-50" baseline="30000" dirty="0">
                <a:latin typeface="+mj-lt"/>
              </a:rPr>
              <a:t>53</a:t>
            </a:r>
            <a:r>
              <a:rPr lang="en-GR" sz="1000" spc="-50" dirty="0">
                <a:latin typeface="+mj-lt"/>
              </a:rPr>
              <a:t>Cr</a:t>
            </a:r>
          </a:p>
          <a:p>
            <a:pPr algn="ctr"/>
            <a:endParaRPr lang="en-GR" sz="1000" spc="-50" baseline="30000" dirty="0">
              <a:latin typeface="+mj-lt"/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5F5CEAF6-CA32-FD4B-A795-17A5D23DDFEE}"/>
              </a:ext>
            </a:extLst>
          </p:cNvPr>
          <p:cNvSpPr/>
          <p:nvPr/>
        </p:nvSpPr>
        <p:spPr>
          <a:xfrm rot="16200000">
            <a:off x="9776390" y="4749221"/>
            <a:ext cx="1156386" cy="15244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C6D6</a:t>
            </a: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98340458-07EF-A84D-A77F-892EDCE47B12}"/>
              </a:ext>
            </a:extLst>
          </p:cNvPr>
          <p:cNvSpPr/>
          <p:nvPr/>
        </p:nvSpPr>
        <p:spPr>
          <a:xfrm>
            <a:off x="10665451" y="5523019"/>
            <a:ext cx="629920" cy="215900"/>
          </a:xfrm>
          <a:prstGeom prst="rect">
            <a:avLst/>
          </a:prstGeom>
          <a:solidFill>
            <a:schemeClr val="bg1"/>
          </a:solidFill>
          <a:ln>
            <a:solidFill>
              <a:srgbClr val="A90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A90043"/>
                </a:solidFill>
                <a:latin typeface="+mj-lt"/>
              </a:rPr>
              <a:t>2022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D9556F9B-E27B-D142-A06A-5AA897983C93}"/>
              </a:ext>
            </a:extLst>
          </p:cNvPr>
          <p:cNvSpPr/>
          <p:nvPr/>
        </p:nvSpPr>
        <p:spPr>
          <a:xfrm>
            <a:off x="5949368" y="4925726"/>
            <a:ext cx="471348" cy="483180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171</a:t>
            </a:r>
            <a:r>
              <a:rPr lang="en-GR" sz="1000" spc="-50" dirty="0">
                <a:latin typeface="+mj-lt"/>
              </a:rPr>
              <a:t>Tm</a:t>
            </a:r>
          </a:p>
          <a:p>
            <a:pPr algn="ctr"/>
            <a:r>
              <a:rPr lang="en-GR" sz="1000" spc="-50" baseline="30000" dirty="0">
                <a:latin typeface="+mj-lt"/>
              </a:rPr>
              <a:t>73</a:t>
            </a:r>
            <a:r>
              <a:rPr lang="en-GR" sz="1000" spc="-50" dirty="0">
                <a:latin typeface="+mj-lt"/>
              </a:rPr>
              <a:t>Ge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A3154E41-135D-2F40-910E-715D20DD2871}"/>
              </a:ext>
            </a:extLst>
          </p:cNvPr>
          <p:cNvSpPr/>
          <p:nvPr/>
        </p:nvSpPr>
        <p:spPr>
          <a:xfrm>
            <a:off x="5763809" y="4742902"/>
            <a:ext cx="656907" cy="1499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dirty="0">
                <a:solidFill>
                  <a:schemeClr val="accent6"/>
                </a:solidFill>
              </a:rPr>
              <a:t>EAR1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F1E6B6F3-8C1B-2047-89A1-F8766FECB18B}"/>
              </a:ext>
            </a:extLst>
          </p:cNvPr>
          <p:cNvSpPr/>
          <p:nvPr/>
        </p:nvSpPr>
        <p:spPr>
          <a:xfrm>
            <a:off x="5910483" y="4153529"/>
            <a:ext cx="510233" cy="475917"/>
          </a:xfrm>
          <a:prstGeom prst="rect">
            <a:avLst/>
          </a:prstGeom>
          <a:solidFill>
            <a:srgbClr val="A900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240</a:t>
            </a:r>
            <a:r>
              <a:rPr lang="en-GR" sz="1000" spc="-50" dirty="0">
                <a:latin typeface="+mj-lt"/>
              </a:rPr>
              <a:t>Pu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A81340FC-B28A-6541-819D-5320BE3F3D2F}"/>
              </a:ext>
            </a:extLst>
          </p:cNvPr>
          <p:cNvSpPr/>
          <p:nvPr/>
        </p:nvSpPr>
        <p:spPr>
          <a:xfrm rot="16200000">
            <a:off x="5605486" y="4319188"/>
            <a:ext cx="475912" cy="14459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MGAS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3EBE3DA5-FA53-2E4E-A4DD-7DA053A44C6B}"/>
              </a:ext>
            </a:extLst>
          </p:cNvPr>
          <p:cNvSpPr/>
          <p:nvPr/>
        </p:nvSpPr>
        <p:spPr>
          <a:xfrm>
            <a:off x="5766575" y="3964276"/>
            <a:ext cx="656907" cy="1499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dirty="0">
                <a:solidFill>
                  <a:schemeClr val="accent3"/>
                </a:solidFill>
              </a:rPr>
              <a:t>EAR2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E3C6C89D-8F94-C54C-8AF0-DA930623A7FF}"/>
              </a:ext>
            </a:extLst>
          </p:cNvPr>
          <p:cNvSpPr/>
          <p:nvPr/>
        </p:nvSpPr>
        <p:spPr>
          <a:xfrm>
            <a:off x="6639832" y="3937131"/>
            <a:ext cx="515117" cy="445707"/>
          </a:xfrm>
          <a:prstGeom prst="rect">
            <a:avLst/>
          </a:prstGeom>
          <a:solidFill>
            <a:srgbClr val="A900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237</a:t>
            </a:r>
            <a:r>
              <a:rPr lang="en-GR" sz="1000" spc="-50" dirty="0">
                <a:latin typeface="+mj-lt"/>
              </a:rPr>
              <a:t>Np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37183EE3-8518-0B45-B403-A567C555777E}"/>
              </a:ext>
            </a:extLst>
          </p:cNvPr>
          <p:cNvSpPr/>
          <p:nvPr/>
        </p:nvSpPr>
        <p:spPr>
          <a:xfrm rot="16200000">
            <a:off x="6334398" y="4083233"/>
            <a:ext cx="445702" cy="15349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PPAC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FF741230-2DA6-784F-8960-7BE2FCEC8F7F}"/>
              </a:ext>
            </a:extLst>
          </p:cNvPr>
          <p:cNvSpPr/>
          <p:nvPr/>
        </p:nvSpPr>
        <p:spPr>
          <a:xfrm>
            <a:off x="6475930" y="3750918"/>
            <a:ext cx="656907" cy="1499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dirty="0">
                <a:solidFill>
                  <a:schemeClr val="accent6"/>
                </a:solidFill>
              </a:rPr>
              <a:t>EAR1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30053031-F2A5-2145-B859-078E64109743}"/>
              </a:ext>
            </a:extLst>
          </p:cNvPr>
          <p:cNvSpPr/>
          <p:nvPr/>
        </p:nvSpPr>
        <p:spPr>
          <a:xfrm>
            <a:off x="6633089" y="3187399"/>
            <a:ext cx="518162" cy="483180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147</a:t>
            </a:r>
            <a:r>
              <a:rPr lang="en-GR" sz="1000" spc="-50" dirty="0">
                <a:latin typeface="+mj-lt"/>
              </a:rPr>
              <a:t>Pm</a:t>
            </a:r>
          </a:p>
          <a:p>
            <a:pPr algn="ctr"/>
            <a:r>
              <a:rPr lang="en-GR" sz="1000" spc="-50" baseline="30000" dirty="0">
                <a:latin typeface="+mj-lt"/>
              </a:rPr>
              <a:t>171</a:t>
            </a:r>
            <a:r>
              <a:rPr lang="en-GR" sz="1000" spc="-50" dirty="0">
                <a:latin typeface="+mj-lt"/>
              </a:rPr>
              <a:t>Tm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84C8D0A0-C796-444D-9752-FE38E0045616}"/>
              </a:ext>
            </a:extLst>
          </p:cNvPr>
          <p:cNvSpPr/>
          <p:nvPr/>
        </p:nvSpPr>
        <p:spPr>
          <a:xfrm rot="16200000">
            <a:off x="6312212" y="3349700"/>
            <a:ext cx="483181" cy="158573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C6D6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2E69FCB5-ED11-B04F-9E05-BB31A0811429}"/>
              </a:ext>
            </a:extLst>
          </p:cNvPr>
          <p:cNvSpPr/>
          <p:nvPr/>
        </p:nvSpPr>
        <p:spPr>
          <a:xfrm>
            <a:off x="6646685" y="2855909"/>
            <a:ext cx="475833" cy="25797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7</a:t>
            </a:r>
            <a:r>
              <a:rPr lang="en-GR" sz="1000" spc="-50" dirty="0">
                <a:latin typeface="+mj-lt"/>
              </a:rPr>
              <a:t>Be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00CA885D-6098-A24E-93A9-D8963E82F359}"/>
              </a:ext>
            </a:extLst>
          </p:cNvPr>
          <p:cNvSpPr/>
          <p:nvPr/>
        </p:nvSpPr>
        <p:spPr>
          <a:xfrm rot="16200000">
            <a:off x="6428390" y="2905610"/>
            <a:ext cx="257972" cy="15857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Si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3B9B4E54-628A-FA48-8559-EFA6DF7D0C4D}"/>
              </a:ext>
            </a:extLst>
          </p:cNvPr>
          <p:cNvSpPr/>
          <p:nvPr/>
        </p:nvSpPr>
        <p:spPr>
          <a:xfrm>
            <a:off x="6646685" y="2287681"/>
            <a:ext cx="478603" cy="52140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33</a:t>
            </a:r>
            <a:r>
              <a:rPr lang="en-GR" sz="1000" spc="-50" dirty="0">
                <a:latin typeface="+mj-lt"/>
              </a:rPr>
              <a:t>S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83A0687B-2133-A849-96E8-054670457225}"/>
              </a:ext>
            </a:extLst>
          </p:cNvPr>
          <p:cNvSpPr/>
          <p:nvPr/>
        </p:nvSpPr>
        <p:spPr>
          <a:xfrm rot="16200000">
            <a:off x="6303071" y="2465469"/>
            <a:ext cx="521403" cy="16582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MGAS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63BF1B4A-9B87-A74E-B1B5-CD8219275D3B}"/>
              </a:ext>
            </a:extLst>
          </p:cNvPr>
          <p:cNvSpPr/>
          <p:nvPr/>
        </p:nvSpPr>
        <p:spPr>
          <a:xfrm>
            <a:off x="6475930" y="1539756"/>
            <a:ext cx="656907" cy="1499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dirty="0">
                <a:solidFill>
                  <a:schemeClr val="accent3"/>
                </a:solidFill>
              </a:rPr>
              <a:t>EAR2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822A9900-72CC-A24D-83C5-87A81B5ED90C}"/>
              </a:ext>
            </a:extLst>
          </p:cNvPr>
          <p:cNvSpPr/>
          <p:nvPr/>
        </p:nvSpPr>
        <p:spPr>
          <a:xfrm>
            <a:off x="6642603" y="1742346"/>
            <a:ext cx="478603" cy="481957"/>
          </a:xfrm>
          <a:prstGeom prst="rect">
            <a:avLst/>
          </a:prstGeom>
          <a:solidFill>
            <a:srgbClr val="A900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235</a:t>
            </a:r>
            <a:r>
              <a:rPr lang="en-GR" sz="1000" spc="-50" dirty="0">
                <a:latin typeface="+mj-lt"/>
              </a:rPr>
              <a:t>U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9C7BBCA1-4174-FF40-932F-45DB0D3F7953}"/>
              </a:ext>
            </a:extLst>
          </p:cNvPr>
          <p:cNvSpPr/>
          <p:nvPr/>
        </p:nvSpPr>
        <p:spPr>
          <a:xfrm rot="16200000">
            <a:off x="6321961" y="1903656"/>
            <a:ext cx="481953" cy="15933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STEFF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E7654660-9ECE-A947-BA92-DFE34C7AFB41}"/>
              </a:ext>
            </a:extLst>
          </p:cNvPr>
          <p:cNvSpPr/>
          <p:nvPr/>
        </p:nvSpPr>
        <p:spPr>
          <a:xfrm>
            <a:off x="7186328" y="1613168"/>
            <a:ext cx="656907" cy="1499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dirty="0">
                <a:solidFill>
                  <a:schemeClr val="accent3"/>
                </a:solidFill>
              </a:rPr>
              <a:t>EAR2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9D820CE1-5E4F-3F47-9F49-DE3D4DA7661F}"/>
              </a:ext>
            </a:extLst>
          </p:cNvPr>
          <p:cNvSpPr/>
          <p:nvPr/>
        </p:nvSpPr>
        <p:spPr>
          <a:xfrm>
            <a:off x="7353001" y="1815758"/>
            <a:ext cx="478603" cy="481957"/>
          </a:xfrm>
          <a:prstGeom prst="rect">
            <a:avLst/>
          </a:prstGeom>
          <a:solidFill>
            <a:srgbClr val="A900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235</a:t>
            </a:r>
            <a:r>
              <a:rPr lang="en-GR" sz="1000" spc="-50" dirty="0">
                <a:latin typeface="+mj-lt"/>
              </a:rPr>
              <a:t>U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0D76DA86-87DD-A946-B594-9C3FFC0C5976}"/>
              </a:ext>
            </a:extLst>
          </p:cNvPr>
          <p:cNvSpPr/>
          <p:nvPr/>
        </p:nvSpPr>
        <p:spPr>
          <a:xfrm rot="16200000">
            <a:off x="7032359" y="1977068"/>
            <a:ext cx="481953" cy="15933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STEFF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37990B6D-EB86-0B4D-BE3A-79A13A24170E}"/>
              </a:ext>
            </a:extLst>
          </p:cNvPr>
          <p:cNvSpPr/>
          <p:nvPr/>
        </p:nvSpPr>
        <p:spPr>
          <a:xfrm>
            <a:off x="7364082" y="2342232"/>
            <a:ext cx="478603" cy="481957"/>
          </a:xfrm>
          <a:prstGeom prst="rect">
            <a:avLst/>
          </a:prstGeom>
          <a:solidFill>
            <a:srgbClr val="A900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237</a:t>
            </a:r>
            <a:r>
              <a:rPr lang="en-GR" sz="1000" spc="-50" dirty="0">
                <a:latin typeface="+mj-lt"/>
              </a:rPr>
              <a:t>Np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B106447E-9F14-3946-9BF9-15DC51E318F6}"/>
              </a:ext>
            </a:extLst>
          </p:cNvPr>
          <p:cNvSpPr/>
          <p:nvPr/>
        </p:nvSpPr>
        <p:spPr>
          <a:xfrm rot="16200000">
            <a:off x="7043440" y="2503542"/>
            <a:ext cx="481953" cy="15933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MGAS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14A09BB4-ADF1-8D41-A715-FA69E5D3F1C6}"/>
              </a:ext>
            </a:extLst>
          </p:cNvPr>
          <p:cNvSpPr/>
          <p:nvPr/>
        </p:nvSpPr>
        <p:spPr>
          <a:xfrm>
            <a:off x="7369760" y="4382690"/>
            <a:ext cx="468941" cy="429322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233</a:t>
            </a:r>
            <a:r>
              <a:rPr lang="en-GR" sz="1000" spc="-50" dirty="0">
                <a:latin typeface="+mj-lt"/>
              </a:rPr>
              <a:t>U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ACB0E834-E033-4346-B62A-4AEA8AFA62AF}"/>
              </a:ext>
            </a:extLst>
          </p:cNvPr>
          <p:cNvSpPr/>
          <p:nvPr/>
        </p:nvSpPr>
        <p:spPr>
          <a:xfrm rot="16200000">
            <a:off x="7071986" y="4514232"/>
            <a:ext cx="429318" cy="16623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TAC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9874850-0A8B-AD41-80A2-1C4886C1738F}"/>
              </a:ext>
            </a:extLst>
          </p:cNvPr>
          <p:cNvSpPr/>
          <p:nvPr/>
        </p:nvSpPr>
        <p:spPr>
          <a:xfrm>
            <a:off x="7367353" y="3890101"/>
            <a:ext cx="468941" cy="445707"/>
          </a:xfrm>
          <a:prstGeom prst="rect">
            <a:avLst/>
          </a:prstGeom>
          <a:solidFill>
            <a:srgbClr val="A900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237</a:t>
            </a:r>
            <a:r>
              <a:rPr lang="en-GR" sz="1000" spc="-50" dirty="0">
                <a:latin typeface="+mj-lt"/>
              </a:rPr>
              <a:t>Np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3E15E43F-14BF-144B-9B34-244D40C5B728}"/>
              </a:ext>
            </a:extLst>
          </p:cNvPr>
          <p:cNvSpPr/>
          <p:nvPr/>
        </p:nvSpPr>
        <p:spPr>
          <a:xfrm rot="16200000">
            <a:off x="7055041" y="4043082"/>
            <a:ext cx="445702" cy="139741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PPAC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941F0C1E-E4D2-F941-9536-1F0526781848}"/>
              </a:ext>
            </a:extLst>
          </p:cNvPr>
          <p:cNvSpPr/>
          <p:nvPr/>
        </p:nvSpPr>
        <p:spPr>
          <a:xfrm>
            <a:off x="7369512" y="3583909"/>
            <a:ext cx="466781" cy="257977"/>
          </a:xfrm>
          <a:prstGeom prst="rect">
            <a:avLst/>
          </a:prstGeom>
          <a:solidFill>
            <a:srgbClr val="A900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235</a:t>
            </a:r>
            <a:r>
              <a:rPr lang="en-GR" sz="1000" spc="-50" dirty="0">
                <a:latin typeface="+mj-lt"/>
              </a:rPr>
              <a:t>U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A08CEC43-61B0-E24A-B9DD-D2D6578EB856}"/>
              </a:ext>
            </a:extLst>
          </p:cNvPr>
          <p:cNvSpPr/>
          <p:nvPr/>
        </p:nvSpPr>
        <p:spPr>
          <a:xfrm rot="16200000">
            <a:off x="7151217" y="3633610"/>
            <a:ext cx="257972" cy="15857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Si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4495FBD6-A31C-9F42-8FAE-7F8AA03E978F}"/>
              </a:ext>
            </a:extLst>
          </p:cNvPr>
          <p:cNvSpPr/>
          <p:nvPr/>
        </p:nvSpPr>
        <p:spPr>
          <a:xfrm>
            <a:off x="7201489" y="3389553"/>
            <a:ext cx="634804" cy="1525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dirty="0">
                <a:solidFill>
                  <a:schemeClr val="accent6"/>
                </a:solidFill>
              </a:rPr>
              <a:t>EAR1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118DCB5A-25F0-544B-B9A4-482606CFE897}"/>
              </a:ext>
            </a:extLst>
          </p:cNvPr>
          <p:cNvSpPr/>
          <p:nvPr/>
        </p:nvSpPr>
        <p:spPr>
          <a:xfrm>
            <a:off x="7362944" y="2870315"/>
            <a:ext cx="475833" cy="37986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26</a:t>
            </a:r>
            <a:r>
              <a:rPr lang="en-GR" sz="1000" spc="-50" dirty="0">
                <a:latin typeface="+mj-lt"/>
              </a:rPr>
              <a:t>Al</a:t>
            </a:r>
          </a:p>
          <a:p>
            <a:pPr algn="ctr"/>
            <a:r>
              <a:rPr lang="en-GR" sz="1000" spc="-50" baseline="30000" dirty="0">
                <a:latin typeface="+mj-lt"/>
              </a:rPr>
              <a:t>7</a:t>
            </a:r>
            <a:r>
              <a:rPr lang="en-GR" sz="1000" spc="-50" dirty="0">
                <a:latin typeface="+mj-lt"/>
              </a:rPr>
              <a:t>Be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4A45ED1B-B713-C241-BE7E-5A9B36C139C5}"/>
              </a:ext>
            </a:extLst>
          </p:cNvPr>
          <p:cNvSpPr/>
          <p:nvPr/>
        </p:nvSpPr>
        <p:spPr>
          <a:xfrm rot="16200000">
            <a:off x="7081124" y="2983536"/>
            <a:ext cx="379866" cy="153416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Si</a:t>
            </a:r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D47757A0-4DE2-244F-BB22-448F8C8A0AB7}"/>
              </a:ext>
            </a:extLst>
          </p:cNvPr>
          <p:cNvSpPr/>
          <p:nvPr/>
        </p:nvSpPr>
        <p:spPr>
          <a:xfrm>
            <a:off x="8087879" y="3661425"/>
            <a:ext cx="468941" cy="429322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244</a:t>
            </a:r>
            <a:r>
              <a:rPr lang="en-GR" sz="1000" spc="-50" dirty="0">
                <a:latin typeface="+mj-lt"/>
              </a:rPr>
              <a:t>Cm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05BAECE4-1B45-AD49-8A4E-188F21C9E099}"/>
              </a:ext>
            </a:extLst>
          </p:cNvPr>
          <p:cNvSpPr/>
          <p:nvPr/>
        </p:nvSpPr>
        <p:spPr>
          <a:xfrm rot="16200000">
            <a:off x="7790105" y="3792967"/>
            <a:ext cx="429318" cy="16623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TAC</a:t>
            </a: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C41F1314-A8E9-6147-A260-7094A6A75195}"/>
              </a:ext>
            </a:extLst>
          </p:cNvPr>
          <p:cNvSpPr/>
          <p:nvPr/>
        </p:nvSpPr>
        <p:spPr>
          <a:xfrm>
            <a:off x="8090039" y="3219317"/>
            <a:ext cx="466781" cy="383543"/>
          </a:xfrm>
          <a:prstGeom prst="rect">
            <a:avLst/>
          </a:prstGeom>
          <a:solidFill>
            <a:srgbClr val="A900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235</a:t>
            </a:r>
            <a:r>
              <a:rPr lang="en-GR" sz="1000" spc="-50" dirty="0">
                <a:latin typeface="+mj-lt"/>
              </a:rPr>
              <a:t>U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74149B35-8A73-7B4D-A5BA-486ABD37E6FB}"/>
              </a:ext>
            </a:extLst>
          </p:cNvPr>
          <p:cNvSpPr/>
          <p:nvPr/>
        </p:nvSpPr>
        <p:spPr>
          <a:xfrm rot="16200000">
            <a:off x="7812793" y="3327972"/>
            <a:ext cx="383534" cy="16623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RPT</a:t>
            </a: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CA7F15CC-C39E-6042-A2F7-A9CA953B1F6F}"/>
              </a:ext>
            </a:extLst>
          </p:cNvPr>
          <p:cNvSpPr/>
          <p:nvPr/>
        </p:nvSpPr>
        <p:spPr>
          <a:xfrm>
            <a:off x="7922016" y="3024706"/>
            <a:ext cx="634804" cy="1525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dirty="0">
                <a:solidFill>
                  <a:schemeClr val="accent6"/>
                </a:solidFill>
              </a:rPr>
              <a:t>EAR1</a:t>
            </a:r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01881C67-C29D-4542-B167-09127CE6B202}"/>
              </a:ext>
            </a:extLst>
          </p:cNvPr>
          <p:cNvSpPr/>
          <p:nvPr/>
        </p:nvSpPr>
        <p:spPr>
          <a:xfrm>
            <a:off x="8085809" y="2233822"/>
            <a:ext cx="475833" cy="6598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35</a:t>
            </a:r>
            <a:r>
              <a:rPr lang="en-GR" sz="1000" spc="-50" dirty="0">
                <a:latin typeface="+mj-lt"/>
              </a:rPr>
              <a:t>Cl</a:t>
            </a:r>
          </a:p>
          <a:p>
            <a:pPr algn="ctr"/>
            <a:r>
              <a:rPr lang="en-GR" sz="1000" spc="-50" baseline="30000" dirty="0">
                <a:latin typeface="+mj-lt"/>
              </a:rPr>
              <a:t>14</a:t>
            </a:r>
            <a:r>
              <a:rPr lang="en-GR" sz="1000" spc="-50" dirty="0">
                <a:latin typeface="+mj-lt"/>
              </a:rPr>
              <a:t>N</a:t>
            </a:r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96A5BB69-BB1D-2640-A61A-748EBB383F1C}"/>
              </a:ext>
            </a:extLst>
          </p:cNvPr>
          <p:cNvSpPr/>
          <p:nvPr/>
        </p:nvSpPr>
        <p:spPr>
          <a:xfrm rot="16200000">
            <a:off x="7670427" y="2480609"/>
            <a:ext cx="659808" cy="16623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Si + MGAS</a:t>
            </a:r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3E578901-9AA5-7F47-B96E-F72F31BB32E3}"/>
              </a:ext>
            </a:extLst>
          </p:cNvPr>
          <p:cNvSpPr/>
          <p:nvPr/>
        </p:nvSpPr>
        <p:spPr>
          <a:xfrm>
            <a:off x="8083448" y="1651027"/>
            <a:ext cx="471348" cy="541874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241</a:t>
            </a:r>
            <a:r>
              <a:rPr lang="en-GR" sz="1000" spc="-50" dirty="0">
                <a:latin typeface="+mj-lt"/>
              </a:rPr>
              <a:t>Am</a:t>
            </a:r>
          </a:p>
          <a:p>
            <a:pPr algn="ctr"/>
            <a:r>
              <a:rPr lang="en-GR" sz="1000" spc="-50" baseline="30000" dirty="0">
                <a:latin typeface="+mj-lt"/>
              </a:rPr>
              <a:t>246</a:t>
            </a:r>
            <a:r>
              <a:rPr lang="en-GR" sz="1000" spc="-50" dirty="0">
                <a:latin typeface="+mj-lt"/>
              </a:rPr>
              <a:t>Cm</a:t>
            </a:r>
          </a:p>
          <a:p>
            <a:pPr algn="ctr"/>
            <a:r>
              <a:rPr lang="en-GR" sz="1000" spc="-50" baseline="30000" dirty="0">
                <a:latin typeface="+mj-lt"/>
              </a:rPr>
              <a:t>244</a:t>
            </a:r>
            <a:r>
              <a:rPr lang="en-GR" sz="1000" spc="-50" dirty="0">
                <a:latin typeface="+mj-lt"/>
              </a:rPr>
              <a:t>Cm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E015EB1D-F8C7-AA46-AB4F-AB85AE1A58DA}"/>
              </a:ext>
            </a:extLst>
          </p:cNvPr>
          <p:cNvSpPr/>
          <p:nvPr/>
        </p:nvSpPr>
        <p:spPr>
          <a:xfrm rot="16200000">
            <a:off x="7739471" y="1831353"/>
            <a:ext cx="541877" cy="18121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C6D6</a:t>
            </a:r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683DEED1-87E0-604E-B829-8E33BF191E37}"/>
              </a:ext>
            </a:extLst>
          </p:cNvPr>
          <p:cNvSpPr/>
          <p:nvPr/>
        </p:nvSpPr>
        <p:spPr>
          <a:xfrm>
            <a:off x="7917214" y="1476000"/>
            <a:ext cx="625428" cy="137168"/>
          </a:xfrm>
          <a:prstGeom prst="rect">
            <a:avLst/>
          </a:prstGeom>
          <a:solidFill>
            <a:srgbClr val="E19C9F"/>
          </a:solidFill>
          <a:ln>
            <a:solidFill>
              <a:srgbClr val="E19C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dirty="0"/>
              <a:t>Imaging</a:t>
            </a:r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21865BFE-1D45-7642-8E40-1812C2555E22}"/>
              </a:ext>
            </a:extLst>
          </p:cNvPr>
          <p:cNvSpPr/>
          <p:nvPr/>
        </p:nvSpPr>
        <p:spPr>
          <a:xfrm>
            <a:off x="7910964" y="1283602"/>
            <a:ext cx="656907" cy="1499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dirty="0">
                <a:solidFill>
                  <a:schemeClr val="accent3"/>
                </a:solidFill>
              </a:rPr>
              <a:t>EAR2</a:t>
            </a:r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E3900CAF-228A-4948-AAE3-737D390E6D06}"/>
              </a:ext>
            </a:extLst>
          </p:cNvPr>
          <p:cNvSpPr/>
          <p:nvPr/>
        </p:nvSpPr>
        <p:spPr>
          <a:xfrm>
            <a:off x="8818778" y="3959023"/>
            <a:ext cx="490239" cy="475917"/>
          </a:xfrm>
          <a:prstGeom prst="rect">
            <a:avLst/>
          </a:prstGeom>
          <a:solidFill>
            <a:srgbClr val="A900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230</a:t>
            </a:r>
            <a:r>
              <a:rPr lang="en-GR" sz="1000" spc="-50" dirty="0">
                <a:latin typeface="+mj-lt"/>
              </a:rPr>
              <a:t>Th</a:t>
            </a:r>
          </a:p>
        </p:txBody>
      </p:sp>
      <p:sp>
        <p:nvSpPr>
          <p:cNvPr id="200" name="Rectangle 199">
            <a:extLst>
              <a:ext uri="{FF2B5EF4-FFF2-40B4-BE49-F238E27FC236}">
                <a16:creationId xmlns:a16="http://schemas.microsoft.com/office/drawing/2014/main" id="{DBDF1A49-9F04-3040-A9B7-9205439D8133}"/>
              </a:ext>
            </a:extLst>
          </p:cNvPr>
          <p:cNvSpPr/>
          <p:nvPr/>
        </p:nvSpPr>
        <p:spPr>
          <a:xfrm rot="16200000">
            <a:off x="8493787" y="4124682"/>
            <a:ext cx="475912" cy="14459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MGAS</a:t>
            </a:r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EAD80654-05A9-1346-B105-C41E1865F231}"/>
              </a:ext>
            </a:extLst>
          </p:cNvPr>
          <p:cNvSpPr/>
          <p:nvPr/>
        </p:nvSpPr>
        <p:spPr>
          <a:xfrm>
            <a:off x="8823345" y="3528394"/>
            <a:ext cx="466781" cy="383543"/>
          </a:xfrm>
          <a:prstGeom prst="rect">
            <a:avLst/>
          </a:prstGeom>
          <a:solidFill>
            <a:srgbClr val="A900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235</a:t>
            </a:r>
            <a:r>
              <a:rPr lang="en-GR" sz="1000" spc="-50" dirty="0">
                <a:latin typeface="+mj-lt"/>
              </a:rPr>
              <a:t>U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320DA3F1-0A48-304F-8B1E-CEC8751D86CF}"/>
              </a:ext>
            </a:extLst>
          </p:cNvPr>
          <p:cNvSpPr/>
          <p:nvPr/>
        </p:nvSpPr>
        <p:spPr>
          <a:xfrm rot="16200000">
            <a:off x="8546099" y="3637049"/>
            <a:ext cx="383534" cy="16623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RPT</a:t>
            </a:r>
          </a:p>
        </p:txBody>
      </p:sp>
      <p:sp>
        <p:nvSpPr>
          <p:cNvPr id="203" name="Rectangle 202">
            <a:extLst>
              <a:ext uri="{FF2B5EF4-FFF2-40B4-BE49-F238E27FC236}">
                <a16:creationId xmlns:a16="http://schemas.microsoft.com/office/drawing/2014/main" id="{4FA61701-2738-AE4E-A4A4-F7BC743E6590}"/>
              </a:ext>
            </a:extLst>
          </p:cNvPr>
          <p:cNvSpPr/>
          <p:nvPr/>
        </p:nvSpPr>
        <p:spPr>
          <a:xfrm>
            <a:off x="8823809" y="3223327"/>
            <a:ext cx="475833" cy="25797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12</a:t>
            </a:r>
            <a:r>
              <a:rPr lang="en-GR" sz="1000" spc="-50" dirty="0">
                <a:latin typeface="+mj-lt"/>
              </a:rPr>
              <a:t>C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204" name="Rectangle 203">
            <a:extLst>
              <a:ext uri="{FF2B5EF4-FFF2-40B4-BE49-F238E27FC236}">
                <a16:creationId xmlns:a16="http://schemas.microsoft.com/office/drawing/2014/main" id="{35A14F2F-50EB-204D-B24A-28E1B81F0FC7}"/>
              </a:ext>
            </a:extLst>
          </p:cNvPr>
          <p:cNvSpPr/>
          <p:nvPr/>
        </p:nvSpPr>
        <p:spPr>
          <a:xfrm rot="16200000">
            <a:off x="8605514" y="3273028"/>
            <a:ext cx="257972" cy="15857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Si</a:t>
            </a:r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0E5CF7B4-22F0-C448-872B-C173E5F31188}"/>
              </a:ext>
            </a:extLst>
          </p:cNvPr>
          <p:cNvSpPr/>
          <p:nvPr/>
        </p:nvSpPr>
        <p:spPr>
          <a:xfrm>
            <a:off x="8820983" y="2684628"/>
            <a:ext cx="475833" cy="47591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16</a:t>
            </a:r>
            <a:r>
              <a:rPr lang="en-GR" sz="1000" spc="-50" dirty="0">
                <a:latin typeface="+mj-lt"/>
              </a:rPr>
              <a:t>O</a:t>
            </a:r>
          </a:p>
        </p:txBody>
      </p:sp>
      <p:sp>
        <p:nvSpPr>
          <p:cNvPr id="206" name="Rectangle 205">
            <a:extLst>
              <a:ext uri="{FF2B5EF4-FFF2-40B4-BE49-F238E27FC236}">
                <a16:creationId xmlns:a16="http://schemas.microsoft.com/office/drawing/2014/main" id="{A1728739-29CF-2C44-B7E7-0BB1C4EA4524}"/>
              </a:ext>
            </a:extLst>
          </p:cNvPr>
          <p:cNvSpPr/>
          <p:nvPr/>
        </p:nvSpPr>
        <p:spPr>
          <a:xfrm rot="16200000">
            <a:off x="8493718" y="2843299"/>
            <a:ext cx="475913" cy="15857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DFGIC</a:t>
            </a:r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C84A1DF1-CF0A-124A-8025-6D539213676C}"/>
              </a:ext>
            </a:extLst>
          </p:cNvPr>
          <p:cNvSpPr/>
          <p:nvPr/>
        </p:nvSpPr>
        <p:spPr>
          <a:xfrm>
            <a:off x="8818778" y="1345636"/>
            <a:ext cx="478603" cy="481957"/>
          </a:xfrm>
          <a:prstGeom prst="rect">
            <a:avLst/>
          </a:prstGeom>
          <a:solidFill>
            <a:srgbClr val="A900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239</a:t>
            </a:r>
            <a:r>
              <a:rPr lang="en-GR" sz="1000" spc="-50" dirty="0">
                <a:latin typeface="+mj-lt"/>
              </a:rPr>
              <a:t>Pu</a:t>
            </a:r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DB48809A-F4DD-3D4D-80BE-410C891E1F6D}"/>
              </a:ext>
            </a:extLst>
          </p:cNvPr>
          <p:cNvSpPr/>
          <p:nvPr/>
        </p:nvSpPr>
        <p:spPr>
          <a:xfrm rot="16200000">
            <a:off x="8498136" y="1506946"/>
            <a:ext cx="481953" cy="15933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STEFF</a:t>
            </a:r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0842B1CC-7E01-AC49-B39D-3D6289AAAFE4}"/>
              </a:ext>
            </a:extLst>
          </p:cNvPr>
          <p:cNvSpPr/>
          <p:nvPr/>
        </p:nvSpPr>
        <p:spPr>
          <a:xfrm>
            <a:off x="8815345" y="1872110"/>
            <a:ext cx="478603" cy="481957"/>
          </a:xfrm>
          <a:prstGeom prst="rect">
            <a:avLst/>
          </a:prstGeom>
          <a:solidFill>
            <a:srgbClr val="A900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230</a:t>
            </a:r>
            <a:r>
              <a:rPr lang="en-GR" sz="1000" spc="-50" dirty="0">
                <a:latin typeface="+mj-lt"/>
              </a:rPr>
              <a:t>Th</a:t>
            </a:r>
          </a:p>
          <a:p>
            <a:pPr algn="ctr"/>
            <a:r>
              <a:rPr lang="en-GR" sz="1000" spc="-50" baseline="30000" dirty="0">
                <a:latin typeface="+mj-lt"/>
              </a:rPr>
              <a:t>241</a:t>
            </a:r>
            <a:r>
              <a:rPr lang="en-GR" sz="1000" spc="-50" dirty="0">
                <a:latin typeface="+mj-lt"/>
              </a:rPr>
              <a:t>Am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C73EF4CF-D1DD-1147-9E69-47DCBA91F9E8}"/>
              </a:ext>
            </a:extLst>
          </p:cNvPr>
          <p:cNvSpPr/>
          <p:nvPr/>
        </p:nvSpPr>
        <p:spPr>
          <a:xfrm rot="16200000">
            <a:off x="8494703" y="2033420"/>
            <a:ext cx="481953" cy="15933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MGAS</a:t>
            </a:r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BBF39C25-569B-084F-A6E5-D30ED9AE736D}"/>
              </a:ext>
            </a:extLst>
          </p:cNvPr>
          <p:cNvSpPr/>
          <p:nvPr/>
        </p:nvSpPr>
        <p:spPr>
          <a:xfrm>
            <a:off x="8659445" y="1128834"/>
            <a:ext cx="656907" cy="1499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dirty="0">
                <a:solidFill>
                  <a:schemeClr val="accent3"/>
                </a:solidFill>
              </a:rPr>
              <a:t>EAR2</a:t>
            </a:r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0FC0F9C0-FC4C-D348-92B7-E4950177CFB6}"/>
              </a:ext>
            </a:extLst>
          </p:cNvPr>
          <p:cNvSpPr/>
          <p:nvPr/>
        </p:nvSpPr>
        <p:spPr>
          <a:xfrm>
            <a:off x="8652387" y="2482369"/>
            <a:ext cx="656907" cy="1499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dirty="0">
                <a:solidFill>
                  <a:schemeClr val="accent6"/>
                </a:solidFill>
              </a:rPr>
              <a:t>EAR1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B4F4634-086E-5444-A380-743C5BF875CB}"/>
              </a:ext>
            </a:extLst>
          </p:cNvPr>
          <p:cNvSpPr/>
          <p:nvPr/>
        </p:nvSpPr>
        <p:spPr>
          <a:xfrm>
            <a:off x="416208" y="680067"/>
            <a:ext cx="2450132" cy="215900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/>
              <a:t>Radiative capture reactions (n, </a:t>
            </a:r>
            <a:r>
              <a:rPr lang="en-US" sz="1000" dirty="0" err="1"/>
              <a:t>γ</a:t>
            </a:r>
            <a:r>
              <a:rPr lang="el-GR" sz="1000" dirty="0"/>
              <a:t>)</a:t>
            </a:r>
            <a:endParaRPr lang="en-GR" sz="1000" dirty="0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1A5028E8-A45B-AA4E-AC46-93C4DF6FFB04}"/>
              </a:ext>
            </a:extLst>
          </p:cNvPr>
          <p:cNvSpPr/>
          <p:nvPr/>
        </p:nvSpPr>
        <p:spPr>
          <a:xfrm>
            <a:off x="401392" y="977906"/>
            <a:ext cx="2464948" cy="215900"/>
          </a:xfrm>
          <a:prstGeom prst="rect">
            <a:avLst/>
          </a:prstGeom>
          <a:solidFill>
            <a:srgbClr val="A900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/>
              <a:t>Fission reactions (n, f</a:t>
            </a:r>
            <a:r>
              <a:rPr lang="el-GR" sz="1000" dirty="0"/>
              <a:t>)</a:t>
            </a:r>
            <a:endParaRPr lang="en-GR" sz="1000" dirty="0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D5148C10-33C5-B144-9DD4-BB703AF5D545}"/>
              </a:ext>
            </a:extLst>
          </p:cNvPr>
          <p:cNvSpPr/>
          <p:nvPr/>
        </p:nvSpPr>
        <p:spPr>
          <a:xfrm>
            <a:off x="398640" y="1262946"/>
            <a:ext cx="2467699" cy="21680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/>
              <a:t>Light particle emission reactions (n, cp</a:t>
            </a:r>
            <a:r>
              <a:rPr lang="el-GR" sz="1000" dirty="0"/>
              <a:t>)</a:t>
            </a:r>
            <a:endParaRPr lang="en-GR" sz="1000" dirty="0"/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05507997-78E6-AF4B-98A9-1955B25751D3}"/>
              </a:ext>
            </a:extLst>
          </p:cNvPr>
          <p:cNvSpPr/>
          <p:nvPr/>
        </p:nvSpPr>
        <p:spPr>
          <a:xfrm>
            <a:off x="10433697" y="3772659"/>
            <a:ext cx="518162" cy="429322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239</a:t>
            </a:r>
            <a:r>
              <a:rPr lang="en-GR" sz="1000" spc="-50" dirty="0">
                <a:latin typeface="+mj-lt"/>
              </a:rPr>
              <a:t>Pu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2AB91C46-9616-5647-A24B-0E661BA5FFDC}"/>
              </a:ext>
            </a:extLst>
          </p:cNvPr>
          <p:cNvSpPr/>
          <p:nvPr/>
        </p:nvSpPr>
        <p:spPr>
          <a:xfrm rot="16200000">
            <a:off x="10139754" y="3908033"/>
            <a:ext cx="429318" cy="158571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TAC</a:t>
            </a:r>
          </a:p>
        </p:txBody>
      </p:sp>
      <p:sp>
        <p:nvSpPr>
          <p:cNvPr id="216" name="Rectangle 215">
            <a:extLst>
              <a:ext uri="{FF2B5EF4-FFF2-40B4-BE49-F238E27FC236}">
                <a16:creationId xmlns:a16="http://schemas.microsoft.com/office/drawing/2014/main" id="{31374EC1-1866-5E4D-9BD1-CC496E87CE21}"/>
              </a:ext>
            </a:extLst>
          </p:cNvPr>
          <p:cNvSpPr/>
          <p:nvPr/>
        </p:nvSpPr>
        <p:spPr>
          <a:xfrm>
            <a:off x="10431988" y="3297273"/>
            <a:ext cx="518162" cy="429322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79</a:t>
            </a:r>
            <a:r>
              <a:rPr lang="en-GR" sz="1000" spc="-50" dirty="0">
                <a:latin typeface="+mj-lt"/>
              </a:rPr>
              <a:t>Se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CC062712-1DD1-4E47-AB04-B0CB94C89F31}"/>
              </a:ext>
            </a:extLst>
          </p:cNvPr>
          <p:cNvSpPr/>
          <p:nvPr/>
        </p:nvSpPr>
        <p:spPr>
          <a:xfrm rot="16200000">
            <a:off x="10138045" y="3432647"/>
            <a:ext cx="429318" cy="158571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iTED</a:t>
            </a:r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1D85D2A7-1C03-4A47-B291-F8E1E96B0CAF}"/>
              </a:ext>
            </a:extLst>
          </p:cNvPr>
          <p:cNvSpPr/>
          <p:nvPr/>
        </p:nvSpPr>
        <p:spPr>
          <a:xfrm>
            <a:off x="10287129" y="2038561"/>
            <a:ext cx="656907" cy="1499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dirty="0">
                <a:solidFill>
                  <a:schemeClr val="accent6"/>
                </a:solidFill>
              </a:rPr>
              <a:t>EAR1</a:t>
            </a:r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64BF233E-F6C0-C045-8A36-9F6D08EC49DF}"/>
              </a:ext>
            </a:extLst>
          </p:cNvPr>
          <p:cNvSpPr/>
          <p:nvPr/>
        </p:nvSpPr>
        <p:spPr>
          <a:xfrm>
            <a:off x="11227073" y="4352115"/>
            <a:ext cx="466781" cy="425071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79</a:t>
            </a:r>
            <a:r>
              <a:rPr lang="en-GR" sz="1000" spc="-50" dirty="0">
                <a:latin typeface="+mj-lt"/>
              </a:rPr>
              <a:t>Se</a:t>
            </a:r>
          </a:p>
          <a:p>
            <a:pPr algn="ctr"/>
            <a:r>
              <a:rPr lang="en-GR" sz="1000" spc="-50" baseline="30000" dirty="0">
                <a:latin typeface="+mj-lt"/>
              </a:rPr>
              <a:t>94</a:t>
            </a:r>
            <a:r>
              <a:rPr lang="en-GR" sz="1000" spc="-50" dirty="0">
                <a:latin typeface="+mj-lt"/>
              </a:rPr>
              <a:t>Nb</a:t>
            </a:r>
          </a:p>
        </p:txBody>
      </p:sp>
      <p:sp>
        <p:nvSpPr>
          <p:cNvPr id="220" name="Rectangle 219">
            <a:extLst>
              <a:ext uri="{FF2B5EF4-FFF2-40B4-BE49-F238E27FC236}">
                <a16:creationId xmlns:a16="http://schemas.microsoft.com/office/drawing/2014/main" id="{B4EFEF6A-84BA-1642-A8AD-BADD7E617606}"/>
              </a:ext>
            </a:extLst>
          </p:cNvPr>
          <p:cNvSpPr/>
          <p:nvPr/>
        </p:nvSpPr>
        <p:spPr>
          <a:xfrm rot="16200000">
            <a:off x="10919608" y="4481399"/>
            <a:ext cx="424800" cy="16623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spc="-50" dirty="0">
                <a:solidFill>
                  <a:srgbClr val="0070C0"/>
                </a:solidFill>
                <a:latin typeface="+mj-lt"/>
              </a:rPr>
              <a:t>s</a:t>
            </a:r>
            <a:r>
              <a:rPr lang="en-GR" sz="1000" spc="-50" dirty="0">
                <a:solidFill>
                  <a:srgbClr val="0070C0"/>
                </a:solidFill>
                <a:latin typeface="+mj-lt"/>
              </a:rPr>
              <a:t>TED</a:t>
            </a:r>
          </a:p>
        </p:txBody>
      </p:sp>
      <p:sp>
        <p:nvSpPr>
          <p:cNvPr id="221" name="Rectangle 220">
            <a:extLst>
              <a:ext uri="{FF2B5EF4-FFF2-40B4-BE49-F238E27FC236}">
                <a16:creationId xmlns:a16="http://schemas.microsoft.com/office/drawing/2014/main" id="{6444E689-0A29-AB47-8475-7B4E837BD91C}"/>
              </a:ext>
            </a:extLst>
          </p:cNvPr>
          <p:cNvSpPr/>
          <p:nvPr/>
        </p:nvSpPr>
        <p:spPr>
          <a:xfrm>
            <a:off x="11215251" y="4829040"/>
            <a:ext cx="478603" cy="569205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79</a:t>
            </a:r>
            <a:r>
              <a:rPr lang="en-GR" sz="1000" spc="-50" dirty="0">
                <a:latin typeface="+mj-lt"/>
              </a:rPr>
              <a:t>Se</a:t>
            </a:r>
          </a:p>
          <a:p>
            <a:pPr algn="ctr"/>
            <a:r>
              <a:rPr lang="en-GR" sz="1000" spc="-50" baseline="30000" dirty="0">
                <a:latin typeface="+mj-lt"/>
              </a:rPr>
              <a:t>94</a:t>
            </a:r>
            <a:r>
              <a:rPr lang="en-GR" sz="1000" spc="-50" dirty="0">
                <a:latin typeface="+mj-lt"/>
              </a:rPr>
              <a:t>Nb</a:t>
            </a:r>
          </a:p>
          <a:p>
            <a:pPr algn="ctr"/>
            <a:r>
              <a:rPr lang="en-GR" sz="1000" spc="-50" baseline="30000" dirty="0">
                <a:latin typeface="+mj-lt"/>
              </a:rPr>
              <a:t>160</a:t>
            </a:r>
            <a:r>
              <a:rPr lang="en-GR" sz="1000" spc="-50" dirty="0">
                <a:latin typeface="+mj-lt"/>
              </a:rPr>
              <a:t>Gd</a:t>
            </a:r>
          </a:p>
        </p:txBody>
      </p:sp>
      <p:sp>
        <p:nvSpPr>
          <p:cNvPr id="222" name="Rectangle 221">
            <a:extLst>
              <a:ext uri="{FF2B5EF4-FFF2-40B4-BE49-F238E27FC236}">
                <a16:creationId xmlns:a16="http://schemas.microsoft.com/office/drawing/2014/main" id="{1D9C4F21-65AE-A64A-9CAB-B06702D9CBE8}"/>
              </a:ext>
            </a:extLst>
          </p:cNvPr>
          <p:cNvSpPr/>
          <p:nvPr/>
        </p:nvSpPr>
        <p:spPr>
          <a:xfrm rot="16200000">
            <a:off x="10841526" y="5033974"/>
            <a:ext cx="569204" cy="159336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C6D6</a:t>
            </a:r>
          </a:p>
        </p:txBody>
      </p:sp>
      <p:sp>
        <p:nvSpPr>
          <p:cNvPr id="223" name="Rectangle 222">
            <a:extLst>
              <a:ext uri="{FF2B5EF4-FFF2-40B4-BE49-F238E27FC236}">
                <a16:creationId xmlns:a16="http://schemas.microsoft.com/office/drawing/2014/main" id="{4A622ACD-E2DE-154E-87F6-17015183A060}"/>
              </a:ext>
            </a:extLst>
          </p:cNvPr>
          <p:cNvSpPr/>
          <p:nvPr/>
        </p:nvSpPr>
        <p:spPr>
          <a:xfrm>
            <a:off x="11036947" y="3055867"/>
            <a:ext cx="656907" cy="1499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dirty="0">
                <a:solidFill>
                  <a:schemeClr val="accent3"/>
                </a:solidFill>
              </a:rPr>
              <a:t>EAR2</a:t>
            </a:r>
          </a:p>
        </p:txBody>
      </p:sp>
      <p:sp>
        <p:nvSpPr>
          <p:cNvPr id="224" name="Rectangle 223">
            <a:extLst>
              <a:ext uri="{FF2B5EF4-FFF2-40B4-BE49-F238E27FC236}">
                <a16:creationId xmlns:a16="http://schemas.microsoft.com/office/drawing/2014/main" id="{20067869-A24D-0744-9F0F-87D028078086}"/>
              </a:ext>
            </a:extLst>
          </p:cNvPr>
          <p:cNvSpPr/>
          <p:nvPr/>
        </p:nvSpPr>
        <p:spPr>
          <a:xfrm>
            <a:off x="11036947" y="1771999"/>
            <a:ext cx="656907" cy="1499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dirty="0">
                <a:solidFill>
                  <a:schemeClr val="tx1"/>
                </a:solidFill>
              </a:rPr>
              <a:t>NEAR</a:t>
            </a:r>
          </a:p>
        </p:txBody>
      </p:sp>
      <p:sp>
        <p:nvSpPr>
          <p:cNvPr id="147" name="Left Brace 146">
            <a:extLst>
              <a:ext uri="{FF2B5EF4-FFF2-40B4-BE49-F238E27FC236}">
                <a16:creationId xmlns:a16="http://schemas.microsoft.com/office/drawing/2014/main" id="{3F29F461-C305-6F40-B8DB-49A74E17CF28}"/>
              </a:ext>
            </a:extLst>
          </p:cNvPr>
          <p:cNvSpPr/>
          <p:nvPr/>
        </p:nvSpPr>
        <p:spPr>
          <a:xfrm rot="16200000">
            <a:off x="10600891" y="4762625"/>
            <a:ext cx="99728" cy="224632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3DE708F1-30CF-5348-B65F-4850AC0BC253}"/>
              </a:ext>
            </a:extLst>
          </p:cNvPr>
          <p:cNvSpPr/>
          <p:nvPr/>
        </p:nvSpPr>
        <p:spPr>
          <a:xfrm>
            <a:off x="11215251" y="1978888"/>
            <a:ext cx="478603" cy="984873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76</a:t>
            </a:r>
            <a:r>
              <a:rPr lang="en-GR" sz="1000" spc="-50" dirty="0">
                <a:latin typeface="+mj-lt"/>
              </a:rPr>
              <a:t>Ge</a:t>
            </a:r>
          </a:p>
          <a:p>
            <a:pPr algn="ctr"/>
            <a:r>
              <a:rPr lang="en-GR" sz="1000" spc="-50" baseline="30000" dirty="0">
                <a:latin typeface="+mj-lt"/>
              </a:rPr>
              <a:t>94</a:t>
            </a:r>
            <a:r>
              <a:rPr lang="en-GR" sz="1000" spc="-50" dirty="0">
                <a:latin typeface="+mj-lt"/>
              </a:rPr>
              <a:t>Zr</a:t>
            </a:r>
          </a:p>
          <a:p>
            <a:pPr algn="ctr"/>
            <a:r>
              <a:rPr lang="en-GR" sz="1000" spc="-50" baseline="30000" dirty="0">
                <a:latin typeface="+mj-lt"/>
              </a:rPr>
              <a:t>140</a:t>
            </a:r>
            <a:r>
              <a:rPr lang="en-GR" sz="1000" spc="-50" dirty="0">
                <a:latin typeface="+mj-lt"/>
              </a:rPr>
              <a:t>Ce</a:t>
            </a:r>
          </a:p>
          <a:p>
            <a:pPr algn="ctr"/>
            <a:r>
              <a:rPr lang="en-GB" sz="1000" spc="-50" baseline="30000" dirty="0">
                <a:latin typeface="+mj-lt"/>
              </a:rPr>
              <a:t>197</a:t>
            </a:r>
            <a:r>
              <a:rPr lang="en-GB" sz="1000" spc="-50" dirty="0">
                <a:latin typeface="+mj-lt"/>
              </a:rPr>
              <a:t>Au</a:t>
            </a:r>
            <a:endParaRPr lang="en-GR" sz="1000" spc="-50" baseline="30000" dirty="0">
              <a:latin typeface="+mj-lt"/>
            </a:endParaRPr>
          </a:p>
          <a:p>
            <a:pPr algn="ctr"/>
            <a:r>
              <a:rPr lang="en-GR" sz="1000" spc="-50" baseline="30000" dirty="0">
                <a:latin typeface="+mj-lt"/>
              </a:rPr>
              <a:t>89</a:t>
            </a:r>
            <a:r>
              <a:rPr lang="en-GR" sz="1000" spc="-50" dirty="0">
                <a:latin typeface="+mj-lt"/>
              </a:rPr>
              <a:t>Y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3AA6AD3-7BE7-0643-9DFB-974155F3A9F3}"/>
              </a:ext>
            </a:extLst>
          </p:cNvPr>
          <p:cNvSpPr/>
          <p:nvPr/>
        </p:nvSpPr>
        <p:spPr>
          <a:xfrm rot="16200000">
            <a:off x="10629619" y="2391654"/>
            <a:ext cx="984868" cy="159336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HPGe</a:t>
            </a:r>
          </a:p>
        </p:txBody>
      </p:sp>
      <p:sp>
        <p:nvSpPr>
          <p:cNvPr id="227" name="Rectangle 226">
            <a:extLst>
              <a:ext uri="{FF2B5EF4-FFF2-40B4-BE49-F238E27FC236}">
                <a16:creationId xmlns:a16="http://schemas.microsoft.com/office/drawing/2014/main" id="{EF2C7F43-FECB-ED45-92EC-3E343E45C407}"/>
              </a:ext>
            </a:extLst>
          </p:cNvPr>
          <p:cNvSpPr/>
          <p:nvPr/>
        </p:nvSpPr>
        <p:spPr>
          <a:xfrm>
            <a:off x="10436419" y="2768220"/>
            <a:ext cx="518162" cy="481957"/>
          </a:xfrm>
          <a:prstGeom prst="rect">
            <a:avLst/>
          </a:prstGeom>
          <a:solidFill>
            <a:srgbClr val="A900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243</a:t>
            </a:r>
            <a:r>
              <a:rPr lang="en-GR" sz="1000" spc="-50" dirty="0">
                <a:latin typeface="+mj-lt"/>
              </a:rPr>
              <a:t>Am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3E9B1280-CF87-2642-86AC-292BF9238B34}"/>
              </a:ext>
            </a:extLst>
          </p:cNvPr>
          <p:cNvSpPr/>
          <p:nvPr/>
        </p:nvSpPr>
        <p:spPr>
          <a:xfrm rot="16200000">
            <a:off x="10122363" y="2922944"/>
            <a:ext cx="481953" cy="172506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MGAS</a:t>
            </a:r>
          </a:p>
        </p:txBody>
      </p:sp>
      <p:sp>
        <p:nvSpPr>
          <p:cNvPr id="229" name="Rectangle 228">
            <a:extLst>
              <a:ext uri="{FF2B5EF4-FFF2-40B4-BE49-F238E27FC236}">
                <a16:creationId xmlns:a16="http://schemas.microsoft.com/office/drawing/2014/main" id="{38A11A6B-8A25-114F-BB99-13C079B64CE4}"/>
              </a:ext>
            </a:extLst>
          </p:cNvPr>
          <p:cNvSpPr/>
          <p:nvPr/>
        </p:nvSpPr>
        <p:spPr>
          <a:xfrm>
            <a:off x="11200076" y="3810536"/>
            <a:ext cx="493778" cy="481957"/>
          </a:xfrm>
          <a:prstGeom prst="rect">
            <a:avLst/>
          </a:prstGeom>
          <a:solidFill>
            <a:srgbClr val="A900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243</a:t>
            </a:r>
            <a:r>
              <a:rPr lang="en-GR" sz="1000" spc="-50" dirty="0">
                <a:latin typeface="+mj-lt"/>
              </a:rPr>
              <a:t>Am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230" name="Rectangle 229">
            <a:extLst>
              <a:ext uri="{FF2B5EF4-FFF2-40B4-BE49-F238E27FC236}">
                <a16:creationId xmlns:a16="http://schemas.microsoft.com/office/drawing/2014/main" id="{6F65250A-0B78-A843-9DEB-9EE68DB304E6}"/>
              </a:ext>
            </a:extLst>
          </p:cNvPr>
          <p:cNvSpPr/>
          <p:nvPr/>
        </p:nvSpPr>
        <p:spPr>
          <a:xfrm rot="16200000">
            <a:off x="10886020" y="3965260"/>
            <a:ext cx="481953" cy="172506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MGAS</a:t>
            </a:r>
          </a:p>
        </p:txBody>
      </p:sp>
      <p:sp>
        <p:nvSpPr>
          <p:cNvPr id="232" name="Rectangle 231">
            <a:extLst>
              <a:ext uri="{FF2B5EF4-FFF2-40B4-BE49-F238E27FC236}">
                <a16:creationId xmlns:a16="http://schemas.microsoft.com/office/drawing/2014/main" id="{65DD151A-DB0A-114C-9869-73CA95164D2C}"/>
              </a:ext>
            </a:extLst>
          </p:cNvPr>
          <p:cNvSpPr/>
          <p:nvPr/>
        </p:nvSpPr>
        <p:spPr>
          <a:xfrm>
            <a:off x="10436947" y="2237841"/>
            <a:ext cx="518162" cy="481957"/>
          </a:xfrm>
          <a:prstGeom prst="rect">
            <a:avLst/>
          </a:prstGeom>
          <a:solidFill>
            <a:srgbClr val="E19C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latin typeface="+mj-lt"/>
              </a:rPr>
              <a:t>DDX</a:t>
            </a:r>
          </a:p>
          <a:p>
            <a:pPr algn="ctr"/>
            <a:r>
              <a:rPr lang="en-GR" sz="1000" spc="-50" dirty="0">
                <a:latin typeface="+mj-lt"/>
              </a:rPr>
              <a:t>HPge</a:t>
            </a:r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2ED00931-0827-3E47-9518-D7352581297F}"/>
              </a:ext>
            </a:extLst>
          </p:cNvPr>
          <p:cNvSpPr/>
          <p:nvPr/>
        </p:nvSpPr>
        <p:spPr>
          <a:xfrm rot="16200000">
            <a:off x="10122891" y="2392565"/>
            <a:ext cx="481953" cy="172506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R" sz="1000" spc="-5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A44A57AA-D60B-6F4F-988A-BAE8604EDD6E}"/>
              </a:ext>
            </a:extLst>
          </p:cNvPr>
          <p:cNvSpPr/>
          <p:nvPr/>
        </p:nvSpPr>
        <p:spPr>
          <a:xfrm>
            <a:off x="11199683" y="3278935"/>
            <a:ext cx="494171" cy="481957"/>
          </a:xfrm>
          <a:prstGeom prst="rect">
            <a:avLst/>
          </a:prstGeom>
          <a:solidFill>
            <a:srgbClr val="E19C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latin typeface="+mj-lt"/>
              </a:rPr>
              <a:t>DFGC</a:t>
            </a:r>
          </a:p>
          <a:p>
            <a:pPr algn="ctr"/>
            <a:r>
              <a:rPr lang="en-GB" sz="1000" spc="-50" dirty="0">
                <a:latin typeface="+mj-lt"/>
              </a:rPr>
              <a:t>TARAT</a:t>
            </a:r>
          </a:p>
          <a:p>
            <a:pPr algn="ctr"/>
            <a:r>
              <a:rPr lang="en-GB" sz="1000" spc="-50" dirty="0">
                <a:latin typeface="+mj-lt"/>
              </a:rPr>
              <a:t>X17</a:t>
            </a:r>
            <a:endParaRPr lang="en-GR" sz="1000" spc="-50" dirty="0">
              <a:latin typeface="+mj-lt"/>
            </a:endParaRPr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8E1F12F7-5F61-594C-B0CD-AC9123255BCF}"/>
              </a:ext>
            </a:extLst>
          </p:cNvPr>
          <p:cNvSpPr/>
          <p:nvPr/>
        </p:nvSpPr>
        <p:spPr>
          <a:xfrm rot="16200000">
            <a:off x="10885627" y="3433659"/>
            <a:ext cx="481953" cy="172506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R" sz="1000" spc="-5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36" name="Rectangle 235">
            <a:extLst>
              <a:ext uri="{FF2B5EF4-FFF2-40B4-BE49-F238E27FC236}">
                <a16:creationId xmlns:a16="http://schemas.microsoft.com/office/drawing/2014/main" id="{4E737BAF-1226-6A4A-9B36-17613F29C593}"/>
              </a:ext>
            </a:extLst>
          </p:cNvPr>
          <p:cNvSpPr/>
          <p:nvPr/>
        </p:nvSpPr>
        <p:spPr>
          <a:xfrm>
            <a:off x="416949" y="374244"/>
            <a:ext cx="2450132" cy="215900"/>
          </a:xfrm>
          <a:prstGeom prst="rect">
            <a:avLst/>
          </a:prstGeom>
          <a:solidFill>
            <a:srgbClr val="E19C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/>
              <a:t>Detector developments</a:t>
            </a:r>
            <a:endParaRPr lang="en-GR" sz="1000" dirty="0"/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871E11F0-2C5D-3F49-8D76-F13CE2132586}"/>
              </a:ext>
            </a:extLst>
          </p:cNvPr>
          <p:cNvSpPr/>
          <p:nvPr/>
        </p:nvSpPr>
        <p:spPr>
          <a:xfrm>
            <a:off x="9712490" y="4074698"/>
            <a:ext cx="478603" cy="569205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94</a:t>
            </a:r>
            <a:r>
              <a:rPr lang="en-GR" sz="1000" spc="-50" dirty="0">
                <a:latin typeface="+mj-lt"/>
              </a:rPr>
              <a:t>Mo</a:t>
            </a:r>
          </a:p>
          <a:p>
            <a:pPr algn="ctr"/>
            <a:r>
              <a:rPr lang="en-GR" sz="1000" spc="-50" baseline="30000" dirty="0">
                <a:latin typeface="+mj-lt"/>
              </a:rPr>
              <a:t>95</a:t>
            </a:r>
            <a:r>
              <a:rPr lang="en-GR" sz="1000" spc="-50" dirty="0">
                <a:latin typeface="+mj-lt"/>
              </a:rPr>
              <a:t>Mo</a:t>
            </a:r>
          </a:p>
          <a:p>
            <a:pPr algn="ctr"/>
            <a:r>
              <a:rPr lang="en-GR" sz="1000" spc="-50" baseline="30000" dirty="0">
                <a:latin typeface="+mj-lt"/>
              </a:rPr>
              <a:t>96</a:t>
            </a:r>
            <a:r>
              <a:rPr lang="en-GR" sz="1000" spc="-50" dirty="0">
                <a:latin typeface="+mj-lt"/>
              </a:rPr>
              <a:t>Mo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225" name="Rectangle 224">
            <a:extLst>
              <a:ext uri="{FF2B5EF4-FFF2-40B4-BE49-F238E27FC236}">
                <a16:creationId xmlns:a16="http://schemas.microsoft.com/office/drawing/2014/main" id="{9176F33F-6DA2-744D-8F24-C4B4FCF15958}"/>
              </a:ext>
            </a:extLst>
          </p:cNvPr>
          <p:cNvSpPr/>
          <p:nvPr/>
        </p:nvSpPr>
        <p:spPr>
          <a:xfrm rot="16200000">
            <a:off x="9338765" y="4279632"/>
            <a:ext cx="569204" cy="159336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C6D6</a:t>
            </a:r>
          </a:p>
        </p:txBody>
      </p:sp>
      <p:sp>
        <p:nvSpPr>
          <p:cNvPr id="226" name="Rectangle 225">
            <a:extLst>
              <a:ext uri="{FF2B5EF4-FFF2-40B4-BE49-F238E27FC236}">
                <a16:creationId xmlns:a16="http://schemas.microsoft.com/office/drawing/2014/main" id="{458959C2-924C-BA49-BB72-3845FF1DF412}"/>
              </a:ext>
            </a:extLst>
          </p:cNvPr>
          <p:cNvSpPr/>
          <p:nvPr/>
        </p:nvSpPr>
        <p:spPr>
          <a:xfrm>
            <a:off x="9531303" y="3852610"/>
            <a:ext cx="670376" cy="18256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dirty="0">
                <a:solidFill>
                  <a:schemeClr val="accent3"/>
                </a:solidFill>
              </a:rPr>
              <a:t>EAR2</a:t>
            </a:r>
          </a:p>
        </p:txBody>
      </p:sp>
      <p:sp>
        <p:nvSpPr>
          <p:cNvPr id="231" name="Rectangle 230">
            <a:extLst>
              <a:ext uri="{FF2B5EF4-FFF2-40B4-BE49-F238E27FC236}">
                <a16:creationId xmlns:a16="http://schemas.microsoft.com/office/drawing/2014/main" id="{EF47F942-541F-6747-9B3A-762107CD2226}"/>
              </a:ext>
            </a:extLst>
          </p:cNvPr>
          <p:cNvSpPr/>
          <p:nvPr/>
        </p:nvSpPr>
        <p:spPr>
          <a:xfrm>
            <a:off x="9700752" y="4929441"/>
            <a:ext cx="490239" cy="475917"/>
          </a:xfrm>
          <a:prstGeom prst="rect">
            <a:avLst/>
          </a:prstGeom>
          <a:solidFill>
            <a:srgbClr val="55A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baseline="30000" dirty="0">
                <a:latin typeface="+mj-lt"/>
              </a:rPr>
              <a:t>179</a:t>
            </a:r>
            <a:r>
              <a:rPr lang="en-GR" sz="1000" spc="-50" dirty="0">
                <a:latin typeface="+mj-lt"/>
              </a:rPr>
              <a:t>Yb</a:t>
            </a:r>
            <a:endParaRPr lang="en-GR" sz="1000" spc="-50" baseline="30000" dirty="0">
              <a:latin typeface="+mj-lt"/>
            </a:endParaRPr>
          </a:p>
        </p:txBody>
      </p:sp>
      <p:sp>
        <p:nvSpPr>
          <p:cNvPr id="237" name="Rectangle 236">
            <a:extLst>
              <a:ext uri="{FF2B5EF4-FFF2-40B4-BE49-F238E27FC236}">
                <a16:creationId xmlns:a16="http://schemas.microsoft.com/office/drawing/2014/main" id="{76B597B5-3235-2F4C-AF1F-D7DF27B09B8E}"/>
              </a:ext>
            </a:extLst>
          </p:cNvPr>
          <p:cNvSpPr/>
          <p:nvPr/>
        </p:nvSpPr>
        <p:spPr>
          <a:xfrm rot="16200000">
            <a:off x="9380449" y="5091173"/>
            <a:ext cx="475917" cy="15244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0070C0"/>
                </a:solidFill>
                <a:latin typeface="+mj-lt"/>
              </a:rPr>
              <a:t>C6D6</a:t>
            </a:r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8447BAF5-A23B-374D-A0F1-B00495FEA32C}"/>
              </a:ext>
            </a:extLst>
          </p:cNvPr>
          <p:cNvSpPr/>
          <p:nvPr/>
        </p:nvSpPr>
        <p:spPr>
          <a:xfrm>
            <a:off x="9540467" y="4731415"/>
            <a:ext cx="656907" cy="1499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R" sz="1000" dirty="0">
                <a:solidFill>
                  <a:schemeClr val="accent6"/>
                </a:solidFill>
              </a:rPr>
              <a:t>EAR1</a:t>
            </a:r>
          </a:p>
        </p:txBody>
      </p:sp>
      <p:sp>
        <p:nvSpPr>
          <p:cNvPr id="239" name="Rectangle 238">
            <a:extLst>
              <a:ext uri="{FF2B5EF4-FFF2-40B4-BE49-F238E27FC236}">
                <a16:creationId xmlns:a16="http://schemas.microsoft.com/office/drawing/2014/main" id="{BB6243FF-3391-514C-9CF7-1544D1F0A56D}"/>
              </a:ext>
            </a:extLst>
          </p:cNvPr>
          <p:cNvSpPr/>
          <p:nvPr/>
        </p:nvSpPr>
        <p:spPr>
          <a:xfrm>
            <a:off x="9560587" y="5525649"/>
            <a:ext cx="629920" cy="215900"/>
          </a:xfrm>
          <a:prstGeom prst="rect">
            <a:avLst/>
          </a:prstGeom>
          <a:solidFill>
            <a:schemeClr val="bg1"/>
          </a:solidFill>
          <a:ln>
            <a:solidFill>
              <a:srgbClr val="A90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000" spc="-50" dirty="0">
                <a:solidFill>
                  <a:srgbClr val="A90043"/>
                </a:solidFill>
                <a:latin typeface="+mj-lt"/>
              </a:rPr>
              <a:t>2021</a:t>
            </a: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7EC07A33-1C47-124F-B8C6-6D2B6DC127C2}"/>
              </a:ext>
            </a:extLst>
          </p:cNvPr>
          <p:cNvSpPr txBox="1"/>
          <p:nvPr/>
        </p:nvSpPr>
        <p:spPr>
          <a:xfrm>
            <a:off x="4041725" y="-21658"/>
            <a:ext cx="39777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sz="4000" b="1" dirty="0">
                <a:solidFill>
                  <a:srgbClr val="0070C0"/>
                </a:solidFill>
              </a:rPr>
              <a:t>The n_TOF facility</a:t>
            </a:r>
          </a:p>
        </p:txBody>
      </p:sp>
      <p:pic>
        <p:nvPicPr>
          <p:cNvPr id="246" name="Picture 245">
            <a:extLst>
              <a:ext uri="{FF2B5EF4-FFF2-40B4-BE49-F238E27FC236}">
                <a16:creationId xmlns:a16="http://schemas.microsoft.com/office/drawing/2014/main" id="{66412AC3-1385-D44A-AE74-30F5AC968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367" y="6100800"/>
            <a:ext cx="964522" cy="673781"/>
          </a:xfrm>
          <a:prstGeom prst="rect">
            <a:avLst/>
          </a:prstGeom>
        </p:spPr>
      </p:pic>
      <p:pic>
        <p:nvPicPr>
          <p:cNvPr id="247" name="Picture 246">
            <a:extLst>
              <a:ext uri="{FF2B5EF4-FFF2-40B4-BE49-F238E27FC236}">
                <a16:creationId xmlns:a16="http://schemas.microsoft.com/office/drawing/2014/main" id="{B840B19C-9AE5-C04C-B4F8-0E27FB6AC36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098" y="6136450"/>
            <a:ext cx="562269" cy="555079"/>
          </a:xfrm>
          <a:prstGeom prst="rect">
            <a:avLst/>
          </a:prstGeom>
          <a:noFill/>
          <a:effectLst/>
        </p:spPr>
      </p:pic>
      <p:pic>
        <p:nvPicPr>
          <p:cNvPr id="248" name="Picture 2">
            <a:extLst>
              <a:ext uri="{FF2B5EF4-FFF2-40B4-BE49-F238E27FC236}">
                <a16:creationId xmlns:a16="http://schemas.microsoft.com/office/drawing/2014/main" id="{7F299190-C124-8048-B394-07A6A065F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1815" y="6143558"/>
            <a:ext cx="334442" cy="63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9" name="Straight Connector 248">
            <a:extLst>
              <a:ext uri="{FF2B5EF4-FFF2-40B4-BE49-F238E27FC236}">
                <a16:creationId xmlns:a16="http://schemas.microsoft.com/office/drawing/2014/main" id="{25FE595A-4281-3846-A6B9-16DCDD0D94BB}"/>
              </a:ext>
            </a:extLst>
          </p:cNvPr>
          <p:cNvCxnSpPr>
            <a:cxnSpLocks/>
          </p:cNvCxnSpPr>
          <p:nvPr/>
        </p:nvCxnSpPr>
        <p:spPr>
          <a:xfrm flipV="1">
            <a:off x="1840621" y="6411510"/>
            <a:ext cx="9481803" cy="26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TextBox 249">
            <a:extLst>
              <a:ext uri="{FF2B5EF4-FFF2-40B4-BE49-F238E27FC236}">
                <a16:creationId xmlns:a16="http://schemas.microsoft.com/office/drawing/2014/main" id="{08962BE5-0CCA-E742-8333-6CC6C389B794}"/>
              </a:ext>
            </a:extLst>
          </p:cNvPr>
          <p:cNvSpPr txBox="1"/>
          <p:nvPr/>
        </p:nvSpPr>
        <p:spPr>
          <a:xfrm>
            <a:off x="2254158" y="6506431"/>
            <a:ext cx="8772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1400" dirty="0">
                <a:solidFill>
                  <a:schemeClr val="bg1">
                    <a:lumMod val="50000"/>
                  </a:schemeClr>
                </a:solidFill>
              </a:rPr>
              <a:t>Nikolas Patronis	                                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PS-SPS-AD User Meeting #1</a:t>
            </a:r>
            <a:r>
              <a:rPr lang="en-GR" sz="1400" dirty="0">
                <a:solidFill>
                  <a:schemeClr val="bg1">
                    <a:lumMod val="50000"/>
                  </a:schemeClr>
                </a:solidFill>
              </a:rPr>
              <a:t>				5</a:t>
            </a:r>
          </a:p>
        </p:txBody>
      </p:sp>
    </p:spTree>
    <p:extLst>
      <p:ext uri="{BB962C8B-B14F-4D97-AF65-F5344CB8AC3E}">
        <p14:creationId xmlns:p14="http://schemas.microsoft.com/office/powerpoint/2010/main" val="2516456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CD2AAE6-115B-944F-A9B1-D15392686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367" y="6100800"/>
            <a:ext cx="964522" cy="6737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0145C5-2B0A-A949-9A14-A88F4D57039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098" y="6136450"/>
            <a:ext cx="562269" cy="555079"/>
          </a:xfrm>
          <a:prstGeom prst="rect">
            <a:avLst/>
          </a:prstGeom>
          <a:noFill/>
          <a:effectLst/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B915370-EC90-064A-B412-2C71CD65D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1815" y="6143558"/>
            <a:ext cx="334442" cy="63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557846B-6501-F049-99EA-4A3A4D45398F}"/>
              </a:ext>
            </a:extLst>
          </p:cNvPr>
          <p:cNvCxnSpPr>
            <a:cxnSpLocks/>
          </p:cNvCxnSpPr>
          <p:nvPr/>
        </p:nvCxnSpPr>
        <p:spPr>
          <a:xfrm flipV="1">
            <a:off x="1840621" y="6411510"/>
            <a:ext cx="9481803" cy="26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9">
            <a:extLst>
              <a:ext uri="{FF2B5EF4-FFF2-40B4-BE49-F238E27FC236}">
                <a16:creationId xmlns:a16="http://schemas.microsoft.com/office/drawing/2014/main" id="{89978DBC-47C6-6C4F-80AE-174509C13A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7895" y="270636"/>
            <a:ext cx="7869022" cy="6106504"/>
          </a:xfrm>
          <a:prstGeom prst="rect">
            <a:avLst/>
          </a:prstGeom>
        </p:spPr>
      </p:pic>
      <p:sp>
        <p:nvSpPr>
          <p:cNvPr id="9" name="Textfeld 10">
            <a:extLst>
              <a:ext uri="{FF2B5EF4-FFF2-40B4-BE49-F238E27FC236}">
                <a16:creationId xmlns:a16="http://schemas.microsoft.com/office/drawing/2014/main" id="{15BEB117-D2AD-2F48-811F-B9C7C1F90D6D}"/>
              </a:ext>
            </a:extLst>
          </p:cNvPr>
          <p:cNvSpPr txBox="1"/>
          <p:nvPr/>
        </p:nvSpPr>
        <p:spPr>
          <a:xfrm>
            <a:off x="1691889" y="4717181"/>
            <a:ext cx="158417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1200" b="1">
                <a:solidFill>
                  <a:srgbClr val="FF0000"/>
                </a:solidFill>
              </a:rPr>
              <a:t>First </a:t>
            </a:r>
            <a:r>
              <a:rPr lang="de-DE" sz="1200" b="1" err="1">
                <a:solidFill>
                  <a:srgbClr val="FF0000"/>
                </a:solidFill>
              </a:rPr>
              <a:t>physics</a:t>
            </a:r>
            <a:r>
              <a:rPr lang="de-DE" sz="1200" b="1">
                <a:solidFill>
                  <a:srgbClr val="FF0000"/>
                </a:solidFill>
              </a:rPr>
              <a:t> in 2022! </a:t>
            </a:r>
          </a:p>
          <a:p>
            <a:pPr algn="l"/>
            <a:r>
              <a:rPr lang="de-DE" sz="1200" b="1">
                <a:solidFill>
                  <a:srgbClr val="FF0000"/>
                </a:solidFill>
              </a:rPr>
              <a:t>MACS </a:t>
            </a:r>
            <a:r>
              <a:rPr lang="de-DE" sz="1200" b="1" err="1">
                <a:solidFill>
                  <a:srgbClr val="FF0000"/>
                </a:solidFill>
              </a:rPr>
              <a:t>shaped</a:t>
            </a:r>
            <a:r>
              <a:rPr lang="de-DE" sz="1200" b="1">
                <a:solidFill>
                  <a:srgbClr val="FF0000"/>
                </a:solidFill>
              </a:rPr>
              <a:t> neutron </a:t>
            </a:r>
            <a:r>
              <a:rPr lang="de-DE" sz="1200" b="1" err="1">
                <a:solidFill>
                  <a:srgbClr val="FF0000"/>
                </a:solidFill>
              </a:rPr>
              <a:t>activation</a:t>
            </a:r>
            <a:endParaRPr lang="de-DE" sz="1200" b="1">
              <a:solidFill>
                <a:srgbClr val="FF0000"/>
              </a:solidFill>
            </a:endParaRPr>
          </a:p>
          <a:p>
            <a:pPr algn="l"/>
            <a:endParaRPr lang="de-DE" sz="1200" b="1">
              <a:solidFill>
                <a:srgbClr val="FF0000"/>
              </a:solidFill>
            </a:endParaRPr>
          </a:p>
          <a:p>
            <a:pPr algn="l"/>
            <a:r>
              <a:rPr lang="de-DE" sz="1200" b="1">
                <a:solidFill>
                  <a:srgbClr val="FF0000"/>
                </a:solidFill>
              </a:rPr>
              <a:t>(</a:t>
            </a:r>
            <a:r>
              <a:rPr lang="de-DE" sz="1200" b="1" err="1">
                <a:solidFill>
                  <a:srgbClr val="FF0000"/>
                </a:solidFill>
              </a:rPr>
              <a:t>begin</a:t>
            </a:r>
            <a:r>
              <a:rPr lang="de-DE" sz="1200" b="1">
                <a:solidFill>
                  <a:srgbClr val="FF0000"/>
                </a:solidFill>
              </a:rPr>
              <a:t> </a:t>
            </a:r>
            <a:r>
              <a:rPr lang="de-DE" sz="1200" b="1" err="1">
                <a:solidFill>
                  <a:srgbClr val="FF0000"/>
                </a:solidFill>
              </a:rPr>
              <a:t>affected</a:t>
            </a:r>
            <a:r>
              <a:rPr lang="de-DE" sz="1200" b="1">
                <a:solidFill>
                  <a:srgbClr val="FF0000"/>
                </a:solidFill>
              </a:rPr>
              <a:t> </a:t>
            </a:r>
            <a:r>
              <a:rPr lang="de-DE" sz="1200" b="1" err="1">
                <a:solidFill>
                  <a:srgbClr val="FF0000"/>
                </a:solidFill>
              </a:rPr>
              <a:t>by</a:t>
            </a:r>
            <a:r>
              <a:rPr lang="de-DE" sz="1200" b="1">
                <a:solidFill>
                  <a:srgbClr val="FF0000"/>
                </a:solidFill>
              </a:rPr>
              <a:t> </a:t>
            </a:r>
            <a:r>
              <a:rPr lang="de-DE" sz="1200" b="1" err="1">
                <a:solidFill>
                  <a:srgbClr val="FF0000"/>
                </a:solidFill>
              </a:rPr>
              <a:t>delivery</a:t>
            </a:r>
            <a:r>
              <a:rPr lang="de-DE" sz="1200" b="1">
                <a:solidFill>
                  <a:srgbClr val="FF0000"/>
                </a:solidFill>
              </a:rPr>
              <a:t> </a:t>
            </a:r>
            <a:r>
              <a:rPr lang="de-DE" sz="1200" b="1" err="1">
                <a:solidFill>
                  <a:srgbClr val="FF0000"/>
                </a:solidFill>
              </a:rPr>
              <a:t>problems</a:t>
            </a:r>
            <a:r>
              <a:rPr lang="de-DE" sz="1200" b="1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0" name="Textfeld 11">
            <a:extLst>
              <a:ext uri="{FF2B5EF4-FFF2-40B4-BE49-F238E27FC236}">
                <a16:creationId xmlns:a16="http://schemas.microsoft.com/office/drawing/2014/main" id="{8DBF4092-2656-4249-A926-FBF7AD5CCD75}"/>
              </a:ext>
            </a:extLst>
          </p:cNvPr>
          <p:cNvSpPr txBox="1"/>
          <p:nvPr/>
        </p:nvSpPr>
        <p:spPr>
          <a:xfrm>
            <a:off x="1691889" y="1626048"/>
            <a:ext cx="18722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1200" b="1" err="1">
                <a:solidFill>
                  <a:srgbClr val="FF0000"/>
                </a:solidFill>
              </a:rPr>
              <a:t>Almost</a:t>
            </a:r>
            <a:r>
              <a:rPr lang="de-DE" sz="1200" b="1">
                <a:solidFill>
                  <a:srgbClr val="FF0000"/>
                </a:solidFill>
              </a:rPr>
              <a:t> </a:t>
            </a:r>
            <a:r>
              <a:rPr lang="de-DE" sz="1200" b="1" err="1">
                <a:solidFill>
                  <a:srgbClr val="FF0000"/>
                </a:solidFill>
              </a:rPr>
              <a:t>exclusively</a:t>
            </a:r>
            <a:r>
              <a:rPr lang="de-DE" sz="1200" b="1">
                <a:solidFill>
                  <a:srgbClr val="FF0000"/>
                </a:solidFill>
              </a:rPr>
              <a:t> (n,</a:t>
            </a:r>
            <a:r>
              <a:rPr lang="de-DE" sz="1200" b="1">
                <a:solidFill>
                  <a:srgbClr val="FF0000"/>
                </a:solidFill>
                <a:sym typeface="Symbol" panose="05050102010706020507" pitchFamily="18" charset="2"/>
              </a:rPr>
              <a:t></a:t>
            </a:r>
            <a:r>
              <a:rPr lang="de-DE" sz="1200" b="1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1" name="Textfeld 12">
            <a:extLst>
              <a:ext uri="{FF2B5EF4-FFF2-40B4-BE49-F238E27FC236}">
                <a16:creationId xmlns:a16="http://schemas.microsoft.com/office/drawing/2014/main" id="{7251FBAB-3C08-6C43-BA67-D4639C91D8EA}"/>
              </a:ext>
            </a:extLst>
          </p:cNvPr>
          <p:cNvSpPr txBox="1"/>
          <p:nvPr/>
        </p:nvSpPr>
        <p:spPr>
          <a:xfrm>
            <a:off x="1691889" y="3152001"/>
            <a:ext cx="187220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1200" b="1">
                <a:solidFill>
                  <a:srgbClr val="FF0000"/>
                </a:solidFill>
              </a:rPr>
              <a:t>(n,</a:t>
            </a:r>
            <a:r>
              <a:rPr lang="de-DE" sz="1200" b="1">
                <a:solidFill>
                  <a:srgbClr val="FF0000"/>
                </a:solidFill>
                <a:sym typeface="Symbol" panose="05050102010706020507" pitchFamily="18" charset="2"/>
              </a:rPr>
              <a:t></a:t>
            </a:r>
            <a:r>
              <a:rPr lang="de-DE" sz="1200" b="1">
                <a:solidFill>
                  <a:srgbClr val="FF0000"/>
                </a:solidFill>
              </a:rPr>
              <a:t>) in </a:t>
            </a:r>
            <a:r>
              <a:rPr lang="de-DE" sz="1200" b="1" err="1">
                <a:solidFill>
                  <a:srgbClr val="FF0000"/>
                </a:solidFill>
              </a:rPr>
              <a:t>the</a:t>
            </a:r>
            <a:r>
              <a:rPr lang="de-DE" sz="1200" b="1">
                <a:solidFill>
                  <a:srgbClr val="FF0000"/>
                </a:solidFill>
              </a:rPr>
              <a:t> </a:t>
            </a:r>
            <a:r>
              <a:rPr lang="de-DE" sz="1200" b="1" err="1">
                <a:solidFill>
                  <a:srgbClr val="FF0000"/>
                </a:solidFill>
              </a:rPr>
              <a:t>first</a:t>
            </a:r>
            <a:r>
              <a:rPr lang="de-DE" sz="1200" b="1">
                <a:solidFill>
                  <a:srgbClr val="FF0000"/>
                </a:solidFill>
              </a:rPr>
              <a:t> </a:t>
            </a:r>
            <a:r>
              <a:rPr lang="de-DE" sz="1200" b="1" err="1">
                <a:solidFill>
                  <a:srgbClr val="FF0000"/>
                </a:solidFill>
              </a:rPr>
              <a:t>months</a:t>
            </a:r>
            <a:r>
              <a:rPr lang="de-DE" sz="1200" b="1">
                <a:solidFill>
                  <a:srgbClr val="FF0000"/>
                </a:solidFill>
              </a:rPr>
              <a:t> </a:t>
            </a:r>
          </a:p>
          <a:p>
            <a:pPr algn="l"/>
            <a:r>
              <a:rPr lang="de-DE" sz="1200" b="1" err="1">
                <a:solidFill>
                  <a:srgbClr val="FF0000"/>
                </a:solidFill>
              </a:rPr>
              <a:t>LoI</a:t>
            </a:r>
            <a:r>
              <a:rPr lang="de-DE" sz="1200" b="1">
                <a:solidFill>
                  <a:srgbClr val="FF0000"/>
                </a:solidFill>
              </a:rPr>
              <a:t> </a:t>
            </a:r>
            <a:r>
              <a:rPr lang="de-DE" sz="1200" b="1" err="1">
                <a:solidFill>
                  <a:srgbClr val="FF0000"/>
                </a:solidFill>
              </a:rPr>
              <a:t>for</a:t>
            </a:r>
            <a:r>
              <a:rPr lang="de-DE" sz="1200" b="1">
                <a:solidFill>
                  <a:srgbClr val="FF0000"/>
                </a:solidFill>
              </a:rPr>
              <a:t> </a:t>
            </a:r>
            <a:r>
              <a:rPr lang="de-DE" sz="1200" b="1" err="1">
                <a:solidFill>
                  <a:srgbClr val="FF0000"/>
                </a:solidFill>
              </a:rPr>
              <a:t>detector</a:t>
            </a:r>
            <a:r>
              <a:rPr lang="de-DE" sz="1200" b="1">
                <a:solidFill>
                  <a:srgbClr val="FF0000"/>
                </a:solidFill>
              </a:rPr>
              <a:t> </a:t>
            </a:r>
            <a:r>
              <a:rPr lang="de-DE" sz="1200" b="1" err="1">
                <a:solidFill>
                  <a:srgbClr val="FF0000"/>
                </a:solidFill>
              </a:rPr>
              <a:t>tests</a:t>
            </a:r>
            <a:r>
              <a:rPr lang="de-DE" sz="1200" b="1">
                <a:solidFill>
                  <a:srgbClr val="FF0000"/>
                </a:solidFill>
              </a:rPr>
              <a:t> </a:t>
            </a:r>
          </a:p>
          <a:p>
            <a:pPr algn="l"/>
            <a:r>
              <a:rPr lang="de-DE" sz="1200" b="1" err="1">
                <a:solidFill>
                  <a:srgbClr val="FF0000"/>
                </a:solidFill>
              </a:rPr>
              <a:t>commissioning</a:t>
            </a:r>
            <a:r>
              <a:rPr lang="de-DE" sz="1200" b="1">
                <a:solidFill>
                  <a:srgbClr val="FF0000"/>
                </a:solidFill>
              </a:rPr>
              <a:t> </a:t>
            </a:r>
            <a:r>
              <a:rPr lang="de-DE" sz="1200" b="1" err="1">
                <a:solidFill>
                  <a:srgbClr val="FF0000"/>
                </a:solidFill>
              </a:rPr>
              <a:t>activities</a:t>
            </a:r>
            <a:endParaRPr lang="de-DE" sz="1200" b="1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F5B43B-0534-3947-A365-53075EAFD06D}"/>
              </a:ext>
            </a:extLst>
          </p:cNvPr>
          <p:cNvSpPr txBox="1"/>
          <p:nvPr/>
        </p:nvSpPr>
        <p:spPr>
          <a:xfrm>
            <a:off x="255071" y="150096"/>
            <a:ext cx="3092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dirty="0">
                <a:solidFill>
                  <a:srgbClr val="0070C0"/>
                </a:solidFill>
              </a:rPr>
              <a:t>First beam at 14.03.2022 </a:t>
            </a:r>
          </a:p>
          <a:p>
            <a:r>
              <a:rPr lang="en-GR" dirty="0">
                <a:solidFill>
                  <a:srgbClr val="0070C0"/>
                </a:solidFill>
              </a:rPr>
              <a:t>(2 weeks FTN line tests)</a:t>
            </a:r>
          </a:p>
          <a:p>
            <a:r>
              <a:rPr lang="en-GR" dirty="0">
                <a:solidFill>
                  <a:srgbClr val="0070C0"/>
                </a:solidFill>
              </a:rPr>
              <a:t>Physics start on 28.03.2022</a:t>
            </a:r>
          </a:p>
          <a:p>
            <a:endParaRPr lang="en-G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732EF3-E3C1-B74F-9E24-C87EF534477C}"/>
              </a:ext>
            </a:extLst>
          </p:cNvPr>
          <p:cNvSpPr txBox="1"/>
          <p:nvPr/>
        </p:nvSpPr>
        <p:spPr>
          <a:xfrm>
            <a:off x="5390415" y="42374"/>
            <a:ext cx="3188693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R" sz="4000" b="1">
                <a:solidFill>
                  <a:srgbClr val="0070C0"/>
                </a:solidFill>
              </a:rPr>
              <a:t>Planning 2022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72550D2-2140-C645-AA27-30E76C33F262}"/>
              </a:ext>
            </a:extLst>
          </p:cNvPr>
          <p:cNvSpPr txBox="1"/>
          <p:nvPr/>
        </p:nvSpPr>
        <p:spPr>
          <a:xfrm>
            <a:off x="2254158" y="6506431"/>
            <a:ext cx="8772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1400" dirty="0">
                <a:solidFill>
                  <a:schemeClr val="bg1">
                    <a:lumMod val="50000"/>
                  </a:schemeClr>
                </a:solidFill>
              </a:rPr>
              <a:t>Nikolas Patronis	                                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PS-SPS-AD User Meeting #1</a:t>
            </a:r>
            <a:r>
              <a:rPr lang="en-GR" sz="1400" dirty="0">
                <a:solidFill>
                  <a:schemeClr val="bg1">
                    <a:lumMod val="50000"/>
                  </a:schemeClr>
                </a:solidFill>
              </a:rPr>
              <a:t>				6</a:t>
            </a:r>
          </a:p>
        </p:txBody>
      </p:sp>
    </p:spTree>
    <p:extLst>
      <p:ext uri="{BB962C8B-B14F-4D97-AF65-F5344CB8AC3E}">
        <p14:creationId xmlns:p14="http://schemas.microsoft.com/office/powerpoint/2010/main" val="2508608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CD2AAE6-115B-944F-A9B1-D15392686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367" y="6100800"/>
            <a:ext cx="964522" cy="6737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0145C5-2B0A-A949-9A14-A88F4D57039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098" y="6136450"/>
            <a:ext cx="562269" cy="555079"/>
          </a:xfrm>
          <a:prstGeom prst="rect">
            <a:avLst/>
          </a:prstGeom>
          <a:noFill/>
          <a:effectLst/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B915370-EC90-064A-B412-2C71CD65D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1815" y="6143558"/>
            <a:ext cx="334442" cy="63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557846B-6501-F049-99EA-4A3A4D45398F}"/>
              </a:ext>
            </a:extLst>
          </p:cNvPr>
          <p:cNvCxnSpPr>
            <a:cxnSpLocks/>
          </p:cNvCxnSpPr>
          <p:nvPr/>
        </p:nvCxnSpPr>
        <p:spPr>
          <a:xfrm flipV="1">
            <a:off x="1840621" y="6411510"/>
            <a:ext cx="9481803" cy="26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5B72FC2-84DD-244D-835D-F3E68DEB1B10}"/>
              </a:ext>
            </a:extLst>
          </p:cNvPr>
          <p:cNvSpPr txBox="1"/>
          <p:nvPr/>
        </p:nvSpPr>
        <p:spPr>
          <a:xfrm>
            <a:off x="1209628" y="235644"/>
            <a:ext cx="60974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3200" baseline="30000">
                <a:solidFill>
                  <a:srgbClr val="0070C0"/>
                </a:solidFill>
              </a:rPr>
              <a:t>79</a:t>
            </a:r>
            <a:r>
              <a:rPr lang="de-DE" sz="3200">
                <a:solidFill>
                  <a:srgbClr val="0070C0"/>
                </a:solidFill>
              </a:rPr>
              <a:t>Se(</a:t>
            </a:r>
            <a:r>
              <a:rPr lang="de-DE" sz="3200" err="1">
                <a:solidFill>
                  <a:srgbClr val="0070C0"/>
                </a:solidFill>
              </a:rPr>
              <a:t>n</a:t>
            </a:r>
            <a:r>
              <a:rPr lang="de-DE" sz="3200">
                <a:solidFill>
                  <a:srgbClr val="0070C0"/>
                </a:solidFill>
              </a:rPr>
              <a:t>,</a:t>
            </a:r>
            <a:r>
              <a:rPr lang="de-DE" sz="3200">
                <a:solidFill>
                  <a:srgbClr val="0070C0"/>
                </a:solidFill>
                <a:sym typeface="Symbol" panose="05050102010706020507" pitchFamily="18" charset="2"/>
              </a:rPr>
              <a:t></a:t>
            </a:r>
            <a:r>
              <a:rPr lang="de-DE" sz="3200">
                <a:solidFill>
                  <a:srgbClr val="0070C0"/>
                </a:solidFill>
              </a:rPr>
              <a:t>) XS @ EAR1</a:t>
            </a:r>
            <a:endParaRPr lang="en-GR" sz="3200">
              <a:solidFill>
                <a:srgbClr val="0070C0"/>
              </a:solidFill>
            </a:endParaRPr>
          </a:p>
        </p:txBody>
      </p:sp>
      <p:grpSp>
        <p:nvGrpSpPr>
          <p:cNvPr id="11" name="Gruppieren 1">
            <a:extLst>
              <a:ext uri="{FF2B5EF4-FFF2-40B4-BE49-F238E27FC236}">
                <a16:creationId xmlns:a16="http://schemas.microsoft.com/office/drawing/2014/main" id="{A209B255-6816-0F48-AEF9-C9993E30746E}"/>
              </a:ext>
            </a:extLst>
          </p:cNvPr>
          <p:cNvGrpSpPr>
            <a:grpSpLocks noChangeAspect="1"/>
          </p:cNvGrpSpPr>
          <p:nvPr/>
        </p:nvGrpSpPr>
        <p:grpSpPr>
          <a:xfrm>
            <a:off x="6272113" y="235644"/>
            <a:ext cx="4622062" cy="2299998"/>
            <a:chOff x="5987456" y="259611"/>
            <a:chExt cx="5930700" cy="3656460"/>
          </a:xfrm>
        </p:grpSpPr>
        <p:sp>
          <p:nvSpPr>
            <p:cNvPr id="14" name="Google Shape;77;p15">
              <a:extLst>
                <a:ext uri="{FF2B5EF4-FFF2-40B4-BE49-F238E27FC236}">
                  <a16:creationId xmlns:a16="http://schemas.microsoft.com/office/drawing/2014/main" id="{636A002A-73F3-3047-9DEE-26E6AA20651F}"/>
                </a:ext>
              </a:extLst>
            </p:cNvPr>
            <p:cNvSpPr/>
            <p:nvPr/>
          </p:nvSpPr>
          <p:spPr>
            <a:xfrm>
              <a:off x="6067016" y="3139971"/>
              <a:ext cx="733800" cy="746700"/>
            </a:xfrm>
            <a:prstGeom prst="rect">
              <a:avLst/>
            </a:prstGeom>
            <a:solidFill>
              <a:srgbClr val="000000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15" name="Google Shape;78;p15">
              <a:extLst>
                <a:ext uri="{FF2B5EF4-FFF2-40B4-BE49-F238E27FC236}">
                  <a16:creationId xmlns:a16="http://schemas.microsoft.com/office/drawing/2014/main" id="{E670FEC6-8B4E-C94E-9892-AE44F01C2454}"/>
                </a:ext>
              </a:extLst>
            </p:cNvPr>
            <p:cNvSpPr/>
            <p:nvPr/>
          </p:nvSpPr>
          <p:spPr>
            <a:xfrm>
              <a:off x="6002576" y="321737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75</a:t>
              </a:r>
              <a:r>
                <a:rPr lang="en" sz="7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As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79;p15">
              <a:extLst>
                <a:ext uri="{FF2B5EF4-FFF2-40B4-BE49-F238E27FC236}">
                  <a16:creationId xmlns:a16="http://schemas.microsoft.com/office/drawing/2014/main" id="{9885526E-76F3-2642-9654-A9D30F81EEF7}"/>
                </a:ext>
              </a:extLst>
            </p:cNvPr>
            <p:cNvSpPr/>
            <p:nvPr/>
          </p:nvSpPr>
          <p:spPr>
            <a:xfrm>
              <a:off x="7107776" y="3150771"/>
              <a:ext cx="733800" cy="746700"/>
            </a:xfrm>
            <a:prstGeom prst="rect">
              <a:avLst/>
            </a:prstGeom>
            <a:solidFill>
              <a:srgbClr val="D99593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19" name="Google Shape;80;p15">
              <a:extLst>
                <a:ext uri="{FF2B5EF4-FFF2-40B4-BE49-F238E27FC236}">
                  <a16:creationId xmlns:a16="http://schemas.microsoft.com/office/drawing/2014/main" id="{3C124086-3BEF-9341-BABC-84196F6C5618}"/>
                </a:ext>
              </a:extLst>
            </p:cNvPr>
            <p:cNvSpPr/>
            <p:nvPr/>
          </p:nvSpPr>
          <p:spPr>
            <a:xfrm>
              <a:off x="7043696" y="322817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76</a:t>
              </a:r>
              <a:r>
                <a:rPr lang="en" sz="7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As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81;p15">
              <a:extLst>
                <a:ext uri="{FF2B5EF4-FFF2-40B4-BE49-F238E27FC236}">
                  <a16:creationId xmlns:a16="http://schemas.microsoft.com/office/drawing/2014/main" id="{00D3F140-8CBD-8244-AEED-5E98EAB313F8}"/>
                </a:ext>
              </a:extLst>
            </p:cNvPr>
            <p:cNvSpPr/>
            <p:nvPr/>
          </p:nvSpPr>
          <p:spPr>
            <a:xfrm>
              <a:off x="7174376" y="3552171"/>
              <a:ext cx="901200" cy="36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5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26 h</a:t>
              </a:r>
              <a:endPara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82;p15">
              <a:extLst>
                <a:ext uri="{FF2B5EF4-FFF2-40B4-BE49-F238E27FC236}">
                  <a16:creationId xmlns:a16="http://schemas.microsoft.com/office/drawing/2014/main" id="{2F96C2AC-DF8F-9549-B131-8DBB0B4E960D}"/>
                </a:ext>
              </a:extLst>
            </p:cNvPr>
            <p:cNvSpPr/>
            <p:nvPr/>
          </p:nvSpPr>
          <p:spPr>
            <a:xfrm>
              <a:off x="6038936" y="2146371"/>
              <a:ext cx="733800" cy="746700"/>
            </a:xfrm>
            <a:prstGeom prst="rect">
              <a:avLst/>
            </a:prstGeom>
            <a:solidFill>
              <a:srgbClr val="000000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22" name="Google Shape;83;p15">
              <a:extLst>
                <a:ext uri="{FF2B5EF4-FFF2-40B4-BE49-F238E27FC236}">
                  <a16:creationId xmlns:a16="http://schemas.microsoft.com/office/drawing/2014/main" id="{E763EA19-D957-E044-8929-3F3AA57CC502}"/>
                </a:ext>
              </a:extLst>
            </p:cNvPr>
            <p:cNvSpPr/>
            <p:nvPr/>
          </p:nvSpPr>
          <p:spPr>
            <a:xfrm>
              <a:off x="5987456" y="227525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76</a:t>
              </a:r>
              <a:r>
                <a:rPr lang="en" sz="7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Se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84;p15">
              <a:extLst>
                <a:ext uri="{FF2B5EF4-FFF2-40B4-BE49-F238E27FC236}">
                  <a16:creationId xmlns:a16="http://schemas.microsoft.com/office/drawing/2014/main" id="{156EE1FD-9E9D-464F-BAA0-DEBDAA6E8171}"/>
                </a:ext>
              </a:extLst>
            </p:cNvPr>
            <p:cNvSpPr/>
            <p:nvPr/>
          </p:nvSpPr>
          <p:spPr>
            <a:xfrm>
              <a:off x="7105616" y="2157171"/>
              <a:ext cx="733800" cy="746700"/>
            </a:xfrm>
            <a:prstGeom prst="rect">
              <a:avLst/>
            </a:prstGeom>
            <a:solidFill>
              <a:srgbClr val="000000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24" name="Google Shape;85;p15">
              <a:extLst>
                <a:ext uri="{FF2B5EF4-FFF2-40B4-BE49-F238E27FC236}">
                  <a16:creationId xmlns:a16="http://schemas.microsoft.com/office/drawing/2014/main" id="{11557275-2B42-954E-B486-BE995848CA38}"/>
                </a:ext>
              </a:extLst>
            </p:cNvPr>
            <p:cNvSpPr/>
            <p:nvPr/>
          </p:nvSpPr>
          <p:spPr>
            <a:xfrm>
              <a:off x="7054136" y="228569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77</a:t>
              </a:r>
              <a:r>
                <a:rPr lang="en" sz="7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Se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86;p15">
              <a:extLst>
                <a:ext uri="{FF2B5EF4-FFF2-40B4-BE49-F238E27FC236}">
                  <a16:creationId xmlns:a16="http://schemas.microsoft.com/office/drawing/2014/main" id="{43772FA1-E4D9-A749-8884-9B5F0199C6F5}"/>
                </a:ext>
              </a:extLst>
            </p:cNvPr>
            <p:cNvSpPr/>
            <p:nvPr/>
          </p:nvSpPr>
          <p:spPr>
            <a:xfrm>
              <a:off x="8123336" y="2157171"/>
              <a:ext cx="733800" cy="746700"/>
            </a:xfrm>
            <a:prstGeom prst="rect">
              <a:avLst/>
            </a:prstGeom>
            <a:solidFill>
              <a:srgbClr val="000000"/>
            </a:solidFill>
            <a:ln w="38100" cap="flat" cmpd="sng">
              <a:solidFill>
                <a:srgbClr val="00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26" name="Google Shape;87;p15">
              <a:extLst>
                <a:ext uri="{FF2B5EF4-FFF2-40B4-BE49-F238E27FC236}">
                  <a16:creationId xmlns:a16="http://schemas.microsoft.com/office/drawing/2014/main" id="{DC2AF0AC-2C50-8442-968E-5302C65FE143}"/>
                </a:ext>
              </a:extLst>
            </p:cNvPr>
            <p:cNvSpPr/>
            <p:nvPr/>
          </p:nvSpPr>
          <p:spPr>
            <a:xfrm>
              <a:off x="8071856" y="228569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78</a:t>
              </a:r>
              <a:r>
                <a:rPr lang="en" sz="7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Se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88;p15">
              <a:extLst>
                <a:ext uri="{FF2B5EF4-FFF2-40B4-BE49-F238E27FC236}">
                  <a16:creationId xmlns:a16="http://schemas.microsoft.com/office/drawing/2014/main" id="{ED1E043C-32FB-0847-B5E1-5ED0F111C6AD}"/>
                </a:ext>
              </a:extLst>
            </p:cNvPr>
            <p:cNvSpPr/>
            <p:nvPr/>
          </p:nvSpPr>
          <p:spPr>
            <a:xfrm>
              <a:off x="9140696" y="2157171"/>
              <a:ext cx="733800" cy="746700"/>
            </a:xfrm>
            <a:prstGeom prst="rect">
              <a:avLst/>
            </a:prstGeom>
            <a:solidFill>
              <a:srgbClr val="D99593"/>
            </a:solidFill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28" name="Google Shape;89;p15">
              <a:extLst>
                <a:ext uri="{FF2B5EF4-FFF2-40B4-BE49-F238E27FC236}">
                  <a16:creationId xmlns:a16="http://schemas.microsoft.com/office/drawing/2014/main" id="{8A192BF0-5EA5-094C-9875-9EB5EE3B5191}"/>
                </a:ext>
              </a:extLst>
            </p:cNvPr>
            <p:cNvSpPr/>
            <p:nvPr/>
          </p:nvSpPr>
          <p:spPr>
            <a:xfrm>
              <a:off x="9089216" y="228569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79</a:t>
              </a:r>
              <a:r>
                <a:rPr lang="en" sz="7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Se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90;p15">
              <a:extLst>
                <a:ext uri="{FF2B5EF4-FFF2-40B4-BE49-F238E27FC236}">
                  <a16:creationId xmlns:a16="http://schemas.microsoft.com/office/drawing/2014/main" id="{712E4BB1-3DF3-F04D-86DD-0035A417B976}"/>
                </a:ext>
              </a:extLst>
            </p:cNvPr>
            <p:cNvSpPr/>
            <p:nvPr/>
          </p:nvSpPr>
          <p:spPr>
            <a:xfrm>
              <a:off x="9119096" y="2573331"/>
              <a:ext cx="965400" cy="36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5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3x10</a:t>
              </a:r>
              <a:r>
                <a:rPr lang="en" sz="500" b="0" i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5</a:t>
              </a:r>
              <a:r>
                <a:rPr lang="en" sz="500"/>
                <a:t>y</a:t>
              </a:r>
              <a:endPara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91;p15">
              <a:extLst>
                <a:ext uri="{FF2B5EF4-FFF2-40B4-BE49-F238E27FC236}">
                  <a16:creationId xmlns:a16="http://schemas.microsoft.com/office/drawing/2014/main" id="{5AC84816-1EF7-F147-85F0-7C375A6B63E8}"/>
                </a:ext>
              </a:extLst>
            </p:cNvPr>
            <p:cNvSpPr/>
            <p:nvPr/>
          </p:nvSpPr>
          <p:spPr>
            <a:xfrm>
              <a:off x="10181816" y="2167611"/>
              <a:ext cx="733800" cy="746700"/>
            </a:xfrm>
            <a:prstGeom prst="rect">
              <a:avLst/>
            </a:prstGeom>
            <a:solidFill>
              <a:srgbClr val="000000"/>
            </a:solidFill>
            <a:ln w="38100" cap="flat" cmpd="sng">
              <a:solidFill>
                <a:srgbClr val="00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31" name="Google Shape;92;p15">
              <a:extLst>
                <a:ext uri="{FF2B5EF4-FFF2-40B4-BE49-F238E27FC236}">
                  <a16:creationId xmlns:a16="http://schemas.microsoft.com/office/drawing/2014/main" id="{4769013B-0D04-524F-BE8C-991EF1D44F25}"/>
                </a:ext>
              </a:extLst>
            </p:cNvPr>
            <p:cNvSpPr/>
            <p:nvPr/>
          </p:nvSpPr>
          <p:spPr>
            <a:xfrm>
              <a:off x="10129976" y="229649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80</a:t>
              </a:r>
              <a:r>
                <a:rPr lang="en" sz="7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Se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93;p15">
              <a:extLst>
                <a:ext uri="{FF2B5EF4-FFF2-40B4-BE49-F238E27FC236}">
                  <a16:creationId xmlns:a16="http://schemas.microsoft.com/office/drawing/2014/main" id="{ED339673-1E0A-8C4F-A30D-E3EA92025EC3}"/>
                </a:ext>
              </a:extLst>
            </p:cNvPr>
            <p:cNvSpPr/>
            <p:nvPr/>
          </p:nvSpPr>
          <p:spPr>
            <a:xfrm>
              <a:off x="11134736" y="2142051"/>
              <a:ext cx="733800" cy="746700"/>
            </a:xfrm>
            <a:prstGeom prst="rect">
              <a:avLst/>
            </a:prstGeom>
            <a:solidFill>
              <a:srgbClr val="D99593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33" name="Google Shape;94;p15">
              <a:extLst>
                <a:ext uri="{FF2B5EF4-FFF2-40B4-BE49-F238E27FC236}">
                  <a16:creationId xmlns:a16="http://schemas.microsoft.com/office/drawing/2014/main" id="{2A6FF9E3-EECC-E84E-8A0B-A1D9E95D357F}"/>
                </a:ext>
              </a:extLst>
            </p:cNvPr>
            <p:cNvSpPr/>
            <p:nvPr/>
          </p:nvSpPr>
          <p:spPr>
            <a:xfrm>
              <a:off x="11083256" y="227093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81</a:t>
              </a:r>
              <a:r>
                <a:rPr lang="en" sz="7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Se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96;p15">
              <a:extLst>
                <a:ext uri="{FF2B5EF4-FFF2-40B4-BE49-F238E27FC236}">
                  <a16:creationId xmlns:a16="http://schemas.microsoft.com/office/drawing/2014/main" id="{E29149A6-19B1-6749-B9AB-91649BF126A8}"/>
                </a:ext>
              </a:extLst>
            </p:cNvPr>
            <p:cNvSpPr/>
            <p:nvPr/>
          </p:nvSpPr>
          <p:spPr>
            <a:xfrm>
              <a:off x="8133776" y="1214691"/>
              <a:ext cx="733800" cy="746700"/>
            </a:xfrm>
            <a:prstGeom prst="rect">
              <a:avLst/>
            </a:prstGeom>
            <a:solidFill>
              <a:srgbClr val="000000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35" name="Google Shape;97;p15">
              <a:extLst>
                <a:ext uri="{FF2B5EF4-FFF2-40B4-BE49-F238E27FC236}">
                  <a16:creationId xmlns:a16="http://schemas.microsoft.com/office/drawing/2014/main" id="{85517847-B377-AB44-9858-868BFAB98FA7}"/>
                </a:ext>
              </a:extLst>
            </p:cNvPr>
            <p:cNvSpPr/>
            <p:nvPr/>
          </p:nvSpPr>
          <p:spPr>
            <a:xfrm>
              <a:off x="8082296" y="134357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79</a:t>
              </a:r>
              <a:r>
                <a:rPr lang="en" sz="7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Br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98;p15">
              <a:extLst>
                <a:ext uri="{FF2B5EF4-FFF2-40B4-BE49-F238E27FC236}">
                  <a16:creationId xmlns:a16="http://schemas.microsoft.com/office/drawing/2014/main" id="{B0EA84B5-AC3E-3F4E-BD4D-D64BB1020137}"/>
                </a:ext>
              </a:extLst>
            </p:cNvPr>
            <p:cNvSpPr/>
            <p:nvPr/>
          </p:nvSpPr>
          <p:spPr>
            <a:xfrm>
              <a:off x="9136376" y="1225491"/>
              <a:ext cx="733800" cy="746700"/>
            </a:xfrm>
            <a:prstGeom prst="rect">
              <a:avLst/>
            </a:prstGeom>
            <a:solidFill>
              <a:srgbClr val="D99593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37" name="Google Shape;99;p15">
              <a:extLst>
                <a:ext uri="{FF2B5EF4-FFF2-40B4-BE49-F238E27FC236}">
                  <a16:creationId xmlns:a16="http://schemas.microsoft.com/office/drawing/2014/main" id="{6AEB5314-5310-F54C-9867-026A92DCACDD}"/>
                </a:ext>
              </a:extLst>
            </p:cNvPr>
            <p:cNvSpPr/>
            <p:nvPr/>
          </p:nvSpPr>
          <p:spPr>
            <a:xfrm>
              <a:off x="9084896" y="135437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80</a:t>
              </a:r>
              <a:r>
                <a:rPr lang="en" sz="7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Br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100;p15">
              <a:extLst>
                <a:ext uri="{FF2B5EF4-FFF2-40B4-BE49-F238E27FC236}">
                  <a16:creationId xmlns:a16="http://schemas.microsoft.com/office/drawing/2014/main" id="{12B394A1-5B64-344D-846A-17C7F5C05B00}"/>
                </a:ext>
              </a:extLst>
            </p:cNvPr>
            <p:cNvSpPr/>
            <p:nvPr/>
          </p:nvSpPr>
          <p:spPr>
            <a:xfrm>
              <a:off x="9127736" y="1629051"/>
              <a:ext cx="965400" cy="36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5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17 m</a:t>
              </a:r>
              <a:endPara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101;p15">
              <a:extLst>
                <a:ext uri="{FF2B5EF4-FFF2-40B4-BE49-F238E27FC236}">
                  <a16:creationId xmlns:a16="http://schemas.microsoft.com/office/drawing/2014/main" id="{E5B7AD70-3E4C-E84C-B4CC-06C4F862FA77}"/>
                </a:ext>
              </a:extLst>
            </p:cNvPr>
            <p:cNvSpPr/>
            <p:nvPr/>
          </p:nvSpPr>
          <p:spPr>
            <a:xfrm>
              <a:off x="10192256" y="1238451"/>
              <a:ext cx="733800" cy="746700"/>
            </a:xfrm>
            <a:prstGeom prst="rect">
              <a:avLst/>
            </a:prstGeom>
            <a:solidFill>
              <a:srgbClr val="000000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40" name="Google Shape;102;p15">
              <a:extLst>
                <a:ext uri="{FF2B5EF4-FFF2-40B4-BE49-F238E27FC236}">
                  <a16:creationId xmlns:a16="http://schemas.microsoft.com/office/drawing/2014/main" id="{4D169A22-401E-624C-B99A-609D884656AE}"/>
                </a:ext>
              </a:extLst>
            </p:cNvPr>
            <p:cNvSpPr/>
            <p:nvPr/>
          </p:nvSpPr>
          <p:spPr>
            <a:xfrm>
              <a:off x="10140776" y="136697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81</a:t>
              </a:r>
              <a:r>
                <a:rPr lang="en" sz="7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Br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103;p15">
              <a:extLst>
                <a:ext uri="{FF2B5EF4-FFF2-40B4-BE49-F238E27FC236}">
                  <a16:creationId xmlns:a16="http://schemas.microsoft.com/office/drawing/2014/main" id="{15D150B2-1CA0-C94A-95D1-BBE206A8A9FD}"/>
                </a:ext>
              </a:extLst>
            </p:cNvPr>
            <p:cNvSpPr/>
            <p:nvPr/>
          </p:nvSpPr>
          <p:spPr>
            <a:xfrm>
              <a:off x="11145536" y="1225491"/>
              <a:ext cx="733800" cy="746700"/>
            </a:xfrm>
            <a:prstGeom prst="rect">
              <a:avLst/>
            </a:prstGeom>
            <a:solidFill>
              <a:srgbClr val="D99593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42" name="Google Shape;104;p15">
              <a:extLst>
                <a:ext uri="{FF2B5EF4-FFF2-40B4-BE49-F238E27FC236}">
                  <a16:creationId xmlns:a16="http://schemas.microsoft.com/office/drawing/2014/main" id="{4D493A84-C1CF-3044-AD18-1F3842FCF10D}"/>
                </a:ext>
              </a:extLst>
            </p:cNvPr>
            <p:cNvSpPr/>
            <p:nvPr/>
          </p:nvSpPr>
          <p:spPr>
            <a:xfrm>
              <a:off x="11094056" y="135437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82</a:t>
              </a:r>
              <a:r>
                <a:rPr lang="en" sz="7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Br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106;p15">
              <a:extLst>
                <a:ext uri="{FF2B5EF4-FFF2-40B4-BE49-F238E27FC236}">
                  <a16:creationId xmlns:a16="http://schemas.microsoft.com/office/drawing/2014/main" id="{17513227-C71E-8E43-B4E5-44A8A79C754E}"/>
                </a:ext>
              </a:extLst>
            </p:cNvPr>
            <p:cNvSpPr/>
            <p:nvPr/>
          </p:nvSpPr>
          <p:spPr>
            <a:xfrm>
              <a:off x="8144576" y="259611"/>
              <a:ext cx="733800" cy="746700"/>
            </a:xfrm>
            <a:prstGeom prst="rect">
              <a:avLst/>
            </a:prstGeom>
            <a:solidFill>
              <a:srgbClr val="000000"/>
            </a:solidFill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44" name="Google Shape;107;p15">
              <a:extLst>
                <a:ext uri="{FF2B5EF4-FFF2-40B4-BE49-F238E27FC236}">
                  <a16:creationId xmlns:a16="http://schemas.microsoft.com/office/drawing/2014/main" id="{9B0516A2-0BFB-9D4E-8CF6-30BF088128D0}"/>
                </a:ext>
              </a:extLst>
            </p:cNvPr>
            <p:cNvSpPr/>
            <p:nvPr/>
          </p:nvSpPr>
          <p:spPr>
            <a:xfrm>
              <a:off x="8093096" y="38849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80</a:t>
              </a:r>
              <a:r>
                <a:rPr lang="en" sz="7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Kr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108;p15">
              <a:extLst>
                <a:ext uri="{FF2B5EF4-FFF2-40B4-BE49-F238E27FC236}">
                  <a16:creationId xmlns:a16="http://schemas.microsoft.com/office/drawing/2014/main" id="{4BB1135C-9766-B144-B82A-C139751E897B}"/>
                </a:ext>
              </a:extLst>
            </p:cNvPr>
            <p:cNvSpPr/>
            <p:nvPr/>
          </p:nvSpPr>
          <p:spPr>
            <a:xfrm>
              <a:off x="9134216" y="270411"/>
              <a:ext cx="733800" cy="746700"/>
            </a:xfrm>
            <a:prstGeom prst="rect">
              <a:avLst/>
            </a:prstGeom>
            <a:solidFill>
              <a:srgbClr val="D99593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46" name="Google Shape;109;p15">
              <a:extLst>
                <a:ext uri="{FF2B5EF4-FFF2-40B4-BE49-F238E27FC236}">
                  <a16:creationId xmlns:a16="http://schemas.microsoft.com/office/drawing/2014/main" id="{FFE24F76-7CF4-CD44-891F-EC2BE797B0C6}"/>
                </a:ext>
              </a:extLst>
            </p:cNvPr>
            <p:cNvSpPr/>
            <p:nvPr/>
          </p:nvSpPr>
          <p:spPr>
            <a:xfrm>
              <a:off x="9082736" y="39893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81</a:t>
              </a:r>
              <a:r>
                <a:rPr lang="en" sz="7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Kr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110;p15">
              <a:extLst>
                <a:ext uri="{FF2B5EF4-FFF2-40B4-BE49-F238E27FC236}">
                  <a16:creationId xmlns:a16="http://schemas.microsoft.com/office/drawing/2014/main" id="{EA652ADA-7086-4D45-BEF9-9F52DAA5F529}"/>
                </a:ext>
              </a:extLst>
            </p:cNvPr>
            <p:cNvSpPr/>
            <p:nvPr/>
          </p:nvSpPr>
          <p:spPr>
            <a:xfrm>
              <a:off x="9138536" y="686571"/>
              <a:ext cx="965400" cy="36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5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11 a</a:t>
              </a:r>
              <a:endPara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111;p15">
              <a:extLst>
                <a:ext uri="{FF2B5EF4-FFF2-40B4-BE49-F238E27FC236}">
                  <a16:creationId xmlns:a16="http://schemas.microsoft.com/office/drawing/2014/main" id="{E2C9D345-D41F-2946-9276-808084771154}"/>
                </a:ext>
              </a:extLst>
            </p:cNvPr>
            <p:cNvSpPr/>
            <p:nvPr/>
          </p:nvSpPr>
          <p:spPr>
            <a:xfrm>
              <a:off x="10164536" y="270411"/>
              <a:ext cx="733800" cy="746700"/>
            </a:xfrm>
            <a:prstGeom prst="rect">
              <a:avLst/>
            </a:prstGeom>
            <a:solidFill>
              <a:srgbClr val="000000"/>
            </a:solidFill>
            <a:ln w="25400" cap="flat" cmpd="sng">
              <a:solidFill>
                <a:srgbClr val="336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49" name="Google Shape;112;p15">
              <a:extLst>
                <a:ext uri="{FF2B5EF4-FFF2-40B4-BE49-F238E27FC236}">
                  <a16:creationId xmlns:a16="http://schemas.microsoft.com/office/drawing/2014/main" id="{3DC765A6-8034-9F4A-9ADF-745BC45978FB}"/>
                </a:ext>
              </a:extLst>
            </p:cNvPr>
            <p:cNvSpPr/>
            <p:nvPr/>
          </p:nvSpPr>
          <p:spPr>
            <a:xfrm>
              <a:off x="10113056" y="39893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82</a:t>
              </a:r>
              <a:r>
                <a:rPr lang="en" sz="7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Kr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113;p15">
              <a:extLst>
                <a:ext uri="{FF2B5EF4-FFF2-40B4-BE49-F238E27FC236}">
                  <a16:creationId xmlns:a16="http://schemas.microsoft.com/office/drawing/2014/main" id="{4E3BC69A-2665-5C4F-8B18-E0B304DD827B}"/>
                </a:ext>
              </a:extLst>
            </p:cNvPr>
            <p:cNvSpPr/>
            <p:nvPr/>
          </p:nvSpPr>
          <p:spPr>
            <a:xfrm rot="10800000">
              <a:off x="6741914" y="2861091"/>
              <a:ext cx="360342" cy="28296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0070C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51" name="Google Shape;114;p15">
              <a:extLst>
                <a:ext uri="{FF2B5EF4-FFF2-40B4-BE49-F238E27FC236}">
                  <a16:creationId xmlns:a16="http://schemas.microsoft.com/office/drawing/2014/main" id="{CFE8EA18-2F74-1E42-8130-B3C81C20A474}"/>
                </a:ext>
              </a:extLst>
            </p:cNvPr>
            <p:cNvSpPr/>
            <p:nvPr/>
          </p:nvSpPr>
          <p:spPr>
            <a:xfrm>
              <a:off x="6756056" y="3533091"/>
              <a:ext cx="437400" cy="10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0070C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52" name="Google Shape;115;p15">
              <a:extLst>
                <a:ext uri="{FF2B5EF4-FFF2-40B4-BE49-F238E27FC236}">
                  <a16:creationId xmlns:a16="http://schemas.microsoft.com/office/drawing/2014/main" id="{014BDE66-B09E-834E-94A5-6DA0AEA59569}"/>
                </a:ext>
              </a:extLst>
            </p:cNvPr>
            <p:cNvSpPr/>
            <p:nvPr/>
          </p:nvSpPr>
          <p:spPr>
            <a:xfrm rot="10800000">
              <a:off x="10821314" y="1917771"/>
              <a:ext cx="360342" cy="28296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0070C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53" name="Google Shape;116;p15">
              <a:extLst>
                <a:ext uri="{FF2B5EF4-FFF2-40B4-BE49-F238E27FC236}">
                  <a16:creationId xmlns:a16="http://schemas.microsoft.com/office/drawing/2014/main" id="{F175D4C6-7127-5E41-B093-500171556CC4}"/>
                </a:ext>
              </a:extLst>
            </p:cNvPr>
            <p:cNvSpPr/>
            <p:nvPr/>
          </p:nvSpPr>
          <p:spPr>
            <a:xfrm rot="10800000">
              <a:off x="10857674" y="988251"/>
              <a:ext cx="360342" cy="28296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0070C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54" name="Google Shape;117;p15">
              <a:extLst>
                <a:ext uri="{FF2B5EF4-FFF2-40B4-BE49-F238E27FC236}">
                  <a16:creationId xmlns:a16="http://schemas.microsoft.com/office/drawing/2014/main" id="{E805F26B-7FA4-9A4D-91A0-68FF9B17E711}"/>
                </a:ext>
              </a:extLst>
            </p:cNvPr>
            <p:cNvSpPr/>
            <p:nvPr/>
          </p:nvSpPr>
          <p:spPr>
            <a:xfrm rot="10800000">
              <a:off x="8812154" y="1003371"/>
              <a:ext cx="360342" cy="28296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FF000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55" name="Google Shape;118;p15">
              <a:extLst>
                <a:ext uri="{FF2B5EF4-FFF2-40B4-BE49-F238E27FC236}">
                  <a16:creationId xmlns:a16="http://schemas.microsoft.com/office/drawing/2014/main" id="{75E9A2C4-2F2C-AD4E-84E0-36DA11DE2A30}"/>
                </a:ext>
              </a:extLst>
            </p:cNvPr>
            <p:cNvSpPr/>
            <p:nvPr/>
          </p:nvSpPr>
          <p:spPr>
            <a:xfrm rot="10800000">
              <a:off x="8835914" y="1941171"/>
              <a:ext cx="360342" cy="28296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FF000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56" name="Google Shape;119;p15">
              <a:extLst>
                <a:ext uri="{FF2B5EF4-FFF2-40B4-BE49-F238E27FC236}">
                  <a16:creationId xmlns:a16="http://schemas.microsoft.com/office/drawing/2014/main" id="{76FBFC42-9B54-424A-B1FC-8A2D304DBE6F}"/>
                </a:ext>
              </a:extLst>
            </p:cNvPr>
            <p:cNvSpPr/>
            <p:nvPr/>
          </p:nvSpPr>
          <p:spPr>
            <a:xfrm>
              <a:off x="8801576" y="1631211"/>
              <a:ext cx="437400" cy="10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FF000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57" name="Google Shape;120;p15">
              <a:extLst>
                <a:ext uri="{FF2B5EF4-FFF2-40B4-BE49-F238E27FC236}">
                  <a16:creationId xmlns:a16="http://schemas.microsoft.com/office/drawing/2014/main" id="{3727182B-6284-7C4C-8286-E52AEDC0A1A0}"/>
                </a:ext>
              </a:extLst>
            </p:cNvPr>
            <p:cNvSpPr/>
            <p:nvPr/>
          </p:nvSpPr>
          <p:spPr>
            <a:xfrm>
              <a:off x="8812376" y="663171"/>
              <a:ext cx="437400" cy="10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FF000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58" name="Google Shape;121;p15">
              <a:extLst>
                <a:ext uri="{FF2B5EF4-FFF2-40B4-BE49-F238E27FC236}">
                  <a16:creationId xmlns:a16="http://schemas.microsoft.com/office/drawing/2014/main" id="{82EC87A3-8F0E-3A43-BD94-0AA774212B95}"/>
                </a:ext>
              </a:extLst>
            </p:cNvPr>
            <p:cNvSpPr/>
            <p:nvPr/>
          </p:nvSpPr>
          <p:spPr>
            <a:xfrm>
              <a:off x="9801656" y="673971"/>
              <a:ext cx="437400" cy="10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FF000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59" name="Google Shape;128;p15">
              <a:extLst>
                <a:ext uri="{FF2B5EF4-FFF2-40B4-BE49-F238E27FC236}">
                  <a16:creationId xmlns:a16="http://schemas.microsoft.com/office/drawing/2014/main" id="{F0DC2CE9-A93C-1541-9F97-95949E6771E3}"/>
                </a:ext>
              </a:extLst>
            </p:cNvPr>
            <p:cNvSpPr/>
            <p:nvPr/>
          </p:nvSpPr>
          <p:spPr>
            <a:xfrm>
              <a:off x="6698096" y="2539851"/>
              <a:ext cx="437400" cy="10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0070C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60" name="Google Shape;129;p15">
              <a:extLst>
                <a:ext uri="{FF2B5EF4-FFF2-40B4-BE49-F238E27FC236}">
                  <a16:creationId xmlns:a16="http://schemas.microsoft.com/office/drawing/2014/main" id="{97CCC9EB-6080-024E-8701-A9F2788D1ED4}"/>
                </a:ext>
              </a:extLst>
            </p:cNvPr>
            <p:cNvSpPr/>
            <p:nvPr/>
          </p:nvSpPr>
          <p:spPr>
            <a:xfrm>
              <a:off x="7764776" y="2533011"/>
              <a:ext cx="437400" cy="10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0070C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61" name="Google Shape;130;p15">
              <a:extLst>
                <a:ext uri="{FF2B5EF4-FFF2-40B4-BE49-F238E27FC236}">
                  <a16:creationId xmlns:a16="http://schemas.microsoft.com/office/drawing/2014/main" id="{92B691B5-64D5-4849-95A4-19B8B808E9B1}"/>
                </a:ext>
              </a:extLst>
            </p:cNvPr>
            <p:cNvSpPr/>
            <p:nvPr/>
          </p:nvSpPr>
          <p:spPr>
            <a:xfrm>
              <a:off x="8779256" y="2558571"/>
              <a:ext cx="437400" cy="10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0070C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62" name="Google Shape;131;p15">
              <a:extLst>
                <a:ext uri="{FF2B5EF4-FFF2-40B4-BE49-F238E27FC236}">
                  <a16:creationId xmlns:a16="http://schemas.microsoft.com/office/drawing/2014/main" id="{D494B4F5-B0D1-FC49-8E14-69BE5AC95429}"/>
                </a:ext>
              </a:extLst>
            </p:cNvPr>
            <p:cNvSpPr/>
            <p:nvPr/>
          </p:nvSpPr>
          <p:spPr>
            <a:xfrm>
              <a:off x="9847736" y="2556771"/>
              <a:ext cx="437400" cy="10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0070C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63" name="Google Shape;132;p15">
              <a:extLst>
                <a:ext uri="{FF2B5EF4-FFF2-40B4-BE49-F238E27FC236}">
                  <a16:creationId xmlns:a16="http://schemas.microsoft.com/office/drawing/2014/main" id="{696160EA-0D2F-214F-8D90-D7B1A57D1557}"/>
                </a:ext>
              </a:extLst>
            </p:cNvPr>
            <p:cNvSpPr/>
            <p:nvPr/>
          </p:nvSpPr>
          <p:spPr>
            <a:xfrm>
              <a:off x="10864376" y="2541291"/>
              <a:ext cx="437400" cy="10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0070C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64" name="Google Shape;133;p15">
              <a:extLst>
                <a:ext uri="{FF2B5EF4-FFF2-40B4-BE49-F238E27FC236}">
                  <a16:creationId xmlns:a16="http://schemas.microsoft.com/office/drawing/2014/main" id="{A3942AD1-73EE-C44E-AA1E-50C57742F597}"/>
                </a:ext>
              </a:extLst>
            </p:cNvPr>
            <p:cNvSpPr/>
            <p:nvPr/>
          </p:nvSpPr>
          <p:spPr>
            <a:xfrm>
              <a:off x="10816856" y="1611051"/>
              <a:ext cx="437400" cy="10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0070C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65" name="Google Shape;134;p15">
              <a:extLst>
                <a:ext uri="{FF2B5EF4-FFF2-40B4-BE49-F238E27FC236}">
                  <a16:creationId xmlns:a16="http://schemas.microsoft.com/office/drawing/2014/main" id="{AAC1E5F1-7C6B-CC49-B1A8-7E9410363DD0}"/>
                </a:ext>
              </a:extLst>
            </p:cNvPr>
            <p:cNvSpPr/>
            <p:nvPr/>
          </p:nvSpPr>
          <p:spPr>
            <a:xfrm>
              <a:off x="10830176" y="655251"/>
              <a:ext cx="437400" cy="10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0070C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</p:grpSp>
      <p:pic>
        <p:nvPicPr>
          <p:cNvPr id="69" name="Google Shape;104;p15">
            <a:extLst>
              <a:ext uri="{FF2B5EF4-FFF2-40B4-BE49-F238E27FC236}">
                <a16:creationId xmlns:a16="http://schemas.microsoft.com/office/drawing/2014/main" id="{C63E51B2-676C-2141-AD74-99E76C3B7925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440269" y="2576522"/>
            <a:ext cx="3949729" cy="2655121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468723E0-0222-284B-9720-F9CB975C1764}"/>
              </a:ext>
            </a:extLst>
          </p:cNvPr>
          <p:cNvSpPr txBox="1"/>
          <p:nvPr/>
        </p:nvSpPr>
        <p:spPr>
          <a:xfrm>
            <a:off x="2254158" y="6506431"/>
            <a:ext cx="8772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1400" dirty="0">
                <a:solidFill>
                  <a:schemeClr val="bg1">
                    <a:lumMod val="50000"/>
                  </a:schemeClr>
                </a:solidFill>
              </a:rPr>
              <a:t>Nikolas Patronis	                                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PS-SPS-AD User Meeting #1</a:t>
            </a:r>
            <a:r>
              <a:rPr lang="en-GR" sz="1400" dirty="0">
                <a:solidFill>
                  <a:schemeClr val="bg1">
                    <a:lumMod val="50000"/>
                  </a:schemeClr>
                </a:solidFill>
              </a:rPr>
              <a:t>				7</a:t>
            </a:r>
          </a:p>
        </p:txBody>
      </p:sp>
      <p:sp>
        <p:nvSpPr>
          <p:cNvPr id="67" name="Inhaltsplatzhalter 5">
            <a:extLst>
              <a:ext uri="{FF2B5EF4-FFF2-40B4-BE49-F238E27FC236}">
                <a16:creationId xmlns:a16="http://schemas.microsoft.com/office/drawing/2014/main" id="{84064CA9-430A-8E42-819B-FD4334B6BE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74846"/>
            <a:ext cx="11376024" cy="5116262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Physics motivation: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s-process nucleosynthesis (A~80)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Stellar site thermometer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Nuclear waste disposal and transmutation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First measurement</a:t>
            </a:r>
          </a:p>
          <a:p>
            <a:r>
              <a:rPr lang="en-GB" dirty="0">
                <a:solidFill>
                  <a:srgbClr val="0070C0"/>
                </a:solidFill>
              </a:rPr>
              <a:t>Sample</a:t>
            </a:r>
            <a:r>
              <a:rPr lang="en-GB" sz="2400" dirty="0">
                <a:solidFill>
                  <a:srgbClr val="0070C0"/>
                </a:solidFill>
              </a:rPr>
              <a:t>: </a:t>
            </a:r>
            <a:r>
              <a:rPr lang="en-GB" sz="2400" baseline="30000" dirty="0">
                <a:solidFill>
                  <a:srgbClr val="0070C0"/>
                </a:solidFill>
              </a:rPr>
              <a:t>78</a:t>
            </a:r>
            <a:r>
              <a:rPr lang="en-GB" sz="2400" dirty="0">
                <a:solidFill>
                  <a:srgbClr val="0070C0"/>
                </a:solidFill>
              </a:rPr>
              <a:t>Se </a:t>
            </a:r>
            <a:r>
              <a:rPr lang="en-GB" sz="2400" dirty="0" err="1">
                <a:solidFill>
                  <a:srgbClr val="0070C0"/>
                </a:solidFill>
              </a:rPr>
              <a:t>irr</a:t>
            </a:r>
            <a:r>
              <a:rPr lang="en-GB" sz="2400" dirty="0">
                <a:solidFill>
                  <a:srgbClr val="0070C0"/>
                </a:solidFill>
              </a:rPr>
              <a:t>. @ ILL, PSI preparation &amp; characterization </a:t>
            </a:r>
          </a:p>
          <a:p>
            <a:r>
              <a:rPr lang="en-GB" dirty="0" err="1">
                <a:solidFill>
                  <a:srgbClr val="0070C0"/>
                </a:solidFill>
              </a:rPr>
              <a:t>i</a:t>
            </a:r>
            <a:r>
              <a:rPr lang="en-GB" dirty="0">
                <a:solidFill>
                  <a:srgbClr val="0070C0"/>
                </a:solidFill>
              </a:rPr>
              <a:t>-TED – </a:t>
            </a:r>
            <a:r>
              <a:rPr lang="en-GB" dirty="0" err="1">
                <a:solidFill>
                  <a:srgbClr val="0070C0"/>
                </a:solidFill>
              </a:rPr>
              <a:t>n_TOF</a:t>
            </a:r>
            <a:r>
              <a:rPr lang="en-GB" dirty="0">
                <a:solidFill>
                  <a:srgbClr val="0070C0"/>
                </a:solidFill>
              </a:rPr>
              <a:t> detector development</a:t>
            </a:r>
          </a:p>
          <a:p>
            <a:pPr marL="366712" lvl="1" indent="0">
              <a:buNone/>
            </a:pPr>
            <a:r>
              <a:rPr lang="en-GB" i="1" dirty="0">
                <a:solidFill>
                  <a:srgbClr val="0070C0"/>
                </a:solidFill>
              </a:rPr>
              <a:t>combines </a:t>
            </a:r>
            <a:r>
              <a:rPr lang="en-GB" i="1" dirty="0" err="1">
                <a:solidFill>
                  <a:srgbClr val="0070C0"/>
                </a:solidFill>
              </a:rPr>
              <a:t>compton</a:t>
            </a:r>
            <a:r>
              <a:rPr lang="en-GB" i="1" dirty="0">
                <a:solidFill>
                  <a:srgbClr val="0070C0"/>
                </a:solidFill>
              </a:rPr>
              <a:t> </a:t>
            </a:r>
            <a:r>
              <a:rPr lang="en-GB" b="1" i="1" dirty="0">
                <a:solidFill>
                  <a:srgbClr val="0070C0"/>
                </a:solidFill>
              </a:rPr>
              <a:t>i</a:t>
            </a:r>
            <a:r>
              <a:rPr lang="en-GB" i="1" dirty="0">
                <a:solidFill>
                  <a:srgbClr val="0070C0"/>
                </a:solidFill>
              </a:rPr>
              <a:t>maging (n-background reduction) </a:t>
            </a:r>
            <a:br>
              <a:rPr lang="en-GB" i="1" dirty="0">
                <a:solidFill>
                  <a:srgbClr val="0070C0"/>
                </a:solidFill>
              </a:rPr>
            </a:br>
            <a:r>
              <a:rPr lang="en-GB" i="1" dirty="0">
                <a:solidFill>
                  <a:srgbClr val="0070C0"/>
                </a:solidFill>
              </a:rPr>
              <a:t>with </a:t>
            </a:r>
            <a:r>
              <a:rPr lang="en-GB" b="1" i="1" dirty="0">
                <a:solidFill>
                  <a:srgbClr val="0070C0"/>
                </a:solidFill>
              </a:rPr>
              <a:t>T</a:t>
            </a:r>
            <a:r>
              <a:rPr lang="en-GB" i="1" dirty="0">
                <a:solidFill>
                  <a:srgbClr val="0070C0"/>
                </a:solidFill>
              </a:rPr>
              <a:t>otal </a:t>
            </a:r>
            <a:r>
              <a:rPr lang="en-GB" b="1" i="1" dirty="0">
                <a:solidFill>
                  <a:srgbClr val="0070C0"/>
                </a:solidFill>
              </a:rPr>
              <a:t>E</a:t>
            </a:r>
            <a:r>
              <a:rPr lang="en-GB" i="1" dirty="0">
                <a:solidFill>
                  <a:srgbClr val="0070C0"/>
                </a:solidFill>
              </a:rPr>
              <a:t>nergy </a:t>
            </a:r>
            <a:r>
              <a:rPr lang="en-GB" b="1" i="1" dirty="0">
                <a:solidFill>
                  <a:srgbClr val="0070C0"/>
                </a:solidFill>
              </a:rPr>
              <a:t>D</a:t>
            </a:r>
            <a:r>
              <a:rPr lang="en-GB" i="1" dirty="0">
                <a:solidFill>
                  <a:srgbClr val="0070C0"/>
                </a:solidFill>
              </a:rPr>
              <a:t>eposition technique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Advantageous for isotopes/energies with high </a:t>
            </a:r>
            <a:r>
              <a:rPr lang="en-GB" b="1" dirty="0">
                <a:solidFill>
                  <a:srgbClr val="0070C0"/>
                </a:solidFill>
              </a:rPr>
              <a:t>(</a:t>
            </a:r>
            <a:r>
              <a:rPr lang="en-GB" b="1" dirty="0" err="1">
                <a:solidFill>
                  <a:srgbClr val="0070C0"/>
                </a:solidFill>
              </a:rPr>
              <a:t>n,el</a:t>
            </a:r>
            <a:r>
              <a:rPr lang="en-GB" b="1" dirty="0">
                <a:solidFill>
                  <a:srgbClr val="0070C0"/>
                </a:solidFill>
              </a:rPr>
              <a:t>)</a:t>
            </a:r>
            <a:endParaRPr lang="en-GB" dirty="0">
              <a:solidFill>
                <a:srgbClr val="0070C0"/>
              </a:solidFill>
            </a:endParaRPr>
          </a:p>
          <a:p>
            <a:pPr lvl="1"/>
            <a:r>
              <a:rPr lang="en-GB" dirty="0">
                <a:solidFill>
                  <a:srgbClr val="0070C0"/>
                </a:solidFill>
              </a:rPr>
              <a:t>Gain (n,</a:t>
            </a:r>
            <a:r>
              <a:rPr lang="en-GB" dirty="0">
                <a:solidFill>
                  <a:srgbClr val="0070C0"/>
                </a:solidFill>
                <a:sym typeface="Symbol" panose="05050102010706020507" pitchFamily="18" charset="2"/>
              </a:rPr>
              <a:t></a:t>
            </a:r>
            <a:r>
              <a:rPr lang="en-GB" dirty="0">
                <a:solidFill>
                  <a:srgbClr val="0070C0"/>
                </a:solidFill>
              </a:rPr>
              <a:t>)/background </a:t>
            </a:r>
            <a:r>
              <a:rPr lang="en-GB" dirty="0" err="1">
                <a:solidFill>
                  <a:srgbClr val="0070C0"/>
                </a:solidFill>
              </a:rPr>
              <a:t>wrt</a:t>
            </a:r>
            <a:r>
              <a:rPr lang="en-GB" dirty="0">
                <a:solidFill>
                  <a:srgbClr val="0070C0"/>
                </a:solidFill>
              </a:rPr>
              <a:t> standard C</a:t>
            </a:r>
            <a:r>
              <a:rPr lang="en-GB" baseline="-25000" dirty="0">
                <a:solidFill>
                  <a:srgbClr val="0070C0"/>
                </a:solidFill>
              </a:rPr>
              <a:t>6</a:t>
            </a:r>
            <a:r>
              <a:rPr lang="en-GB" dirty="0">
                <a:solidFill>
                  <a:srgbClr val="0070C0"/>
                </a:solidFill>
              </a:rPr>
              <a:t>D</a:t>
            </a:r>
            <a:r>
              <a:rPr lang="en-GB" baseline="-25000" dirty="0">
                <a:solidFill>
                  <a:srgbClr val="0070C0"/>
                </a:solidFill>
              </a:rPr>
              <a:t>6</a:t>
            </a:r>
            <a:r>
              <a:rPr lang="en-GB" dirty="0">
                <a:solidFill>
                  <a:srgbClr val="0070C0"/>
                </a:solidFill>
              </a:rPr>
              <a:t> detectors ~4-10</a:t>
            </a:r>
          </a:p>
        </p:txBody>
      </p:sp>
    </p:spTree>
    <p:extLst>
      <p:ext uri="{BB962C8B-B14F-4D97-AF65-F5344CB8AC3E}">
        <p14:creationId xmlns:p14="http://schemas.microsoft.com/office/powerpoint/2010/main" val="2367383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CD2AAE6-115B-944F-A9B1-D15392686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367" y="6100800"/>
            <a:ext cx="964522" cy="6737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0145C5-2B0A-A949-9A14-A88F4D57039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098" y="6136450"/>
            <a:ext cx="562269" cy="555079"/>
          </a:xfrm>
          <a:prstGeom prst="rect">
            <a:avLst/>
          </a:prstGeom>
          <a:noFill/>
          <a:effectLst/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B915370-EC90-064A-B412-2C71CD65D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1815" y="6143558"/>
            <a:ext cx="334442" cy="63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557846B-6501-F049-99EA-4A3A4D45398F}"/>
              </a:ext>
            </a:extLst>
          </p:cNvPr>
          <p:cNvCxnSpPr>
            <a:cxnSpLocks/>
          </p:cNvCxnSpPr>
          <p:nvPr/>
        </p:nvCxnSpPr>
        <p:spPr>
          <a:xfrm flipV="1">
            <a:off x="1840621" y="6411510"/>
            <a:ext cx="9481803" cy="26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5B72FC2-84DD-244D-835D-F3E68DEB1B10}"/>
              </a:ext>
            </a:extLst>
          </p:cNvPr>
          <p:cNvSpPr txBox="1"/>
          <p:nvPr/>
        </p:nvSpPr>
        <p:spPr>
          <a:xfrm>
            <a:off x="1209628" y="235644"/>
            <a:ext cx="60974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3200" baseline="30000">
                <a:solidFill>
                  <a:srgbClr val="0070C0"/>
                </a:solidFill>
              </a:rPr>
              <a:t>79</a:t>
            </a:r>
            <a:r>
              <a:rPr lang="de-DE" sz="3200">
                <a:solidFill>
                  <a:srgbClr val="0070C0"/>
                </a:solidFill>
              </a:rPr>
              <a:t>Se(</a:t>
            </a:r>
            <a:r>
              <a:rPr lang="de-DE" sz="3200" err="1">
                <a:solidFill>
                  <a:srgbClr val="0070C0"/>
                </a:solidFill>
              </a:rPr>
              <a:t>n</a:t>
            </a:r>
            <a:r>
              <a:rPr lang="de-DE" sz="3200">
                <a:solidFill>
                  <a:srgbClr val="0070C0"/>
                </a:solidFill>
              </a:rPr>
              <a:t>,</a:t>
            </a:r>
            <a:r>
              <a:rPr lang="de-DE" sz="3200">
                <a:solidFill>
                  <a:srgbClr val="0070C0"/>
                </a:solidFill>
                <a:sym typeface="Symbol" panose="05050102010706020507" pitchFamily="18" charset="2"/>
              </a:rPr>
              <a:t></a:t>
            </a:r>
            <a:r>
              <a:rPr lang="de-DE" sz="3200">
                <a:solidFill>
                  <a:srgbClr val="0070C0"/>
                </a:solidFill>
              </a:rPr>
              <a:t>) XS @ EAR1</a:t>
            </a:r>
            <a:endParaRPr lang="en-GR" sz="3200">
              <a:solidFill>
                <a:srgbClr val="0070C0"/>
              </a:solidFill>
            </a:endParaRPr>
          </a:p>
        </p:txBody>
      </p:sp>
      <p:grpSp>
        <p:nvGrpSpPr>
          <p:cNvPr id="11" name="Gruppieren 1">
            <a:extLst>
              <a:ext uri="{FF2B5EF4-FFF2-40B4-BE49-F238E27FC236}">
                <a16:creationId xmlns:a16="http://schemas.microsoft.com/office/drawing/2014/main" id="{A209B255-6816-0F48-AEF9-C9993E30746E}"/>
              </a:ext>
            </a:extLst>
          </p:cNvPr>
          <p:cNvGrpSpPr>
            <a:grpSpLocks noChangeAspect="1"/>
          </p:cNvGrpSpPr>
          <p:nvPr/>
        </p:nvGrpSpPr>
        <p:grpSpPr>
          <a:xfrm>
            <a:off x="6272113" y="235644"/>
            <a:ext cx="4622062" cy="2299998"/>
            <a:chOff x="5987456" y="259611"/>
            <a:chExt cx="5930700" cy="3656460"/>
          </a:xfrm>
        </p:grpSpPr>
        <p:sp>
          <p:nvSpPr>
            <p:cNvPr id="14" name="Google Shape;77;p15">
              <a:extLst>
                <a:ext uri="{FF2B5EF4-FFF2-40B4-BE49-F238E27FC236}">
                  <a16:creationId xmlns:a16="http://schemas.microsoft.com/office/drawing/2014/main" id="{636A002A-73F3-3047-9DEE-26E6AA20651F}"/>
                </a:ext>
              </a:extLst>
            </p:cNvPr>
            <p:cNvSpPr/>
            <p:nvPr/>
          </p:nvSpPr>
          <p:spPr>
            <a:xfrm>
              <a:off x="6067016" y="3139971"/>
              <a:ext cx="733800" cy="746700"/>
            </a:xfrm>
            <a:prstGeom prst="rect">
              <a:avLst/>
            </a:prstGeom>
            <a:solidFill>
              <a:srgbClr val="000000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15" name="Google Shape;78;p15">
              <a:extLst>
                <a:ext uri="{FF2B5EF4-FFF2-40B4-BE49-F238E27FC236}">
                  <a16:creationId xmlns:a16="http://schemas.microsoft.com/office/drawing/2014/main" id="{E670FEC6-8B4E-C94E-9892-AE44F01C2454}"/>
                </a:ext>
              </a:extLst>
            </p:cNvPr>
            <p:cNvSpPr/>
            <p:nvPr/>
          </p:nvSpPr>
          <p:spPr>
            <a:xfrm>
              <a:off x="6002576" y="321737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75</a:t>
              </a:r>
              <a:r>
                <a:rPr lang="en" sz="7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As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79;p15">
              <a:extLst>
                <a:ext uri="{FF2B5EF4-FFF2-40B4-BE49-F238E27FC236}">
                  <a16:creationId xmlns:a16="http://schemas.microsoft.com/office/drawing/2014/main" id="{9885526E-76F3-2642-9654-A9D30F81EEF7}"/>
                </a:ext>
              </a:extLst>
            </p:cNvPr>
            <p:cNvSpPr/>
            <p:nvPr/>
          </p:nvSpPr>
          <p:spPr>
            <a:xfrm>
              <a:off x="7107776" y="3150771"/>
              <a:ext cx="733800" cy="746700"/>
            </a:xfrm>
            <a:prstGeom prst="rect">
              <a:avLst/>
            </a:prstGeom>
            <a:solidFill>
              <a:srgbClr val="D99593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19" name="Google Shape;80;p15">
              <a:extLst>
                <a:ext uri="{FF2B5EF4-FFF2-40B4-BE49-F238E27FC236}">
                  <a16:creationId xmlns:a16="http://schemas.microsoft.com/office/drawing/2014/main" id="{3C124086-3BEF-9341-BABC-84196F6C5618}"/>
                </a:ext>
              </a:extLst>
            </p:cNvPr>
            <p:cNvSpPr/>
            <p:nvPr/>
          </p:nvSpPr>
          <p:spPr>
            <a:xfrm>
              <a:off x="7043696" y="322817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76</a:t>
              </a:r>
              <a:r>
                <a:rPr lang="en" sz="7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As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81;p15">
              <a:extLst>
                <a:ext uri="{FF2B5EF4-FFF2-40B4-BE49-F238E27FC236}">
                  <a16:creationId xmlns:a16="http://schemas.microsoft.com/office/drawing/2014/main" id="{00D3F140-8CBD-8244-AEED-5E98EAB313F8}"/>
                </a:ext>
              </a:extLst>
            </p:cNvPr>
            <p:cNvSpPr/>
            <p:nvPr/>
          </p:nvSpPr>
          <p:spPr>
            <a:xfrm>
              <a:off x="7174376" y="3552171"/>
              <a:ext cx="901200" cy="36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5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26 h</a:t>
              </a:r>
              <a:endPara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82;p15">
              <a:extLst>
                <a:ext uri="{FF2B5EF4-FFF2-40B4-BE49-F238E27FC236}">
                  <a16:creationId xmlns:a16="http://schemas.microsoft.com/office/drawing/2014/main" id="{2F96C2AC-DF8F-9549-B131-8DBB0B4E960D}"/>
                </a:ext>
              </a:extLst>
            </p:cNvPr>
            <p:cNvSpPr/>
            <p:nvPr/>
          </p:nvSpPr>
          <p:spPr>
            <a:xfrm>
              <a:off x="6038936" y="2146371"/>
              <a:ext cx="733800" cy="746700"/>
            </a:xfrm>
            <a:prstGeom prst="rect">
              <a:avLst/>
            </a:prstGeom>
            <a:solidFill>
              <a:srgbClr val="000000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22" name="Google Shape;83;p15">
              <a:extLst>
                <a:ext uri="{FF2B5EF4-FFF2-40B4-BE49-F238E27FC236}">
                  <a16:creationId xmlns:a16="http://schemas.microsoft.com/office/drawing/2014/main" id="{E763EA19-D957-E044-8929-3F3AA57CC502}"/>
                </a:ext>
              </a:extLst>
            </p:cNvPr>
            <p:cNvSpPr/>
            <p:nvPr/>
          </p:nvSpPr>
          <p:spPr>
            <a:xfrm>
              <a:off x="5987456" y="227525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76</a:t>
              </a:r>
              <a:r>
                <a:rPr lang="en" sz="7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Se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84;p15">
              <a:extLst>
                <a:ext uri="{FF2B5EF4-FFF2-40B4-BE49-F238E27FC236}">
                  <a16:creationId xmlns:a16="http://schemas.microsoft.com/office/drawing/2014/main" id="{156EE1FD-9E9D-464F-BAA0-DEBDAA6E8171}"/>
                </a:ext>
              </a:extLst>
            </p:cNvPr>
            <p:cNvSpPr/>
            <p:nvPr/>
          </p:nvSpPr>
          <p:spPr>
            <a:xfrm>
              <a:off x="7105616" y="2157171"/>
              <a:ext cx="733800" cy="746700"/>
            </a:xfrm>
            <a:prstGeom prst="rect">
              <a:avLst/>
            </a:prstGeom>
            <a:solidFill>
              <a:srgbClr val="000000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24" name="Google Shape;85;p15">
              <a:extLst>
                <a:ext uri="{FF2B5EF4-FFF2-40B4-BE49-F238E27FC236}">
                  <a16:creationId xmlns:a16="http://schemas.microsoft.com/office/drawing/2014/main" id="{11557275-2B42-954E-B486-BE995848CA38}"/>
                </a:ext>
              </a:extLst>
            </p:cNvPr>
            <p:cNvSpPr/>
            <p:nvPr/>
          </p:nvSpPr>
          <p:spPr>
            <a:xfrm>
              <a:off x="7054136" y="228569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77</a:t>
              </a:r>
              <a:r>
                <a:rPr lang="en" sz="7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Se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86;p15">
              <a:extLst>
                <a:ext uri="{FF2B5EF4-FFF2-40B4-BE49-F238E27FC236}">
                  <a16:creationId xmlns:a16="http://schemas.microsoft.com/office/drawing/2014/main" id="{43772FA1-E4D9-A749-8884-9B5F0199C6F5}"/>
                </a:ext>
              </a:extLst>
            </p:cNvPr>
            <p:cNvSpPr/>
            <p:nvPr/>
          </p:nvSpPr>
          <p:spPr>
            <a:xfrm>
              <a:off x="8123336" y="2157171"/>
              <a:ext cx="733800" cy="746700"/>
            </a:xfrm>
            <a:prstGeom prst="rect">
              <a:avLst/>
            </a:prstGeom>
            <a:solidFill>
              <a:srgbClr val="000000"/>
            </a:solidFill>
            <a:ln w="38100" cap="flat" cmpd="sng">
              <a:solidFill>
                <a:srgbClr val="00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26" name="Google Shape;87;p15">
              <a:extLst>
                <a:ext uri="{FF2B5EF4-FFF2-40B4-BE49-F238E27FC236}">
                  <a16:creationId xmlns:a16="http://schemas.microsoft.com/office/drawing/2014/main" id="{DC2AF0AC-2C50-8442-968E-5302C65FE143}"/>
                </a:ext>
              </a:extLst>
            </p:cNvPr>
            <p:cNvSpPr/>
            <p:nvPr/>
          </p:nvSpPr>
          <p:spPr>
            <a:xfrm>
              <a:off x="8071856" y="228569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78</a:t>
              </a:r>
              <a:r>
                <a:rPr lang="en" sz="7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Se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88;p15">
              <a:extLst>
                <a:ext uri="{FF2B5EF4-FFF2-40B4-BE49-F238E27FC236}">
                  <a16:creationId xmlns:a16="http://schemas.microsoft.com/office/drawing/2014/main" id="{ED1E043C-32FB-0847-B5E1-5ED0F111C6AD}"/>
                </a:ext>
              </a:extLst>
            </p:cNvPr>
            <p:cNvSpPr/>
            <p:nvPr/>
          </p:nvSpPr>
          <p:spPr>
            <a:xfrm>
              <a:off x="9140696" y="2157171"/>
              <a:ext cx="733800" cy="746700"/>
            </a:xfrm>
            <a:prstGeom prst="rect">
              <a:avLst/>
            </a:prstGeom>
            <a:solidFill>
              <a:srgbClr val="D99593"/>
            </a:solidFill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28" name="Google Shape;89;p15">
              <a:extLst>
                <a:ext uri="{FF2B5EF4-FFF2-40B4-BE49-F238E27FC236}">
                  <a16:creationId xmlns:a16="http://schemas.microsoft.com/office/drawing/2014/main" id="{8A192BF0-5EA5-094C-9875-9EB5EE3B5191}"/>
                </a:ext>
              </a:extLst>
            </p:cNvPr>
            <p:cNvSpPr/>
            <p:nvPr/>
          </p:nvSpPr>
          <p:spPr>
            <a:xfrm>
              <a:off x="9089216" y="228569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79</a:t>
              </a:r>
              <a:r>
                <a:rPr lang="en" sz="7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Se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90;p15">
              <a:extLst>
                <a:ext uri="{FF2B5EF4-FFF2-40B4-BE49-F238E27FC236}">
                  <a16:creationId xmlns:a16="http://schemas.microsoft.com/office/drawing/2014/main" id="{712E4BB1-3DF3-F04D-86DD-0035A417B976}"/>
                </a:ext>
              </a:extLst>
            </p:cNvPr>
            <p:cNvSpPr/>
            <p:nvPr/>
          </p:nvSpPr>
          <p:spPr>
            <a:xfrm>
              <a:off x="9119096" y="2573331"/>
              <a:ext cx="965400" cy="36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5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3x10</a:t>
              </a:r>
              <a:r>
                <a:rPr lang="en" sz="500" b="0" i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5</a:t>
              </a:r>
              <a:r>
                <a:rPr lang="en" sz="500"/>
                <a:t>y</a:t>
              </a:r>
              <a:endPara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91;p15">
              <a:extLst>
                <a:ext uri="{FF2B5EF4-FFF2-40B4-BE49-F238E27FC236}">
                  <a16:creationId xmlns:a16="http://schemas.microsoft.com/office/drawing/2014/main" id="{5AC84816-1EF7-F147-85F0-7C375A6B63E8}"/>
                </a:ext>
              </a:extLst>
            </p:cNvPr>
            <p:cNvSpPr/>
            <p:nvPr/>
          </p:nvSpPr>
          <p:spPr>
            <a:xfrm>
              <a:off x="10181816" y="2167611"/>
              <a:ext cx="733800" cy="746700"/>
            </a:xfrm>
            <a:prstGeom prst="rect">
              <a:avLst/>
            </a:prstGeom>
            <a:solidFill>
              <a:srgbClr val="000000"/>
            </a:solidFill>
            <a:ln w="38100" cap="flat" cmpd="sng">
              <a:solidFill>
                <a:srgbClr val="00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31" name="Google Shape;92;p15">
              <a:extLst>
                <a:ext uri="{FF2B5EF4-FFF2-40B4-BE49-F238E27FC236}">
                  <a16:creationId xmlns:a16="http://schemas.microsoft.com/office/drawing/2014/main" id="{4769013B-0D04-524F-BE8C-991EF1D44F25}"/>
                </a:ext>
              </a:extLst>
            </p:cNvPr>
            <p:cNvSpPr/>
            <p:nvPr/>
          </p:nvSpPr>
          <p:spPr>
            <a:xfrm>
              <a:off x="10129976" y="229649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80</a:t>
              </a:r>
              <a:r>
                <a:rPr lang="en" sz="7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Se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93;p15">
              <a:extLst>
                <a:ext uri="{FF2B5EF4-FFF2-40B4-BE49-F238E27FC236}">
                  <a16:creationId xmlns:a16="http://schemas.microsoft.com/office/drawing/2014/main" id="{ED339673-1E0A-8C4F-A30D-E3EA92025EC3}"/>
                </a:ext>
              </a:extLst>
            </p:cNvPr>
            <p:cNvSpPr/>
            <p:nvPr/>
          </p:nvSpPr>
          <p:spPr>
            <a:xfrm>
              <a:off x="11134736" y="2142051"/>
              <a:ext cx="733800" cy="746700"/>
            </a:xfrm>
            <a:prstGeom prst="rect">
              <a:avLst/>
            </a:prstGeom>
            <a:solidFill>
              <a:srgbClr val="D99593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33" name="Google Shape;94;p15">
              <a:extLst>
                <a:ext uri="{FF2B5EF4-FFF2-40B4-BE49-F238E27FC236}">
                  <a16:creationId xmlns:a16="http://schemas.microsoft.com/office/drawing/2014/main" id="{2A6FF9E3-EECC-E84E-8A0B-A1D9E95D357F}"/>
                </a:ext>
              </a:extLst>
            </p:cNvPr>
            <p:cNvSpPr/>
            <p:nvPr/>
          </p:nvSpPr>
          <p:spPr>
            <a:xfrm>
              <a:off x="11083256" y="227093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81</a:t>
              </a:r>
              <a:r>
                <a:rPr lang="en" sz="7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Se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96;p15">
              <a:extLst>
                <a:ext uri="{FF2B5EF4-FFF2-40B4-BE49-F238E27FC236}">
                  <a16:creationId xmlns:a16="http://schemas.microsoft.com/office/drawing/2014/main" id="{E29149A6-19B1-6749-B9AB-91649BF126A8}"/>
                </a:ext>
              </a:extLst>
            </p:cNvPr>
            <p:cNvSpPr/>
            <p:nvPr/>
          </p:nvSpPr>
          <p:spPr>
            <a:xfrm>
              <a:off x="8133776" y="1214691"/>
              <a:ext cx="733800" cy="746700"/>
            </a:xfrm>
            <a:prstGeom prst="rect">
              <a:avLst/>
            </a:prstGeom>
            <a:solidFill>
              <a:srgbClr val="000000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35" name="Google Shape;97;p15">
              <a:extLst>
                <a:ext uri="{FF2B5EF4-FFF2-40B4-BE49-F238E27FC236}">
                  <a16:creationId xmlns:a16="http://schemas.microsoft.com/office/drawing/2014/main" id="{85517847-B377-AB44-9858-868BFAB98FA7}"/>
                </a:ext>
              </a:extLst>
            </p:cNvPr>
            <p:cNvSpPr/>
            <p:nvPr/>
          </p:nvSpPr>
          <p:spPr>
            <a:xfrm>
              <a:off x="8082296" y="134357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79</a:t>
              </a:r>
              <a:r>
                <a:rPr lang="en" sz="7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Br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98;p15">
              <a:extLst>
                <a:ext uri="{FF2B5EF4-FFF2-40B4-BE49-F238E27FC236}">
                  <a16:creationId xmlns:a16="http://schemas.microsoft.com/office/drawing/2014/main" id="{B0EA84B5-AC3E-3F4E-BD4D-D64BB1020137}"/>
                </a:ext>
              </a:extLst>
            </p:cNvPr>
            <p:cNvSpPr/>
            <p:nvPr/>
          </p:nvSpPr>
          <p:spPr>
            <a:xfrm>
              <a:off x="9136376" y="1225491"/>
              <a:ext cx="733800" cy="746700"/>
            </a:xfrm>
            <a:prstGeom prst="rect">
              <a:avLst/>
            </a:prstGeom>
            <a:solidFill>
              <a:srgbClr val="D99593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37" name="Google Shape;99;p15">
              <a:extLst>
                <a:ext uri="{FF2B5EF4-FFF2-40B4-BE49-F238E27FC236}">
                  <a16:creationId xmlns:a16="http://schemas.microsoft.com/office/drawing/2014/main" id="{6AEB5314-5310-F54C-9867-026A92DCACDD}"/>
                </a:ext>
              </a:extLst>
            </p:cNvPr>
            <p:cNvSpPr/>
            <p:nvPr/>
          </p:nvSpPr>
          <p:spPr>
            <a:xfrm>
              <a:off x="9084896" y="135437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80</a:t>
              </a:r>
              <a:r>
                <a:rPr lang="en" sz="7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Br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100;p15">
              <a:extLst>
                <a:ext uri="{FF2B5EF4-FFF2-40B4-BE49-F238E27FC236}">
                  <a16:creationId xmlns:a16="http://schemas.microsoft.com/office/drawing/2014/main" id="{12B394A1-5B64-344D-846A-17C7F5C05B00}"/>
                </a:ext>
              </a:extLst>
            </p:cNvPr>
            <p:cNvSpPr/>
            <p:nvPr/>
          </p:nvSpPr>
          <p:spPr>
            <a:xfrm>
              <a:off x="9127736" y="1629051"/>
              <a:ext cx="965400" cy="36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5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17 m</a:t>
              </a:r>
              <a:endPara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101;p15">
              <a:extLst>
                <a:ext uri="{FF2B5EF4-FFF2-40B4-BE49-F238E27FC236}">
                  <a16:creationId xmlns:a16="http://schemas.microsoft.com/office/drawing/2014/main" id="{E5B7AD70-3E4C-E84C-B4CC-06C4F862FA77}"/>
                </a:ext>
              </a:extLst>
            </p:cNvPr>
            <p:cNvSpPr/>
            <p:nvPr/>
          </p:nvSpPr>
          <p:spPr>
            <a:xfrm>
              <a:off x="10192256" y="1238451"/>
              <a:ext cx="733800" cy="746700"/>
            </a:xfrm>
            <a:prstGeom prst="rect">
              <a:avLst/>
            </a:prstGeom>
            <a:solidFill>
              <a:srgbClr val="000000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40" name="Google Shape;102;p15">
              <a:extLst>
                <a:ext uri="{FF2B5EF4-FFF2-40B4-BE49-F238E27FC236}">
                  <a16:creationId xmlns:a16="http://schemas.microsoft.com/office/drawing/2014/main" id="{4D169A22-401E-624C-B99A-609D884656AE}"/>
                </a:ext>
              </a:extLst>
            </p:cNvPr>
            <p:cNvSpPr/>
            <p:nvPr/>
          </p:nvSpPr>
          <p:spPr>
            <a:xfrm>
              <a:off x="10140776" y="136697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81</a:t>
              </a:r>
              <a:r>
                <a:rPr lang="en" sz="7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Br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103;p15">
              <a:extLst>
                <a:ext uri="{FF2B5EF4-FFF2-40B4-BE49-F238E27FC236}">
                  <a16:creationId xmlns:a16="http://schemas.microsoft.com/office/drawing/2014/main" id="{15D150B2-1CA0-C94A-95D1-BBE206A8A9FD}"/>
                </a:ext>
              </a:extLst>
            </p:cNvPr>
            <p:cNvSpPr/>
            <p:nvPr/>
          </p:nvSpPr>
          <p:spPr>
            <a:xfrm>
              <a:off x="11145536" y="1225491"/>
              <a:ext cx="733800" cy="746700"/>
            </a:xfrm>
            <a:prstGeom prst="rect">
              <a:avLst/>
            </a:prstGeom>
            <a:solidFill>
              <a:srgbClr val="D99593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42" name="Google Shape;104;p15">
              <a:extLst>
                <a:ext uri="{FF2B5EF4-FFF2-40B4-BE49-F238E27FC236}">
                  <a16:creationId xmlns:a16="http://schemas.microsoft.com/office/drawing/2014/main" id="{4D493A84-C1CF-3044-AD18-1F3842FCF10D}"/>
                </a:ext>
              </a:extLst>
            </p:cNvPr>
            <p:cNvSpPr/>
            <p:nvPr/>
          </p:nvSpPr>
          <p:spPr>
            <a:xfrm>
              <a:off x="11094056" y="135437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82</a:t>
              </a:r>
              <a:r>
                <a:rPr lang="en" sz="7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Br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106;p15">
              <a:extLst>
                <a:ext uri="{FF2B5EF4-FFF2-40B4-BE49-F238E27FC236}">
                  <a16:creationId xmlns:a16="http://schemas.microsoft.com/office/drawing/2014/main" id="{17513227-C71E-8E43-B4E5-44A8A79C754E}"/>
                </a:ext>
              </a:extLst>
            </p:cNvPr>
            <p:cNvSpPr/>
            <p:nvPr/>
          </p:nvSpPr>
          <p:spPr>
            <a:xfrm>
              <a:off x="8144576" y="259611"/>
              <a:ext cx="733800" cy="746700"/>
            </a:xfrm>
            <a:prstGeom prst="rect">
              <a:avLst/>
            </a:prstGeom>
            <a:solidFill>
              <a:srgbClr val="000000"/>
            </a:solidFill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44" name="Google Shape;107;p15">
              <a:extLst>
                <a:ext uri="{FF2B5EF4-FFF2-40B4-BE49-F238E27FC236}">
                  <a16:creationId xmlns:a16="http://schemas.microsoft.com/office/drawing/2014/main" id="{9B0516A2-0BFB-9D4E-8CF6-30BF088128D0}"/>
                </a:ext>
              </a:extLst>
            </p:cNvPr>
            <p:cNvSpPr/>
            <p:nvPr/>
          </p:nvSpPr>
          <p:spPr>
            <a:xfrm>
              <a:off x="8093096" y="38849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80</a:t>
              </a:r>
              <a:r>
                <a:rPr lang="en" sz="7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Kr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108;p15">
              <a:extLst>
                <a:ext uri="{FF2B5EF4-FFF2-40B4-BE49-F238E27FC236}">
                  <a16:creationId xmlns:a16="http://schemas.microsoft.com/office/drawing/2014/main" id="{4BB1135C-9766-B144-B82A-C139751E897B}"/>
                </a:ext>
              </a:extLst>
            </p:cNvPr>
            <p:cNvSpPr/>
            <p:nvPr/>
          </p:nvSpPr>
          <p:spPr>
            <a:xfrm>
              <a:off x="9134216" y="270411"/>
              <a:ext cx="733800" cy="746700"/>
            </a:xfrm>
            <a:prstGeom prst="rect">
              <a:avLst/>
            </a:prstGeom>
            <a:solidFill>
              <a:srgbClr val="D99593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46" name="Google Shape;109;p15">
              <a:extLst>
                <a:ext uri="{FF2B5EF4-FFF2-40B4-BE49-F238E27FC236}">
                  <a16:creationId xmlns:a16="http://schemas.microsoft.com/office/drawing/2014/main" id="{FFE24F76-7CF4-CD44-891F-EC2BE797B0C6}"/>
                </a:ext>
              </a:extLst>
            </p:cNvPr>
            <p:cNvSpPr/>
            <p:nvPr/>
          </p:nvSpPr>
          <p:spPr>
            <a:xfrm>
              <a:off x="9082736" y="39893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81</a:t>
              </a:r>
              <a:r>
                <a:rPr lang="en" sz="7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Kr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110;p15">
              <a:extLst>
                <a:ext uri="{FF2B5EF4-FFF2-40B4-BE49-F238E27FC236}">
                  <a16:creationId xmlns:a16="http://schemas.microsoft.com/office/drawing/2014/main" id="{EA652ADA-7086-4D45-BEF9-9F52DAA5F529}"/>
                </a:ext>
              </a:extLst>
            </p:cNvPr>
            <p:cNvSpPr/>
            <p:nvPr/>
          </p:nvSpPr>
          <p:spPr>
            <a:xfrm>
              <a:off x="9138536" y="686571"/>
              <a:ext cx="965400" cy="36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5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11 a</a:t>
              </a:r>
              <a:endPara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111;p15">
              <a:extLst>
                <a:ext uri="{FF2B5EF4-FFF2-40B4-BE49-F238E27FC236}">
                  <a16:creationId xmlns:a16="http://schemas.microsoft.com/office/drawing/2014/main" id="{E2C9D345-D41F-2946-9276-808084771154}"/>
                </a:ext>
              </a:extLst>
            </p:cNvPr>
            <p:cNvSpPr/>
            <p:nvPr/>
          </p:nvSpPr>
          <p:spPr>
            <a:xfrm>
              <a:off x="10164536" y="270411"/>
              <a:ext cx="733800" cy="746700"/>
            </a:xfrm>
            <a:prstGeom prst="rect">
              <a:avLst/>
            </a:prstGeom>
            <a:solidFill>
              <a:srgbClr val="000000"/>
            </a:solidFill>
            <a:ln w="25400" cap="flat" cmpd="sng">
              <a:solidFill>
                <a:srgbClr val="3366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"/>
            </a:p>
          </p:txBody>
        </p:sp>
        <p:sp>
          <p:nvSpPr>
            <p:cNvPr id="49" name="Google Shape;112;p15">
              <a:extLst>
                <a:ext uri="{FF2B5EF4-FFF2-40B4-BE49-F238E27FC236}">
                  <a16:creationId xmlns:a16="http://schemas.microsoft.com/office/drawing/2014/main" id="{3DC765A6-8034-9F4A-9ADF-745BC45978FB}"/>
                </a:ext>
              </a:extLst>
            </p:cNvPr>
            <p:cNvSpPr/>
            <p:nvPr/>
          </p:nvSpPr>
          <p:spPr>
            <a:xfrm>
              <a:off x="10113056" y="398931"/>
              <a:ext cx="8241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0000" tIns="45000" rIns="90000" bIns="450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1" i="0" u="none" strike="noStrike" cap="none" baseline="300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82</a:t>
              </a:r>
              <a:r>
                <a:rPr lang="en" sz="700" b="1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Kr</a:t>
              </a:r>
              <a:endPara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113;p15">
              <a:extLst>
                <a:ext uri="{FF2B5EF4-FFF2-40B4-BE49-F238E27FC236}">
                  <a16:creationId xmlns:a16="http://schemas.microsoft.com/office/drawing/2014/main" id="{4E3BC69A-2665-5C4F-8B18-E0B304DD827B}"/>
                </a:ext>
              </a:extLst>
            </p:cNvPr>
            <p:cNvSpPr/>
            <p:nvPr/>
          </p:nvSpPr>
          <p:spPr>
            <a:xfrm rot="10800000">
              <a:off x="6741914" y="2861091"/>
              <a:ext cx="360342" cy="28296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0070C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51" name="Google Shape;114;p15">
              <a:extLst>
                <a:ext uri="{FF2B5EF4-FFF2-40B4-BE49-F238E27FC236}">
                  <a16:creationId xmlns:a16="http://schemas.microsoft.com/office/drawing/2014/main" id="{CFE8EA18-2F74-1E42-8130-B3C81C20A474}"/>
                </a:ext>
              </a:extLst>
            </p:cNvPr>
            <p:cNvSpPr/>
            <p:nvPr/>
          </p:nvSpPr>
          <p:spPr>
            <a:xfrm>
              <a:off x="6756056" y="3533091"/>
              <a:ext cx="437400" cy="10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0070C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52" name="Google Shape;115;p15">
              <a:extLst>
                <a:ext uri="{FF2B5EF4-FFF2-40B4-BE49-F238E27FC236}">
                  <a16:creationId xmlns:a16="http://schemas.microsoft.com/office/drawing/2014/main" id="{014BDE66-B09E-834E-94A5-6DA0AEA59569}"/>
                </a:ext>
              </a:extLst>
            </p:cNvPr>
            <p:cNvSpPr/>
            <p:nvPr/>
          </p:nvSpPr>
          <p:spPr>
            <a:xfrm rot="10800000">
              <a:off x="10821314" y="1917771"/>
              <a:ext cx="360342" cy="28296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0070C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53" name="Google Shape;116;p15">
              <a:extLst>
                <a:ext uri="{FF2B5EF4-FFF2-40B4-BE49-F238E27FC236}">
                  <a16:creationId xmlns:a16="http://schemas.microsoft.com/office/drawing/2014/main" id="{F175D4C6-7127-5E41-B093-500171556CC4}"/>
                </a:ext>
              </a:extLst>
            </p:cNvPr>
            <p:cNvSpPr/>
            <p:nvPr/>
          </p:nvSpPr>
          <p:spPr>
            <a:xfrm rot="10800000">
              <a:off x="10857674" y="988251"/>
              <a:ext cx="360342" cy="28296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0070C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54" name="Google Shape;117;p15">
              <a:extLst>
                <a:ext uri="{FF2B5EF4-FFF2-40B4-BE49-F238E27FC236}">
                  <a16:creationId xmlns:a16="http://schemas.microsoft.com/office/drawing/2014/main" id="{E805F26B-7FA4-9A4D-91A0-68FF9B17E711}"/>
                </a:ext>
              </a:extLst>
            </p:cNvPr>
            <p:cNvSpPr/>
            <p:nvPr/>
          </p:nvSpPr>
          <p:spPr>
            <a:xfrm rot="10800000">
              <a:off x="8812154" y="1003371"/>
              <a:ext cx="360342" cy="28296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FF000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55" name="Google Shape;118;p15">
              <a:extLst>
                <a:ext uri="{FF2B5EF4-FFF2-40B4-BE49-F238E27FC236}">
                  <a16:creationId xmlns:a16="http://schemas.microsoft.com/office/drawing/2014/main" id="{75E9A2C4-2F2C-AD4E-84E0-36DA11DE2A30}"/>
                </a:ext>
              </a:extLst>
            </p:cNvPr>
            <p:cNvSpPr/>
            <p:nvPr/>
          </p:nvSpPr>
          <p:spPr>
            <a:xfrm rot="10800000">
              <a:off x="8835914" y="1941171"/>
              <a:ext cx="360342" cy="28296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FF000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56" name="Google Shape;119;p15">
              <a:extLst>
                <a:ext uri="{FF2B5EF4-FFF2-40B4-BE49-F238E27FC236}">
                  <a16:creationId xmlns:a16="http://schemas.microsoft.com/office/drawing/2014/main" id="{76FBFC42-9B54-424A-B1FC-8A2D304DBE6F}"/>
                </a:ext>
              </a:extLst>
            </p:cNvPr>
            <p:cNvSpPr/>
            <p:nvPr/>
          </p:nvSpPr>
          <p:spPr>
            <a:xfrm>
              <a:off x="8801576" y="1631211"/>
              <a:ext cx="437400" cy="10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FF000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57" name="Google Shape;120;p15">
              <a:extLst>
                <a:ext uri="{FF2B5EF4-FFF2-40B4-BE49-F238E27FC236}">
                  <a16:creationId xmlns:a16="http://schemas.microsoft.com/office/drawing/2014/main" id="{3727182B-6284-7C4C-8286-E52AEDC0A1A0}"/>
                </a:ext>
              </a:extLst>
            </p:cNvPr>
            <p:cNvSpPr/>
            <p:nvPr/>
          </p:nvSpPr>
          <p:spPr>
            <a:xfrm>
              <a:off x="8812376" y="663171"/>
              <a:ext cx="437400" cy="10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FF000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58" name="Google Shape;121;p15">
              <a:extLst>
                <a:ext uri="{FF2B5EF4-FFF2-40B4-BE49-F238E27FC236}">
                  <a16:creationId xmlns:a16="http://schemas.microsoft.com/office/drawing/2014/main" id="{82EC87A3-8F0E-3A43-BD94-0AA774212B95}"/>
                </a:ext>
              </a:extLst>
            </p:cNvPr>
            <p:cNvSpPr/>
            <p:nvPr/>
          </p:nvSpPr>
          <p:spPr>
            <a:xfrm>
              <a:off x="9801656" y="673971"/>
              <a:ext cx="437400" cy="10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FF000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59" name="Google Shape;128;p15">
              <a:extLst>
                <a:ext uri="{FF2B5EF4-FFF2-40B4-BE49-F238E27FC236}">
                  <a16:creationId xmlns:a16="http://schemas.microsoft.com/office/drawing/2014/main" id="{F0DC2CE9-A93C-1541-9F97-95949E6771E3}"/>
                </a:ext>
              </a:extLst>
            </p:cNvPr>
            <p:cNvSpPr/>
            <p:nvPr/>
          </p:nvSpPr>
          <p:spPr>
            <a:xfrm>
              <a:off x="6698096" y="2539851"/>
              <a:ext cx="437400" cy="10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0070C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60" name="Google Shape;129;p15">
              <a:extLst>
                <a:ext uri="{FF2B5EF4-FFF2-40B4-BE49-F238E27FC236}">
                  <a16:creationId xmlns:a16="http://schemas.microsoft.com/office/drawing/2014/main" id="{97CCC9EB-6080-024E-8701-A9F2788D1ED4}"/>
                </a:ext>
              </a:extLst>
            </p:cNvPr>
            <p:cNvSpPr/>
            <p:nvPr/>
          </p:nvSpPr>
          <p:spPr>
            <a:xfrm>
              <a:off x="7764776" y="2533011"/>
              <a:ext cx="437400" cy="10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0070C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61" name="Google Shape;130;p15">
              <a:extLst>
                <a:ext uri="{FF2B5EF4-FFF2-40B4-BE49-F238E27FC236}">
                  <a16:creationId xmlns:a16="http://schemas.microsoft.com/office/drawing/2014/main" id="{92B691B5-64D5-4849-95A4-19B8B808E9B1}"/>
                </a:ext>
              </a:extLst>
            </p:cNvPr>
            <p:cNvSpPr/>
            <p:nvPr/>
          </p:nvSpPr>
          <p:spPr>
            <a:xfrm>
              <a:off x="8779256" y="2558571"/>
              <a:ext cx="437400" cy="10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0070C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62" name="Google Shape;131;p15">
              <a:extLst>
                <a:ext uri="{FF2B5EF4-FFF2-40B4-BE49-F238E27FC236}">
                  <a16:creationId xmlns:a16="http://schemas.microsoft.com/office/drawing/2014/main" id="{D494B4F5-B0D1-FC49-8E14-69BE5AC95429}"/>
                </a:ext>
              </a:extLst>
            </p:cNvPr>
            <p:cNvSpPr/>
            <p:nvPr/>
          </p:nvSpPr>
          <p:spPr>
            <a:xfrm>
              <a:off x="9847736" y="2556771"/>
              <a:ext cx="437400" cy="10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0070C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63" name="Google Shape;132;p15">
              <a:extLst>
                <a:ext uri="{FF2B5EF4-FFF2-40B4-BE49-F238E27FC236}">
                  <a16:creationId xmlns:a16="http://schemas.microsoft.com/office/drawing/2014/main" id="{696160EA-0D2F-214F-8D90-D7B1A57D1557}"/>
                </a:ext>
              </a:extLst>
            </p:cNvPr>
            <p:cNvSpPr/>
            <p:nvPr/>
          </p:nvSpPr>
          <p:spPr>
            <a:xfrm>
              <a:off x="10864376" y="2541291"/>
              <a:ext cx="437400" cy="10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0070C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64" name="Google Shape;133;p15">
              <a:extLst>
                <a:ext uri="{FF2B5EF4-FFF2-40B4-BE49-F238E27FC236}">
                  <a16:creationId xmlns:a16="http://schemas.microsoft.com/office/drawing/2014/main" id="{A3942AD1-73EE-C44E-AA1E-50C57742F597}"/>
                </a:ext>
              </a:extLst>
            </p:cNvPr>
            <p:cNvSpPr/>
            <p:nvPr/>
          </p:nvSpPr>
          <p:spPr>
            <a:xfrm>
              <a:off x="10816856" y="1611051"/>
              <a:ext cx="437400" cy="10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0070C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  <p:sp>
          <p:nvSpPr>
            <p:cNvPr id="65" name="Google Shape;134;p15">
              <a:extLst>
                <a:ext uri="{FF2B5EF4-FFF2-40B4-BE49-F238E27FC236}">
                  <a16:creationId xmlns:a16="http://schemas.microsoft.com/office/drawing/2014/main" id="{AAC1E5F1-7C6B-CC49-B1A8-7E9410363DD0}"/>
                </a:ext>
              </a:extLst>
            </p:cNvPr>
            <p:cNvSpPr/>
            <p:nvPr/>
          </p:nvSpPr>
          <p:spPr>
            <a:xfrm>
              <a:off x="10830176" y="655251"/>
              <a:ext cx="437400" cy="10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69825" cap="flat" cmpd="sng">
              <a:solidFill>
                <a:srgbClr val="0070C0"/>
              </a:solidFill>
              <a:prstDash val="solid"/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de-DE" sz="500"/>
            </a:p>
          </p:txBody>
        </p:sp>
      </p:grpSp>
      <p:sp>
        <p:nvSpPr>
          <p:cNvPr id="66" name="Inhaltsplatzhalter 5">
            <a:extLst>
              <a:ext uri="{FF2B5EF4-FFF2-40B4-BE49-F238E27FC236}">
                <a16:creationId xmlns:a16="http://schemas.microsoft.com/office/drawing/2014/main" id="{C5D2CB1E-E6DD-6D40-B9F7-1EB8088FAB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74846"/>
            <a:ext cx="11376024" cy="5116262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Physics motivation: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s-process nucleosynthesis (A~80)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Stellar site thermometer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Nuclear waste disposal and transmutation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First measurement</a:t>
            </a:r>
          </a:p>
          <a:p>
            <a:r>
              <a:rPr lang="en-GB" dirty="0">
                <a:solidFill>
                  <a:srgbClr val="0070C0"/>
                </a:solidFill>
              </a:rPr>
              <a:t>Sample</a:t>
            </a:r>
            <a:r>
              <a:rPr lang="en-GB" sz="2400" dirty="0">
                <a:solidFill>
                  <a:srgbClr val="0070C0"/>
                </a:solidFill>
              </a:rPr>
              <a:t>: </a:t>
            </a:r>
            <a:r>
              <a:rPr lang="en-GB" sz="2400" baseline="30000" dirty="0">
                <a:solidFill>
                  <a:srgbClr val="0070C0"/>
                </a:solidFill>
              </a:rPr>
              <a:t>78</a:t>
            </a:r>
            <a:r>
              <a:rPr lang="en-GB" sz="2400" dirty="0">
                <a:solidFill>
                  <a:srgbClr val="0070C0"/>
                </a:solidFill>
              </a:rPr>
              <a:t>Se </a:t>
            </a:r>
            <a:r>
              <a:rPr lang="en-GB" sz="2400" dirty="0" err="1">
                <a:solidFill>
                  <a:srgbClr val="0070C0"/>
                </a:solidFill>
              </a:rPr>
              <a:t>irr</a:t>
            </a:r>
            <a:r>
              <a:rPr lang="en-GB" sz="2400" dirty="0">
                <a:solidFill>
                  <a:srgbClr val="0070C0"/>
                </a:solidFill>
              </a:rPr>
              <a:t>. @ ILL, PSI preparation &amp; characterization </a:t>
            </a:r>
          </a:p>
          <a:p>
            <a:r>
              <a:rPr lang="en-GB" dirty="0" err="1">
                <a:solidFill>
                  <a:srgbClr val="0070C0"/>
                </a:solidFill>
              </a:rPr>
              <a:t>i</a:t>
            </a:r>
            <a:r>
              <a:rPr lang="en-GB" dirty="0">
                <a:solidFill>
                  <a:srgbClr val="0070C0"/>
                </a:solidFill>
              </a:rPr>
              <a:t>-TED – </a:t>
            </a:r>
            <a:r>
              <a:rPr lang="en-GB" dirty="0" err="1">
                <a:solidFill>
                  <a:srgbClr val="0070C0"/>
                </a:solidFill>
              </a:rPr>
              <a:t>n_TOF</a:t>
            </a:r>
            <a:r>
              <a:rPr lang="en-GB" dirty="0">
                <a:solidFill>
                  <a:srgbClr val="0070C0"/>
                </a:solidFill>
              </a:rPr>
              <a:t> detector development</a:t>
            </a:r>
          </a:p>
          <a:p>
            <a:pPr marL="366712" lvl="1" indent="0">
              <a:buNone/>
            </a:pPr>
            <a:r>
              <a:rPr lang="en-GB" i="1" dirty="0">
                <a:solidFill>
                  <a:srgbClr val="0070C0"/>
                </a:solidFill>
              </a:rPr>
              <a:t>combines </a:t>
            </a:r>
            <a:r>
              <a:rPr lang="en-GB" i="1" dirty="0" err="1">
                <a:solidFill>
                  <a:srgbClr val="0070C0"/>
                </a:solidFill>
              </a:rPr>
              <a:t>compton</a:t>
            </a:r>
            <a:r>
              <a:rPr lang="en-GB" i="1" dirty="0">
                <a:solidFill>
                  <a:srgbClr val="0070C0"/>
                </a:solidFill>
              </a:rPr>
              <a:t> </a:t>
            </a:r>
            <a:r>
              <a:rPr lang="en-GB" b="1" i="1" dirty="0">
                <a:solidFill>
                  <a:srgbClr val="0070C0"/>
                </a:solidFill>
              </a:rPr>
              <a:t>i</a:t>
            </a:r>
            <a:r>
              <a:rPr lang="en-GB" i="1" dirty="0">
                <a:solidFill>
                  <a:srgbClr val="0070C0"/>
                </a:solidFill>
              </a:rPr>
              <a:t>maging (n-background reduction) </a:t>
            </a:r>
            <a:br>
              <a:rPr lang="en-GB" i="1" dirty="0">
                <a:solidFill>
                  <a:srgbClr val="0070C0"/>
                </a:solidFill>
              </a:rPr>
            </a:br>
            <a:r>
              <a:rPr lang="en-GB" i="1" dirty="0">
                <a:solidFill>
                  <a:srgbClr val="0070C0"/>
                </a:solidFill>
              </a:rPr>
              <a:t>with </a:t>
            </a:r>
            <a:r>
              <a:rPr lang="en-GB" b="1" i="1" dirty="0">
                <a:solidFill>
                  <a:srgbClr val="0070C0"/>
                </a:solidFill>
              </a:rPr>
              <a:t>T</a:t>
            </a:r>
            <a:r>
              <a:rPr lang="en-GB" i="1" dirty="0">
                <a:solidFill>
                  <a:srgbClr val="0070C0"/>
                </a:solidFill>
              </a:rPr>
              <a:t>otal </a:t>
            </a:r>
            <a:r>
              <a:rPr lang="en-GB" b="1" i="1" dirty="0">
                <a:solidFill>
                  <a:srgbClr val="0070C0"/>
                </a:solidFill>
              </a:rPr>
              <a:t>E</a:t>
            </a:r>
            <a:r>
              <a:rPr lang="en-GB" i="1" dirty="0">
                <a:solidFill>
                  <a:srgbClr val="0070C0"/>
                </a:solidFill>
              </a:rPr>
              <a:t>nergy </a:t>
            </a:r>
            <a:r>
              <a:rPr lang="en-GB" b="1" i="1" dirty="0">
                <a:solidFill>
                  <a:srgbClr val="0070C0"/>
                </a:solidFill>
              </a:rPr>
              <a:t>D</a:t>
            </a:r>
            <a:r>
              <a:rPr lang="en-GB" i="1" dirty="0">
                <a:solidFill>
                  <a:srgbClr val="0070C0"/>
                </a:solidFill>
              </a:rPr>
              <a:t>eposition technique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Advantageous for isotopes/energies with high </a:t>
            </a:r>
            <a:r>
              <a:rPr lang="en-GB" b="1" dirty="0">
                <a:solidFill>
                  <a:srgbClr val="0070C0"/>
                </a:solidFill>
              </a:rPr>
              <a:t>(</a:t>
            </a:r>
            <a:r>
              <a:rPr lang="en-GB" b="1" dirty="0" err="1">
                <a:solidFill>
                  <a:srgbClr val="0070C0"/>
                </a:solidFill>
              </a:rPr>
              <a:t>n,el</a:t>
            </a:r>
            <a:r>
              <a:rPr lang="en-GB" b="1" dirty="0">
                <a:solidFill>
                  <a:srgbClr val="0070C0"/>
                </a:solidFill>
              </a:rPr>
              <a:t>)</a:t>
            </a:r>
            <a:endParaRPr lang="en-GB" dirty="0">
              <a:solidFill>
                <a:srgbClr val="0070C0"/>
              </a:solidFill>
            </a:endParaRPr>
          </a:p>
          <a:p>
            <a:pPr lvl="1"/>
            <a:r>
              <a:rPr lang="en-GB" dirty="0">
                <a:solidFill>
                  <a:srgbClr val="0070C0"/>
                </a:solidFill>
              </a:rPr>
              <a:t>Gain (n,</a:t>
            </a:r>
            <a:r>
              <a:rPr lang="en-GB" dirty="0">
                <a:solidFill>
                  <a:srgbClr val="0070C0"/>
                </a:solidFill>
                <a:sym typeface="Symbol" panose="05050102010706020507" pitchFamily="18" charset="2"/>
              </a:rPr>
              <a:t></a:t>
            </a:r>
            <a:r>
              <a:rPr lang="en-GB" dirty="0">
                <a:solidFill>
                  <a:srgbClr val="0070C0"/>
                </a:solidFill>
              </a:rPr>
              <a:t>)/background </a:t>
            </a:r>
            <a:r>
              <a:rPr lang="en-GB" dirty="0" err="1">
                <a:solidFill>
                  <a:srgbClr val="0070C0"/>
                </a:solidFill>
              </a:rPr>
              <a:t>wrt</a:t>
            </a:r>
            <a:r>
              <a:rPr lang="en-GB" dirty="0">
                <a:solidFill>
                  <a:srgbClr val="0070C0"/>
                </a:solidFill>
              </a:rPr>
              <a:t> standard C</a:t>
            </a:r>
            <a:r>
              <a:rPr lang="en-GB" baseline="-25000" dirty="0">
                <a:solidFill>
                  <a:srgbClr val="0070C0"/>
                </a:solidFill>
              </a:rPr>
              <a:t>6</a:t>
            </a:r>
            <a:r>
              <a:rPr lang="en-GB" dirty="0">
                <a:solidFill>
                  <a:srgbClr val="0070C0"/>
                </a:solidFill>
              </a:rPr>
              <a:t>D</a:t>
            </a:r>
            <a:r>
              <a:rPr lang="en-GB" baseline="-25000" dirty="0">
                <a:solidFill>
                  <a:srgbClr val="0070C0"/>
                </a:solidFill>
              </a:rPr>
              <a:t>6</a:t>
            </a:r>
            <a:r>
              <a:rPr lang="en-GB" dirty="0">
                <a:solidFill>
                  <a:srgbClr val="0070C0"/>
                </a:solidFill>
              </a:rPr>
              <a:t> detectors ~4-10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880CB95-E561-0548-AB6A-2D37E4198CA3}"/>
              </a:ext>
            </a:extLst>
          </p:cNvPr>
          <p:cNvSpPr txBox="1"/>
          <p:nvPr/>
        </p:nvSpPr>
        <p:spPr>
          <a:xfrm>
            <a:off x="2254158" y="6506431"/>
            <a:ext cx="8772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1400" dirty="0">
                <a:solidFill>
                  <a:schemeClr val="bg1">
                    <a:lumMod val="50000"/>
                  </a:schemeClr>
                </a:solidFill>
              </a:rPr>
              <a:t>Nikolas Patronis	                                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PS-SPS-AD User Meeting #1</a:t>
            </a:r>
            <a:r>
              <a:rPr lang="en-GR" sz="1400" dirty="0">
                <a:solidFill>
                  <a:schemeClr val="bg1">
                    <a:lumMod val="50000"/>
                  </a:schemeClr>
                </a:solidFill>
              </a:rPr>
              <a:t>				8</a:t>
            </a:r>
          </a:p>
        </p:txBody>
      </p:sp>
      <p:pic>
        <p:nvPicPr>
          <p:cNvPr id="69" name="Google Shape;509;p39">
            <a:extLst>
              <a:ext uri="{FF2B5EF4-FFF2-40B4-BE49-F238E27FC236}">
                <a16:creationId xmlns:a16="http://schemas.microsoft.com/office/drawing/2014/main" id="{4832B400-EA42-9048-B67B-EF904CEE9C01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96580" y="2702738"/>
            <a:ext cx="4185655" cy="33969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2F58832-2754-C14D-A89B-9F4A60B7769D}"/>
              </a:ext>
            </a:extLst>
          </p:cNvPr>
          <p:cNvSpPr txBox="1"/>
          <p:nvPr/>
        </p:nvSpPr>
        <p:spPr>
          <a:xfrm>
            <a:off x="2510118" y="6091108"/>
            <a:ext cx="35239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i="1" dirty="0"/>
              <a:t>Thanks to Jorge </a:t>
            </a:r>
            <a:r>
              <a:rPr lang="de-DE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2">
                    <a:lumMod val="10000"/>
                  </a:schemeClr>
                </a:solidFill>
              </a:rPr>
              <a:t>Lerendegui</a:t>
            </a:r>
            <a:r>
              <a:rPr lang="de-DE" dirty="0">
                <a:solidFill>
                  <a:schemeClr val="bg2">
                    <a:lumMod val="10000"/>
                  </a:schemeClr>
                </a:solidFill>
              </a:rPr>
              <a:t>-Marco</a:t>
            </a:r>
          </a:p>
          <a:p>
            <a:endParaRPr lang="en-GR" i="1" dirty="0"/>
          </a:p>
        </p:txBody>
      </p:sp>
    </p:spTree>
    <p:extLst>
      <p:ext uri="{BB962C8B-B14F-4D97-AF65-F5344CB8AC3E}">
        <p14:creationId xmlns:p14="http://schemas.microsoft.com/office/powerpoint/2010/main" val="753534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CD2AAE6-115B-944F-A9B1-D15392686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367" y="6100800"/>
            <a:ext cx="964522" cy="6737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0145C5-2B0A-A949-9A14-A88F4D57039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098" y="6136450"/>
            <a:ext cx="562269" cy="555079"/>
          </a:xfrm>
          <a:prstGeom prst="rect">
            <a:avLst/>
          </a:prstGeom>
          <a:noFill/>
          <a:effectLst/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B915370-EC90-064A-B412-2C71CD65D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1815" y="6143558"/>
            <a:ext cx="334442" cy="63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557846B-6501-F049-99EA-4A3A4D45398F}"/>
              </a:ext>
            </a:extLst>
          </p:cNvPr>
          <p:cNvCxnSpPr>
            <a:cxnSpLocks/>
          </p:cNvCxnSpPr>
          <p:nvPr/>
        </p:nvCxnSpPr>
        <p:spPr>
          <a:xfrm flipV="1">
            <a:off x="1840621" y="6411510"/>
            <a:ext cx="9481803" cy="26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5B72FC2-84DD-244D-835D-F3E68DEB1B10}"/>
              </a:ext>
            </a:extLst>
          </p:cNvPr>
          <p:cNvSpPr txBox="1"/>
          <p:nvPr/>
        </p:nvSpPr>
        <p:spPr>
          <a:xfrm>
            <a:off x="1209628" y="235644"/>
            <a:ext cx="60974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3200" baseline="30000">
                <a:solidFill>
                  <a:srgbClr val="0070C0"/>
                </a:solidFill>
              </a:rPr>
              <a:t>94</a:t>
            </a:r>
            <a:r>
              <a:rPr lang="de-DE" sz="3200">
                <a:solidFill>
                  <a:srgbClr val="0070C0"/>
                </a:solidFill>
              </a:rPr>
              <a:t>Nb(</a:t>
            </a:r>
            <a:r>
              <a:rPr lang="de-DE" sz="3200" err="1">
                <a:solidFill>
                  <a:srgbClr val="0070C0"/>
                </a:solidFill>
              </a:rPr>
              <a:t>n</a:t>
            </a:r>
            <a:r>
              <a:rPr lang="de-DE" sz="3200">
                <a:solidFill>
                  <a:srgbClr val="0070C0"/>
                </a:solidFill>
              </a:rPr>
              <a:t>,</a:t>
            </a:r>
            <a:r>
              <a:rPr lang="de-DE" sz="3200">
                <a:solidFill>
                  <a:srgbClr val="0070C0"/>
                </a:solidFill>
                <a:sym typeface="Symbol" panose="05050102010706020507" pitchFamily="18" charset="2"/>
              </a:rPr>
              <a:t></a:t>
            </a:r>
            <a:r>
              <a:rPr lang="de-DE" sz="3200">
                <a:solidFill>
                  <a:srgbClr val="0070C0"/>
                </a:solidFill>
              </a:rPr>
              <a:t>) XS @ EAR2</a:t>
            </a:r>
            <a:endParaRPr lang="en-GR" sz="3200">
              <a:solidFill>
                <a:srgbClr val="0070C0"/>
              </a:solidFill>
            </a:endParaRPr>
          </a:p>
        </p:txBody>
      </p:sp>
      <p:pic>
        <p:nvPicPr>
          <p:cNvPr id="69" name="Picture 2" descr="page2image22026336">
            <a:extLst>
              <a:ext uri="{FF2B5EF4-FFF2-40B4-BE49-F238E27FC236}">
                <a16:creationId xmlns:a16="http://schemas.microsoft.com/office/drawing/2014/main" id="{D62955AF-9FDE-EA47-AD19-9FC0C98AEF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7691" y="235644"/>
            <a:ext cx="3488566" cy="2115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Grafik 21">
            <a:extLst>
              <a:ext uri="{FF2B5EF4-FFF2-40B4-BE49-F238E27FC236}">
                <a16:creationId xmlns:a16="http://schemas.microsoft.com/office/drawing/2014/main" id="{375410F5-B511-664F-BB74-5FE2395DBB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03391" y="2738606"/>
            <a:ext cx="2930633" cy="3462169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FEE5A3A5-9BC1-A64D-AB69-B7CC9662D6A1}"/>
              </a:ext>
            </a:extLst>
          </p:cNvPr>
          <p:cNvSpPr txBox="1"/>
          <p:nvPr/>
        </p:nvSpPr>
        <p:spPr>
          <a:xfrm>
            <a:off x="2254158" y="6506431"/>
            <a:ext cx="8772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1400" dirty="0">
                <a:solidFill>
                  <a:schemeClr val="bg1">
                    <a:lumMod val="50000"/>
                  </a:schemeClr>
                </a:solidFill>
              </a:rPr>
              <a:t>Nikolas Patronis	                                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PS-SPS-AD User Meeting #1</a:t>
            </a:r>
            <a:r>
              <a:rPr lang="en-GR" sz="1400" dirty="0">
                <a:solidFill>
                  <a:schemeClr val="bg1">
                    <a:lumMod val="50000"/>
                  </a:schemeClr>
                </a:solidFill>
              </a:rPr>
              <a:t>				9</a:t>
            </a:r>
          </a:p>
        </p:txBody>
      </p:sp>
      <p:sp>
        <p:nvSpPr>
          <p:cNvPr id="14" name="Inhaltsplatzhalter 5">
            <a:extLst>
              <a:ext uri="{FF2B5EF4-FFF2-40B4-BE49-F238E27FC236}">
                <a16:creationId xmlns:a16="http://schemas.microsoft.com/office/drawing/2014/main" id="{87A33BE3-4B21-BA4A-8E08-501558E593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609" y="1084513"/>
            <a:ext cx="11376024" cy="5116262"/>
          </a:xfrm>
        </p:spPr>
        <p:txBody>
          <a:bodyPr>
            <a:normAutofit/>
          </a:bodyPr>
          <a:lstStyle/>
          <a:p>
            <a:r>
              <a:rPr lang="de-DE" dirty="0" err="1">
                <a:solidFill>
                  <a:srgbClr val="0070C0"/>
                </a:solidFill>
              </a:rPr>
              <a:t>Physics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motivation</a:t>
            </a:r>
            <a:r>
              <a:rPr lang="de-DE" dirty="0">
                <a:solidFill>
                  <a:srgbClr val="0070C0"/>
                </a:solidFill>
              </a:rPr>
              <a:t>:</a:t>
            </a:r>
          </a:p>
          <a:p>
            <a:pPr marL="1200150" lvl="2" indent="-285750"/>
            <a:r>
              <a:rPr lang="en-GR" sz="2400" dirty="0">
                <a:solidFill>
                  <a:srgbClr val="0070C0"/>
                </a:solidFill>
              </a:rPr>
              <a:t>The predicted s-process abundance of Mo-94 is five times </a:t>
            </a:r>
          </a:p>
          <a:p>
            <a:pPr marL="914400" lvl="2" indent="0">
              <a:buNone/>
            </a:pPr>
            <a:r>
              <a:rPr lang="en-GR" sz="2400" dirty="0">
                <a:solidFill>
                  <a:srgbClr val="0070C0"/>
                </a:solidFill>
              </a:rPr>
              <a:t>      less than the observed (SiC grains from Murchison met.)</a:t>
            </a:r>
          </a:p>
          <a:p>
            <a:pPr lvl="2"/>
            <a:r>
              <a:rPr lang="en-GR" sz="2400" dirty="0">
                <a:solidFill>
                  <a:srgbClr val="0070C0"/>
                </a:solidFill>
              </a:rPr>
              <a:t> </a:t>
            </a:r>
            <a:r>
              <a:rPr lang="el-GR" sz="2400" dirty="0">
                <a:solidFill>
                  <a:srgbClr val="0070C0"/>
                </a:solidFill>
              </a:rPr>
              <a:t> </a:t>
            </a:r>
            <a:r>
              <a:rPr lang="en-GR" sz="2400" dirty="0">
                <a:solidFill>
                  <a:srgbClr val="0070C0"/>
                </a:solidFill>
              </a:rPr>
              <a:t>No exp. </a:t>
            </a:r>
            <a:r>
              <a:rPr lang="en-GB" sz="2400" dirty="0">
                <a:solidFill>
                  <a:srgbClr val="0070C0"/>
                </a:solidFill>
              </a:rPr>
              <a:t>d</a:t>
            </a:r>
            <a:r>
              <a:rPr lang="en-GR" sz="2400" dirty="0">
                <a:solidFill>
                  <a:srgbClr val="0070C0"/>
                </a:solidFill>
              </a:rPr>
              <a:t>ata in the resolved and un-resolved resonance energy region</a:t>
            </a:r>
          </a:p>
          <a:p>
            <a:pPr lvl="2"/>
            <a:r>
              <a:rPr lang="el-GR" sz="2400" dirty="0">
                <a:solidFill>
                  <a:srgbClr val="0070C0"/>
                </a:solidFill>
              </a:rPr>
              <a:t>  </a:t>
            </a:r>
            <a:r>
              <a:rPr lang="de-DE" sz="2400" dirty="0" err="1">
                <a:solidFill>
                  <a:srgbClr val="0070C0"/>
                </a:solidFill>
              </a:rPr>
              <a:t>Nuclear</a:t>
            </a:r>
            <a:r>
              <a:rPr lang="de-DE" sz="2400" dirty="0">
                <a:solidFill>
                  <a:srgbClr val="0070C0"/>
                </a:solidFill>
              </a:rPr>
              <a:t> </a:t>
            </a:r>
            <a:r>
              <a:rPr lang="de-DE" sz="2400" dirty="0" err="1">
                <a:solidFill>
                  <a:srgbClr val="0070C0"/>
                </a:solidFill>
              </a:rPr>
              <a:t>waste</a:t>
            </a:r>
            <a:r>
              <a:rPr lang="de-DE" sz="2400" dirty="0">
                <a:solidFill>
                  <a:srgbClr val="0070C0"/>
                </a:solidFill>
              </a:rPr>
              <a:t> </a:t>
            </a:r>
            <a:r>
              <a:rPr lang="de-DE" sz="2400" dirty="0" err="1">
                <a:solidFill>
                  <a:srgbClr val="0070C0"/>
                </a:solidFill>
              </a:rPr>
              <a:t>disposal</a:t>
            </a:r>
            <a:r>
              <a:rPr lang="de-DE" sz="2400" dirty="0">
                <a:solidFill>
                  <a:srgbClr val="0070C0"/>
                </a:solidFill>
              </a:rPr>
              <a:t> </a:t>
            </a:r>
            <a:r>
              <a:rPr lang="de-DE" sz="2400" dirty="0" err="1">
                <a:solidFill>
                  <a:srgbClr val="0070C0"/>
                </a:solidFill>
              </a:rPr>
              <a:t>and</a:t>
            </a:r>
            <a:r>
              <a:rPr lang="de-DE" sz="2400" dirty="0">
                <a:solidFill>
                  <a:srgbClr val="0070C0"/>
                </a:solidFill>
              </a:rPr>
              <a:t> </a:t>
            </a:r>
            <a:r>
              <a:rPr lang="de-DE" sz="2400" dirty="0" err="1">
                <a:solidFill>
                  <a:srgbClr val="0070C0"/>
                </a:solidFill>
              </a:rPr>
              <a:t>transmutation</a:t>
            </a:r>
            <a:endParaRPr lang="de-DE" sz="2400" dirty="0">
              <a:solidFill>
                <a:srgbClr val="0070C0"/>
              </a:solidFill>
            </a:endParaRPr>
          </a:p>
          <a:p>
            <a:r>
              <a:rPr lang="de-DE" dirty="0">
                <a:solidFill>
                  <a:srgbClr val="0070C0"/>
                </a:solidFill>
              </a:rPr>
              <a:t>Sample: </a:t>
            </a:r>
            <a:r>
              <a:rPr lang="de-DE" baseline="30000" dirty="0">
                <a:solidFill>
                  <a:srgbClr val="0070C0"/>
                </a:solidFill>
              </a:rPr>
              <a:t>93</a:t>
            </a:r>
            <a:r>
              <a:rPr lang="de-DE" dirty="0">
                <a:solidFill>
                  <a:srgbClr val="0070C0"/>
                </a:solidFill>
              </a:rPr>
              <a:t>Nb irr. @ ILL, PSI </a:t>
            </a:r>
            <a:r>
              <a:rPr lang="de-DE" dirty="0" err="1">
                <a:solidFill>
                  <a:srgbClr val="0070C0"/>
                </a:solidFill>
              </a:rPr>
              <a:t>preparation</a:t>
            </a:r>
            <a:r>
              <a:rPr lang="de-DE" dirty="0">
                <a:solidFill>
                  <a:srgbClr val="0070C0"/>
                </a:solidFill>
              </a:rPr>
              <a:t> &amp; </a:t>
            </a:r>
            <a:r>
              <a:rPr lang="de-DE" dirty="0" err="1">
                <a:solidFill>
                  <a:srgbClr val="0070C0"/>
                </a:solidFill>
              </a:rPr>
              <a:t>characterization</a:t>
            </a:r>
            <a:r>
              <a:rPr lang="de-DE" dirty="0">
                <a:solidFill>
                  <a:srgbClr val="0070C0"/>
                </a:solidFill>
              </a:rPr>
              <a:t> </a:t>
            </a:r>
          </a:p>
          <a:p>
            <a:r>
              <a:rPr lang="de-DE" dirty="0" err="1">
                <a:solidFill>
                  <a:srgbClr val="0070C0"/>
                </a:solidFill>
              </a:rPr>
              <a:t>sTED</a:t>
            </a:r>
            <a:r>
              <a:rPr lang="de-DE" dirty="0">
                <a:solidFill>
                  <a:srgbClr val="0070C0"/>
                </a:solidFill>
              </a:rPr>
              <a:t> – </a:t>
            </a:r>
            <a:r>
              <a:rPr lang="de-DE" dirty="0" err="1">
                <a:solidFill>
                  <a:srgbClr val="0070C0"/>
                </a:solidFill>
              </a:rPr>
              <a:t>n_TOF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detector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development</a:t>
            </a:r>
            <a:endParaRPr lang="de-DE" dirty="0">
              <a:solidFill>
                <a:srgbClr val="0070C0"/>
              </a:solidFill>
            </a:endParaRPr>
          </a:p>
          <a:p>
            <a:pPr marL="366712" lvl="1" indent="0">
              <a:buNone/>
            </a:pPr>
            <a:r>
              <a:rPr lang="de-DE" b="1" i="1" dirty="0" err="1">
                <a:solidFill>
                  <a:srgbClr val="0070C0"/>
                </a:solidFill>
              </a:rPr>
              <a:t>s</a:t>
            </a:r>
            <a:r>
              <a:rPr lang="de-DE" i="1" dirty="0" err="1">
                <a:solidFill>
                  <a:srgbClr val="0070C0"/>
                </a:solidFill>
              </a:rPr>
              <a:t>egmented</a:t>
            </a:r>
            <a:r>
              <a:rPr lang="de-DE" i="1" dirty="0">
                <a:solidFill>
                  <a:srgbClr val="0070C0"/>
                </a:solidFill>
              </a:rPr>
              <a:t> TED </a:t>
            </a:r>
            <a:r>
              <a:rPr lang="de-DE" i="1" dirty="0" err="1">
                <a:solidFill>
                  <a:srgbClr val="0070C0"/>
                </a:solidFill>
              </a:rPr>
              <a:t>detector</a:t>
            </a:r>
            <a:r>
              <a:rPr lang="de-DE" i="1" dirty="0">
                <a:solidFill>
                  <a:srgbClr val="0070C0"/>
                </a:solidFill>
              </a:rPr>
              <a:t> – </a:t>
            </a:r>
            <a:r>
              <a:rPr lang="de-DE" i="1" dirty="0" err="1">
                <a:solidFill>
                  <a:srgbClr val="0070C0"/>
                </a:solidFill>
              </a:rPr>
              <a:t>for</a:t>
            </a:r>
            <a:r>
              <a:rPr lang="de-DE" i="1" dirty="0">
                <a:solidFill>
                  <a:srgbClr val="0070C0"/>
                </a:solidFill>
              </a:rPr>
              <a:t> high </a:t>
            </a:r>
            <a:r>
              <a:rPr lang="de-DE" i="1" dirty="0" err="1">
                <a:solidFill>
                  <a:srgbClr val="0070C0"/>
                </a:solidFill>
              </a:rPr>
              <a:t>rates</a:t>
            </a:r>
            <a:r>
              <a:rPr lang="de-DE" i="1" dirty="0">
                <a:solidFill>
                  <a:srgbClr val="0070C0"/>
                </a:solidFill>
              </a:rPr>
              <a:t> (EAR2)</a:t>
            </a:r>
          </a:p>
          <a:p>
            <a:pPr lvl="1"/>
            <a:r>
              <a:rPr lang="de-DE" dirty="0">
                <a:solidFill>
                  <a:srgbClr val="0070C0"/>
                </a:solidFill>
              </a:rPr>
              <a:t>C</a:t>
            </a:r>
            <a:r>
              <a:rPr lang="de-DE" baseline="-25000" dirty="0">
                <a:solidFill>
                  <a:srgbClr val="0070C0"/>
                </a:solidFill>
              </a:rPr>
              <a:t>6</a:t>
            </a:r>
            <a:r>
              <a:rPr lang="de-DE" dirty="0">
                <a:solidFill>
                  <a:srgbClr val="0070C0"/>
                </a:solidFill>
              </a:rPr>
              <a:t>D</a:t>
            </a:r>
            <a:r>
              <a:rPr lang="de-DE" baseline="-25000" dirty="0">
                <a:solidFill>
                  <a:srgbClr val="0070C0"/>
                </a:solidFill>
              </a:rPr>
              <a:t>6</a:t>
            </a:r>
            <a:r>
              <a:rPr lang="de-DE" dirty="0">
                <a:solidFill>
                  <a:srgbClr val="0070C0"/>
                </a:solidFill>
              </a:rPr>
              <a:t> liquid </a:t>
            </a:r>
            <a:r>
              <a:rPr lang="de-DE" dirty="0" err="1">
                <a:solidFill>
                  <a:srgbClr val="0070C0"/>
                </a:solidFill>
              </a:rPr>
              <a:t>scintillators</a:t>
            </a:r>
            <a:r>
              <a:rPr lang="de-DE" dirty="0">
                <a:solidFill>
                  <a:srgbClr val="0070C0"/>
                </a:solidFill>
              </a:rPr>
              <a:t> (</a:t>
            </a:r>
            <a:r>
              <a:rPr lang="de-DE" dirty="0" err="1">
                <a:solidFill>
                  <a:srgbClr val="0070C0"/>
                </a:solidFill>
              </a:rPr>
              <a:t>future</a:t>
            </a:r>
            <a:r>
              <a:rPr lang="de-DE" dirty="0">
                <a:solidFill>
                  <a:srgbClr val="0070C0"/>
                </a:solidFill>
              </a:rPr>
              <a:t>: </a:t>
            </a:r>
            <a:r>
              <a:rPr lang="de-DE" dirty="0" err="1">
                <a:solidFill>
                  <a:srgbClr val="0070C0"/>
                </a:solidFill>
              </a:rPr>
              <a:t>investigating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inorganic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scint</a:t>
            </a:r>
            <a:r>
              <a:rPr lang="de-DE" dirty="0">
                <a:solidFill>
                  <a:srgbClr val="0070C0"/>
                </a:solidFill>
              </a:rPr>
              <a:t>.)</a:t>
            </a:r>
          </a:p>
          <a:p>
            <a:pPr lvl="1"/>
            <a:r>
              <a:rPr lang="de-DE" dirty="0">
                <a:solidFill>
                  <a:srgbClr val="0070C0"/>
                </a:solidFill>
              </a:rPr>
              <a:t>1/20 </a:t>
            </a:r>
            <a:r>
              <a:rPr lang="de-DE" dirty="0" err="1">
                <a:solidFill>
                  <a:srgbClr val="0070C0"/>
                </a:solidFill>
              </a:rPr>
              <a:t>smaller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volume</a:t>
            </a:r>
            <a:r>
              <a:rPr lang="de-DE" dirty="0">
                <a:solidFill>
                  <a:srgbClr val="0070C0"/>
                </a:solidFill>
              </a:rPr>
              <a:t>  (</a:t>
            </a:r>
            <a:r>
              <a:rPr lang="de-DE" dirty="0" err="1">
                <a:solidFill>
                  <a:srgbClr val="0070C0"/>
                </a:solidFill>
              </a:rPr>
              <a:t>to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resolve</a:t>
            </a:r>
            <a:r>
              <a:rPr lang="de-DE" dirty="0">
                <a:solidFill>
                  <a:srgbClr val="0070C0"/>
                </a:solidFill>
              </a:rPr>
              <a:t> rate &amp; </a:t>
            </a:r>
            <a:r>
              <a:rPr lang="de-DE" dirty="0">
                <a:solidFill>
                  <a:srgbClr val="0070C0"/>
                </a:solidFill>
                <a:sym typeface="Symbol" panose="05050102010706020507" pitchFamily="18" charset="2"/>
              </a:rPr>
              <a:t></a:t>
            </a:r>
            <a:r>
              <a:rPr lang="de-DE" dirty="0">
                <a:solidFill>
                  <a:srgbClr val="0070C0"/>
                </a:solidFill>
              </a:rPr>
              <a:t>-flash </a:t>
            </a:r>
            <a:r>
              <a:rPr lang="de-DE" dirty="0" err="1">
                <a:solidFill>
                  <a:srgbClr val="0070C0"/>
                </a:solidFill>
              </a:rPr>
              <a:t>issues</a:t>
            </a:r>
            <a:r>
              <a:rPr lang="de-DE" dirty="0">
                <a:solidFill>
                  <a:srgbClr val="0070C0"/>
                </a:solidFill>
              </a:rPr>
              <a:t> @ EAR2)</a:t>
            </a:r>
          </a:p>
          <a:p>
            <a:pPr lvl="1"/>
            <a:r>
              <a:rPr lang="de-DE" dirty="0" err="1">
                <a:solidFill>
                  <a:srgbClr val="0070C0"/>
                </a:solidFill>
              </a:rPr>
              <a:t>SiPMs</a:t>
            </a:r>
            <a:r>
              <a:rPr lang="de-DE" dirty="0">
                <a:solidFill>
                  <a:srgbClr val="0070C0"/>
                </a:solidFill>
              </a:rPr>
              <a:t> – </a:t>
            </a:r>
            <a:r>
              <a:rPr lang="de-DE" dirty="0" err="1">
                <a:solidFill>
                  <a:srgbClr val="0070C0"/>
                </a:solidFill>
              </a:rPr>
              <a:t>smaller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volume</a:t>
            </a:r>
            <a:r>
              <a:rPr lang="de-DE" dirty="0">
                <a:solidFill>
                  <a:srgbClr val="0070C0"/>
                </a:solidFill>
              </a:rPr>
              <a:t>/</a:t>
            </a:r>
            <a:r>
              <a:rPr lang="de-DE" dirty="0" err="1">
                <a:solidFill>
                  <a:srgbClr val="0070C0"/>
                </a:solidFill>
              </a:rPr>
              <a:t>mass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for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interaction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with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>
                <a:solidFill>
                  <a:srgbClr val="0070C0"/>
                </a:solidFill>
                <a:sym typeface="Symbol" panose="05050102010706020507" pitchFamily="18" charset="2"/>
              </a:rPr>
              <a:t></a:t>
            </a:r>
            <a:r>
              <a:rPr lang="de-DE" dirty="0">
                <a:solidFill>
                  <a:srgbClr val="0070C0"/>
                </a:solidFill>
              </a:rPr>
              <a:t>-flash </a:t>
            </a:r>
          </a:p>
        </p:txBody>
      </p:sp>
    </p:spTree>
    <p:extLst>
      <p:ext uri="{BB962C8B-B14F-4D97-AF65-F5344CB8AC3E}">
        <p14:creationId xmlns:p14="http://schemas.microsoft.com/office/powerpoint/2010/main" val="494379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17447</TotalTime>
  <Words>1362</Words>
  <Application>Microsoft Macintosh PowerPoint</Application>
  <PresentationFormat>Widescreen</PresentationFormat>
  <Paragraphs>403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Century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NEAR at n_TOF/CERN:  Preparing the first multi-foil activation measurement</dc:title>
  <dc:creator>Νικόλαος Πατρώνης</dc:creator>
  <cp:lastModifiedBy>Νικόλαος Πατρώνης</cp:lastModifiedBy>
  <cp:revision>95</cp:revision>
  <dcterms:created xsi:type="dcterms:W3CDTF">2021-08-13T06:49:04Z</dcterms:created>
  <dcterms:modified xsi:type="dcterms:W3CDTF">2022-03-24T09:24:44Z</dcterms:modified>
</cp:coreProperties>
</file>