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90" r:id="rId2"/>
  </p:sldMasterIdLst>
  <p:notesMasterIdLst>
    <p:notesMasterId r:id="rId28"/>
  </p:notesMasterIdLst>
  <p:handoutMasterIdLst>
    <p:handoutMasterId r:id="rId29"/>
  </p:handoutMasterIdLst>
  <p:sldIdLst>
    <p:sldId id="327" r:id="rId3"/>
    <p:sldId id="460" r:id="rId4"/>
    <p:sldId id="463" r:id="rId5"/>
    <p:sldId id="458" r:id="rId6"/>
    <p:sldId id="459" r:id="rId7"/>
    <p:sldId id="461" r:id="rId8"/>
    <p:sldId id="466" r:id="rId9"/>
    <p:sldId id="465" r:id="rId10"/>
    <p:sldId id="464" r:id="rId11"/>
    <p:sldId id="467" r:id="rId12"/>
    <p:sldId id="451" r:id="rId13"/>
    <p:sldId id="457" r:id="rId14"/>
    <p:sldId id="452" r:id="rId15"/>
    <p:sldId id="453" r:id="rId16"/>
    <p:sldId id="454" r:id="rId17"/>
    <p:sldId id="455" r:id="rId18"/>
    <p:sldId id="456" r:id="rId19"/>
    <p:sldId id="443" r:id="rId20"/>
    <p:sldId id="444" r:id="rId21"/>
    <p:sldId id="445" r:id="rId22"/>
    <p:sldId id="446" r:id="rId23"/>
    <p:sldId id="447" r:id="rId24"/>
    <p:sldId id="448" r:id="rId25"/>
    <p:sldId id="449" r:id="rId26"/>
    <p:sldId id="450" r:id="rId27"/>
  </p:sldIdLst>
  <p:sldSz cx="12192000" cy="6858000"/>
  <p:notesSz cx="9296400" cy="147828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521415D9-36F7-43E2-AB2F-B90AF26B5E84}">
      <p14:sectionLst xmlns:p14="http://schemas.microsoft.com/office/powerpoint/2010/main">
        <p14:section name="Default Section" id="{1E3E853F-54A4-415E-A074-776D77BA28D5}">
          <p14:sldIdLst>
            <p14:sldId id="327"/>
            <p14:sldId id="460"/>
            <p14:sldId id="463"/>
            <p14:sldId id="458"/>
            <p14:sldId id="459"/>
            <p14:sldId id="461"/>
            <p14:sldId id="466"/>
            <p14:sldId id="465"/>
            <p14:sldId id="464"/>
            <p14:sldId id="467"/>
            <p14:sldId id="451"/>
            <p14:sldId id="457"/>
            <p14:sldId id="452"/>
            <p14:sldId id="453"/>
            <p14:sldId id="454"/>
            <p14:sldId id="455"/>
            <p14:sldId id="456"/>
            <p14:sldId id="443"/>
            <p14:sldId id="444"/>
            <p14:sldId id="445"/>
            <p14:sldId id="446"/>
            <p14:sldId id="447"/>
            <p14:sldId id="448"/>
            <p14:sldId id="449"/>
            <p14:sldId id="450"/>
          </p14:sldIdLst>
        </p14:section>
      </p14:sectionLst>
    </p:ext>
    <p:ext uri="{EFAFB233-063F-42B5-8137-9DF3F51BA10A}">
      <p15:sldGuideLst xmlns:p15="http://schemas.microsoft.com/office/powerpoint/2012/main">
        <p15:guide id="1" orient="horz" pos="4204" userDrawn="1">
          <p15:clr>
            <a:srgbClr val="A4A3A4"/>
          </p15:clr>
        </p15:guide>
        <p15:guide id="2" orient="horz" pos="476" userDrawn="1">
          <p15:clr>
            <a:srgbClr val="A4A3A4"/>
          </p15:clr>
        </p15:guide>
        <p15:guide id="3" orient="horz" pos="1443" userDrawn="1">
          <p15:clr>
            <a:srgbClr val="A4A3A4"/>
          </p15:clr>
        </p15:guide>
        <p15:guide id="4" orient="horz" pos="966" userDrawn="1">
          <p15:clr>
            <a:srgbClr val="A4A3A4"/>
          </p15:clr>
        </p15:guide>
        <p15:guide id="5" orient="horz" pos="1876" userDrawn="1">
          <p15:clr>
            <a:srgbClr val="A4A3A4"/>
          </p15:clr>
        </p15:guide>
        <p15:guide id="6" orient="horz" pos="3616" userDrawn="1">
          <p15:clr>
            <a:srgbClr val="A4A3A4"/>
          </p15:clr>
        </p15:guide>
        <p15:guide id="7" pos="2920" userDrawn="1">
          <p15:clr>
            <a:srgbClr val="A4A3A4"/>
          </p15:clr>
        </p15:guide>
        <p15:guide id="8" pos="2917" userDrawn="1">
          <p15:clr>
            <a:srgbClr val="A4A3A4"/>
          </p15:clr>
        </p15:guide>
        <p15:guide id="9" pos="6701" userDrawn="1">
          <p15:clr>
            <a:srgbClr val="A4A3A4"/>
          </p15:clr>
        </p15:guide>
        <p15:guide id="10" pos="3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95125"/>
    <a:srgbClr val="3C5A77"/>
    <a:srgbClr val="EFEFEF"/>
    <a:srgbClr val="009291"/>
    <a:srgbClr val="AAAACF"/>
    <a:srgbClr val="EDEDD6"/>
    <a:srgbClr val="BC5F2B"/>
    <a:srgbClr val="F37C23"/>
    <a:srgbClr val="32547A"/>
    <a:srgbClr val="B85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5117" autoAdjust="0"/>
  </p:normalViewPr>
  <p:slideViewPr>
    <p:cSldViewPr snapToGrid="0" snapToObjects="1">
      <p:cViewPr varScale="1">
        <p:scale>
          <a:sx n="105" d="100"/>
          <a:sy n="105" d="100"/>
        </p:scale>
        <p:origin x="216" y="78"/>
      </p:cViewPr>
      <p:guideLst>
        <p:guide orient="horz" pos="4204"/>
        <p:guide orient="horz" pos="476"/>
        <p:guide orient="horz" pos="1443"/>
        <p:guide orient="horz" pos="966"/>
        <p:guide orient="horz" pos="1876"/>
        <p:guide orient="horz" pos="3616"/>
        <p:guide pos="2920"/>
        <p:guide pos="2917"/>
        <p:guide pos="6701"/>
        <p:guide pos="37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028440" cy="739140"/>
          </a:xfrm>
          <a:prstGeom prst="rect">
            <a:avLst/>
          </a:prstGeom>
        </p:spPr>
        <p:txBody>
          <a:bodyPr vert="horz" lIns="137560" tIns="68781" rIns="137560" bIns="68781" rtlCol="0"/>
          <a:lstStyle>
            <a:lvl1pPr algn="l" fontAlgn="auto">
              <a:spcBef>
                <a:spcPts val="0"/>
              </a:spcBef>
              <a:spcAft>
                <a:spcPts val="0"/>
              </a:spcAft>
              <a:defRPr sz="19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5265810" y="0"/>
            <a:ext cx="4028440" cy="739140"/>
          </a:xfrm>
          <a:prstGeom prst="rect">
            <a:avLst/>
          </a:prstGeom>
        </p:spPr>
        <p:txBody>
          <a:bodyPr vert="horz" lIns="137560" tIns="68781" rIns="137560" bIns="68781" rtlCol="0"/>
          <a:lstStyle>
            <a:lvl1pPr algn="r" fontAlgn="auto">
              <a:spcBef>
                <a:spcPts val="0"/>
              </a:spcBef>
              <a:spcAft>
                <a:spcPts val="0"/>
              </a:spcAft>
              <a:defRPr sz="1900" smtClean="0">
                <a:latin typeface="+mn-lt"/>
                <a:ea typeface="+mn-ea"/>
                <a:cs typeface="+mn-cs"/>
              </a:defRPr>
            </a:lvl1pPr>
          </a:lstStyle>
          <a:p>
            <a:pPr>
              <a:defRPr/>
            </a:pPr>
            <a:fld id="{FB589245-636E-234E-BFAD-9607949806CA}" type="datetimeFigureOut">
              <a:rPr lang="en-US"/>
              <a:pPr>
                <a:defRPr/>
              </a:pPr>
              <a:t>4/4/2022</a:t>
            </a:fld>
            <a:endParaRPr lang="en-US" dirty="0"/>
          </a:p>
        </p:txBody>
      </p:sp>
      <p:sp>
        <p:nvSpPr>
          <p:cNvPr id="4" name="Footer Placeholder 3"/>
          <p:cNvSpPr>
            <a:spLocks noGrp="1"/>
          </p:cNvSpPr>
          <p:nvPr>
            <p:ph type="ftr" sz="quarter" idx="2"/>
          </p:nvPr>
        </p:nvSpPr>
        <p:spPr>
          <a:xfrm>
            <a:off x="2" y="14041095"/>
            <a:ext cx="4028440" cy="739140"/>
          </a:xfrm>
          <a:prstGeom prst="rect">
            <a:avLst/>
          </a:prstGeom>
        </p:spPr>
        <p:txBody>
          <a:bodyPr vert="horz" lIns="137560" tIns="68781" rIns="137560" bIns="68781" rtlCol="0" anchor="b"/>
          <a:lstStyle>
            <a:lvl1pPr algn="l" fontAlgn="auto">
              <a:spcBef>
                <a:spcPts val="0"/>
              </a:spcBef>
              <a:spcAft>
                <a:spcPts val="0"/>
              </a:spcAft>
              <a:defRPr sz="19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5265810" y="14041095"/>
            <a:ext cx="4028440" cy="739140"/>
          </a:xfrm>
          <a:prstGeom prst="rect">
            <a:avLst/>
          </a:prstGeom>
        </p:spPr>
        <p:txBody>
          <a:bodyPr vert="horz" lIns="137560" tIns="68781" rIns="137560" bIns="68781" rtlCol="0" anchor="b"/>
          <a:lstStyle>
            <a:lvl1pPr algn="r" fontAlgn="auto">
              <a:spcBef>
                <a:spcPts val="0"/>
              </a:spcBef>
              <a:spcAft>
                <a:spcPts val="0"/>
              </a:spcAft>
              <a:defRPr sz="1900" smtClean="0">
                <a:latin typeface="+mn-lt"/>
                <a:ea typeface="+mn-ea"/>
                <a:cs typeface="+mn-cs"/>
              </a:defRPr>
            </a:lvl1pPr>
          </a:lstStyle>
          <a:p>
            <a:pPr>
              <a:defRPr/>
            </a:pPr>
            <a:fld id="{62F3B233-32CA-1B4D-AFEE-D703F5CA5C37}" type="slidenum">
              <a:rPr lang="en-US"/>
              <a:pPr>
                <a:defRPr/>
              </a:pPr>
              <a:t>‹#›</a:t>
            </a:fld>
            <a:endParaRPr lang="en-US" dirty="0"/>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028440" cy="739140"/>
          </a:xfrm>
          <a:prstGeom prst="rect">
            <a:avLst/>
          </a:prstGeom>
        </p:spPr>
        <p:txBody>
          <a:bodyPr vert="horz" lIns="137560" tIns="68781" rIns="137560" bIns="68781" rtlCol="0"/>
          <a:lstStyle>
            <a:lvl1pPr algn="l" fontAlgn="auto">
              <a:spcBef>
                <a:spcPts val="0"/>
              </a:spcBef>
              <a:spcAft>
                <a:spcPts val="0"/>
              </a:spcAft>
              <a:defRPr sz="19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5265810" y="0"/>
            <a:ext cx="4028440" cy="739140"/>
          </a:xfrm>
          <a:prstGeom prst="rect">
            <a:avLst/>
          </a:prstGeom>
        </p:spPr>
        <p:txBody>
          <a:bodyPr vert="horz" lIns="137560" tIns="68781" rIns="137560" bIns="68781" rtlCol="0"/>
          <a:lstStyle>
            <a:lvl1pPr algn="r" fontAlgn="auto">
              <a:spcBef>
                <a:spcPts val="0"/>
              </a:spcBef>
              <a:spcAft>
                <a:spcPts val="0"/>
              </a:spcAft>
              <a:defRPr sz="1900" smtClean="0">
                <a:latin typeface="+mn-lt"/>
                <a:ea typeface="+mn-ea"/>
                <a:cs typeface="+mn-cs"/>
              </a:defRPr>
            </a:lvl1pPr>
          </a:lstStyle>
          <a:p>
            <a:pPr>
              <a:defRPr/>
            </a:pPr>
            <a:fld id="{129BCED8-DCF3-A94B-99F8-D2FB79A8911E}" type="datetimeFigureOut">
              <a:rPr lang="en-US"/>
              <a:pPr>
                <a:defRPr/>
              </a:pPr>
              <a:t>4/4/2022</a:t>
            </a:fld>
            <a:endParaRPr lang="en-US" dirty="0"/>
          </a:p>
        </p:txBody>
      </p:sp>
      <p:sp>
        <p:nvSpPr>
          <p:cNvPr id="4" name="Slide Image Placeholder 3"/>
          <p:cNvSpPr>
            <a:spLocks noGrp="1" noRot="1" noChangeAspect="1"/>
          </p:cNvSpPr>
          <p:nvPr>
            <p:ph type="sldImg" idx="2"/>
          </p:nvPr>
        </p:nvSpPr>
        <p:spPr>
          <a:xfrm>
            <a:off x="-279400" y="1109663"/>
            <a:ext cx="9855200" cy="5545137"/>
          </a:xfrm>
          <a:prstGeom prst="rect">
            <a:avLst/>
          </a:prstGeom>
          <a:noFill/>
          <a:ln w="12700">
            <a:solidFill>
              <a:prstClr val="black"/>
            </a:solidFill>
          </a:ln>
        </p:spPr>
        <p:txBody>
          <a:bodyPr vert="horz" lIns="137560" tIns="68781" rIns="137560" bIns="68781" rtlCol="0" anchor="ctr"/>
          <a:lstStyle/>
          <a:p>
            <a:pPr lvl="0"/>
            <a:endParaRPr lang="en-US" noProof="0" dirty="0"/>
          </a:p>
        </p:txBody>
      </p:sp>
      <p:sp>
        <p:nvSpPr>
          <p:cNvPr id="5" name="Notes Placeholder 4"/>
          <p:cNvSpPr>
            <a:spLocks noGrp="1"/>
          </p:cNvSpPr>
          <p:nvPr>
            <p:ph type="body" sz="quarter" idx="3"/>
          </p:nvPr>
        </p:nvSpPr>
        <p:spPr>
          <a:xfrm>
            <a:off x="929641" y="7021831"/>
            <a:ext cx="7437120" cy="6652260"/>
          </a:xfrm>
          <a:prstGeom prst="rect">
            <a:avLst/>
          </a:prstGeom>
        </p:spPr>
        <p:txBody>
          <a:bodyPr vert="horz" lIns="137560" tIns="68781" rIns="137560" bIns="6878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2" y="14041095"/>
            <a:ext cx="4028440" cy="739140"/>
          </a:xfrm>
          <a:prstGeom prst="rect">
            <a:avLst/>
          </a:prstGeom>
        </p:spPr>
        <p:txBody>
          <a:bodyPr vert="horz" lIns="137560" tIns="68781" rIns="137560" bIns="68781" rtlCol="0" anchor="b"/>
          <a:lstStyle>
            <a:lvl1pPr algn="l" fontAlgn="auto">
              <a:spcBef>
                <a:spcPts val="0"/>
              </a:spcBef>
              <a:spcAft>
                <a:spcPts val="0"/>
              </a:spcAft>
              <a:defRPr sz="19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5265810" y="14041095"/>
            <a:ext cx="4028440" cy="739140"/>
          </a:xfrm>
          <a:prstGeom prst="rect">
            <a:avLst/>
          </a:prstGeom>
        </p:spPr>
        <p:txBody>
          <a:bodyPr vert="horz" lIns="137560" tIns="68781" rIns="137560" bIns="68781" rtlCol="0" anchor="b"/>
          <a:lstStyle>
            <a:lvl1pPr algn="r" fontAlgn="auto">
              <a:spcBef>
                <a:spcPts val="0"/>
              </a:spcBef>
              <a:spcAft>
                <a:spcPts val="0"/>
              </a:spcAft>
              <a:defRPr sz="1900" smtClean="0">
                <a:latin typeface="+mn-lt"/>
                <a:ea typeface="+mn-ea"/>
                <a:cs typeface="+mn-cs"/>
              </a:defRPr>
            </a:lvl1pPr>
          </a:lstStyle>
          <a:p>
            <a:pPr>
              <a:defRPr/>
            </a:pPr>
            <a:fld id="{EEA82294-BF3E-954A-9E49-35D72A5F0004}" type="slidenum">
              <a:rPr lang="en-US"/>
              <a:pPr>
                <a:defRPr/>
              </a:pPr>
              <a:t>‹#›</a:t>
            </a:fld>
            <a:endParaRPr lang="en-US" dirty="0"/>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10</a:t>
            </a:fld>
            <a:endParaRPr lang="en-US" dirty="0"/>
          </a:p>
        </p:txBody>
      </p:sp>
    </p:spTree>
    <p:extLst>
      <p:ext uri="{BB962C8B-B14F-4D97-AF65-F5344CB8AC3E}">
        <p14:creationId xmlns:p14="http://schemas.microsoft.com/office/powerpoint/2010/main" val="1990954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18</a:t>
            </a:fld>
            <a:endParaRPr lang="en-US" dirty="0"/>
          </a:p>
        </p:txBody>
      </p:sp>
    </p:spTree>
    <p:extLst>
      <p:ext uri="{BB962C8B-B14F-4D97-AF65-F5344CB8AC3E}">
        <p14:creationId xmlns:p14="http://schemas.microsoft.com/office/powerpoint/2010/main" val="2825354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20</a:t>
            </a:fld>
            <a:endParaRPr lang="en-US" dirty="0"/>
          </a:p>
        </p:txBody>
      </p:sp>
    </p:spTree>
    <p:extLst>
      <p:ext uri="{BB962C8B-B14F-4D97-AF65-F5344CB8AC3E}">
        <p14:creationId xmlns:p14="http://schemas.microsoft.com/office/powerpoint/2010/main" val="4190579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23</a:t>
            </a:fld>
            <a:endParaRPr lang="en-US" dirty="0"/>
          </a:p>
        </p:txBody>
      </p:sp>
    </p:spTree>
    <p:extLst>
      <p:ext uri="{BB962C8B-B14F-4D97-AF65-F5344CB8AC3E}">
        <p14:creationId xmlns:p14="http://schemas.microsoft.com/office/powerpoint/2010/main" val="1545401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609600" y="274638"/>
            <a:ext cx="109728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sz="4400" dirty="0"/>
          </a:p>
        </p:txBody>
      </p:sp>
      <p:sp>
        <p:nvSpPr>
          <p:cNvPr id="14" name="Title 1"/>
          <p:cNvSpPr>
            <a:spLocks noGrp="1"/>
          </p:cNvSpPr>
          <p:nvPr>
            <p:ph type="title"/>
          </p:nvPr>
        </p:nvSpPr>
        <p:spPr>
          <a:xfrm>
            <a:off x="605368" y="462518"/>
            <a:ext cx="10972800" cy="647102"/>
          </a:xfrm>
          <a:prstGeom prst="rect">
            <a:avLst/>
          </a:prstGeom>
        </p:spPr>
        <p:txBody>
          <a:bodyPr vert="horz" lIns="0" tIns="0" rIns="0" bIns="0">
            <a:normAutofit/>
          </a:bodyPr>
          <a:lstStyle>
            <a:lvl1pPr algn="l">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605373" y="1207770"/>
            <a:ext cx="10977028"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1352915" y="6537430"/>
            <a:ext cx="1968355" cy="171978"/>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9" name="Footer Placeholder 4"/>
          <p:cNvSpPr>
            <a:spLocks noGrp="1"/>
          </p:cNvSpPr>
          <p:nvPr>
            <p:ph type="ftr" sz="quarter" idx="3"/>
          </p:nvPr>
        </p:nvSpPr>
        <p:spPr>
          <a:xfrm>
            <a:off x="3666470" y="6537430"/>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April 4, 2022</a:t>
            </a:r>
            <a:endParaRPr lang="en-US" dirty="0"/>
          </a:p>
        </p:txBody>
      </p:sp>
      <p:sp>
        <p:nvSpPr>
          <p:cNvPr id="5" name="Footer Placeholder 4"/>
          <p:cNvSpPr>
            <a:spLocks noGrp="1"/>
          </p:cNvSpPr>
          <p:nvPr>
            <p:ph type="ftr" sz="quarter" idx="11"/>
          </p:nvPr>
        </p:nvSpPr>
        <p:spPr/>
        <p:txBody>
          <a:bodyPr/>
          <a:lstStyle/>
          <a:p>
            <a:r>
              <a:rPr lang="en-US"/>
              <a:t>DUNE Ash River FD1</a:t>
            </a:r>
            <a:endParaRPr lang="en-US" dirty="0"/>
          </a:p>
        </p:txBody>
      </p:sp>
      <p:sp>
        <p:nvSpPr>
          <p:cNvPr id="6" name="Slide Number Placeholder 5"/>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2275915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April 4, 2022</a:t>
            </a:r>
            <a:endParaRPr lang="en-US" dirty="0"/>
          </a:p>
        </p:txBody>
      </p:sp>
      <p:sp>
        <p:nvSpPr>
          <p:cNvPr id="5" name="Footer Placeholder 4"/>
          <p:cNvSpPr>
            <a:spLocks noGrp="1"/>
          </p:cNvSpPr>
          <p:nvPr>
            <p:ph type="ftr" sz="quarter" idx="11"/>
          </p:nvPr>
        </p:nvSpPr>
        <p:spPr/>
        <p:txBody>
          <a:bodyPr/>
          <a:lstStyle/>
          <a:p>
            <a:r>
              <a:rPr lang="en-US"/>
              <a:t>DUNE Ash River FD1</a:t>
            </a:r>
            <a:endParaRPr lang="en-US" dirty="0"/>
          </a:p>
        </p:txBody>
      </p:sp>
      <p:sp>
        <p:nvSpPr>
          <p:cNvPr id="6" name="Slide Number Placeholder 5"/>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3108176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April 4, 2022</a:t>
            </a:r>
            <a:endParaRPr lang="en-US" dirty="0"/>
          </a:p>
        </p:txBody>
      </p:sp>
      <p:sp>
        <p:nvSpPr>
          <p:cNvPr id="5" name="Footer Placeholder 4"/>
          <p:cNvSpPr>
            <a:spLocks noGrp="1"/>
          </p:cNvSpPr>
          <p:nvPr>
            <p:ph type="ftr" sz="quarter" idx="11"/>
          </p:nvPr>
        </p:nvSpPr>
        <p:spPr/>
        <p:txBody>
          <a:bodyPr/>
          <a:lstStyle/>
          <a:p>
            <a:r>
              <a:rPr lang="en-US"/>
              <a:t>DUNE Ash River FD1</a:t>
            </a:r>
            <a:endParaRPr lang="en-US" dirty="0"/>
          </a:p>
        </p:txBody>
      </p:sp>
      <p:sp>
        <p:nvSpPr>
          <p:cNvPr id="6" name="Slide Number Placeholder 5"/>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1765109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April 4, 2022</a:t>
            </a:r>
            <a:endParaRPr lang="en-US" dirty="0"/>
          </a:p>
        </p:txBody>
      </p:sp>
      <p:sp>
        <p:nvSpPr>
          <p:cNvPr id="6" name="Footer Placeholder 5"/>
          <p:cNvSpPr>
            <a:spLocks noGrp="1"/>
          </p:cNvSpPr>
          <p:nvPr>
            <p:ph type="ftr" sz="quarter" idx="11"/>
          </p:nvPr>
        </p:nvSpPr>
        <p:spPr/>
        <p:txBody>
          <a:bodyPr/>
          <a:lstStyle/>
          <a:p>
            <a:r>
              <a:rPr lang="en-US"/>
              <a:t>DUNE Ash River FD1</a:t>
            </a:r>
            <a:endParaRPr lang="en-US" dirty="0"/>
          </a:p>
        </p:txBody>
      </p:sp>
      <p:sp>
        <p:nvSpPr>
          <p:cNvPr id="7" name="Slide Number Placeholder 6"/>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1417724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April 4, 2022</a:t>
            </a:r>
            <a:endParaRPr lang="en-US" dirty="0"/>
          </a:p>
        </p:txBody>
      </p:sp>
      <p:sp>
        <p:nvSpPr>
          <p:cNvPr id="8" name="Footer Placeholder 7"/>
          <p:cNvSpPr>
            <a:spLocks noGrp="1"/>
          </p:cNvSpPr>
          <p:nvPr>
            <p:ph type="ftr" sz="quarter" idx="11"/>
          </p:nvPr>
        </p:nvSpPr>
        <p:spPr/>
        <p:txBody>
          <a:bodyPr/>
          <a:lstStyle/>
          <a:p>
            <a:r>
              <a:rPr lang="en-US"/>
              <a:t>DUNE Ash River FD1</a:t>
            </a:r>
            <a:endParaRPr lang="en-US" dirty="0"/>
          </a:p>
        </p:txBody>
      </p:sp>
      <p:sp>
        <p:nvSpPr>
          <p:cNvPr id="9" name="Slide Number Placeholder 8"/>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2688684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April 4, 2022</a:t>
            </a:r>
            <a:endParaRPr lang="en-US" dirty="0"/>
          </a:p>
        </p:txBody>
      </p:sp>
      <p:sp>
        <p:nvSpPr>
          <p:cNvPr id="4" name="Footer Placeholder 3"/>
          <p:cNvSpPr>
            <a:spLocks noGrp="1"/>
          </p:cNvSpPr>
          <p:nvPr>
            <p:ph type="ftr" sz="quarter" idx="11"/>
          </p:nvPr>
        </p:nvSpPr>
        <p:spPr/>
        <p:txBody>
          <a:bodyPr/>
          <a:lstStyle/>
          <a:p>
            <a:r>
              <a:rPr lang="en-US"/>
              <a:t>DUNE Ash River FD1</a:t>
            </a:r>
            <a:endParaRPr lang="en-US" dirty="0"/>
          </a:p>
        </p:txBody>
      </p:sp>
      <p:sp>
        <p:nvSpPr>
          <p:cNvPr id="5" name="Slide Number Placeholder 4"/>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837271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April 4, 2022</a:t>
            </a:r>
            <a:endParaRPr lang="en-US" dirty="0"/>
          </a:p>
        </p:txBody>
      </p:sp>
      <p:sp>
        <p:nvSpPr>
          <p:cNvPr id="3" name="Footer Placeholder 2"/>
          <p:cNvSpPr>
            <a:spLocks noGrp="1"/>
          </p:cNvSpPr>
          <p:nvPr>
            <p:ph type="ftr" sz="quarter" idx="11"/>
          </p:nvPr>
        </p:nvSpPr>
        <p:spPr/>
        <p:txBody>
          <a:bodyPr/>
          <a:lstStyle/>
          <a:p>
            <a:r>
              <a:rPr lang="en-US"/>
              <a:t>DUNE Ash River FD1</a:t>
            </a:r>
            <a:endParaRPr lang="en-US" dirty="0"/>
          </a:p>
        </p:txBody>
      </p:sp>
      <p:sp>
        <p:nvSpPr>
          <p:cNvPr id="4" name="Slide Number Placeholder 3"/>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740048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April 4, 2022</a:t>
            </a:r>
            <a:endParaRPr lang="en-US" dirty="0"/>
          </a:p>
        </p:txBody>
      </p:sp>
      <p:sp>
        <p:nvSpPr>
          <p:cNvPr id="6" name="Footer Placeholder 5"/>
          <p:cNvSpPr>
            <a:spLocks noGrp="1"/>
          </p:cNvSpPr>
          <p:nvPr>
            <p:ph type="ftr" sz="quarter" idx="11"/>
          </p:nvPr>
        </p:nvSpPr>
        <p:spPr/>
        <p:txBody>
          <a:bodyPr/>
          <a:lstStyle/>
          <a:p>
            <a:r>
              <a:rPr lang="en-US"/>
              <a:t>DUNE Ash River FD1</a:t>
            </a:r>
            <a:endParaRPr lang="en-US" dirty="0"/>
          </a:p>
        </p:txBody>
      </p:sp>
      <p:sp>
        <p:nvSpPr>
          <p:cNvPr id="7" name="Slide Number Placeholder 6"/>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14913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April 4, 2022</a:t>
            </a:r>
            <a:endParaRPr lang="en-US" dirty="0"/>
          </a:p>
        </p:txBody>
      </p:sp>
      <p:sp>
        <p:nvSpPr>
          <p:cNvPr id="6" name="Footer Placeholder 5"/>
          <p:cNvSpPr>
            <a:spLocks noGrp="1"/>
          </p:cNvSpPr>
          <p:nvPr>
            <p:ph type="ftr" sz="quarter" idx="11"/>
          </p:nvPr>
        </p:nvSpPr>
        <p:spPr/>
        <p:txBody>
          <a:bodyPr/>
          <a:lstStyle/>
          <a:p>
            <a:r>
              <a:rPr lang="en-US"/>
              <a:t>DUNE Ash River FD1</a:t>
            </a:r>
            <a:endParaRPr lang="en-US" dirty="0"/>
          </a:p>
        </p:txBody>
      </p:sp>
      <p:sp>
        <p:nvSpPr>
          <p:cNvPr id="7" name="Slide Number Placeholder 6"/>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42906215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April 4, 2022</a:t>
            </a:r>
            <a:endParaRPr lang="en-US" dirty="0"/>
          </a:p>
        </p:txBody>
      </p:sp>
      <p:sp>
        <p:nvSpPr>
          <p:cNvPr id="5" name="Footer Placeholder 4"/>
          <p:cNvSpPr>
            <a:spLocks noGrp="1"/>
          </p:cNvSpPr>
          <p:nvPr>
            <p:ph type="ftr" sz="quarter" idx="11"/>
          </p:nvPr>
        </p:nvSpPr>
        <p:spPr/>
        <p:txBody>
          <a:bodyPr/>
          <a:lstStyle/>
          <a:p>
            <a:r>
              <a:rPr lang="en-US"/>
              <a:t>DUNE Ash River FD1</a:t>
            </a:r>
            <a:endParaRPr lang="en-US" dirty="0"/>
          </a:p>
        </p:txBody>
      </p:sp>
      <p:sp>
        <p:nvSpPr>
          <p:cNvPr id="6" name="Slide Number Placeholder 5"/>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1857771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1172293" y="6549549"/>
            <a:ext cx="1959791"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9" name="Footer Placeholder 4"/>
          <p:cNvSpPr>
            <a:spLocks noGrp="1"/>
          </p:cNvSpPr>
          <p:nvPr>
            <p:ph type="ftr" sz="quarter" idx="3"/>
          </p:nvPr>
        </p:nvSpPr>
        <p:spPr>
          <a:xfrm>
            <a:off x="37229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605368" y="1207770"/>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6261400" y="1215721"/>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April 4, 2022</a:t>
            </a:r>
            <a:endParaRPr lang="en-US" dirty="0"/>
          </a:p>
        </p:txBody>
      </p:sp>
      <p:sp>
        <p:nvSpPr>
          <p:cNvPr id="5" name="Footer Placeholder 4"/>
          <p:cNvSpPr>
            <a:spLocks noGrp="1"/>
          </p:cNvSpPr>
          <p:nvPr>
            <p:ph type="ftr" sz="quarter" idx="11"/>
          </p:nvPr>
        </p:nvSpPr>
        <p:spPr/>
        <p:txBody>
          <a:bodyPr/>
          <a:lstStyle/>
          <a:p>
            <a:r>
              <a:rPr lang="en-US"/>
              <a:t>DUNE Ash River FD1</a:t>
            </a:r>
            <a:endParaRPr lang="en-US" dirty="0"/>
          </a:p>
        </p:txBody>
      </p:sp>
      <p:sp>
        <p:nvSpPr>
          <p:cNvPr id="6" name="Slide Number Placeholder 5"/>
          <p:cNvSpPr>
            <a:spLocks noGrp="1"/>
          </p:cNvSpPr>
          <p:nvPr>
            <p:ph type="sldNum" sz="quarter" idx="12"/>
          </p:nvPr>
        </p:nvSpPr>
        <p:spPr/>
        <p:txBody>
          <a:bodyPr/>
          <a:lstStyle/>
          <a:p>
            <a:fld id="{E8BA2A6F-0506-4E36-A7D8-2780F9E6E2D2}" type="slidenum">
              <a:rPr lang="en-US" smtClean="0"/>
              <a:t>‹#›</a:t>
            </a:fld>
            <a:endParaRPr lang="en-US" dirty="0"/>
          </a:p>
        </p:txBody>
      </p:sp>
    </p:spTree>
    <p:extLst>
      <p:ext uri="{BB962C8B-B14F-4D97-AF65-F5344CB8AC3E}">
        <p14:creationId xmlns:p14="http://schemas.microsoft.com/office/powerpoint/2010/main" val="1463716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6" y="5521483"/>
            <a:ext cx="5338140"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6244261" y="5521483"/>
            <a:ext cx="5338140"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1448371" y="6549549"/>
            <a:ext cx="1980812"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11" name="Footer Placeholder 4"/>
          <p:cNvSpPr>
            <a:spLocks noGrp="1"/>
          </p:cNvSpPr>
          <p:nvPr>
            <p:ph type="ftr" sz="quarter" idx="3"/>
          </p:nvPr>
        </p:nvSpPr>
        <p:spPr>
          <a:xfrm>
            <a:off x="3954142" y="6556407"/>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12"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626745" y="1206941"/>
            <a:ext cx="532100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6261400" y="1206941"/>
            <a:ext cx="532100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9600" y="1238251"/>
            <a:ext cx="109728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1172292" y="6549549"/>
            <a:ext cx="172856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8" name="Footer Placeholder 4"/>
          <p:cNvSpPr>
            <a:spLocks noGrp="1"/>
          </p:cNvSpPr>
          <p:nvPr>
            <p:ph type="ftr" sz="quarter" idx="3"/>
          </p:nvPr>
        </p:nvSpPr>
        <p:spPr>
          <a:xfrm>
            <a:off x="3196460"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9"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12192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1172293" y="6549549"/>
            <a:ext cx="20241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7" name="Footer Placeholder 4"/>
          <p:cNvSpPr>
            <a:spLocks noGrp="1"/>
          </p:cNvSpPr>
          <p:nvPr>
            <p:ph type="ftr" sz="quarter" idx="3"/>
          </p:nvPr>
        </p:nvSpPr>
        <p:spPr>
          <a:xfrm>
            <a:off x="3196461" y="6549549"/>
            <a:ext cx="2752164"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9"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609605" y="5340612"/>
            <a:ext cx="402336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4955118" y="1208366"/>
            <a:ext cx="6613023"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1172293" y="6549549"/>
            <a:ext cx="20241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10" name="Footer Placeholder 4"/>
          <p:cNvSpPr>
            <a:spLocks noGrp="1"/>
          </p:cNvSpPr>
          <p:nvPr>
            <p:ph type="ftr" sz="quarter" idx="3"/>
          </p:nvPr>
        </p:nvSpPr>
        <p:spPr>
          <a:xfrm>
            <a:off x="3196460"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12"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626746" y="1206941"/>
            <a:ext cx="4006220"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05367" y="1227137"/>
            <a:ext cx="109728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609605" y="5839748"/>
            <a:ext cx="10972795"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609605" y="458988"/>
            <a:ext cx="109728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1172293" y="6549549"/>
            <a:ext cx="1855065"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9" name="Footer Placeholder 4"/>
          <p:cNvSpPr>
            <a:spLocks noGrp="1"/>
          </p:cNvSpPr>
          <p:nvPr>
            <p:ph type="ftr" sz="quarter" idx="3"/>
          </p:nvPr>
        </p:nvSpPr>
        <p:spPr>
          <a:xfrm>
            <a:off x="3365562"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609600" y="1230416"/>
            <a:ext cx="10957984" cy="1143000"/>
          </a:xfrm>
          <a:prstGeom prst="rect">
            <a:avLst/>
          </a:prstGeom>
        </p:spPr>
        <p:txBody>
          <a:bodyPr vert="horz" lIns="0" tIns="0" rIns="0" bIns="0" anchor="b" anchorCtr="0"/>
          <a:lstStyle>
            <a:lvl1pPr algn="l">
              <a:defRPr sz="3200" b="1" i="0" baseline="0">
                <a:solidFill>
                  <a:srgbClr val="BC5F2B"/>
                </a:solidFill>
                <a:latin typeface="Helvetica"/>
                <a:cs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605368" y="2696828"/>
            <a:ext cx="10962217" cy="1721069"/>
          </a:xfrm>
          <a:prstGeom prst="rect">
            <a:avLst/>
          </a:prstGeom>
        </p:spPr>
        <p:txBody>
          <a:bodyPr vert="horz" lIns="0" tIns="0" rIns="0" bIns="0"/>
          <a:lstStyle>
            <a:lvl1pPr marL="0" indent="0">
              <a:buFontTx/>
              <a:buNone/>
              <a:defRPr sz="2200" b="0" i="0" baseline="0">
                <a:solidFill>
                  <a:srgbClr val="BC5F2B"/>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Click to edit Master text styles</a:t>
            </a:r>
          </a:p>
        </p:txBody>
      </p:sp>
      <p:sp>
        <p:nvSpPr>
          <p:cNvPr id="3" name="Date Placeholder 2">
            <a:extLst>
              <a:ext uri="{FF2B5EF4-FFF2-40B4-BE49-F238E27FC236}">
                <a16:creationId xmlns:a16="http://schemas.microsoft.com/office/drawing/2014/main" id="{3108AF28-5701-496F-BB94-EC80D2EA5BF7}"/>
              </a:ext>
            </a:extLst>
          </p:cNvPr>
          <p:cNvSpPr>
            <a:spLocks noGrp="1"/>
          </p:cNvSpPr>
          <p:nvPr>
            <p:ph type="dt" sz="half" idx="11"/>
          </p:nvPr>
        </p:nvSpPr>
        <p:spPr>
          <a:xfrm>
            <a:off x="1172293" y="6549549"/>
            <a:ext cx="1875708" cy="158697"/>
          </a:xfrm>
        </p:spPr>
        <p:txBody>
          <a:bodyPr/>
          <a:lstStyle/>
          <a:p>
            <a:pPr>
              <a:defRPr/>
            </a:pPr>
            <a:r>
              <a:rPr lang="en-US">
                <a:latin typeface="Helvetica"/>
                <a:cs typeface="Helvetica"/>
              </a:rPr>
              <a:t>April 4, 2022</a:t>
            </a:r>
            <a:endParaRPr lang="en-US" dirty="0">
              <a:latin typeface="Helvetica"/>
              <a:cs typeface="Helvetica"/>
            </a:endParaRPr>
          </a:p>
        </p:txBody>
      </p:sp>
      <p:sp>
        <p:nvSpPr>
          <p:cNvPr id="5" name="Footer Placeholder 4">
            <a:extLst>
              <a:ext uri="{FF2B5EF4-FFF2-40B4-BE49-F238E27FC236}">
                <a16:creationId xmlns:a16="http://schemas.microsoft.com/office/drawing/2014/main" id="{BDE3FF9F-621A-48B4-9AE1-182E78DB5D8F}"/>
              </a:ext>
            </a:extLst>
          </p:cNvPr>
          <p:cNvSpPr>
            <a:spLocks noGrp="1"/>
          </p:cNvSpPr>
          <p:nvPr>
            <p:ph type="ftr" sz="quarter" idx="12"/>
          </p:nvPr>
        </p:nvSpPr>
        <p:spPr>
          <a:xfrm>
            <a:off x="3239439" y="6543536"/>
            <a:ext cx="6523352" cy="170720"/>
          </a:xfrm>
        </p:spPr>
        <p:txBody>
          <a:bodyPr/>
          <a:lstStyle/>
          <a:p>
            <a:pPr>
              <a:defRPr/>
            </a:pPr>
            <a:r>
              <a:rPr lang="en-US"/>
              <a:t>DUNE Ash River FD1</a:t>
            </a:r>
            <a:endParaRPr lang="en-GB" dirty="0"/>
          </a:p>
        </p:txBody>
      </p:sp>
      <p:sp>
        <p:nvSpPr>
          <p:cNvPr id="6" name="Slide Number Placeholder 5">
            <a:extLst>
              <a:ext uri="{FF2B5EF4-FFF2-40B4-BE49-F238E27FC236}">
                <a16:creationId xmlns:a16="http://schemas.microsoft.com/office/drawing/2014/main" id="{3A2BC027-1E1A-471C-AA90-E1293244A997}"/>
              </a:ext>
            </a:extLst>
          </p:cNvPr>
          <p:cNvSpPr>
            <a:spLocks noGrp="1"/>
          </p:cNvSpPr>
          <p:nvPr>
            <p:ph type="sldNum" sz="quarter" idx="13"/>
          </p:nvPr>
        </p:nvSpPr>
        <p:spPr/>
        <p:txBody>
          <a:body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79347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609600" y="432610"/>
            <a:ext cx="11057467" cy="548785"/>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
        <p:nvSpPr>
          <p:cNvPr id="6" name="Footer Placeholder 4"/>
          <p:cNvSpPr>
            <a:spLocks noGrp="1"/>
          </p:cNvSpPr>
          <p:nvPr>
            <p:ph type="ftr" sz="quarter" idx="14"/>
          </p:nvPr>
        </p:nvSpPr>
        <p:spPr/>
        <p:txBody>
          <a:bodyPr/>
          <a:lstStyle>
            <a:lvl1pPr>
              <a:defRPr/>
            </a:lvl1pPr>
          </a:lstStyle>
          <a:p>
            <a:pPr>
              <a:defRPr/>
            </a:pPr>
            <a:r>
              <a:rPr lang="en-US"/>
              <a:t>DUNE Ash River FD1</a:t>
            </a:r>
          </a:p>
        </p:txBody>
      </p:sp>
      <p:sp>
        <p:nvSpPr>
          <p:cNvPr id="7" name="Slide Number Placeholder 5"/>
          <p:cNvSpPr>
            <a:spLocks noGrp="1"/>
          </p:cNvSpPr>
          <p:nvPr>
            <p:ph type="sldNum" sz="quarter" idx="15"/>
          </p:nvPr>
        </p:nvSpPr>
        <p:spPr>
          <a:xfrm>
            <a:off x="399885" y="6488431"/>
            <a:ext cx="700617" cy="187325"/>
          </a:xfrm>
        </p:spPr>
        <p:txBody>
          <a:bodyPr/>
          <a:lstStyle>
            <a:lvl1pPr>
              <a:defRPr/>
            </a:lvl1pPr>
          </a:lstStyle>
          <a:p>
            <a:pPr>
              <a:defRPr/>
            </a:pPr>
            <a:fld id="{98AA3EDC-84CE-5D44-955B-22A59AD27526}" type="slidenum">
              <a:rPr lang="en-US"/>
              <a:pPr>
                <a:defRPr/>
              </a:pPr>
              <a:t>‹#›</a:t>
            </a:fld>
            <a:endParaRPr lang="en-US"/>
          </a:p>
        </p:txBody>
      </p:sp>
      <p:sp>
        <p:nvSpPr>
          <p:cNvPr id="8" name="Content Placeholder 2"/>
          <p:cNvSpPr>
            <a:spLocks noGrp="1"/>
          </p:cNvSpPr>
          <p:nvPr>
            <p:ph idx="16"/>
          </p:nvPr>
        </p:nvSpPr>
        <p:spPr>
          <a:xfrm>
            <a:off x="609600" y="1238250"/>
            <a:ext cx="5331795"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p:cNvSpPr>
            <a:spLocks noGrp="1"/>
          </p:cNvSpPr>
          <p:nvPr>
            <p:ph idx="17"/>
          </p:nvPr>
        </p:nvSpPr>
        <p:spPr>
          <a:xfrm>
            <a:off x="6335272" y="1238250"/>
            <a:ext cx="5331795"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0DAAE906-8AAE-4B53-A6A5-981574B10F1C}"/>
              </a:ext>
            </a:extLst>
          </p:cNvPr>
          <p:cNvSpPr>
            <a:spLocks noGrp="1"/>
          </p:cNvSpPr>
          <p:nvPr>
            <p:ph type="dt" sz="half" idx="2"/>
          </p:nvPr>
        </p:nvSpPr>
        <p:spPr>
          <a:xfrm>
            <a:off x="1305984" y="6488431"/>
            <a:ext cx="1355023" cy="187325"/>
          </a:xfrm>
          <a:prstGeom prst="rect">
            <a:avLst/>
          </a:prstGeom>
        </p:spPr>
        <p:txBody>
          <a:bodyPr lIns="0" tIns="0" rIns="0" bIns="0" anchor="b" anchorCtr="0"/>
          <a:lstStyle>
            <a:lvl1pPr fontAlgn="auto">
              <a:spcBef>
                <a:spcPts val="0"/>
              </a:spcBef>
              <a:spcAft>
                <a:spcPts val="0"/>
              </a:spcAft>
              <a:defRPr sz="1200" baseline="0" smtClean="0">
                <a:solidFill>
                  <a:srgbClr val="004C97"/>
                </a:solidFill>
                <a:latin typeface="Helvetica"/>
                <a:ea typeface="+mn-ea"/>
                <a:cs typeface="+mn-cs"/>
              </a:defRPr>
            </a:lvl1pPr>
          </a:lstStyle>
          <a:p>
            <a:pPr>
              <a:defRPr/>
            </a:pPr>
            <a:r>
              <a:rPr lang="en-US"/>
              <a:t>April 4, 2022</a:t>
            </a:r>
          </a:p>
        </p:txBody>
      </p:sp>
    </p:spTree>
    <p:extLst>
      <p:ext uri="{BB962C8B-B14F-4D97-AF65-F5344CB8AC3E}">
        <p14:creationId xmlns:p14="http://schemas.microsoft.com/office/powerpoint/2010/main" val="4154269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172292" y="6549549"/>
            <a:ext cx="1938771"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April 4, 2022</a:t>
            </a:r>
            <a:endParaRPr lang="en-US" dirty="0">
              <a:latin typeface="Helvetica"/>
              <a:cs typeface="Helvetica"/>
            </a:endParaRPr>
          </a:p>
        </p:txBody>
      </p:sp>
      <p:sp>
        <p:nvSpPr>
          <p:cNvPr id="5" name="Footer Placeholder 4"/>
          <p:cNvSpPr>
            <a:spLocks noGrp="1"/>
          </p:cNvSpPr>
          <p:nvPr>
            <p:ph type="ftr" sz="quarter" idx="3"/>
          </p:nvPr>
        </p:nvSpPr>
        <p:spPr>
          <a:xfrm>
            <a:off x="3410964" y="6549549"/>
            <a:ext cx="2527612" cy="158696"/>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DUNE Ash River FD1</a:t>
            </a:r>
            <a:endParaRPr lang="en-GB" dirty="0"/>
          </a:p>
        </p:txBody>
      </p:sp>
      <p:sp>
        <p:nvSpPr>
          <p:cNvPr id="6"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609600" y="6357635"/>
            <a:ext cx="109728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11" cstate="email">
            <a:extLst>
              <a:ext uri="{28A0092B-C50C-407E-A947-70E740481C1C}">
                <a14:useLocalDpi xmlns:a14="http://schemas.microsoft.com/office/drawing/2010/main"/>
              </a:ext>
            </a:extLst>
          </a:blip>
          <a:srcRect/>
          <a:stretch/>
        </p:blipFill>
        <p:spPr>
          <a:xfrm>
            <a:off x="10841567" y="6489520"/>
            <a:ext cx="749299" cy="237098"/>
          </a:xfrm>
          <a:prstGeom prst="rect">
            <a:avLst/>
          </a:prstGeom>
        </p:spPr>
      </p:pic>
      <p:pic>
        <p:nvPicPr>
          <p:cNvPr id="9" name="Picture 8"/>
          <p:cNvPicPr>
            <a:picLocks noChangeAspect="1"/>
          </p:cNvPicPr>
          <p:nvPr userDrawn="1"/>
        </p:nvPicPr>
        <p:blipFill rotWithShape="1">
          <a:blip r:embed="rId12" cstate="print">
            <a:extLst>
              <a:ext uri="{28A0092B-C50C-407E-A947-70E740481C1C}">
                <a14:useLocalDpi xmlns:a14="http://schemas.microsoft.com/office/drawing/2010/main"/>
              </a:ext>
            </a:extLst>
          </a:blip>
          <a:srcRect/>
          <a:stretch/>
        </p:blipFill>
        <p:spPr>
          <a:xfrm>
            <a:off x="8619909" y="6462541"/>
            <a:ext cx="648552" cy="273625"/>
          </a:xfrm>
          <a:prstGeom prst="rect">
            <a:avLst/>
          </a:prstGeom>
        </p:spPr>
      </p:pic>
      <p:sp>
        <p:nvSpPr>
          <p:cNvPr id="10" name="TextBox 9"/>
          <p:cNvSpPr txBox="1"/>
          <p:nvPr userDrawn="1"/>
        </p:nvSpPr>
        <p:spPr>
          <a:xfrm>
            <a:off x="7623544" y="6367183"/>
            <a:ext cx="1168400" cy="461665"/>
          </a:xfrm>
          <a:prstGeom prst="rect">
            <a:avLst/>
          </a:prstGeom>
          <a:noFill/>
        </p:spPr>
        <p:txBody>
          <a:bodyPr wrap="square" rtlCol="0">
            <a:spAutoFit/>
          </a:bodyPr>
          <a:lstStyle/>
          <a:p>
            <a:r>
              <a:rPr lang="en-US" sz="2400" dirty="0">
                <a:solidFill>
                  <a:srgbClr val="BC5F2B"/>
                </a:solidFill>
                <a:latin typeface="Broadway" panose="04040905080B02020502" pitchFamily="82" charset="0"/>
              </a:rPr>
              <a:t>Proto</a:t>
            </a:r>
          </a:p>
        </p:txBody>
      </p:sp>
      <p:sp>
        <p:nvSpPr>
          <p:cNvPr id="11" name="TextBox 10">
            <a:extLst>
              <a:ext uri="{FF2B5EF4-FFF2-40B4-BE49-F238E27FC236}">
                <a16:creationId xmlns:a16="http://schemas.microsoft.com/office/drawing/2014/main" id="{FD41062C-5149-4604-87C2-7A0FBB4D48FF}"/>
              </a:ext>
            </a:extLst>
          </p:cNvPr>
          <p:cNvSpPr txBox="1"/>
          <p:nvPr userDrawn="1"/>
        </p:nvSpPr>
        <p:spPr>
          <a:xfrm>
            <a:off x="9198713" y="6383491"/>
            <a:ext cx="426668" cy="461665"/>
          </a:xfrm>
          <a:prstGeom prst="rect">
            <a:avLst/>
          </a:prstGeom>
          <a:noFill/>
        </p:spPr>
        <p:txBody>
          <a:bodyPr wrap="square" rtlCol="0">
            <a:spAutoFit/>
          </a:bodyPr>
          <a:lstStyle/>
          <a:p>
            <a:r>
              <a:rPr lang="en-US" sz="2400" b="1" dirty="0">
                <a:solidFill>
                  <a:schemeClr val="accent2">
                    <a:lumMod val="75000"/>
                  </a:schemeClr>
                </a:solidFill>
              </a:rPr>
              <a:t>II</a:t>
            </a:r>
          </a:p>
        </p:txBody>
      </p:sp>
      <p:pic>
        <p:nvPicPr>
          <p:cNvPr id="12" name="Picture 11"/>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9860134" y="6435366"/>
            <a:ext cx="564697" cy="338818"/>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 id="2147483689" r:id="rId8"/>
    <p:sldLayoutId id="2147483702" r:id="rId9"/>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April 4, 2022</a:t>
            </a:r>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DUNE Ash River FD1</a:t>
            </a:r>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BA2A6F-0506-4E36-A7D8-2780F9E6E2D2}" type="slidenum">
              <a:rPr lang="en-US" smtClean="0"/>
              <a:t>‹#›</a:t>
            </a:fld>
            <a:endParaRPr lang="en-US" dirty="0"/>
          </a:p>
        </p:txBody>
      </p:sp>
    </p:spTree>
    <p:extLst>
      <p:ext uri="{BB962C8B-B14F-4D97-AF65-F5344CB8AC3E}">
        <p14:creationId xmlns:p14="http://schemas.microsoft.com/office/powerpoint/2010/main" val="135484680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openxmlformats.org/officeDocument/2006/relationships/slideLayout" Target="../slideLayouts/slideLayout9.xml"/><Relationship Id="rId1" Type="http://schemas.openxmlformats.org/officeDocument/2006/relationships/vmlDrawing" Target="../drawings/vmlDrawing3.vml"/><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openxmlformats.org/officeDocument/2006/relationships/slideLayout" Target="../slideLayouts/slideLayout9.xml"/><Relationship Id="rId1" Type="http://schemas.openxmlformats.org/officeDocument/2006/relationships/vmlDrawing" Target="../drawings/vmlDrawing4.vml"/><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package" Target="../embeddings/Microsoft_Excel_Worksheet2.xlsx"/><Relationship Id="rId7" Type="http://schemas.openxmlformats.org/officeDocument/2006/relationships/package" Target="../embeddings/Microsoft_Excel_Worksheet4.xlsx"/><Relationship Id="rId2" Type="http://schemas.openxmlformats.org/officeDocument/2006/relationships/slideLayout" Target="../slideLayouts/slideLayout9.xml"/><Relationship Id="rId1" Type="http://schemas.openxmlformats.org/officeDocument/2006/relationships/vmlDrawing" Target="../drawings/vmlDrawing5.vml"/><Relationship Id="rId6" Type="http://schemas.openxmlformats.org/officeDocument/2006/relationships/image" Target="../media/image13.emf"/><Relationship Id="rId5" Type="http://schemas.openxmlformats.org/officeDocument/2006/relationships/package" Target="../embeddings/Microsoft_Excel_Worksheet3.xlsx"/><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photos.app.goo.gl/rfn6WYyT95pfv4pL9" TargetMode="External"/><Relationship Id="rId7" Type="http://schemas.openxmlformats.org/officeDocument/2006/relationships/image" Target="../media/image5.PNG"/><Relationship Id="rId2" Type="http://schemas.openxmlformats.org/officeDocument/2006/relationships/hyperlink" Target="https://photos.app.goo.gl/gSn6CcTV7TPNyujk6" TargetMode="External"/><Relationship Id="rId1" Type="http://schemas.openxmlformats.org/officeDocument/2006/relationships/slideLayout" Target="../slideLayouts/slideLayout9.xml"/><Relationship Id="rId6" Type="http://schemas.openxmlformats.org/officeDocument/2006/relationships/hyperlink" Target="https://photos.app.goo.gl/Hgha4XAk9ZbSps3b7" TargetMode="External"/><Relationship Id="rId5" Type="http://schemas.openxmlformats.org/officeDocument/2006/relationships/hyperlink" Target="https://photos.app.goo.gl/wxnuJ3evERZZs5Pw6" TargetMode="External"/><Relationship Id="rId4" Type="http://schemas.openxmlformats.org/officeDocument/2006/relationships/hyperlink" Target="https://photos.app.goo.gl/JLqaGT2VaW22T8B27"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package" Target="../embeddings/Microsoft_Excel_Worksheet1.xlsx"/><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package" Target="../embeddings/Microsoft_Excel_Worksheet2.xlsx"/><Relationship Id="rId7" Type="http://schemas.openxmlformats.org/officeDocument/2006/relationships/package" Target="../embeddings/Microsoft_Excel_Worksheet4.xlsx"/><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3.emf"/><Relationship Id="rId5" Type="http://schemas.openxmlformats.org/officeDocument/2006/relationships/package" Target="../embeddings/Microsoft_Excel_Worksheet3.xlsx"/><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DBA7551-CC37-41BE-B5AD-74FD601585D7}"/>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7777D4E2-1D5E-482E-940D-65F3A1ADE2DC}"/>
              </a:ext>
            </a:extLst>
          </p:cNvPr>
          <p:cNvSpPr>
            <a:spLocks noGrp="1"/>
          </p:cNvSpPr>
          <p:nvPr>
            <p:ph type="ftr" sz="quarter" idx="3"/>
          </p:nvPr>
        </p:nvSpPr>
        <p:spPr/>
        <p:txBody>
          <a:bodyPr/>
          <a:lstStyle/>
          <a:p>
            <a:pPr>
              <a:defRPr/>
            </a:pPr>
            <a:r>
              <a:rPr lang="en-US" dirty="0"/>
              <a:t>DUNE Ash River FD1</a:t>
            </a:r>
          </a:p>
        </p:txBody>
      </p:sp>
      <p:sp>
        <p:nvSpPr>
          <p:cNvPr id="5" name="Slide Number Placeholder 4">
            <a:extLst>
              <a:ext uri="{FF2B5EF4-FFF2-40B4-BE49-F238E27FC236}">
                <a16:creationId xmlns:a16="http://schemas.microsoft.com/office/drawing/2014/main" id="{6C1E3A57-651B-435A-BB47-C55DA3068736}"/>
              </a:ext>
            </a:extLst>
          </p:cNvPr>
          <p:cNvSpPr>
            <a:spLocks noGrp="1"/>
          </p:cNvSpPr>
          <p:nvPr>
            <p:ph type="sldNum" sz="quarter" idx="4"/>
          </p:nvPr>
        </p:nvSpPr>
        <p:spPr/>
        <p:txBody>
          <a:bodyPr/>
          <a:lstStyle/>
          <a:p>
            <a:pPr>
              <a:defRPr/>
            </a:pPr>
            <a:fld id="{0C39C72E-2A13-EB4D-AD45-6D4E6ACAED8D}" type="slidenum">
              <a:rPr lang="en-US" smtClean="0"/>
              <a:pPr>
                <a:defRPr/>
              </a:pPr>
              <a:t>1</a:t>
            </a:fld>
            <a:endParaRPr lang="en-US" dirty="0"/>
          </a:p>
        </p:txBody>
      </p:sp>
      <p:sp>
        <p:nvSpPr>
          <p:cNvPr id="19" name="TextBox 18">
            <a:extLst>
              <a:ext uri="{FF2B5EF4-FFF2-40B4-BE49-F238E27FC236}">
                <a16:creationId xmlns:a16="http://schemas.microsoft.com/office/drawing/2014/main" id="{93B1537E-FFFB-4856-82AB-869F5A5309A9}"/>
              </a:ext>
            </a:extLst>
          </p:cNvPr>
          <p:cNvSpPr txBox="1"/>
          <p:nvPr/>
        </p:nvSpPr>
        <p:spPr>
          <a:xfrm>
            <a:off x="137314" y="1811375"/>
            <a:ext cx="4468350" cy="1938992"/>
          </a:xfrm>
          <a:prstGeom prst="rect">
            <a:avLst/>
          </a:prstGeom>
          <a:noFill/>
        </p:spPr>
        <p:txBody>
          <a:bodyPr wrap="square" rtlCol="0">
            <a:spAutoFit/>
          </a:bodyPr>
          <a:lstStyle/>
          <a:p>
            <a:pPr algn="ctr"/>
            <a:r>
              <a:rPr lang="en-US" sz="2400" b="1" dirty="0"/>
              <a:t>DUNE-FD1 </a:t>
            </a:r>
          </a:p>
          <a:p>
            <a:pPr algn="ctr"/>
            <a:r>
              <a:rPr lang="en-US" sz="2400" b="1" dirty="0"/>
              <a:t>Ash River Trial Assembly</a:t>
            </a:r>
          </a:p>
          <a:p>
            <a:pPr algn="ctr"/>
            <a:endParaRPr lang="en-US" sz="2400" b="1" dirty="0"/>
          </a:p>
          <a:p>
            <a:pPr algn="ctr"/>
            <a:r>
              <a:rPr lang="en-US" sz="2400" b="1" dirty="0"/>
              <a:t>Tom Wieber</a:t>
            </a:r>
          </a:p>
          <a:p>
            <a:pPr algn="ctr"/>
            <a:r>
              <a:rPr lang="en-US" sz="2400" b="1" dirty="0"/>
              <a:t>University of Minnesota</a:t>
            </a:r>
          </a:p>
        </p:txBody>
      </p:sp>
      <p:sp>
        <p:nvSpPr>
          <p:cNvPr id="10" name="TextBox 9">
            <a:extLst>
              <a:ext uri="{FF2B5EF4-FFF2-40B4-BE49-F238E27FC236}">
                <a16:creationId xmlns:a16="http://schemas.microsoft.com/office/drawing/2014/main" id="{0E414072-82F1-4ACD-89A6-7E5B85A165C1}"/>
              </a:ext>
            </a:extLst>
          </p:cNvPr>
          <p:cNvSpPr txBox="1"/>
          <p:nvPr/>
        </p:nvSpPr>
        <p:spPr>
          <a:xfrm>
            <a:off x="6561342" y="5643237"/>
            <a:ext cx="5315912" cy="369332"/>
          </a:xfrm>
          <a:prstGeom prst="rect">
            <a:avLst/>
          </a:prstGeom>
          <a:noFill/>
        </p:spPr>
        <p:txBody>
          <a:bodyPr wrap="square" rtlCol="0">
            <a:spAutoFit/>
          </a:bodyPr>
          <a:lstStyle/>
          <a:p>
            <a:r>
              <a:rPr lang="en-US" dirty="0"/>
              <a:t>Ash River FD1 Trial Assembly Area</a:t>
            </a:r>
          </a:p>
        </p:txBody>
      </p:sp>
      <p:pic>
        <p:nvPicPr>
          <p:cNvPr id="6" name="Picture 5" descr="A picture containing text, indoor, warehouse&#10;&#10;Description automatically generated">
            <a:extLst>
              <a:ext uri="{FF2B5EF4-FFF2-40B4-BE49-F238E27FC236}">
                <a16:creationId xmlns:a16="http://schemas.microsoft.com/office/drawing/2014/main" id="{FC0E5919-590E-4F74-AA4B-A217A8DBDE97}"/>
              </a:ext>
            </a:extLst>
          </p:cNvPr>
          <p:cNvPicPr>
            <a:picLocks noChangeAspect="1"/>
          </p:cNvPicPr>
          <p:nvPr/>
        </p:nvPicPr>
        <p:blipFill>
          <a:blip r:embed="rId2"/>
          <a:stretch>
            <a:fillRect/>
          </a:stretch>
        </p:blipFill>
        <p:spPr>
          <a:xfrm>
            <a:off x="4605663" y="53257"/>
            <a:ext cx="7271591" cy="5455227"/>
          </a:xfrm>
          <a:prstGeom prst="rect">
            <a:avLst/>
          </a:prstGeom>
        </p:spPr>
      </p:pic>
    </p:spTree>
    <p:extLst>
      <p:ext uri="{BB962C8B-B14F-4D97-AF65-F5344CB8AC3E}">
        <p14:creationId xmlns:p14="http://schemas.microsoft.com/office/powerpoint/2010/main" val="1993407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handcart&#10;&#10;Description automatically generated">
            <a:extLst>
              <a:ext uri="{FF2B5EF4-FFF2-40B4-BE49-F238E27FC236}">
                <a16:creationId xmlns:a16="http://schemas.microsoft.com/office/drawing/2014/main" id="{20A05698-588C-4602-AF05-007A7A161EB6}"/>
              </a:ext>
            </a:extLst>
          </p:cNvPr>
          <p:cNvPicPr>
            <a:picLocks noChangeAspect="1"/>
          </p:cNvPicPr>
          <p:nvPr/>
        </p:nvPicPr>
        <p:blipFill rotWithShape="1">
          <a:blip r:embed="rId3"/>
          <a:srcRect l="19331" r="16728"/>
          <a:stretch/>
        </p:blipFill>
        <p:spPr>
          <a:xfrm>
            <a:off x="6978094" y="1122463"/>
            <a:ext cx="4102282" cy="4769490"/>
          </a:xfrm>
          <a:prstGeom prst="rect">
            <a:avLst/>
          </a:prstGeom>
        </p:spPr>
      </p:pic>
      <p:sp>
        <p:nvSpPr>
          <p:cNvPr id="8" name="Title 7">
            <a:extLst>
              <a:ext uri="{FF2B5EF4-FFF2-40B4-BE49-F238E27FC236}">
                <a16:creationId xmlns:a16="http://schemas.microsoft.com/office/drawing/2014/main" id="{9D237788-252F-433E-BA21-4384959B3C8D}"/>
              </a:ext>
            </a:extLst>
          </p:cNvPr>
          <p:cNvSpPr>
            <a:spLocks noGrp="1"/>
          </p:cNvSpPr>
          <p:nvPr>
            <p:ph type="title"/>
          </p:nvPr>
        </p:nvSpPr>
        <p:spPr/>
        <p:txBody>
          <a:bodyPr/>
          <a:lstStyle/>
          <a:p>
            <a:r>
              <a:rPr lang="en-US" dirty="0"/>
              <a:t>FD2 Mechanical Tests at Ash River?</a:t>
            </a:r>
          </a:p>
        </p:txBody>
      </p:sp>
      <p:sp>
        <p:nvSpPr>
          <p:cNvPr id="7" name="Date Placeholder 6">
            <a:extLst>
              <a:ext uri="{FF2B5EF4-FFF2-40B4-BE49-F238E27FC236}">
                <a16:creationId xmlns:a16="http://schemas.microsoft.com/office/drawing/2014/main" id="{17AC6BB7-FE5A-4E3D-A612-3F9944D5AAC0}"/>
              </a:ext>
            </a:extLst>
          </p:cNvPr>
          <p:cNvSpPr>
            <a:spLocks noGrp="1"/>
          </p:cNvSpPr>
          <p:nvPr>
            <p:ph type="dt" sz="half" idx="2"/>
          </p:nvPr>
        </p:nvSpPr>
        <p:spPr/>
        <p:txBody>
          <a:bodyPr/>
          <a:lstStyle/>
          <a:p>
            <a:pPr>
              <a:defRPr/>
            </a:pPr>
            <a:r>
              <a:rPr lang="en-US"/>
              <a:t>April 4, 2022</a:t>
            </a:r>
          </a:p>
        </p:txBody>
      </p:sp>
      <p:sp>
        <p:nvSpPr>
          <p:cNvPr id="3" name="Footer Placeholder 2">
            <a:extLst>
              <a:ext uri="{FF2B5EF4-FFF2-40B4-BE49-F238E27FC236}">
                <a16:creationId xmlns:a16="http://schemas.microsoft.com/office/drawing/2014/main" id="{D2DD8318-BE49-4E8D-8A31-81DE4DE97882}"/>
              </a:ext>
            </a:extLst>
          </p:cNvPr>
          <p:cNvSpPr>
            <a:spLocks noGrp="1"/>
          </p:cNvSpPr>
          <p:nvPr>
            <p:ph type="ftr" sz="quarter" idx="3"/>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42675AD8-BB5D-4124-9F3C-D797A32BC115}"/>
              </a:ext>
            </a:extLst>
          </p:cNvPr>
          <p:cNvSpPr>
            <a:spLocks noGrp="1"/>
          </p:cNvSpPr>
          <p:nvPr>
            <p:ph type="sldNum" sz="quarter" idx="4"/>
          </p:nvPr>
        </p:nvSpPr>
        <p:spPr/>
        <p:txBody>
          <a:bodyPr/>
          <a:lstStyle/>
          <a:p>
            <a:pPr>
              <a:defRPr/>
            </a:pPr>
            <a:fld id="{98AA3EDC-84CE-5D44-955B-22A59AD27526}" type="slidenum">
              <a:rPr lang="en-US" smtClean="0"/>
              <a:pPr>
                <a:defRPr/>
              </a:pPr>
              <a:t>10</a:t>
            </a:fld>
            <a:endParaRPr lang="en-US"/>
          </a:p>
        </p:txBody>
      </p:sp>
      <p:sp>
        <p:nvSpPr>
          <p:cNvPr id="10" name="Content Placeholder 9">
            <a:extLst>
              <a:ext uri="{FF2B5EF4-FFF2-40B4-BE49-F238E27FC236}">
                <a16:creationId xmlns:a16="http://schemas.microsoft.com/office/drawing/2014/main" id="{BFBDFC7D-E04C-4322-AAC4-18A3CDECC5E9}"/>
              </a:ext>
            </a:extLst>
          </p:cNvPr>
          <p:cNvSpPr>
            <a:spLocks noGrp="1"/>
          </p:cNvSpPr>
          <p:nvPr>
            <p:ph idx="11"/>
          </p:nvPr>
        </p:nvSpPr>
        <p:spPr>
          <a:xfrm>
            <a:off x="605368" y="1207770"/>
            <a:ext cx="6022006" cy="5031626"/>
          </a:xfrm>
        </p:spPr>
        <p:txBody>
          <a:bodyPr>
            <a:normAutofit fontScale="92500" lnSpcReduction="20000"/>
          </a:bodyPr>
          <a:lstStyle/>
          <a:p>
            <a:pPr marL="0" indent="0" algn="ctr">
              <a:buNone/>
            </a:pPr>
            <a:r>
              <a:rPr lang="en-US" b="1" dirty="0">
                <a:solidFill>
                  <a:schemeClr val="tx1"/>
                </a:solidFill>
              </a:rPr>
              <a:t>We propose to do a full-scale mechanical mockup up of the final row 20 of FD2 all in sequence as explained in the FD2 Installation plan </a:t>
            </a:r>
            <a:r>
              <a:rPr lang="en-US" b="1" u="sng" dirty="0">
                <a:solidFill>
                  <a:schemeClr val="tx1"/>
                </a:solidFill>
              </a:rPr>
              <a:t>collaborating with FD2 consortia members</a:t>
            </a:r>
            <a:r>
              <a:rPr lang="en-US" b="1" dirty="0">
                <a:solidFill>
                  <a:schemeClr val="tx1"/>
                </a:solidFill>
              </a:rPr>
              <a:t>.</a:t>
            </a:r>
          </a:p>
          <a:p>
            <a:r>
              <a:rPr lang="en-US" b="1" dirty="0">
                <a:solidFill>
                  <a:schemeClr val="tx1"/>
                </a:solidFill>
              </a:rPr>
              <a:t>FD2 False floor</a:t>
            </a:r>
          </a:p>
          <a:p>
            <a:r>
              <a:rPr lang="en-US" b="1" dirty="0">
                <a:solidFill>
                  <a:schemeClr val="tx1"/>
                </a:solidFill>
              </a:rPr>
              <a:t>Moving TPC components thru TCO</a:t>
            </a:r>
          </a:p>
          <a:p>
            <a:r>
              <a:rPr lang="en-US" b="1" dirty="0">
                <a:solidFill>
                  <a:schemeClr val="tx1"/>
                </a:solidFill>
              </a:rPr>
              <a:t>Cable tray and PDs on the wall of the cryostat</a:t>
            </a:r>
          </a:p>
          <a:p>
            <a:r>
              <a:rPr lang="en-US" b="1" dirty="0">
                <a:solidFill>
                  <a:schemeClr val="tx1"/>
                </a:solidFill>
              </a:rPr>
              <a:t>Row 20 CRP-SS16 and Cathode plane including cabling access and Super structure stability structure</a:t>
            </a:r>
          </a:p>
          <a:p>
            <a:r>
              <a:rPr lang="en-US" b="1" dirty="0">
                <a:solidFill>
                  <a:schemeClr val="tx1"/>
                </a:solidFill>
              </a:rPr>
              <a:t>HV Field cages (1 Side and  1 end wall) </a:t>
            </a:r>
          </a:p>
          <a:p>
            <a:r>
              <a:rPr lang="en-US" b="1" dirty="0">
                <a:solidFill>
                  <a:schemeClr val="tx1"/>
                </a:solidFill>
              </a:rPr>
              <a:t>Two bottom CRPs</a:t>
            </a:r>
          </a:p>
          <a:p>
            <a:r>
              <a:rPr lang="en-US" b="1" dirty="0">
                <a:solidFill>
                  <a:schemeClr val="tx1"/>
                </a:solidFill>
              </a:rPr>
              <a:t>Test access to all these components including cabling in the final row (Top CRP access via access hole)</a:t>
            </a:r>
          </a:p>
          <a:p>
            <a:endParaRPr lang="en-US" dirty="0"/>
          </a:p>
          <a:p>
            <a:endParaRPr lang="en-US" dirty="0"/>
          </a:p>
        </p:txBody>
      </p:sp>
      <p:sp>
        <p:nvSpPr>
          <p:cNvPr id="6" name="TextBox 5">
            <a:extLst>
              <a:ext uri="{FF2B5EF4-FFF2-40B4-BE49-F238E27FC236}">
                <a16:creationId xmlns:a16="http://schemas.microsoft.com/office/drawing/2014/main" id="{09E112F2-FF25-4816-AE39-C48F3CCFACE9}"/>
              </a:ext>
            </a:extLst>
          </p:cNvPr>
          <p:cNvSpPr txBox="1"/>
          <p:nvPr/>
        </p:nvSpPr>
        <p:spPr>
          <a:xfrm>
            <a:off x="6779615" y="5920434"/>
            <a:ext cx="4687260" cy="369332"/>
          </a:xfrm>
          <a:prstGeom prst="rect">
            <a:avLst/>
          </a:prstGeom>
          <a:noFill/>
        </p:spPr>
        <p:txBody>
          <a:bodyPr wrap="square" rtlCol="0">
            <a:spAutoFit/>
          </a:bodyPr>
          <a:lstStyle/>
          <a:p>
            <a:r>
              <a:rPr lang="en-US" dirty="0"/>
              <a:t>CRP-SS16 installed at Ash River in front of TCO</a:t>
            </a:r>
          </a:p>
        </p:txBody>
      </p:sp>
      <p:sp>
        <p:nvSpPr>
          <p:cNvPr id="12" name="TextBox 11">
            <a:extLst>
              <a:ext uri="{FF2B5EF4-FFF2-40B4-BE49-F238E27FC236}">
                <a16:creationId xmlns:a16="http://schemas.microsoft.com/office/drawing/2014/main" id="{5E2EFFED-9586-45F9-9224-DB2DD8B5EE0E}"/>
              </a:ext>
            </a:extLst>
          </p:cNvPr>
          <p:cNvSpPr txBox="1"/>
          <p:nvPr/>
        </p:nvSpPr>
        <p:spPr>
          <a:xfrm>
            <a:off x="9660592" y="3045543"/>
            <a:ext cx="814508" cy="461665"/>
          </a:xfrm>
          <a:prstGeom prst="rect">
            <a:avLst/>
          </a:prstGeom>
          <a:noFill/>
        </p:spPr>
        <p:txBody>
          <a:bodyPr wrap="square" rtlCol="0">
            <a:spAutoFit/>
          </a:bodyPr>
          <a:lstStyle/>
          <a:p>
            <a:r>
              <a:rPr lang="en-US" sz="2400" dirty="0"/>
              <a:t>TCO</a:t>
            </a:r>
          </a:p>
        </p:txBody>
      </p:sp>
      <p:sp>
        <p:nvSpPr>
          <p:cNvPr id="14" name="TextBox 13">
            <a:extLst>
              <a:ext uri="{FF2B5EF4-FFF2-40B4-BE49-F238E27FC236}">
                <a16:creationId xmlns:a16="http://schemas.microsoft.com/office/drawing/2014/main" id="{B9CFD580-361B-4BF8-B2AF-36A587AB5FB0}"/>
              </a:ext>
            </a:extLst>
          </p:cNvPr>
          <p:cNvSpPr txBox="1"/>
          <p:nvPr/>
        </p:nvSpPr>
        <p:spPr>
          <a:xfrm>
            <a:off x="7244338" y="3637104"/>
            <a:ext cx="1315462" cy="461665"/>
          </a:xfrm>
          <a:prstGeom prst="rect">
            <a:avLst/>
          </a:prstGeom>
          <a:noFill/>
        </p:spPr>
        <p:txBody>
          <a:bodyPr wrap="square" rtlCol="0">
            <a:spAutoFit/>
          </a:bodyPr>
          <a:lstStyle/>
          <a:p>
            <a:r>
              <a:rPr lang="en-US" sz="2400" dirty="0"/>
              <a:t>Cathode</a:t>
            </a:r>
          </a:p>
        </p:txBody>
      </p:sp>
      <p:sp>
        <p:nvSpPr>
          <p:cNvPr id="15" name="TextBox 14">
            <a:extLst>
              <a:ext uri="{FF2B5EF4-FFF2-40B4-BE49-F238E27FC236}">
                <a16:creationId xmlns:a16="http://schemas.microsoft.com/office/drawing/2014/main" id="{9ABFBD7D-7EFC-43E7-BE23-1F4446226706}"/>
              </a:ext>
            </a:extLst>
          </p:cNvPr>
          <p:cNvSpPr txBox="1"/>
          <p:nvPr/>
        </p:nvSpPr>
        <p:spPr>
          <a:xfrm>
            <a:off x="7385050" y="2296243"/>
            <a:ext cx="1000900" cy="461665"/>
          </a:xfrm>
          <a:prstGeom prst="rect">
            <a:avLst/>
          </a:prstGeom>
          <a:noFill/>
        </p:spPr>
        <p:txBody>
          <a:bodyPr wrap="square" rtlCol="0">
            <a:spAutoFit/>
          </a:bodyPr>
          <a:lstStyle/>
          <a:p>
            <a:r>
              <a:rPr lang="en-US" sz="2400" dirty="0"/>
              <a:t>T-CRP</a:t>
            </a:r>
          </a:p>
        </p:txBody>
      </p:sp>
      <p:sp>
        <p:nvSpPr>
          <p:cNvPr id="16" name="TextBox 15">
            <a:extLst>
              <a:ext uri="{FF2B5EF4-FFF2-40B4-BE49-F238E27FC236}">
                <a16:creationId xmlns:a16="http://schemas.microsoft.com/office/drawing/2014/main" id="{3AF591A6-634D-4769-89A2-FE8C81C3BAA9}"/>
              </a:ext>
            </a:extLst>
          </p:cNvPr>
          <p:cNvSpPr txBox="1"/>
          <p:nvPr/>
        </p:nvSpPr>
        <p:spPr>
          <a:xfrm>
            <a:off x="9321800" y="4968623"/>
            <a:ext cx="1000900" cy="461665"/>
          </a:xfrm>
          <a:prstGeom prst="rect">
            <a:avLst/>
          </a:prstGeom>
          <a:noFill/>
        </p:spPr>
        <p:txBody>
          <a:bodyPr wrap="square" rtlCol="0">
            <a:spAutoFit/>
          </a:bodyPr>
          <a:lstStyle/>
          <a:p>
            <a:r>
              <a:rPr lang="en-US" sz="2400" dirty="0"/>
              <a:t>B-CRP</a:t>
            </a:r>
          </a:p>
        </p:txBody>
      </p:sp>
    </p:spTree>
    <p:extLst>
      <p:ext uri="{BB962C8B-B14F-4D97-AF65-F5344CB8AC3E}">
        <p14:creationId xmlns:p14="http://schemas.microsoft.com/office/powerpoint/2010/main" val="647716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7BCA9-DB96-4B6A-8676-C62CE232487F}"/>
              </a:ext>
            </a:extLst>
          </p:cNvPr>
          <p:cNvSpPr>
            <a:spLocks noGrp="1"/>
          </p:cNvSpPr>
          <p:nvPr>
            <p:ph type="title"/>
          </p:nvPr>
        </p:nvSpPr>
        <p:spPr/>
        <p:txBody>
          <a:bodyPr/>
          <a:lstStyle/>
          <a:p>
            <a:r>
              <a:rPr lang="en-US" dirty="0"/>
              <a:t>FD1 - HD Installation Progress</a:t>
            </a:r>
          </a:p>
        </p:txBody>
      </p:sp>
      <p:sp>
        <p:nvSpPr>
          <p:cNvPr id="3" name="Footer Placeholder 2">
            <a:extLst>
              <a:ext uri="{FF2B5EF4-FFF2-40B4-BE49-F238E27FC236}">
                <a16:creationId xmlns:a16="http://schemas.microsoft.com/office/drawing/2014/main" id="{E51FB6B4-44F2-415A-B2A4-E7B58A4BDF1D}"/>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BA7D0D75-AAEA-4A35-97AB-9131B2A34708}"/>
              </a:ext>
            </a:extLst>
          </p:cNvPr>
          <p:cNvSpPr>
            <a:spLocks noGrp="1"/>
          </p:cNvSpPr>
          <p:nvPr>
            <p:ph type="sldNum" sz="quarter" idx="15"/>
          </p:nvPr>
        </p:nvSpPr>
        <p:spPr/>
        <p:txBody>
          <a:bodyPr/>
          <a:lstStyle/>
          <a:p>
            <a:pPr>
              <a:defRPr/>
            </a:pPr>
            <a:fld id="{98AA3EDC-84CE-5D44-955B-22A59AD27526}" type="slidenum">
              <a:rPr lang="en-US" smtClean="0"/>
              <a:pPr>
                <a:defRPr/>
              </a:pPr>
              <a:t>11</a:t>
            </a:fld>
            <a:endParaRPr lang="en-US"/>
          </a:p>
        </p:txBody>
      </p:sp>
      <p:sp>
        <p:nvSpPr>
          <p:cNvPr id="5" name="Content Placeholder 4">
            <a:extLst>
              <a:ext uri="{FF2B5EF4-FFF2-40B4-BE49-F238E27FC236}">
                <a16:creationId xmlns:a16="http://schemas.microsoft.com/office/drawing/2014/main" id="{CAD10FCA-3269-4883-802B-EA70F1FB47B5}"/>
              </a:ext>
            </a:extLst>
          </p:cNvPr>
          <p:cNvSpPr>
            <a:spLocks noGrp="1"/>
          </p:cNvSpPr>
          <p:nvPr>
            <p:ph idx="16"/>
          </p:nvPr>
        </p:nvSpPr>
        <p:spPr>
          <a:xfrm>
            <a:off x="2137630" y="3116910"/>
            <a:ext cx="7601892" cy="3198980"/>
          </a:xfrm>
        </p:spPr>
        <p:txBody>
          <a:bodyPr/>
          <a:lstStyle/>
          <a:p>
            <a:r>
              <a:rPr lang="en-US" dirty="0">
                <a:solidFill>
                  <a:schemeClr val="tx1"/>
                </a:solidFill>
              </a:rPr>
              <a:t>Next ~6 months</a:t>
            </a:r>
          </a:p>
          <a:p>
            <a:pPr lvl="1"/>
            <a:r>
              <a:rPr lang="en-US" dirty="0" err="1">
                <a:solidFill>
                  <a:schemeClr val="tx1"/>
                </a:solidFill>
              </a:rPr>
              <a:t>ProtoDUNE</a:t>
            </a:r>
            <a:r>
              <a:rPr lang="en-US" dirty="0">
                <a:solidFill>
                  <a:schemeClr val="tx1"/>
                </a:solidFill>
              </a:rPr>
              <a:t> II Installation and Integration @ CERN</a:t>
            </a:r>
          </a:p>
          <a:p>
            <a:r>
              <a:rPr lang="en-US" dirty="0">
                <a:solidFill>
                  <a:schemeClr val="tx1"/>
                </a:solidFill>
              </a:rPr>
              <a:t>~2-12 months</a:t>
            </a:r>
          </a:p>
          <a:p>
            <a:pPr lvl="1"/>
            <a:r>
              <a:rPr lang="en-US" dirty="0">
                <a:solidFill>
                  <a:schemeClr val="tx1"/>
                </a:solidFill>
              </a:rPr>
              <a:t>DUNE FD1</a:t>
            </a:r>
          </a:p>
          <a:p>
            <a:r>
              <a:rPr lang="en-US" dirty="0">
                <a:solidFill>
                  <a:schemeClr val="tx1"/>
                </a:solidFill>
              </a:rPr>
              <a:t>~6-24 months</a:t>
            </a:r>
          </a:p>
          <a:p>
            <a:pPr lvl="1"/>
            <a:r>
              <a:rPr lang="en-US" dirty="0">
                <a:solidFill>
                  <a:schemeClr val="tx1"/>
                </a:solidFill>
              </a:rPr>
              <a:t>DUNE FD 2</a:t>
            </a:r>
          </a:p>
          <a:p>
            <a:r>
              <a:rPr lang="en-US" dirty="0">
                <a:solidFill>
                  <a:schemeClr val="tx1"/>
                </a:solidFill>
              </a:rPr>
              <a:t>Training for DUNE </a:t>
            </a:r>
          </a:p>
          <a:p>
            <a:pPr lvl="1"/>
            <a:r>
              <a:rPr lang="en-US" dirty="0">
                <a:solidFill>
                  <a:schemeClr val="tx1"/>
                </a:solidFill>
              </a:rPr>
              <a:t>Lead technicians and installation coordinators</a:t>
            </a:r>
          </a:p>
        </p:txBody>
      </p:sp>
      <p:sp>
        <p:nvSpPr>
          <p:cNvPr id="7" name="Date Placeholder 6">
            <a:extLst>
              <a:ext uri="{FF2B5EF4-FFF2-40B4-BE49-F238E27FC236}">
                <a16:creationId xmlns:a16="http://schemas.microsoft.com/office/drawing/2014/main" id="{0163CBA1-7449-49C7-959B-74E0D7497180}"/>
              </a:ext>
            </a:extLst>
          </p:cNvPr>
          <p:cNvSpPr>
            <a:spLocks noGrp="1"/>
          </p:cNvSpPr>
          <p:nvPr>
            <p:ph type="dt" sz="half" idx="2"/>
          </p:nvPr>
        </p:nvSpPr>
        <p:spPr/>
        <p:txBody>
          <a:bodyPr/>
          <a:lstStyle/>
          <a:p>
            <a:pPr>
              <a:defRPr/>
            </a:pPr>
            <a:r>
              <a:rPr lang="en-US"/>
              <a:t>April 4, 2022</a:t>
            </a:r>
          </a:p>
        </p:txBody>
      </p:sp>
      <p:graphicFrame>
        <p:nvGraphicFramePr>
          <p:cNvPr id="9" name="Object 8">
            <a:extLst>
              <a:ext uri="{FF2B5EF4-FFF2-40B4-BE49-F238E27FC236}">
                <a16:creationId xmlns:a16="http://schemas.microsoft.com/office/drawing/2014/main" id="{4771CE02-AECE-46C0-8F58-EDE74C1E2D40}"/>
              </a:ext>
            </a:extLst>
          </p:cNvPr>
          <p:cNvGraphicFramePr>
            <a:graphicFrameLocks noChangeAspect="1"/>
          </p:cNvGraphicFramePr>
          <p:nvPr/>
        </p:nvGraphicFramePr>
        <p:xfrm>
          <a:off x="331104" y="981395"/>
          <a:ext cx="11614458" cy="2048410"/>
        </p:xfrm>
        <a:graphic>
          <a:graphicData uri="http://schemas.openxmlformats.org/presentationml/2006/ole">
            <mc:AlternateContent xmlns:mc="http://schemas.openxmlformats.org/markup-compatibility/2006">
              <mc:Choice xmlns:v="urn:schemas-microsoft-com:vml" Requires="v">
                <p:oleObj spid="_x0000_s1065" name="Worksheet" r:id="rId3" imgW="15506810" imgH="2733748" progId="Excel.Sheet.12">
                  <p:embed/>
                </p:oleObj>
              </mc:Choice>
              <mc:Fallback>
                <p:oleObj name="Worksheet" r:id="rId3" imgW="15506810" imgH="2733748" progId="Excel.Sheet.12">
                  <p:embed/>
                  <p:pic>
                    <p:nvPicPr>
                      <p:cNvPr id="9" name="Object 8">
                        <a:extLst>
                          <a:ext uri="{FF2B5EF4-FFF2-40B4-BE49-F238E27FC236}">
                            <a16:creationId xmlns:a16="http://schemas.microsoft.com/office/drawing/2014/main" id="{4771CE02-AECE-46C0-8F58-EDE74C1E2D40}"/>
                          </a:ext>
                        </a:extLst>
                      </p:cNvPr>
                      <p:cNvPicPr/>
                      <p:nvPr/>
                    </p:nvPicPr>
                    <p:blipFill>
                      <a:blip r:embed="rId4"/>
                      <a:stretch>
                        <a:fillRect/>
                      </a:stretch>
                    </p:blipFill>
                    <p:spPr>
                      <a:xfrm>
                        <a:off x="331104" y="981395"/>
                        <a:ext cx="11614458" cy="2048410"/>
                      </a:xfrm>
                      <a:prstGeom prst="rect">
                        <a:avLst/>
                      </a:prstGeom>
                    </p:spPr>
                  </p:pic>
                </p:oleObj>
              </mc:Fallback>
            </mc:AlternateContent>
          </a:graphicData>
        </a:graphic>
      </p:graphicFrame>
      <p:cxnSp>
        <p:nvCxnSpPr>
          <p:cNvPr id="11" name="Straight Arrow Connector 10">
            <a:extLst>
              <a:ext uri="{FF2B5EF4-FFF2-40B4-BE49-F238E27FC236}">
                <a16:creationId xmlns:a16="http://schemas.microsoft.com/office/drawing/2014/main" id="{D4711925-6F09-45E8-A5FA-888557A0E5A2}"/>
              </a:ext>
            </a:extLst>
          </p:cNvPr>
          <p:cNvCxnSpPr>
            <a:cxnSpLocks/>
          </p:cNvCxnSpPr>
          <p:nvPr/>
        </p:nvCxnSpPr>
        <p:spPr>
          <a:xfrm flipH="1">
            <a:off x="7659232" y="666453"/>
            <a:ext cx="334978" cy="26803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3" name="TextBox 12">
            <a:extLst>
              <a:ext uri="{FF2B5EF4-FFF2-40B4-BE49-F238E27FC236}">
                <a16:creationId xmlns:a16="http://schemas.microsoft.com/office/drawing/2014/main" id="{8C14B7E7-6BB8-457E-9DCE-F65FC8E8AF13}"/>
              </a:ext>
            </a:extLst>
          </p:cNvPr>
          <p:cNvSpPr txBox="1"/>
          <p:nvPr/>
        </p:nvSpPr>
        <p:spPr>
          <a:xfrm>
            <a:off x="7930836" y="434876"/>
            <a:ext cx="2670772" cy="369332"/>
          </a:xfrm>
          <a:prstGeom prst="rect">
            <a:avLst/>
          </a:prstGeom>
          <a:noFill/>
        </p:spPr>
        <p:txBody>
          <a:bodyPr wrap="square" rtlCol="0">
            <a:spAutoFit/>
          </a:bodyPr>
          <a:lstStyle/>
          <a:p>
            <a:r>
              <a:rPr lang="en-US" dirty="0"/>
              <a:t>Ash River NCE ends</a:t>
            </a:r>
          </a:p>
        </p:txBody>
      </p:sp>
    </p:spTree>
    <p:extLst>
      <p:ext uri="{BB962C8B-B14F-4D97-AF65-F5344CB8AC3E}">
        <p14:creationId xmlns:p14="http://schemas.microsoft.com/office/powerpoint/2010/main" val="1088908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C77F6-66D1-40F4-9DD3-87C4169900E5}"/>
              </a:ext>
            </a:extLst>
          </p:cNvPr>
          <p:cNvSpPr>
            <a:spLocks noGrp="1"/>
          </p:cNvSpPr>
          <p:nvPr>
            <p:ph type="title"/>
          </p:nvPr>
        </p:nvSpPr>
        <p:spPr/>
        <p:txBody>
          <a:bodyPr/>
          <a:lstStyle/>
          <a:p>
            <a:r>
              <a:rPr lang="en-US" dirty="0"/>
              <a:t>FD1 – Tasks and Tentative budget</a:t>
            </a:r>
          </a:p>
        </p:txBody>
      </p:sp>
      <p:sp>
        <p:nvSpPr>
          <p:cNvPr id="3" name="Footer Placeholder 2">
            <a:extLst>
              <a:ext uri="{FF2B5EF4-FFF2-40B4-BE49-F238E27FC236}">
                <a16:creationId xmlns:a16="http://schemas.microsoft.com/office/drawing/2014/main" id="{BFBC2EAF-0FA0-4B7B-B784-7902A777DE41}"/>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758F25F3-AEC3-4CB6-8BC8-A208EE063F48}"/>
              </a:ext>
            </a:extLst>
          </p:cNvPr>
          <p:cNvSpPr>
            <a:spLocks noGrp="1"/>
          </p:cNvSpPr>
          <p:nvPr>
            <p:ph type="sldNum" sz="quarter" idx="15"/>
          </p:nvPr>
        </p:nvSpPr>
        <p:spPr/>
        <p:txBody>
          <a:bodyPr/>
          <a:lstStyle/>
          <a:p>
            <a:pPr>
              <a:defRPr/>
            </a:pPr>
            <a:fld id="{98AA3EDC-84CE-5D44-955B-22A59AD27526}" type="slidenum">
              <a:rPr lang="en-US" smtClean="0"/>
              <a:pPr>
                <a:defRPr/>
              </a:pPr>
              <a:t>12</a:t>
            </a:fld>
            <a:endParaRPr lang="en-US"/>
          </a:p>
        </p:txBody>
      </p:sp>
      <p:sp>
        <p:nvSpPr>
          <p:cNvPr id="6" name="Content Placeholder 5">
            <a:extLst>
              <a:ext uri="{FF2B5EF4-FFF2-40B4-BE49-F238E27FC236}">
                <a16:creationId xmlns:a16="http://schemas.microsoft.com/office/drawing/2014/main" id="{E64EFEB4-0FE2-424E-85E0-FAEFA5BEF9EE}"/>
              </a:ext>
            </a:extLst>
          </p:cNvPr>
          <p:cNvSpPr>
            <a:spLocks noGrp="1"/>
          </p:cNvSpPr>
          <p:nvPr>
            <p:ph idx="17"/>
          </p:nvPr>
        </p:nvSpPr>
        <p:spPr>
          <a:xfrm>
            <a:off x="7180791" y="707002"/>
            <a:ext cx="4847563" cy="4846638"/>
          </a:xfrm>
        </p:spPr>
        <p:txBody>
          <a:bodyPr/>
          <a:lstStyle/>
          <a:p>
            <a:endParaRPr lang="en-US" dirty="0"/>
          </a:p>
          <a:p>
            <a:endParaRPr lang="en-US" dirty="0"/>
          </a:p>
        </p:txBody>
      </p:sp>
      <p:sp>
        <p:nvSpPr>
          <p:cNvPr id="7" name="Date Placeholder 6">
            <a:extLst>
              <a:ext uri="{FF2B5EF4-FFF2-40B4-BE49-F238E27FC236}">
                <a16:creationId xmlns:a16="http://schemas.microsoft.com/office/drawing/2014/main" id="{CDCA088B-23FD-49A7-91F7-BE7840C37561}"/>
              </a:ext>
            </a:extLst>
          </p:cNvPr>
          <p:cNvSpPr>
            <a:spLocks noGrp="1"/>
          </p:cNvSpPr>
          <p:nvPr>
            <p:ph type="dt" sz="half" idx="2"/>
          </p:nvPr>
        </p:nvSpPr>
        <p:spPr/>
        <p:txBody>
          <a:bodyPr/>
          <a:lstStyle/>
          <a:p>
            <a:pPr>
              <a:defRPr/>
            </a:pPr>
            <a:r>
              <a:rPr lang="en-US"/>
              <a:t>April 4, 2022</a:t>
            </a:r>
          </a:p>
        </p:txBody>
      </p:sp>
      <p:graphicFrame>
        <p:nvGraphicFramePr>
          <p:cNvPr id="9" name="Object 8">
            <a:extLst>
              <a:ext uri="{FF2B5EF4-FFF2-40B4-BE49-F238E27FC236}">
                <a16:creationId xmlns:a16="http://schemas.microsoft.com/office/drawing/2014/main" id="{9CBF15E7-FA75-4E1E-9732-EFD86892BB35}"/>
              </a:ext>
            </a:extLst>
          </p:cNvPr>
          <p:cNvGraphicFramePr>
            <a:graphicFrameLocks noChangeAspect="1"/>
          </p:cNvGraphicFramePr>
          <p:nvPr>
            <p:extLst>
              <p:ext uri="{D42A27DB-BD31-4B8C-83A1-F6EECF244321}">
                <p14:modId xmlns:p14="http://schemas.microsoft.com/office/powerpoint/2010/main" val="489005615"/>
              </p:ext>
            </p:extLst>
          </p:nvPr>
        </p:nvGraphicFramePr>
        <p:xfrm>
          <a:off x="125413" y="981075"/>
          <a:ext cx="6570662" cy="3706813"/>
        </p:xfrm>
        <a:graphic>
          <a:graphicData uri="http://schemas.openxmlformats.org/presentationml/2006/ole">
            <mc:AlternateContent xmlns:mc="http://schemas.openxmlformats.org/markup-compatibility/2006">
              <mc:Choice xmlns:v="urn:schemas-microsoft-com:vml" Requires="v">
                <p:oleObj spid="_x0000_s3120" name="Worksheet" r:id="rId3" imgW="3562479" imgH="2009736" progId="Excel.Sheet.12">
                  <p:embed/>
                </p:oleObj>
              </mc:Choice>
              <mc:Fallback>
                <p:oleObj name="Worksheet" r:id="rId3" imgW="3562479" imgH="2009736" progId="Excel.Sheet.12">
                  <p:embed/>
                  <p:pic>
                    <p:nvPicPr>
                      <p:cNvPr id="0" name=""/>
                      <p:cNvPicPr/>
                      <p:nvPr/>
                    </p:nvPicPr>
                    <p:blipFill>
                      <a:blip r:embed="rId4"/>
                      <a:stretch>
                        <a:fillRect/>
                      </a:stretch>
                    </p:blipFill>
                    <p:spPr>
                      <a:xfrm>
                        <a:off x="125413" y="981075"/>
                        <a:ext cx="6570662" cy="3706813"/>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41099CF-D61F-4BB9-8991-3E9ACC50D3D3}"/>
              </a:ext>
            </a:extLst>
          </p:cNvPr>
          <p:cNvSpPr txBox="1"/>
          <p:nvPr/>
        </p:nvSpPr>
        <p:spPr>
          <a:xfrm>
            <a:off x="163646" y="4842830"/>
            <a:ext cx="4887339" cy="1200329"/>
          </a:xfrm>
          <a:prstGeom prst="rect">
            <a:avLst/>
          </a:prstGeom>
          <a:noFill/>
        </p:spPr>
        <p:txBody>
          <a:bodyPr wrap="square" rtlCol="0">
            <a:spAutoFit/>
          </a:bodyPr>
          <a:lstStyle/>
          <a:p>
            <a:pPr marL="285750" indent="-285750">
              <a:buFontTx/>
              <a:buChar char="-"/>
            </a:pPr>
            <a:r>
              <a:rPr lang="en-US" sz="2400" dirty="0"/>
              <a:t>CERN </a:t>
            </a:r>
            <a:r>
              <a:rPr lang="en-US" sz="2400" dirty="0" err="1"/>
              <a:t>ProtoDUNEII</a:t>
            </a:r>
            <a:r>
              <a:rPr lang="en-US" sz="2400" dirty="0"/>
              <a:t> Installation</a:t>
            </a:r>
          </a:p>
          <a:p>
            <a:pPr marL="285750" indent="-285750">
              <a:buFontTx/>
              <a:buChar char="-"/>
            </a:pPr>
            <a:r>
              <a:rPr lang="en-US" sz="2400" dirty="0"/>
              <a:t>CERN APA </a:t>
            </a:r>
            <a:r>
              <a:rPr lang="en-US" sz="2400" dirty="0" err="1"/>
              <a:t>coldbox</a:t>
            </a:r>
            <a:r>
              <a:rPr lang="en-US" sz="2400" dirty="0"/>
              <a:t> testing</a:t>
            </a:r>
          </a:p>
          <a:p>
            <a:pPr marL="285750" indent="-285750">
              <a:buFontTx/>
              <a:buChar char="-"/>
            </a:pPr>
            <a:r>
              <a:rPr lang="en-US" sz="2400" dirty="0"/>
              <a:t>CERN Decommission </a:t>
            </a:r>
            <a:r>
              <a:rPr lang="en-US" sz="2400" dirty="0" err="1"/>
              <a:t>ProtoDUNEII</a:t>
            </a:r>
            <a:endParaRPr lang="en-US" sz="2400" dirty="0"/>
          </a:p>
        </p:txBody>
      </p:sp>
    </p:spTree>
    <p:extLst>
      <p:ext uri="{BB962C8B-B14F-4D97-AF65-F5344CB8AC3E}">
        <p14:creationId xmlns:p14="http://schemas.microsoft.com/office/powerpoint/2010/main" val="2798319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00E36-70E2-4B24-B704-56734A0CEA67}"/>
              </a:ext>
            </a:extLst>
          </p:cNvPr>
          <p:cNvSpPr>
            <a:spLocks noGrp="1"/>
          </p:cNvSpPr>
          <p:nvPr>
            <p:ph type="title"/>
          </p:nvPr>
        </p:nvSpPr>
        <p:spPr/>
        <p:txBody>
          <a:bodyPr/>
          <a:lstStyle/>
          <a:p>
            <a:r>
              <a:rPr lang="en-US" dirty="0"/>
              <a:t>FD1 @ Ash River ~2-12 months</a:t>
            </a:r>
          </a:p>
        </p:txBody>
      </p:sp>
      <p:sp>
        <p:nvSpPr>
          <p:cNvPr id="3" name="Footer Placeholder 2">
            <a:extLst>
              <a:ext uri="{FF2B5EF4-FFF2-40B4-BE49-F238E27FC236}">
                <a16:creationId xmlns:a16="http://schemas.microsoft.com/office/drawing/2014/main" id="{EBB465C6-AAF3-45D8-96E9-515F1E77B5CA}"/>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636C7F0A-14BF-47C6-AF81-A6256FE91B53}"/>
              </a:ext>
            </a:extLst>
          </p:cNvPr>
          <p:cNvSpPr>
            <a:spLocks noGrp="1"/>
          </p:cNvSpPr>
          <p:nvPr>
            <p:ph type="sldNum" sz="quarter" idx="15"/>
          </p:nvPr>
        </p:nvSpPr>
        <p:spPr/>
        <p:txBody>
          <a:bodyPr/>
          <a:lstStyle/>
          <a:p>
            <a:pPr>
              <a:defRPr/>
            </a:pPr>
            <a:fld id="{98AA3EDC-84CE-5D44-955B-22A59AD27526}" type="slidenum">
              <a:rPr lang="en-US" smtClean="0"/>
              <a:pPr>
                <a:defRPr/>
              </a:pPr>
              <a:t>13</a:t>
            </a:fld>
            <a:endParaRPr lang="en-US"/>
          </a:p>
        </p:txBody>
      </p:sp>
      <p:sp>
        <p:nvSpPr>
          <p:cNvPr id="5" name="Content Placeholder 4">
            <a:extLst>
              <a:ext uri="{FF2B5EF4-FFF2-40B4-BE49-F238E27FC236}">
                <a16:creationId xmlns:a16="http://schemas.microsoft.com/office/drawing/2014/main" id="{A21DB6C7-C55D-45E8-B358-3BCCFEE1315E}"/>
              </a:ext>
            </a:extLst>
          </p:cNvPr>
          <p:cNvSpPr>
            <a:spLocks noGrp="1"/>
          </p:cNvSpPr>
          <p:nvPr>
            <p:ph idx="16"/>
          </p:nvPr>
        </p:nvSpPr>
        <p:spPr/>
        <p:txBody>
          <a:bodyPr/>
          <a:lstStyle/>
          <a:p>
            <a:r>
              <a:rPr lang="en-US" dirty="0"/>
              <a:t>APA trolley removal</a:t>
            </a:r>
          </a:p>
          <a:p>
            <a:pPr lvl="1"/>
            <a:r>
              <a:rPr lang="en-US" dirty="0"/>
              <a:t>Possible</a:t>
            </a:r>
          </a:p>
          <a:p>
            <a:pPr lvl="1"/>
            <a:r>
              <a:rPr lang="en-US" dirty="0"/>
              <a:t>Part revisions, fabrication, retest</a:t>
            </a:r>
          </a:p>
          <a:p>
            <a:pPr lvl="1"/>
            <a:r>
              <a:rPr lang="en-US" dirty="0"/>
              <a:t>Procedure/HA revisions</a:t>
            </a:r>
          </a:p>
          <a:p>
            <a:pPr lvl="2"/>
            <a:r>
              <a:rPr lang="en-US" dirty="0"/>
              <a:t>CERN approval process</a:t>
            </a:r>
          </a:p>
          <a:p>
            <a:pPr lvl="2"/>
            <a:endParaRPr lang="en-US" dirty="0"/>
          </a:p>
          <a:p>
            <a:r>
              <a:rPr lang="en-US" dirty="0"/>
              <a:t>APA/EW &amp; CPA/EW connections</a:t>
            </a:r>
          </a:p>
          <a:p>
            <a:pPr lvl="1"/>
            <a:r>
              <a:rPr lang="en-US" dirty="0"/>
              <a:t>Ash River &amp; </a:t>
            </a:r>
            <a:r>
              <a:rPr lang="en-US" dirty="0" err="1"/>
              <a:t>pDUNEII</a:t>
            </a:r>
            <a:r>
              <a:rPr lang="en-US" dirty="0"/>
              <a:t> experience</a:t>
            </a:r>
          </a:p>
          <a:p>
            <a:pPr lvl="1"/>
            <a:r>
              <a:rPr lang="en-US" dirty="0"/>
              <a:t>Parts @ Ash River</a:t>
            </a:r>
          </a:p>
          <a:p>
            <a:pPr lvl="1"/>
            <a:r>
              <a:rPr lang="en-US" dirty="0"/>
              <a:t>Documentation</a:t>
            </a:r>
          </a:p>
        </p:txBody>
      </p:sp>
      <p:sp>
        <p:nvSpPr>
          <p:cNvPr id="6" name="Content Placeholder 5">
            <a:extLst>
              <a:ext uri="{FF2B5EF4-FFF2-40B4-BE49-F238E27FC236}">
                <a16:creationId xmlns:a16="http://schemas.microsoft.com/office/drawing/2014/main" id="{9770DFD4-7656-4152-BC0D-91AD26A7AE1D}"/>
              </a:ext>
            </a:extLst>
          </p:cNvPr>
          <p:cNvSpPr>
            <a:spLocks noGrp="1"/>
          </p:cNvSpPr>
          <p:nvPr>
            <p:ph idx="17"/>
          </p:nvPr>
        </p:nvSpPr>
        <p:spPr/>
        <p:txBody>
          <a:bodyPr/>
          <a:lstStyle/>
          <a:p>
            <a:r>
              <a:rPr lang="en-US" dirty="0"/>
              <a:t>Full row 1 test</a:t>
            </a:r>
          </a:p>
          <a:p>
            <a:endParaRPr lang="en-US" dirty="0"/>
          </a:p>
          <a:p>
            <a:r>
              <a:rPr lang="en-US" dirty="0"/>
              <a:t>Repeat row 25</a:t>
            </a:r>
          </a:p>
          <a:p>
            <a:pPr lvl="1"/>
            <a:r>
              <a:rPr lang="en-US" dirty="0"/>
              <a:t>Total tool fabricating new angles allowing access</a:t>
            </a:r>
          </a:p>
          <a:p>
            <a:pPr lvl="1"/>
            <a:endParaRPr lang="en-US" dirty="0"/>
          </a:p>
          <a:p>
            <a:r>
              <a:rPr lang="en-US" dirty="0"/>
              <a:t>Mock up cable feed through</a:t>
            </a:r>
          </a:p>
          <a:p>
            <a:pPr lvl="1"/>
            <a:r>
              <a:rPr lang="en-US" dirty="0"/>
              <a:t>Verify a cabled doublet can reach the cross in both extreme position cases</a:t>
            </a:r>
          </a:p>
          <a:p>
            <a:endParaRPr lang="en-US" dirty="0"/>
          </a:p>
        </p:txBody>
      </p:sp>
      <p:sp>
        <p:nvSpPr>
          <p:cNvPr id="7" name="Date Placeholder 6">
            <a:extLst>
              <a:ext uri="{FF2B5EF4-FFF2-40B4-BE49-F238E27FC236}">
                <a16:creationId xmlns:a16="http://schemas.microsoft.com/office/drawing/2014/main" id="{7A38958C-2F93-4D57-8532-BEF084016E65}"/>
              </a:ext>
            </a:extLst>
          </p:cNvPr>
          <p:cNvSpPr>
            <a:spLocks noGrp="1"/>
          </p:cNvSpPr>
          <p:nvPr>
            <p:ph type="dt" sz="half" idx="2"/>
          </p:nvPr>
        </p:nvSpPr>
        <p:spPr/>
        <p:txBody>
          <a:bodyPr/>
          <a:lstStyle/>
          <a:p>
            <a:pPr>
              <a:defRPr/>
            </a:pPr>
            <a:r>
              <a:rPr lang="en-US"/>
              <a:t>April 4, 2022</a:t>
            </a:r>
          </a:p>
        </p:txBody>
      </p:sp>
    </p:spTree>
    <p:extLst>
      <p:ext uri="{BB962C8B-B14F-4D97-AF65-F5344CB8AC3E}">
        <p14:creationId xmlns:p14="http://schemas.microsoft.com/office/powerpoint/2010/main" val="1030367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5E787-29DF-4D8C-9C8A-9855A96D3C24}"/>
              </a:ext>
            </a:extLst>
          </p:cNvPr>
          <p:cNvSpPr>
            <a:spLocks noGrp="1"/>
          </p:cNvSpPr>
          <p:nvPr>
            <p:ph type="title"/>
          </p:nvPr>
        </p:nvSpPr>
        <p:spPr/>
        <p:txBody>
          <a:bodyPr/>
          <a:lstStyle/>
          <a:p>
            <a:r>
              <a:rPr lang="en-US" dirty="0"/>
              <a:t>FD1 @ Ash River ~2-12 months</a:t>
            </a:r>
            <a:br>
              <a:rPr lang="en-US" dirty="0"/>
            </a:br>
            <a:endParaRPr lang="en-US" dirty="0"/>
          </a:p>
        </p:txBody>
      </p:sp>
      <p:sp>
        <p:nvSpPr>
          <p:cNvPr id="3" name="Footer Placeholder 2">
            <a:extLst>
              <a:ext uri="{FF2B5EF4-FFF2-40B4-BE49-F238E27FC236}">
                <a16:creationId xmlns:a16="http://schemas.microsoft.com/office/drawing/2014/main" id="{0132D676-3771-4BB0-A5BA-C48E28226383}"/>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30074A8E-B261-47A9-9EEE-2DC2A0D09859}"/>
              </a:ext>
            </a:extLst>
          </p:cNvPr>
          <p:cNvSpPr>
            <a:spLocks noGrp="1"/>
          </p:cNvSpPr>
          <p:nvPr>
            <p:ph type="sldNum" sz="quarter" idx="15"/>
          </p:nvPr>
        </p:nvSpPr>
        <p:spPr/>
        <p:txBody>
          <a:bodyPr/>
          <a:lstStyle/>
          <a:p>
            <a:pPr>
              <a:defRPr/>
            </a:pPr>
            <a:fld id="{98AA3EDC-84CE-5D44-955B-22A59AD27526}" type="slidenum">
              <a:rPr lang="en-US" smtClean="0"/>
              <a:pPr>
                <a:defRPr/>
              </a:pPr>
              <a:t>14</a:t>
            </a:fld>
            <a:endParaRPr lang="en-US"/>
          </a:p>
        </p:txBody>
      </p:sp>
      <p:sp>
        <p:nvSpPr>
          <p:cNvPr id="5" name="Content Placeholder 4">
            <a:extLst>
              <a:ext uri="{FF2B5EF4-FFF2-40B4-BE49-F238E27FC236}">
                <a16:creationId xmlns:a16="http://schemas.microsoft.com/office/drawing/2014/main" id="{F4BF1C06-91D2-4A10-A61C-C7DD02384A78}"/>
              </a:ext>
            </a:extLst>
          </p:cNvPr>
          <p:cNvSpPr>
            <a:spLocks noGrp="1"/>
          </p:cNvSpPr>
          <p:nvPr>
            <p:ph idx="16"/>
          </p:nvPr>
        </p:nvSpPr>
        <p:spPr>
          <a:xfrm>
            <a:off x="609600" y="981395"/>
            <a:ext cx="5331795" cy="5103493"/>
          </a:xfrm>
        </p:spPr>
        <p:txBody>
          <a:bodyPr/>
          <a:lstStyle/>
          <a:p>
            <a:r>
              <a:rPr lang="en-US" sz="2000" dirty="0"/>
              <a:t>FC deployment tools</a:t>
            </a:r>
          </a:p>
          <a:p>
            <a:pPr lvl="1"/>
            <a:r>
              <a:rPr lang="en-US" sz="1800" dirty="0"/>
              <a:t>Latest revision in fabrication</a:t>
            </a:r>
          </a:p>
          <a:p>
            <a:pPr lvl="1"/>
            <a:r>
              <a:rPr lang="en-US" sz="1800" dirty="0"/>
              <a:t>Cable vs. rope (</a:t>
            </a:r>
            <a:r>
              <a:rPr lang="en-US" sz="1800" dirty="0" err="1"/>
              <a:t>dyneema</a:t>
            </a:r>
            <a:r>
              <a:rPr lang="en-US" sz="1800" dirty="0"/>
              <a:t>)</a:t>
            </a:r>
          </a:p>
          <a:p>
            <a:pPr lvl="1"/>
            <a:r>
              <a:rPr lang="en-US" sz="1800" dirty="0"/>
              <a:t>Ease of use/modifications</a:t>
            </a:r>
          </a:p>
          <a:p>
            <a:pPr lvl="1"/>
            <a:r>
              <a:rPr lang="en-US" sz="1800" dirty="0"/>
              <a:t>Procedures/HA</a:t>
            </a:r>
          </a:p>
          <a:p>
            <a:pPr lvl="1"/>
            <a:r>
              <a:rPr lang="en-US" sz="1800" dirty="0"/>
              <a:t>CERN usage</a:t>
            </a:r>
          </a:p>
          <a:p>
            <a:pPr lvl="1"/>
            <a:endParaRPr lang="en-US" sz="1800" dirty="0"/>
          </a:p>
          <a:p>
            <a:r>
              <a:rPr lang="en-US" sz="2000" dirty="0" err="1"/>
              <a:t>Endwall</a:t>
            </a:r>
            <a:r>
              <a:rPr lang="en-US" sz="2000" dirty="0"/>
              <a:t> Assembly</a:t>
            </a:r>
          </a:p>
          <a:p>
            <a:pPr lvl="1"/>
            <a:r>
              <a:rPr lang="en-US" sz="1800" dirty="0"/>
              <a:t>Final revisions re-testing</a:t>
            </a:r>
          </a:p>
          <a:p>
            <a:pPr lvl="1"/>
            <a:r>
              <a:rPr lang="en-US" sz="1800" dirty="0"/>
              <a:t>Level assembly</a:t>
            </a:r>
          </a:p>
          <a:p>
            <a:pPr lvl="1"/>
            <a:r>
              <a:rPr lang="en-US" sz="1800" dirty="0">
                <a:solidFill>
                  <a:srgbClr val="FF0000"/>
                </a:solidFill>
              </a:rPr>
              <a:t>Communication</a:t>
            </a:r>
          </a:p>
          <a:p>
            <a:pPr lvl="1"/>
            <a:r>
              <a:rPr lang="en-US" sz="1800" dirty="0"/>
              <a:t>Procedures/HA</a:t>
            </a:r>
          </a:p>
          <a:p>
            <a:pPr lvl="1"/>
            <a:r>
              <a:rPr lang="en-US" sz="1800" dirty="0"/>
              <a:t>CERN usage</a:t>
            </a:r>
          </a:p>
        </p:txBody>
      </p:sp>
      <p:sp>
        <p:nvSpPr>
          <p:cNvPr id="6" name="Content Placeholder 5">
            <a:extLst>
              <a:ext uri="{FF2B5EF4-FFF2-40B4-BE49-F238E27FC236}">
                <a16:creationId xmlns:a16="http://schemas.microsoft.com/office/drawing/2014/main" id="{2D94D03A-6EC4-46B5-923C-D037326CE9F7}"/>
              </a:ext>
            </a:extLst>
          </p:cNvPr>
          <p:cNvSpPr>
            <a:spLocks noGrp="1"/>
          </p:cNvSpPr>
          <p:nvPr>
            <p:ph idx="17"/>
          </p:nvPr>
        </p:nvSpPr>
        <p:spPr/>
        <p:txBody>
          <a:bodyPr/>
          <a:lstStyle/>
          <a:p>
            <a:r>
              <a:rPr lang="en-US" sz="2000" dirty="0"/>
              <a:t>CPA manipulation</a:t>
            </a:r>
          </a:p>
          <a:p>
            <a:pPr lvl="1"/>
            <a:r>
              <a:rPr lang="en-US" sz="1800" dirty="0"/>
              <a:t>Single FC retainer tool</a:t>
            </a:r>
          </a:p>
          <a:p>
            <a:pPr lvl="1"/>
            <a:r>
              <a:rPr lang="en-US" sz="1800" dirty="0"/>
              <a:t>Use</a:t>
            </a:r>
          </a:p>
          <a:p>
            <a:pPr lvl="1"/>
            <a:r>
              <a:rPr lang="en-US" sz="1800" dirty="0"/>
              <a:t>Procedure/HA</a:t>
            </a:r>
          </a:p>
          <a:p>
            <a:endParaRPr lang="en-US" dirty="0"/>
          </a:p>
          <a:p>
            <a:r>
              <a:rPr lang="en-US" dirty="0"/>
              <a:t>Fibers</a:t>
            </a:r>
          </a:p>
          <a:p>
            <a:pPr lvl="1"/>
            <a:r>
              <a:rPr lang="en-US" dirty="0"/>
              <a:t>CERN experience to drive procedure/HA development</a:t>
            </a:r>
          </a:p>
        </p:txBody>
      </p:sp>
      <p:sp>
        <p:nvSpPr>
          <p:cNvPr id="7" name="Date Placeholder 6">
            <a:extLst>
              <a:ext uri="{FF2B5EF4-FFF2-40B4-BE49-F238E27FC236}">
                <a16:creationId xmlns:a16="http://schemas.microsoft.com/office/drawing/2014/main" id="{C4022516-B2DA-4E62-8105-73903F43A0B4}"/>
              </a:ext>
            </a:extLst>
          </p:cNvPr>
          <p:cNvSpPr>
            <a:spLocks noGrp="1"/>
          </p:cNvSpPr>
          <p:nvPr>
            <p:ph type="dt" sz="half" idx="2"/>
          </p:nvPr>
        </p:nvSpPr>
        <p:spPr/>
        <p:txBody>
          <a:bodyPr/>
          <a:lstStyle/>
          <a:p>
            <a:pPr>
              <a:defRPr/>
            </a:pPr>
            <a:r>
              <a:rPr lang="en-US"/>
              <a:t>April 4, 2022</a:t>
            </a:r>
          </a:p>
        </p:txBody>
      </p:sp>
    </p:spTree>
    <p:extLst>
      <p:ext uri="{BB962C8B-B14F-4D97-AF65-F5344CB8AC3E}">
        <p14:creationId xmlns:p14="http://schemas.microsoft.com/office/powerpoint/2010/main" val="1874589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E9F23-728E-4BFF-B5A8-E424132EF309}"/>
              </a:ext>
            </a:extLst>
          </p:cNvPr>
          <p:cNvSpPr>
            <a:spLocks noGrp="1"/>
          </p:cNvSpPr>
          <p:nvPr>
            <p:ph type="title"/>
          </p:nvPr>
        </p:nvSpPr>
        <p:spPr/>
        <p:txBody>
          <a:bodyPr/>
          <a:lstStyle/>
          <a:p>
            <a:r>
              <a:rPr lang="en-US" dirty="0"/>
              <a:t>FD1 @ Ash River ~2-12 months</a:t>
            </a:r>
          </a:p>
        </p:txBody>
      </p:sp>
      <p:sp>
        <p:nvSpPr>
          <p:cNvPr id="3" name="Footer Placeholder 2">
            <a:extLst>
              <a:ext uri="{FF2B5EF4-FFF2-40B4-BE49-F238E27FC236}">
                <a16:creationId xmlns:a16="http://schemas.microsoft.com/office/drawing/2014/main" id="{EE785BDD-06B6-4C26-88FA-D4C626C95ADA}"/>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B9C8369E-5F3D-471B-8D8C-1C38E0AE5BA9}"/>
              </a:ext>
            </a:extLst>
          </p:cNvPr>
          <p:cNvSpPr>
            <a:spLocks noGrp="1"/>
          </p:cNvSpPr>
          <p:nvPr>
            <p:ph type="sldNum" sz="quarter" idx="15"/>
          </p:nvPr>
        </p:nvSpPr>
        <p:spPr/>
        <p:txBody>
          <a:bodyPr/>
          <a:lstStyle/>
          <a:p>
            <a:pPr>
              <a:defRPr/>
            </a:pPr>
            <a:fld id="{98AA3EDC-84CE-5D44-955B-22A59AD27526}" type="slidenum">
              <a:rPr lang="en-US" smtClean="0"/>
              <a:pPr>
                <a:defRPr/>
              </a:pPr>
              <a:t>15</a:t>
            </a:fld>
            <a:endParaRPr lang="en-US"/>
          </a:p>
        </p:txBody>
      </p:sp>
      <p:sp>
        <p:nvSpPr>
          <p:cNvPr id="5" name="Content Placeholder 4">
            <a:extLst>
              <a:ext uri="{FF2B5EF4-FFF2-40B4-BE49-F238E27FC236}">
                <a16:creationId xmlns:a16="http://schemas.microsoft.com/office/drawing/2014/main" id="{94E19DAA-7ECA-4D14-87C0-F2B01B2E950A}"/>
              </a:ext>
            </a:extLst>
          </p:cNvPr>
          <p:cNvSpPr>
            <a:spLocks noGrp="1"/>
          </p:cNvSpPr>
          <p:nvPr>
            <p:ph idx="16"/>
          </p:nvPr>
        </p:nvSpPr>
        <p:spPr/>
        <p:txBody>
          <a:bodyPr/>
          <a:lstStyle/>
          <a:p>
            <a:r>
              <a:rPr lang="en-US" dirty="0"/>
              <a:t>ASF</a:t>
            </a:r>
          </a:p>
          <a:p>
            <a:pPr lvl="1"/>
            <a:r>
              <a:rPr lang="en-US" dirty="0"/>
              <a:t>Deliverables required</a:t>
            </a:r>
          </a:p>
          <a:p>
            <a:pPr lvl="2"/>
            <a:r>
              <a:rPr lang="en-US" dirty="0"/>
              <a:t>ASF Frame</a:t>
            </a:r>
          </a:p>
          <a:p>
            <a:pPr lvl="2"/>
            <a:r>
              <a:rPr lang="en-US" dirty="0"/>
              <a:t>ASF cart (Jeff W&amp;M?)</a:t>
            </a:r>
          </a:p>
          <a:p>
            <a:pPr lvl="2"/>
            <a:r>
              <a:rPr lang="en-US" dirty="0"/>
              <a:t>Tugger tool</a:t>
            </a:r>
          </a:p>
          <a:p>
            <a:pPr lvl="2"/>
            <a:r>
              <a:rPr lang="en-US" dirty="0"/>
              <a:t>APA connections (PSL)</a:t>
            </a:r>
          </a:p>
          <a:p>
            <a:pPr lvl="2"/>
            <a:endParaRPr lang="en-US" dirty="0"/>
          </a:p>
          <a:p>
            <a:pPr lvl="1"/>
            <a:r>
              <a:rPr lang="en-US" dirty="0"/>
              <a:t>Safe opening</a:t>
            </a:r>
          </a:p>
          <a:p>
            <a:pPr lvl="1"/>
            <a:r>
              <a:rPr lang="en-US" dirty="0"/>
              <a:t>Safe extraction</a:t>
            </a:r>
          </a:p>
          <a:p>
            <a:pPr lvl="1"/>
            <a:r>
              <a:rPr lang="en-US" dirty="0"/>
              <a:t>Safe repackaging</a:t>
            </a:r>
          </a:p>
          <a:p>
            <a:pPr lvl="1"/>
            <a:r>
              <a:rPr lang="en-US" dirty="0"/>
              <a:t>Procedures</a:t>
            </a:r>
          </a:p>
        </p:txBody>
      </p:sp>
      <p:sp>
        <p:nvSpPr>
          <p:cNvPr id="6" name="Content Placeholder 5">
            <a:extLst>
              <a:ext uri="{FF2B5EF4-FFF2-40B4-BE49-F238E27FC236}">
                <a16:creationId xmlns:a16="http://schemas.microsoft.com/office/drawing/2014/main" id="{775F36B5-AEBA-4E96-BC60-B8C3B4F2134D}"/>
              </a:ext>
            </a:extLst>
          </p:cNvPr>
          <p:cNvSpPr>
            <a:spLocks noGrp="1"/>
          </p:cNvSpPr>
          <p:nvPr>
            <p:ph idx="17"/>
          </p:nvPr>
        </p:nvSpPr>
        <p:spPr>
          <a:xfrm>
            <a:off x="6335272" y="362139"/>
            <a:ext cx="5331795" cy="5722749"/>
          </a:xfrm>
        </p:spPr>
        <p:txBody>
          <a:bodyPr/>
          <a:lstStyle/>
          <a:p>
            <a:r>
              <a:rPr lang="en-US" dirty="0"/>
              <a:t>ASF @ Ash River drives:</a:t>
            </a:r>
          </a:p>
          <a:p>
            <a:pPr lvl="1"/>
            <a:r>
              <a:rPr lang="en-US" dirty="0"/>
              <a:t>Refined and/or new procedures/HA</a:t>
            </a:r>
          </a:p>
          <a:p>
            <a:pPr lvl="2"/>
            <a:r>
              <a:rPr lang="en-US" dirty="0"/>
              <a:t>Landing the ASF on the 4910 level</a:t>
            </a:r>
          </a:p>
          <a:p>
            <a:pPr lvl="2"/>
            <a:r>
              <a:rPr lang="en-US" dirty="0"/>
              <a:t>Maneuvering around cavern to cleanroom</a:t>
            </a:r>
          </a:p>
          <a:p>
            <a:pPr lvl="2"/>
            <a:r>
              <a:rPr lang="en-US" dirty="0"/>
              <a:t>Safe APA extraction onto assembly tower</a:t>
            </a:r>
          </a:p>
          <a:p>
            <a:pPr lvl="1"/>
            <a:r>
              <a:rPr lang="en-US" dirty="0"/>
              <a:t>All procedures on assembly tower revisited</a:t>
            </a:r>
          </a:p>
          <a:p>
            <a:pPr lvl="1"/>
            <a:r>
              <a:rPr lang="en-US" dirty="0"/>
              <a:t>Confirming/verification of all procedures moving to final position in ‘cryostat’</a:t>
            </a:r>
          </a:p>
          <a:p>
            <a:pPr lvl="1"/>
            <a:r>
              <a:rPr lang="en-US" dirty="0"/>
              <a:t>Upper/lower APA from tower </a:t>
            </a:r>
            <a:r>
              <a:rPr lang="en-US" dirty="0">
                <a:sym typeface="Wingdings" panose="05000000000000000000" pitchFamily="2" charset="2"/>
              </a:rPr>
              <a:t> ASF</a:t>
            </a:r>
          </a:p>
          <a:p>
            <a:pPr lvl="2"/>
            <a:r>
              <a:rPr lang="en-US" dirty="0">
                <a:sym typeface="Wingdings" panose="05000000000000000000" pitchFamily="2" charset="2"/>
              </a:rPr>
              <a:t>Protection</a:t>
            </a:r>
          </a:p>
          <a:p>
            <a:pPr lvl="2"/>
            <a:r>
              <a:rPr lang="en-US" dirty="0">
                <a:sym typeface="Wingdings" panose="05000000000000000000" pitchFamily="2" charset="2"/>
              </a:rPr>
              <a:t>CERN</a:t>
            </a:r>
          </a:p>
          <a:p>
            <a:endParaRPr lang="en-US" dirty="0">
              <a:solidFill>
                <a:srgbClr val="FF0000"/>
              </a:solidFill>
              <a:sym typeface="Wingdings" panose="05000000000000000000" pitchFamily="2" charset="2"/>
            </a:endParaRPr>
          </a:p>
          <a:p>
            <a:r>
              <a:rPr lang="en-US" dirty="0">
                <a:solidFill>
                  <a:srgbClr val="FF0000"/>
                </a:solidFill>
                <a:sym typeface="Wingdings" panose="05000000000000000000" pitchFamily="2" charset="2"/>
              </a:rPr>
              <a:t>Realistic time in motion studies to verify existing installation BOEs</a:t>
            </a:r>
            <a:endParaRPr lang="en-US" dirty="0">
              <a:solidFill>
                <a:srgbClr val="FF0000"/>
              </a:solidFill>
            </a:endParaRPr>
          </a:p>
          <a:p>
            <a:pPr lvl="1"/>
            <a:endParaRPr lang="en-US" dirty="0"/>
          </a:p>
        </p:txBody>
      </p:sp>
      <p:sp>
        <p:nvSpPr>
          <p:cNvPr id="7" name="Date Placeholder 6">
            <a:extLst>
              <a:ext uri="{FF2B5EF4-FFF2-40B4-BE49-F238E27FC236}">
                <a16:creationId xmlns:a16="http://schemas.microsoft.com/office/drawing/2014/main" id="{B5BA011F-4DB6-43A4-AD77-597D46938AB2}"/>
              </a:ext>
            </a:extLst>
          </p:cNvPr>
          <p:cNvSpPr>
            <a:spLocks noGrp="1"/>
          </p:cNvSpPr>
          <p:nvPr>
            <p:ph type="dt" sz="half" idx="2"/>
          </p:nvPr>
        </p:nvSpPr>
        <p:spPr/>
        <p:txBody>
          <a:bodyPr/>
          <a:lstStyle/>
          <a:p>
            <a:pPr>
              <a:defRPr/>
            </a:pPr>
            <a:r>
              <a:rPr lang="en-US"/>
              <a:t>April 4, 2022</a:t>
            </a:r>
          </a:p>
        </p:txBody>
      </p:sp>
    </p:spTree>
    <p:extLst>
      <p:ext uri="{BB962C8B-B14F-4D97-AF65-F5344CB8AC3E}">
        <p14:creationId xmlns:p14="http://schemas.microsoft.com/office/powerpoint/2010/main" val="1595764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27E2-0A62-4830-BB44-A5CF3BBE41BE}"/>
              </a:ext>
            </a:extLst>
          </p:cNvPr>
          <p:cNvSpPr>
            <a:spLocks noGrp="1"/>
          </p:cNvSpPr>
          <p:nvPr>
            <p:ph type="title"/>
          </p:nvPr>
        </p:nvSpPr>
        <p:spPr/>
        <p:txBody>
          <a:bodyPr/>
          <a:lstStyle/>
          <a:p>
            <a:r>
              <a:rPr lang="en-US" dirty="0"/>
              <a:t>FD1 Ash River/CERN ~6-30 months</a:t>
            </a:r>
          </a:p>
        </p:txBody>
      </p:sp>
      <p:sp>
        <p:nvSpPr>
          <p:cNvPr id="3" name="Footer Placeholder 2">
            <a:extLst>
              <a:ext uri="{FF2B5EF4-FFF2-40B4-BE49-F238E27FC236}">
                <a16:creationId xmlns:a16="http://schemas.microsoft.com/office/drawing/2014/main" id="{C359FC64-CAAD-4029-B1F8-823DB805FBE1}"/>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920FD315-5C38-4FF8-A479-3F4AC23EDA0F}"/>
              </a:ext>
            </a:extLst>
          </p:cNvPr>
          <p:cNvSpPr>
            <a:spLocks noGrp="1"/>
          </p:cNvSpPr>
          <p:nvPr>
            <p:ph type="sldNum" sz="quarter" idx="15"/>
          </p:nvPr>
        </p:nvSpPr>
        <p:spPr/>
        <p:txBody>
          <a:bodyPr/>
          <a:lstStyle/>
          <a:p>
            <a:pPr>
              <a:defRPr/>
            </a:pPr>
            <a:fld id="{98AA3EDC-84CE-5D44-955B-22A59AD27526}" type="slidenum">
              <a:rPr lang="en-US" smtClean="0"/>
              <a:pPr>
                <a:defRPr/>
              </a:pPr>
              <a:t>16</a:t>
            </a:fld>
            <a:endParaRPr lang="en-US"/>
          </a:p>
        </p:txBody>
      </p:sp>
      <p:sp>
        <p:nvSpPr>
          <p:cNvPr id="5" name="Content Placeholder 4">
            <a:extLst>
              <a:ext uri="{FF2B5EF4-FFF2-40B4-BE49-F238E27FC236}">
                <a16:creationId xmlns:a16="http://schemas.microsoft.com/office/drawing/2014/main" id="{0F6B7ECC-AEE6-487C-90BD-D5EFD6CACDDD}"/>
              </a:ext>
            </a:extLst>
          </p:cNvPr>
          <p:cNvSpPr>
            <a:spLocks noGrp="1"/>
          </p:cNvSpPr>
          <p:nvPr>
            <p:ph idx="16"/>
          </p:nvPr>
        </p:nvSpPr>
        <p:spPr>
          <a:xfrm>
            <a:off x="609600" y="4403312"/>
            <a:ext cx="5331795" cy="1681576"/>
          </a:xfrm>
        </p:spPr>
        <p:txBody>
          <a:bodyPr/>
          <a:lstStyle/>
          <a:p>
            <a:r>
              <a:rPr lang="en-US" dirty="0"/>
              <a:t>CERN cold box</a:t>
            </a:r>
          </a:p>
          <a:p>
            <a:pPr lvl="1"/>
            <a:r>
              <a:rPr lang="en-US" dirty="0"/>
              <a:t>4 APAs @ ~6 month intervals</a:t>
            </a:r>
          </a:p>
          <a:p>
            <a:pPr lvl="1"/>
            <a:r>
              <a:rPr lang="en-US" dirty="0"/>
              <a:t>5 times</a:t>
            </a:r>
          </a:p>
        </p:txBody>
      </p:sp>
      <p:sp>
        <p:nvSpPr>
          <p:cNvPr id="6" name="Content Placeholder 5">
            <a:extLst>
              <a:ext uri="{FF2B5EF4-FFF2-40B4-BE49-F238E27FC236}">
                <a16:creationId xmlns:a16="http://schemas.microsoft.com/office/drawing/2014/main" id="{128198E8-E760-476C-A023-C8E1DCAF4BF7}"/>
              </a:ext>
            </a:extLst>
          </p:cNvPr>
          <p:cNvSpPr>
            <a:spLocks noGrp="1"/>
          </p:cNvSpPr>
          <p:nvPr>
            <p:ph idx="17"/>
          </p:nvPr>
        </p:nvSpPr>
        <p:spPr>
          <a:xfrm>
            <a:off x="6335272" y="4403312"/>
            <a:ext cx="5331795" cy="1681576"/>
          </a:xfrm>
        </p:spPr>
        <p:txBody>
          <a:bodyPr/>
          <a:lstStyle/>
          <a:p>
            <a:r>
              <a:rPr lang="en-US" dirty="0" err="1"/>
              <a:t>ProtoDUNEII</a:t>
            </a:r>
            <a:r>
              <a:rPr lang="en-US" dirty="0"/>
              <a:t> decommissioning</a:t>
            </a:r>
          </a:p>
          <a:p>
            <a:pPr lvl="1"/>
            <a:r>
              <a:rPr lang="en-US" dirty="0"/>
              <a:t>Late 2023-early 2024</a:t>
            </a:r>
          </a:p>
          <a:p>
            <a:pPr lvl="1"/>
            <a:r>
              <a:rPr lang="en-US" dirty="0"/>
              <a:t>ASF experience</a:t>
            </a:r>
          </a:p>
        </p:txBody>
      </p:sp>
      <p:sp>
        <p:nvSpPr>
          <p:cNvPr id="7" name="Date Placeholder 6">
            <a:extLst>
              <a:ext uri="{FF2B5EF4-FFF2-40B4-BE49-F238E27FC236}">
                <a16:creationId xmlns:a16="http://schemas.microsoft.com/office/drawing/2014/main" id="{282846C4-B605-4EC0-B6DD-01C11967B728}"/>
              </a:ext>
            </a:extLst>
          </p:cNvPr>
          <p:cNvSpPr>
            <a:spLocks noGrp="1"/>
          </p:cNvSpPr>
          <p:nvPr>
            <p:ph type="dt" sz="half" idx="2"/>
          </p:nvPr>
        </p:nvSpPr>
        <p:spPr/>
        <p:txBody>
          <a:bodyPr/>
          <a:lstStyle/>
          <a:p>
            <a:pPr>
              <a:defRPr/>
            </a:pPr>
            <a:r>
              <a:rPr lang="en-US"/>
              <a:t>April 4, 2022</a:t>
            </a:r>
          </a:p>
        </p:txBody>
      </p:sp>
      <p:graphicFrame>
        <p:nvGraphicFramePr>
          <p:cNvPr id="9" name="Object 8">
            <a:extLst>
              <a:ext uri="{FF2B5EF4-FFF2-40B4-BE49-F238E27FC236}">
                <a16:creationId xmlns:a16="http://schemas.microsoft.com/office/drawing/2014/main" id="{5E10BC76-1EB5-4219-9EE4-B3049558FB53}"/>
              </a:ext>
            </a:extLst>
          </p:cNvPr>
          <p:cNvGraphicFramePr>
            <a:graphicFrameLocks noChangeAspect="1"/>
          </p:cNvGraphicFramePr>
          <p:nvPr/>
        </p:nvGraphicFramePr>
        <p:xfrm>
          <a:off x="272389" y="848242"/>
          <a:ext cx="11514377" cy="2030759"/>
        </p:xfrm>
        <a:graphic>
          <a:graphicData uri="http://schemas.openxmlformats.org/presentationml/2006/ole">
            <mc:AlternateContent xmlns:mc="http://schemas.openxmlformats.org/markup-compatibility/2006">
              <mc:Choice xmlns:v="urn:schemas-microsoft-com:vml" Requires="v">
                <p:oleObj spid="_x0000_s2167" name="Worksheet" r:id="rId3" imgW="15506810" imgH="2733748" progId="Excel.Sheet.12">
                  <p:embed/>
                </p:oleObj>
              </mc:Choice>
              <mc:Fallback>
                <p:oleObj name="Worksheet" r:id="rId3" imgW="15506810" imgH="2733748" progId="Excel.Sheet.12">
                  <p:embed/>
                  <p:pic>
                    <p:nvPicPr>
                      <p:cNvPr id="9" name="Object 8">
                        <a:extLst>
                          <a:ext uri="{FF2B5EF4-FFF2-40B4-BE49-F238E27FC236}">
                            <a16:creationId xmlns:a16="http://schemas.microsoft.com/office/drawing/2014/main" id="{5E10BC76-1EB5-4219-9EE4-B3049558FB53}"/>
                          </a:ext>
                        </a:extLst>
                      </p:cNvPr>
                      <p:cNvPicPr/>
                      <p:nvPr/>
                    </p:nvPicPr>
                    <p:blipFill>
                      <a:blip r:embed="rId4"/>
                      <a:stretch>
                        <a:fillRect/>
                      </a:stretch>
                    </p:blipFill>
                    <p:spPr>
                      <a:xfrm>
                        <a:off x="272389" y="848242"/>
                        <a:ext cx="11514377" cy="203075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BE46169-0ED1-4AE8-BD37-1EDF24C2ABB1}"/>
              </a:ext>
            </a:extLst>
          </p:cNvPr>
          <p:cNvGraphicFramePr>
            <a:graphicFrameLocks noChangeAspect="1"/>
          </p:cNvGraphicFramePr>
          <p:nvPr/>
        </p:nvGraphicFramePr>
        <p:xfrm>
          <a:off x="63621" y="2919798"/>
          <a:ext cx="12064758" cy="629159"/>
        </p:xfrm>
        <a:graphic>
          <a:graphicData uri="http://schemas.openxmlformats.org/presentationml/2006/ole">
            <mc:AlternateContent xmlns:mc="http://schemas.openxmlformats.org/markup-compatibility/2006">
              <mc:Choice xmlns:v="urn:schemas-microsoft-com:vml" Requires="v">
                <p:oleObj spid="_x0000_s2168" name="Worksheet" r:id="rId5" imgW="15506810" imgH="809686" progId="Excel.Sheet.12">
                  <p:embed/>
                </p:oleObj>
              </mc:Choice>
              <mc:Fallback>
                <p:oleObj name="Worksheet" r:id="rId5" imgW="15506810" imgH="809686" progId="Excel.Sheet.12">
                  <p:embed/>
                  <p:pic>
                    <p:nvPicPr>
                      <p:cNvPr id="10" name="Object 9">
                        <a:extLst>
                          <a:ext uri="{FF2B5EF4-FFF2-40B4-BE49-F238E27FC236}">
                            <a16:creationId xmlns:a16="http://schemas.microsoft.com/office/drawing/2014/main" id="{0BE46169-0ED1-4AE8-BD37-1EDF24C2ABB1}"/>
                          </a:ext>
                        </a:extLst>
                      </p:cNvPr>
                      <p:cNvPicPr/>
                      <p:nvPr/>
                    </p:nvPicPr>
                    <p:blipFill>
                      <a:blip r:embed="rId6"/>
                      <a:stretch>
                        <a:fillRect/>
                      </a:stretch>
                    </p:blipFill>
                    <p:spPr>
                      <a:xfrm>
                        <a:off x="63621" y="2919798"/>
                        <a:ext cx="12064758" cy="629159"/>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19D1C35-F407-4296-94D4-DA43792080AF}"/>
              </a:ext>
            </a:extLst>
          </p:cNvPr>
          <p:cNvGraphicFramePr>
            <a:graphicFrameLocks noChangeAspect="1"/>
          </p:cNvGraphicFramePr>
          <p:nvPr/>
        </p:nvGraphicFramePr>
        <p:xfrm>
          <a:off x="63621" y="3661555"/>
          <a:ext cx="12064758" cy="629159"/>
        </p:xfrm>
        <a:graphic>
          <a:graphicData uri="http://schemas.openxmlformats.org/presentationml/2006/ole">
            <mc:AlternateContent xmlns:mc="http://schemas.openxmlformats.org/markup-compatibility/2006">
              <mc:Choice xmlns:v="urn:schemas-microsoft-com:vml" Requires="v">
                <p:oleObj spid="_x0000_s2169" name="Worksheet" r:id="rId7" imgW="15506810" imgH="809686" progId="Excel.Sheet.12">
                  <p:embed/>
                </p:oleObj>
              </mc:Choice>
              <mc:Fallback>
                <p:oleObj name="Worksheet" r:id="rId7" imgW="15506810" imgH="809686" progId="Excel.Sheet.12">
                  <p:embed/>
                  <p:pic>
                    <p:nvPicPr>
                      <p:cNvPr id="11" name="Object 10">
                        <a:extLst>
                          <a:ext uri="{FF2B5EF4-FFF2-40B4-BE49-F238E27FC236}">
                            <a16:creationId xmlns:a16="http://schemas.microsoft.com/office/drawing/2014/main" id="{619D1C35-F407-4296-94D4-DA43792080AF}"/>
                          </a:ext>
                        </a:extLst>
                      </p:cNvPr>
                      <p:cNvPicPr/>
                      <p:nvPr/>
                    </p:nvPicPr>
                    <p:blipFill>
                      <a:blip r:embed="rId8"/>
                      <a:stretch>
                        <a:fillRect/>
                      </a:stretch>
                    </p:blipFill>
                    <p:spPr>
                      <a:xfrm>
                        <a:off x="63621" y="3661555"/>
                        <a:ext cx="12064758" cy="629159"/>
                      </a:xfrm>
                      <a:prstGeom prst="rect">
                        <a:avLst/>
                      </a:prstGeom>
                    </p:spPr>
                  </p:pic>
                </p:oleObj>
              </mc:Fallback>
            </mc:AlternateContent>
          </a:graphicData>
        </a:graphic>
      </p:graphicFrame>
    </p:spTree>
    <p:extLst>
      <p:ext uri="{BB962C8B-B14F-4D97-AF65-F5344CB8AC3E}">
        <p14:creationId xmlns:p14="http://schemas.microsoft.com/office/powerpoint/2010/main" val="1399247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DB573-E1F1-4F87-A1D2-70C5BED93AEE}"/>
              </a:ext>
            </a:extLst>
          </p:cNvPr>
          <p:cNvSpPr>
            <a:spLocks noGrp="1"/>
          </p:cNvSpPr>
          <p:nvPr>
            <p:ph type="title"/>
          </p:nvPr>
        </p:nvSpPr>
        <p:spPr/>
        <p:txBody>
          <a:bodyPr/>
          <a:lstStyle/>
          <a:p>
            <a:r>
              <a:rPr lang="en-US" dirty="0"/>
              <a:t>FD1(&amp;FD2) Ash River Training</a:t>
            </a:r>
          </a:p>
        </p:txBody>
      </p:sp>
      <p:sp>
        <p:nvSpPr>
          <p:cNvPr id="3" name="Footer Placeholder 2">
            <a:extLst>
              <a:ext uri="{FF2B5EF4-FFF2-40B4-BE49-F238E27FC236}">
                <a16:creationId xmlns:a16="http://schemas.microsoft.com/office/drawing/2014/main" id="{1E50ACA8-21CD-4F80-B64A-EE10FDB6530E}"/>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9E17913A-7464-4798-99F7-E2D1BFC857C3}"/>
              </a:ext>
            </a:extLst>
          </p:cNvPr>
          <p:cNvSpPr>
            <a:spLocks noGrp="1"/>
          </p:cNvSpPr>
          <p:nvPr>
            <p:ph type="sldNum" sz="quarter" idx="15"/>
          </p:nvPr>
        </p:nvSpPr>
        <p:spPr/>
        <p:txBody>
          <a:bodyPr/>
          <a:lstStyle/>
          <a:p>
            <a:pPr>
              <a:defRPr/>
            </a:pPr>
            <a:fld id="{98AA3EDC-84CE-5D44-955B-22A59AD27526}" type="slidenum">
              <a:rPr lang="en-US" smtClean="0"/>
              <a:pPr>
                <a:defRPr/>
              </a:pPr>
              <a:t>17</a:t>
            </a:fld>
            <a:endParaRPr lang="en-US"/>
          </a:p>
        </p:txBody>
      </p:sp>
      <p:sp>
        <p:nvSpPr>
          <p:cNvPr id="5" name="Content Placeholder 4">
            <a:extLst>
              <a:ext uri="{FF2B5EF4-FFF2-40B4-BE49-F238E27FC236}">
                <a16:creationId xmlns:a16="http://schemas.microsoft.com/office/drawing/2014/main" id="{6FBFBF36-A5EA-4496-8784-BE2B32DF7E36}"/>
              </a:ext>
            </a:extLst>
          </p:cNvPr>
          <p:cNvSpPr>
            <a:spLocks noGrp="1"/>
          </p:cNvSpPr>
          <p:nvPr>
            <p:ph idx="16"/>
          </p:nvPr>
        </p:nvSpPr>
        <p:spPr>
          <a:xfrm>
            <a:off x="412660" y="1238250"/>
            <a:ext cx="5816123" cy="4846638"/>
          </a:xfrm>
        </p:spPr>
        <p:txBody>
          <a:bodyPr/>
          <a:lstStyle/>
          <a:p>
            <a:r>
              <a:rPr lang="en-US" dirty="0">
                <a:solidFill>
                  <a:schemeClr val="accent2">
                    <a:lumMod val="50000"/>
                  </a:schemeClr>
                </a:solidFill>
              </a:rPr>
              <a:t>Mid 2024 – Mid 2025</a:t>
            </a:r>
          </a:p>
          <a:p>
            <a:pPr lvl="1"/>
            <a:r>
              <a:rPr lang="en-US" dirty="0">
                <a:solidFill>
                  <a:schemeClr val="tx1"/>
                </a:solidFill>
              </a:rPr>
              <a:t>As consortia procedures/HA mature</a:t>
            </a:r>
          </a:p>
          <a:p>
            <a:pPr lvl="2"/>
            <a:r>
              <a:rPr lang="en-US" dirty="0">
                <a:solidFill>
                  <a:schemeClr val="tx1"/>
                </a:solidFill>
              </a:rPr>
              <a:t>Workshops at Ash River</a:t>
            </a:r>
          </a:p>
          <a:p>
            <a:pPr lvl="1"/>
            <a:endParaRPr lang="en-US" dirty="0">
              <a:solidFill>
                <a:schemeClr val="tx1"/>
              </a:solidFill>
            </a:endParaRPr>
          </a:p>
          <a:p>
            <a:pPr lvl="1"/>
            <a:r>
              <a:rPr lang="en-US" dirty="0">
                <a:solidFill>
                  <a:schemeClr val="tx1"/>
                </a:solidFill>
              </a:rPr>
              <a:t>Training for DUNE </a:t>
            </a:r>
          </a:p>
          <a:p>
            <a:pPr lvl="2"/>
            <a:r>
              <a:rPr lang="en-US" dirty="0">
                <a:solidFill>
                  <a:schemeClr val="tx1"/>
                </a:solidFill>
              </a:rPr>
              <a:t>Lead technicians and installation coordinators</a:t>
            </a:r>
          </a:p>
          <a:p>
            <a:pPr lvl="2"/>
            <a:r>
              <a:rPr lang="en-US" dirty="0">
                <a:solidFill>
                  <a:schemeClr val="tx1"/>
                </a:solidFill>
              </a:rPr>
              <a:t>Mold Ash River procedures to underground ready documents with ES&amp;H</a:t>
            </a:r>
          </a:p>
          <a:p>
            <a:pPr lvl="1"/>
            <a:endParaRPr lang="en-US" dirty="0">
              <a:solidFill>
                <a:schemeClr val="tx1"/>
              </a:solidFill>
            </a:endParaRPr>
          </a:p>
          <a:p>
            <a:pPr lvl="1"/>
            <a:r>
              <a:rPr lang="en-US" dirty="0">
                <a:solidFill>
                  <a:schemeClr val="tx1"/>
                </a:solidFill>
              </a:rPr>
              <a:t>Visit SURF to establish assembly readiness of cavern, cleanroom, </a:t>
            </a:r>
            <a:r>
              <a:rPr lang="en-US" dirty="0" err="1">
                <a:solidFill>
                  <a:schemeClr val="tx1"/>
                </a:solidFill>
              </a:rPr>
              <a:t>coldbox</a:t>
            </a:r>
            <a:r>
              <a:rPr lang="en-US" dirty="0">
                <a:solidFill>
                  <a:schemeClr val="tx1"/>
                </a:solidFill>
              </a:rPr>
              <a:t>, cryostat</a:t>
            </a:r>
          </a:p>
          <a:p>
            <a:endParaRPr lang="en-US" dirty="0"/>
          </a:p>
        </p:txBody>
      </p:sp>
      <p:sp>
        <p:nvSpPr>
          <p:cNvPr id="6" name="Content Placeholder 5">
            <a:extLst>
              <a:ext uri="{FF2B5EF4-FFF2-40B4-BE49-F238E27FC236}">
                <a16:creationId xmlns:a16="http://schemas.microsoft.com/office/drawing/2014/main" id="{F9B34326-4ADF-4082-94AB-9E823F7B27EB}"/>
              </a:ext>
            </a:extLst>
          </p:cNvPr>
          <p:cNvSpPr>
            <a:spLocks noGrp="1"/>
          </p:cNvSpPr>
          <p:nvPr>
            <p:ph idx="17"/>
          </p:nvPr>
        </p:nvSpPr>
        <p:spPr/>
        <p:txBody>
          <a:bodyPr/>
          <a:lstStyle/>
          <a:p>
            <a:r>
              <a:rPr lang="en-US" dirty="0">
                <a:solidFill>
                  <a:schemeClr val="accent2">
                    <a:lumMod val="50000"/>
                  </a:schemeClr>
                </a:solidFill>
              </a:rPr>
              <a:t>Late 2025</a:t>
            </a:r>
          </a:p>
          <a:p>
            <a:pPr lvl="1"/>
            <a:r>
              <a:rPr lang="en-US" dirty="0">
                <a:solidFill>
                  <a:schemeClr val="tx1"/>
                </a:solidFill>
              </a:rPr>
              <a:t>Decommission Ash River</a:t>
            </a:r>
          </a:p>
          <a:p>
            <a:pPr lvl="1"/>
            <a:endParaRPr lang="en-US" dirty="0">
              <a:solidFill>
                <a:schemeClr val="tx1"/>
              </a:solidFill>
            </a:endParaRPr>
          </a:p>
          <a:p>
            <a:endParaRPr lang="en-US" dirty="0">
              <a:solidFill>
                <a:schemeClr val="tx1"/>
              </a:solidFill>
            </a:endParaRPr>
          </a:p>
          <a:p>
            <a:endParaRPr lang="en-US" dirty="0">
              <a:solidFill>
                <a:schemeClr val="tx1"/>
              </a:solidFill>
            </a:endParaRPr>
          </a:p>
          <a:p>
            <a:r>
              <a:rPr lang="en-US" dirty="0">
                <a:solidFill>
                  <a:schemeClr val="tx1"/>
                </a:solidFill>
              </a:rPr>
              <a:t>Where is Tom at this point?</a:t>
            </a:r>
          </a:p>
        </p:txBody>
      </p:sp>
      <p:sp>
        <p:nvSpPr>
          <p:cNvPr id="7" name="Date Placeholder 6">
            <a:extLst>
              <a:ext uri="{FF2B5EF4-FFF2-40B4-BE49-F238E27FC236}">
                <a16:creationId xmlns:a16="http://schemas.microsoft.com/office/drawing/2014/main" id="{DE725B51-200C-46EC-94E5-6252A6A710D9}"/>
              </a:ext>
            </a:extLst>
          </p:cNvPr>
          <p:cNvSpPr>
            <a:spLocks noGrp="1"/>
          </p:cNvSpPr>
          <p:nvPr>
            <p:ph type="dt" sz="half" idx="2"/>
          </p:nvPr>
        </p:nvSpPr>
        <p:spPr/>
        <p:txBody>
          <a:bodyPr/>
          <a:lstStyle/>
          <a:p>
            <a:pPr>
              <a:defRPr/>
            </a:pPr>
            <a:r>
              <a:rPr lang="en-US"/>
              <a:t>April 4, 2022</a:t>
            </a:r>
          </a:p>
        </p:txBody>
      </p:sp>
    </p:spTree>
    <p:extLst>
      <p:ext uri="{BB962C8B-B14F-4D97-AF65-F5344CB8AC3E}">
        <p14:creationId xmlns:p14="http://schemas.microsoft.com/office/powerpoint/2010/main" val="551936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handcart&#10;&#10;Description automatically generated">
            <a:extLst>
              <a:ext uri="{FF2B5EF4-FFF2-40B4-BE49-F238E27FC236}">
                <a16:creationId xmlns:a16="http://schemas.microsoft.com/office/drawing/2014/main" id="{20A05698-588C-4602-AF05-007A7A161EB6}"/>
              </a:ext>
            </a:extLst>
          </p:cNvPr>
          <p:cNvPicPr>
            <a:picLocks noChangeAspect="1"/>
          </p:cNvPicPr>
          <p:nvPr/>
        </p:nvPicPr>
        <p:blipFill rotWithShape="1">
          <a:blip r:embed="rId3"/>
          <a:srcRect l="19331" r="16728"/>
          <a:stretch/>
        </p:blipFill>
        <p:spPr>
          <a:xfrm>
            <a:off x="6978094" y="1122463"/>
            <a:ext cx="4102282" cy="4769490"/>
          </a:xfrm>
          <a:prstGeom prst="rect">
            <a:avLst/>
          </a:prstGeom>
        </p:spPr>
      </p:pic>
      <p:sp>
        <p:nvSpPr>
          <p:cNvPr id="8" name="Title 7">
            <a:extLst>
              <a:ext uri="{FF2B5EF4-FFF2-40B4-BE49-F238E27FC236}">
                <a16:creationId xmlns:a16="http://schemas.microsoft.com/office/drawing/2014/main" id="{9D237788-252F-433E-BA21-4384959B3C8D}"/>
              </a:ext>
            </a:extLst>
          </p:cNvPr>
          <p:cNvSpPr>
            <a:spLocks noGrp="1"/>
          </p:cNvSpPr>
          <p:nvPr>
            <p:ph type="title"/>
          </p:nvPr>
        </p:nvSpPr>
        <p:spPr/>
        <p:txBody>
          <a:bodyPr/>
          <a:lstStyle/>
          <a:p>
            <a:r>
              <a:rPr lang="en-US" dirty="0"/>
              <a:t>FD2 Mechanical Tests at Ash River</a:t>
            </a:r>
          </a:p>
        </p:txBody>
      </p:sp>
      <p:sp>
        <p:nvSpPr>
          <p:cNvPr id="7" name="Date Placeholder 6">
            <a:extLst>
              <a:ext uri="{FF2B5EF4-FFF2-40B4-BE49-F238E27FC236}">
                <a16:creationId xmlns:a16="http://schemas.microsoft.com/office/drawing/2014/main" id="{17AC6BB7-FE5A-4E3D-A612-3F9944D5AAC0}"/>
              </a:ext>
            </a:extLst>
          </p:cNvPr>
          <p:cNvSpPr>
            <a:spLocks noGrp="1"/>
          </p:cNvSpPr>
          <p:nvPr>
            <p:ph type="dt" sz="half" idx="2"/>
          </p:nvPr>
        </p:nvSpPr>
        <p:spPr/>
        <p:txBody>
          <a:bodyPr/>
          <a:lstStyle/>
          <a:p>
            <a:pPr>
              <a:defRPr/>
            </a:pPr>
            <a:r>
              <a:rPr lang="en-US"/>
              <a:t>April 4, 2022</a:t>
            </a:r>
          </a:p>
        </p:txBody>
      </p:sp>
      <p:sp>
        <p:nvSpPr>
          <p:cNvPr id="3" name="Footer Placeholder 2">
            <a:extLst>
              <a:ext uri="{FF2B5EF4-FFF2-40B4-BE49-F238E27FC236}">
                <a16:creationId xmlns:a16="http://schemas.microsoft.com/office/drawing/2014/main" id="{D2DD8318-BE49-4E8D-8A31-81DE4DE97882}"/>
              </a:ext>
            </a:extLst>
          </p:cNvPr>
          <p:cNvSpPr>
            <a:spLocks noGrp="1"/>
          </p:cNvSpPr>
          <p:nvPr>
            <p:ph type="ftr" sz="quarter" idx="3"/>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42675AD8-BB5D-4124-9F3C-D797A32BC115}"/>
              </a:ext>
            </a:extLst>
          </p:cNvPr>
          <p:cNvSpPr>
            <a:spLocks noGrp="1"/>
          </p:cNvSpPr>
          <p:nvPr>
            <p:ph type="sldNum" sz="quarter" idx="4"/>
          </p:nvPr>
        </p:nvSpPr>
        <p:spPr/>
        <p:txBody>
          <a:bodyPr/>
          <a:lstStyle/>
          <a:p>
            <a:pPr>
              <a:defRPr/>
            </a:pPr>
            <a:fld id="{98AA3EDC-84CE-5D44-955B-22A59AD27526}" type="slidenum">
              <a:rPr lang="en-US" smtClean="0"/>
              <a:pPr>
                <a:defRPr/>
              </a:pPr>
              <a:t>18</a:t>
            </a:fld>
            <a:endParaRPr lang="en-US"/>
          </a:p>
        </p:txBody>
      </p:sp>
      <p:sp>
        <p:nvSpPr>
          <p:cNvPr id="10" name="Content Placeholder 9">
            <a:extLst>
              <a:ext uri="{FF2B5EF4-FFF2-40B4-BE49-F238E27FC236}">
                <a16:creationId xmlns:a16="http://schemas.microsoft.com/office/drawing/2014/main" id="{BFBDFC7D-E04C-4322-AAC4-18A3CDECC5E9}"/>
              </a:ext>
            </a:extLst>
          </p:cNvPr>
          <p:cNvSpPr>
            <a:spLocks noGrp="1"/>
          </p:cNvSpPr>
          <p:nvPr>
            <p:ph idx="11"/>
          </p:nvPr>
        </p:nvSpPr>
        <p:spPr>
          <a:xfrm>
            <a:off x="605368" y="1207770"/>
            <a:ext cx="6022006" cy="5031626"/>
          </a:xfrm>
        </p:spPr>
        <p:txBody>
          <a:bodyPr>
            <a:normAutofit fontScale="92500" lnSpcReduction="20000"/>
          </a:bodyPr>
          <a:lstStyle/>
          <a:p>
            <a:pPr marL="0" indent="0" algn="ctr">
              <a:buNone/>
            </a:pPr>
            <a:r>
              <a:rPr lang="en-US" b="1" dirty="0">
                <a:solidFill>
                  <a:schemeClr val="tx1"/>
                </a:solidFill>
              </a:rPr>
              <a:t>We propose to do a full-scale mechanical mockup up of the final row 20 of FD2 all in sequence as explained in the FD2 Installation plan </a:t>
            </a:r>
            <a:r>
              <a:rPr lang="en-US" b="1" u="sng" dirty="0">
                <a:solidFill>
                  <a:schemeClr val="tx1"/>
                </a:solidFill>
              </a:rPr>
              <a:t>collaborating with FD2 consortia members</a:t>
            </a:r>
            <a:r>
              <a:rPr lang="en-US" b="1" dirty="0">
                <a:solidFill>
                  <a:schemeClr val="tx1"/>
                </a:solidFill>
              </a:rPr>
              <a:t>.</a:t>
            </a:r>
          </a:p>
          <a:p>
            <a:r>
              <a:rPr lang="en-US" b="1" dirty="0">
                <a:solidFill>
                  <a:schemeClr val="tx1"/>
                </a:solidFill>
              </a:rPr>
              <a:t>FD2 False floor</a:t>
            </a:r>
          </a:p>
          <a:p>
            <a:r>
              <a:rPr lang="en-US" b="1" dirty="0">
                <a:solidFill>
                  <a:schemeClr val="tx1"/>
                </a:solidFill>
              </a:rPr>
              <a:t>Moving TPC components thru TCO</a:t>
            </a:r>
          </a:p>
          <a:p>
            <a:r>
              <a:rPr lang="en-US" b="1" dirty="0">
                <a:solidFill>
                  <a:schemeClr val="tx1"/>
                </a:solidFill>
              </a:rPr>
              <a:t>Cable tray and PDs on the wall of the cryostat</a:t>
            </a:r>
          </a:p>
          <a:p>
            <a:r>
              <a:rPr lang="en-US" b="1" dirty="0">
                <a:solidFill>
                  <a:schemeClr val="tx1"/>
                </a:solidFill>
              </a:rPr>
              <a:t>Row 20 CRP-SS16 and Cathode plane including cabling access and Super structure stability structure</a:t>
            </a:r>
          </a:p>
          <a:p>
            <a:r>
              <a:rPr lang="en-US" b="1" dirty="0">
                <a:solidFill>
                  <a:schemeClr val="tx1"/>
                </a:solidFill>
              </a:rPr>
              <a:t>HV Field cages (1 Side and  1 end wall) </a:t>
            </a:r>
          </a:p>
          <a:p>
            <a:r>
              <a:rPr lang="en-US" b="1" dirty="0">
                <a:solidFill>
                  <a:schemeClr val="tx1"/>
                </a:solidFill>
              </a:rPr>
              <a:t>Two bottom CRPs</a:t>
            </a:r>
          </a:p>
          <a:p>
            <a:r>
              <a:rPr lang="en-US" b="1" dirty="0">
                <a:solidFill>
                  <a:schemeClr val="tx1"/>
                </a:solidFill>
              </a:rPr>
              <a:t>Test access to all these components including cabling in the final row (Top CRP access via access hole)</a:t>
            </a:r>
          </a:p>
          <a:p>
            <a:endParaRPr lang="en-US" dirty="0"/>
          </a:p>
          <a:p>
            <a:endParaRPr lang="en-US" dirty="0"/>
          </a:p>
        </p:txBody>
      </p:sp>
      <p:sp>
        <p:nvSpPr>
          <p:cNvPr id="6" name="TextBox 5">
            <a:extLst>
              <a:ext uri="{FF2B5EF4-FFF2-40B4-BE49-F238E27FC236}">
                <a16:creationId xmlns:a16="http://schemas.microsoft.com/office/drawing/2014/main" id="{09E112F2-FF25-4816-AE39-C48F3CCFACE9}"/>
              </a:ext>
            </a:extLst>
          </p:cNvPr>
          <p:cNvSpPr txBox="1"/>
          <p:nvPr/>
        </p:nvSpPr>
        <p:spPr>
          <a:xfrm>
            <a:off x="6779615" y="5920434"/>
            <a:ext cx="4687260" cy="369332"/>
          </a:xfrm>
          <a:prstGeom prst="rect">
            <a:avLst/>
          </a:prstGeom>
          <a:noFill/>
        </p:spPr>
        <p:txBody>
          <a:bodyPr wrap="square" rtlCol="0">
            <a:spAutoFit/>
          </a:bodyPr>
          <a:lstStyle/>
          <a:p>
            <a:r>
              <a:rPr lang="en-US" dirty="0"/>
              <a:t>CRP-SS16 installed at Ash River in front of TCO</a:t>
            </a:r>
          </a:p>
        </p:txBody>
      </p:sp>
      <p:sp>
        <p:nvSpPr>
          <p:cNvPr id="12" name="TextBox 11">
            <a:extLst>
              <a:ext uri="{FF2B5EF4-FFF2-40B4-BE49-F238E27FC236}">
                <a16:creationId xmlns:a16="http://schemas.microsoft.com/office/drawing/2014/main" id="{5E2EFFED-9586-45F9-9224-DB2DD8B5EE0E}"/>
              </a:ext>
            </a:extLst>
          </p:cNvPr>
          <p:cNvSpPr txBox="1"/>
          <p:nvPr/>
        </p:nvSpPr>
        <p:spPr>
          <a:xfrm>
            <a:off x="9660592" y="3045543"/>
            <a:ext cx="814508" cy="461665"/>
          </a:xfrm>
          <a:prstGeom prst="rect">
            <a:avLst/>
          </a:prstGeom>
          <a:noFill/>
        </p:spPr>
        <p:txBody>
          <a:bodyPr wrap="square" rtlCol="0">
            <a:spAutoFit/>
          </a:bodyPr>
          <a:lstStyle/>
          <a:p>
            <a:r>
              <a:rPr lang="en-US" sz="2400" dirty="0"/>
              <a:t>TCO</a:t>
            </a:r>
          </a:p>
        </p:txBody>
      </p:sp>
      <p:sp>
        <p:nvSpPr>
          <p:cNvPr id="14" name="TextBox 13">
            <a:extLst>
              <a:ext uri="{FF2B5EF4-FFF2-40B4-BE49-F238E27FC236}">
                <a16:creationId xmlns:a16="http://schemas.microsoft.com/office/drawing/2014/main" id="{B9CFD580-361B-4BF8-B2AF-36A587AB5FB0}"/>
              </a:ext>
            </a:extLst>
          </p:cNvPr>
          <p:cNvSpPr txBox="1"/>
          <p:nvPr/>
        </p:nvSpPr>
        <p:spPr>
          <a:xfrm>
            <a:off x="7244338" y="3637104"/>
            <a:ext cx="1315462" cy="461665"/>
          </a:xfrm>
          <a:prstGeom prst="rect">
            <a:avLst/>
          </a:prstGeom>
          <a:noFill/>
        </p:spPr>
        <p:txBody>
          <a:bodyPr wrap="square" rtlCol="0">
            <a:spAutoFit/>
          </a:bodyPr>
          <a:lstStyle/>
          <a:p>
            <a:r>
              <a:rPr lang="en-US" sz="2400" dirty="0"/>
              <a:t>Cathode</a:t>
            </a:r>
          </a:p>
        </p:txBody>
      </p:sp>
      <p:sp>
        <p:nvSpPr>
          <p:cNvPr id="15" name="TextBox 14">
            <a:extLst>
              <a:ext uri="{FF2B5EF4-FFF2-40B4-BE49-F238E27FC236}">
                <a16:creationId xmlns:a16="http://schemas.microsoft.com/office/drawing/2014/main" id="{9ABFBD7D-7EFC-43E7-BE23-1F4446226706}"/>
              </a:ext>
            </a:extLst>
          </p:cNvPr>
          <p:cNvSpPr txBox="1"/>
          <p:nvPr/>
        </p:nvSpPr>
        <p:spPr>
          <a:xfrm>
            <a:off x="7385050" y="2296243"/>
            <a:ext cx="1000900" cy="461665"/>
          </a:xfrm>
          <a:prstGeom prst="rect">
            <a:avLst/>
          </a:prstGeom>
          <a:noFill/>
        </p:spPr>
        <p:txBody>
          <a:bodyPr wrap="square" rtlCol="0">
            <a:spAutoFit/>
          </a:bodyPr>
          <a:lstStyle/>
          <a:p>
            <a:r>
              <a:rPr lang="en-US" sz="2400" dirty="0"/>
              <a:t>T-CRP</a:t>
            </a:r>
          </a:p>
        </p:txBody>
      </p:sp>
      <p:sp>
        <p:nvSpPr>
          <p:cNvPr id="16" name="TextBox 15">
            <a:extLst>
              <a:ext uri="{FF2B5EF4-FFF2-40B4-BE49-F238E27FC236}">
                <a16:creationId xmlns:a16="http://schemas.microsoft.com/office/drawing/2014/main" id="{3AF591A6-634D-4769-89A2-FE8C81C3BAA9}"/>
              </a:ext>
            </a:extLst>
          </p:cNvPr>
          <p:cNvSpPr txBox="1"/>
          <p:nvPr/>
        </p:nvSpPr>
        <p:spPr>
          <a:xfrm>
            <a:off x="9321800" y="4968623"/>
            <a:ext cx="1000900" cy="461665"/>
          </a:xfrm>
          <a:prstGeom prst="rect">
            <a:avLst/>
          </a:prstGeom>
          <a:noFill/>
        </p:spPr>
        <p:txBody>
          <a:bodyPr wrap="square" rtlCol="0">
            <a:spAutoFit/>
          </a:bodyPr>
          <a:lstStyle/>
          <a:p>
            <a:r>
              <a:rPr lang="en-US" sz="2400" dirty="0"/>
              <a:t>B-CRP</a:t>
            </a:r>
          </a:p>
        </p:txBody>
      </p:sp>
    </p:spTree>
    <p:extLst>
      <p:ext uri="{BB962C8B-B14F-4D97-AF65-F5344CB8AC3E}">
        <p14:creationId xmlns:p14="http://schemas.microsoft.com/office/powerpoint/2010/main" val="3820472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16697-8595-45A1-8AC0-C5689896D35D}"/>
              </a:ext>
            </a:extLst>
          </p:cNvPr>
          <p:cNvSpPr>
            <a:spLocks noGrp="1"/>
          </p:cNvSpPr>
          <p:nvPr>
            <p:ph type="title"/>
          </p:nvPr>
        </p:nvSpPr>
        <p:spPr>
          <a:xfrm>
            <a:off x="464049" y="405592"/>
            <a:ext cx="11263901" cy="647102"/>
          </a:xfrm>
        </p:spPr>
        <p:txBody>
          <a:bodyPr/>
          <a:lstStyle/>
          <a:p>
            <a:r>
              <a:rPr lang="en-US" dirty="0"/>
              <a:t>Step 1: </a:t>
            </a:r>
            <a:r>
              <a:rPr lang="en-US" sz="3600" dirty="0"/>
              <a:t>Floor, cable trays, Ground Planes and PDs </a:t>
            </a:r>
          </a:p>
        </p:txBody>
      </p:sp>
      <p:sp>
        <p:nvSpPr>
          <p:cNvPr id="3" name="Date Placeholder 2">
            <a:extLst>
              <a:ext uri="{FF2B5EF4-FFF2-40B4-BE49-F238E27FC236}">
                <a16:creationId xmlns:a16="http://schemas.microsoft.com/office/drawing/2014/main" id="{B2E47962-9270-46DA-9B90-42B9929E403B}"/>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1317E31D-814B-4A87-84F6-23DED9BC3F46}"/>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B0C15E00-EBD5-4DAD-BAF9-A59219E1E1C3}"/>
              </a:ext>
            </a:extLst>
          </p:cNvPr>
          <p:cNvSpPr>
            <a:spLocks noGrp="1"/>
          </p:cNvSpPr>
          <p:nvPr>
            <p:ph type="sldNum" sz="quarter" idx="4"/>
          </p:nvPr>
        </p:nvSpPr>
        <p:spPr/>
        <p:txBody>
          <a:bodyPr/>
          <a:lstStyle/>
          <a:p>
            <a:pPr>
              <a:defRPr/>
            </a:pPr>
            <a:fld id="{0C39C72E-2A13-EB4D-AD45-6D4E6ACAED8D}" type="slidenum">
              <a:rPr lang="en-US" smtClean="0"/>
              <a:pPr>
                <a:defRPr/>
              </a:pPr>
              <a:t>19</a:t>
            </a:fld>
            <a:endParaRPr lang="en-US" dirty="0"/>
          </a:p>
        </p:txBody>
      </p:sp>
      <p:sp>
        <p:nvSpPr>
          <p:cNvPr id="6" name="Content Placeholder 5">
            <a:extLst>
              <a:ext uri="{FF2B5EF4-FFF2-40B4-BE49-F238E27FC236}">
                <a16:creationId xmlns:a16="http://schemas.microsoft.com/office/drawing/2014/main" id="{C57687E3-772F-4B31-A389-CC0C3AFA0A8F}"/>
              </a:ext>
            </a:extLst>
          </p:cNvPr>
          <p:cNvSpPr>
            <a:spLocks noGrp="1"/>
          </p:cNvSpPr>
          <p:nvPr>
            <p:ph idx="11"/>
          </p:nvPr>
        </p:nvSpPr>
        <p:spPr/>
        <p:txBody>
          <a:bodyPr>
            <a:normAutofit lnSpcReduction="10000"/>
          </a:bodyPr>
          <a:lstStyle/>
          <a:p>
            <a:r>
              <a:rPr lang="en-US" dirty="0"/>
              <a:t>The floor sections for FD1 while slightly different sized plywood can be used to mock-up the FD2 floor without additional costs. </a:t>
            </a:r>
          </a:p>
          <a:p>
            <a:r>
              <a:rPr lang="en-US" dirty="0"/>
              <a:t>Install appropriate bolt connections that will be available in the cryostat on Ash River cyrostat structure </a:t>
            </a:r>
          </a:p>
          <a:p>
            <a:r>
              <a:rPr lang="en-US" dirty="0"/>
              <a:t>Test installation procedures for cable trays, floor removable (and replacement) for cabling</a:t>
            </a:r>
          </a:p>
          <a:p>
            <a:r>
              <a:rPr lang="en-US" dirty="0"/>
              <a:t>Ramp in TCO area for moving equipment</a:t>
            </a:r>
          </a:p>
          <a:p>
            <a:r>
              <a:rPr lang="en-US" dirty="0"/>
              <a:t>TCO beam (will have to fabricate new beam)</a:t>
            </a:r>
          </a:p>
        </p:txBody>
      </p:sp>
      <p:sp>
        <p:nvSpPr>
          <p:cNvPr id="10" name="TextBox 9">
            <a:extLst>
              <a:ext uri="{FF2B5EF4-FFF2-40B4-BE49-F238E27FC236}">
                <a16:creationId xmlns:a16="http://schemas.microsoft.com/office/drawing/2014/main" id="{96B5AC96-D9FD-4908-BAF3-C73FA4A7F66E}"/>
              </a:ext>
            </a:extLst>
          </p:cNvPr>
          <p:cNvSpPr txBox="1"/>
          <p:nvPr/>
        </p:nvSpPr>
        <p:spPr>
          <a:xfrm>
            <a:off x="8987589" y="5870064"/>
            <a:ext cx="3025943" cy="369332"/>
          </a:xfrm>
          <a:prstGeom prst="rect">
            <a:avLst/>
          </a:prstGeom>
          <a:noFill/>
        </p:spPr>
        <p:txBody>
          <a:bodyPr wrap="square" rtlCol="0">
            <a:spAutoFit/>
          </a:bodyPr>
          <a:lstStyle/>
          <a:p>
            <a:r>
              <a:rPr lang="en-US" dirty="0"/>
              <a:t>Cable trays and PDs on Row 1</a:t>
            </a:r>
          </a:p>
        </p:txBody>
      </p:sp>
      <p:pic>
        <p:nvPicPr>
          <p:cNvPr id="13" name="Picture 12" descr="A screenshot of a computer&#10;&#10;Description automatically generated">
            <a:extLst>
              <a:ext uri="{FF2B5EF4-FFF2-40B4-BE49-F238E27FC236}">
                <a16:creationId xmlns:a16="http://schemas.microsoft.com/office/drawing/2014/main" id="{6B9E55B7-903D-C649-856A-4BC7FADBCFBE}"/>
              </a:ext>
            </a:extLst>
          </p:cNvPr>
          <p:cNvPicPr>
            <a:picLocks noChangeAspect="1"/>
          </p:cNvPicPr>
          <p:nvPr/>
        </p:nvPicPr>
        <p:blipFill rotWithShape="1">
          <a:blip r:embed="rId2"/>
          <a:srcRect l="42591" t="20306" r="21973" b="25750"/>
          <a:stretch/>
        </p:blipFill>
        <p:spPr>
          <a:xfrm>
            <a:off x="8987589" y="3188337"/>
            <a:ext cx="3025943" cy="2634213"/>
          </a:xfrm>
          <a:prstGeom prst="rect">
            <a:avLst/>
          </a:prstGeom>
        </p:spPr>
      </p:pic>
      <p:pic>
        <p:nvPicPr>
          <p:cNvPr id="14" name="Content Placeholder 6" descr="Diagram, engineering drawing&#10;&#10;Description automatically generated">
            <a:extLst>
              <a:ext uri="{FF2B5EF4-FFF2-40B4-BE49-F238E27FC236}">
                <a16:creationId xmlns:a16="http://schemas.microsoft.com/office/drawing/2014/main" id="{00000000-0008-0000-0000-00005B000000}"/>
              </a:ext>
            </a:extLst>
          </p:cNvPr>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634" y="1207771"/>
            <a:ext cx="3920592" cy="2587736"/>
          </a:xfrm>
          <a:prstGeom prst="rect">
            <a:avLst/>
          </a:prstGeom>
        </p:spPr>
      </p:pic>
      <p:sp>
        <p:nvSpPr>
          <p:cNvPr id="15" name="TextBox 14">
            <a:extLst>
              <a:ext uri="{FF2B5EF4-FFF2-40B4-BE49-F238E27FC236}">
                <a16:creationId xmlns:a16="http://schemas.microsoft.com/office/drawing/2014/main" id="{F6E385A4-CC9C-4385-82DB-C27AD3B1B883}"/>
              </a:ext>
            </a:extLst>
          </p:cNvPr>
          <p:cNvSpPr txBox="1"/>
          <p:nvPr/>
        </p:nvSpPr>
        <p:spPr>
          <a:xfrm>
            <a:off x="6483221" y="3868990"/>
            <a:ext cx="3477010" cy="369332"/>
          </a:xfrm>
          <a:prstGeom prst="rect">
            <a:avLst/>
          </a:prstGeom>
          <a:noFill/>
        </p:spPr>
        <p:txBody>
          <a:bodyPr wrap="square" rtlCol="0">
            <a:spAutoFit/>
          </a:bodyPr>
          <a:lstStyle/>
          <a:p>
            <a:r>
              <a:rPr lang="en-US" dirty="0"/>
              <a:t>Moving Cathode planes thru TCO</a:t>
            </a:r>
          </a:p>
        </p:txBody>
      </p:sp>
    </p:spTree>
    <p:extLst>
      <p:ext uri="{BB962C8B-B14F-4D97-AF65-F5344CB8AC3E}">
        <p14:creationId xmlns:p14="http://schemas.microsoft.com/office/powerpoint/2010/main" val="3321887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0C7CA-63A4-4075-ADE1-1CC62F914C44}"/>
              </a:ext>
            </a:extLst>
          </p:cNvPr>
          <p:cNvSpPr>
            <a:spLocks noGrp="1"/>
          </p:cNvSpPr>
          <p:nvPr>
            <p:ph type="title"/>
          </p:nvPr>
        </p:nvSpPr>
        <p:spPr/>
        <p:txBody>
          <a:bodyPr/>
          <a:lstStyle/>
          <a:p>
            <a:r>
              <a:rPr lang="en-US" dirty="0"/>
              <a:t>FD1 Trial Assembly</a:t>
            </a:r>
          </a:p>
        </p:txBody>
      </p:sp>
      <p:sp>
        <p:nvSpPr>
          <p:cNvPr id="3" name="Footer Placeholder 2">
            <a:extLst>
              <a:ext uri="{FF2B5EF4-FFF2-40B4-BE49-F238E27FC236}">
                <a16:creationId xmlns:a16="http://schemas.microsoft.com/office/drawing/2014/main" id="{17D1D096-8380-4E52-90F5-F605C741BB4F}"/>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9A76B027-C7A9-4114-9C6F-C4FFF161E22F}"/>
              </a:ext>
            </a:extLst>
          </p:cNvPr>
          <p:cNvSpPr>
            <a:spLocks noGrp="1"/>
          </p:cNvSpPr>
          <p:nvPr>
            <p:ph type="sldNum" sz="quarter" idx="15"/>
          </p:nvPr>
        </p:nvSpPr>
        <p:spPr/>
        <p:txBody>
          <a:bodyPr/>
          <a:lstStyle/>
          <a:p>
            <a:pPr>
              <a:defRPr/>
            </a:pPr>
            <a:fld id="{98AA3EDC-84CE-5D44-955B-22A59AD27526}" type="slidenum">
              <a:rPr lang="en-US" smtClean="0"/>
              <a:pPr>
                <a:defRPr/>
              </a:pPr>
              <a:t>2</a:t>
            </a:fld>
            <a:endParaRPr lang="en-US"/>
          </a:p>
        </p:txBody>
      </p:sp>
      <p:sp>
        <p:nvSpPr>
          <p:cNvPr id="5" name="Content Placeholder 4">
            <a:extLst>
              <a:ext uri="{FF2B5EF4-FFF2-40B4-BE49-F238E27FC236}">
                <a16:creationId xmlns:a16="http://schemas.microsoft.com/office/drawing/2014/main" id="{4BEEA4A0-606E-4EED-AF37-CFCA8D463EA1}"/>
              </a:ext>
            </a:extLst>
          </p:cNvPr>
          <p:cNvSpPr>
            <a:spLocks noGrp="1"/>
          </p:cNvSpPr>
          <p:nvPr>
            <p:ph idx="16"/>
          </p:nvPr>
        </p:nvSpPr>
        <p:spPr>
          <a:xfrm>
            <a:off x="147873" y="981395"/>
            <a:ext cx="5331795" cy="4846638"/>
          </a:xfrm>
        </p:spPr>
        <p:txBody>
          <a:bodyPr/>
          <a:lstStyle/>
          <a:p>
            <a:r>
              <a:rPr lang="en-US" sz="1800" dirty="0">
                <a:latin typeface="Calibri" panose="020F0502020204030204" pitchFamily="34" charset="0"/>
                <a:ea typeface="Cambria" panose="02040503050406030204" pitchFamily="18" charset="0"/>
              </a:rPr>
              <a:t>C</a:t>
            </a:r>
            <a:r>
              <a:rPr lang="en-US" sz="1800" dirty="0">
                <a:effectLst/>
                <a:latin typeface="Calibri" panose="020F0502020204030204" pitchFamily="34" charset="0"/>
                <a:ea typeface="Cambria" panose="02040503050406030204" pitchFamily="18" charset="0"/>
              </a:rPr>
              <a:t>ontinue to conduct prototyping tests of mechanical assembly of the DUNE TPC</a:t>
            </a:r>
          </a:p>
          <a:p>
            <a:endParaRPr lang="en-US" sz="1800" dirty="0">
              <a:effectLst/>
              <a:latin typeface="Calibri" panose="020F0502020204030204" pitchFamily="34" charset="0"/>
              <a:ea typeface="Cambria" panose="02040503050406030204" pitchFamily="18" charset="0"/>
            </a:endParaRPr>
          </a:p>
          <a:p>
            <a:r>
              <a:rPr lang="en-US" sz="1800" dirty="0">
                <a:effectLst/>
                <a:latin typeface="Calibri" panose="020F0502020204030204" pitchFamily="34" charset="0"/>
                <a:ea typeface="Cambria" panose="02040503050406030204" pitchFamily="18" charset="0"/>
              </a:rPr>
              <a:t>The long-term full-scale mockup steel structure has allowed different consortia:</a:t>
            </a:r>
          </a:p>
          <a:p>
            <a:pPr lvl="1"/>
            <a:r>
              <a:rPr lang="en-US" sz="1600" dirty="0">
                <a:effectLst/>
                <a:latin typeface="Calibri" panose="020F0502020204030204" pitchFamily="34" charset="0"/>
                <a:ea typeface="Cambria" panose="02040503050406030204" pitchFamily="18" charset="0"/>
              </a:rPr>
              <a:t>To test access</a:t>
            </a:r>
          </a:p>
          <a:p>
            <a:pPr lvl="1"/>
            <a:r>
              <a:rPr lang="en-US" sz="1600" dirty="0">
                <a:latin typeface="Calibri" panose="020F0502020204030204" pitchFamily="34" charset="0"/>
                <a:ea typeface="Cambria" panose="02040503050406030204" pitchFamily="18" charset="0"/>
              </a:rPr>
              <a:t>Test </a:t>
            </a:r>
            <a:r>
              <a:rPr lang="en-US" sz="1600" dirty="0">
                <a:effectLst/>
                <a:latin typeface="Calibri" panose="020F0502020204030204" pitchFamily="34" charset="0"/>
                <a:ea typeface="Cambria" panose="02040503050406030204" pitchFamily="18" charset="0"/>
              </a:rPr>
              <a:t>mechanical connections</a:t>
            </a:r>
          </a:p>
          <a:p>
            <a:pPr lvl="1"/>
            <a:r>
              <a:rPr lang="en-US" sz="1600" dirty="0">
                <a:latin typeface="Calibri" panose="020F0502020204030204" pitchFamily="34" charset="0"/>
                <a:ea typeface="Cambria" panose="02040503050406030204" pitchFamily="18" charset="0"/>
              </a:rPr>
              <a:t>Test </a:t>
            </a:r>
            <a:r>
              <a:rPr lang="en-US" sz="1600" dirty="0">
                <a:effectLst/>
                <a:latin typeface="Calibri" panose="020F0502020204030204" pitchFamily="34" charset="0"/>
                <a:ea typeface="Cambria" panose="02040503050406030204" pitchFamily="18" charset="0"/>
              </a:rPr>
              <a:t>lifting fixtures</a:t>
            </a:r>
          </a:p>
          <a:p>
            <a:pPr lvl="1"/>
            <a:r>
              <a:rPr lang="en-US" sz="1600" dirty="0">
                <a:latin typeface="Calibri" panose="020F0502020204030204" pitchFamily="34" charset="0"/>
                <a:ea typeface="Cambria" panose="02040503050406030204" pitchFamily="18" charset="0"/>
              </a:rPr>
              <a:t>Perform cable tests</a:t>
            </a:r>
            <a:endParaRPr lang="en-US" sz="1600" dirty="0">
              <a:effectLst/>
              <a:latin typeface="Calibri" panose="020F0502020204030204" pitchFamily="34" charset="0"/>
              <a:ea typeface="Cambria" panose="02040503050406030204" pitchFamily="18" charset="0"/>
            </a:endParaRPr>
          </a:p>
          <a:p>
            <a:pPr lvl="1"/>
            <a:r>
              <a:rPr lang="en-US" sz="1600" dirty="0">
                <a:effectLst/>
                <a:latin typeface="Calibri" panose="020F0502020204030204" pitchFamily="34" charset="0"/>
                <a:ea typeface="Cambria" panose="02040503050406030204" pitchFamily="18" charset="0"/>
              </a:rPr>
              <a:t>Perform time and motion studies</a:t>
            </a:r>
          </a:p>
          <a:p>
            <a:pPr lvl="1"/>
            <a:r>
              <a:rPr lang="en-US" sz="1600" dirty="0">
                <a:latin typeface="Calibri" panose="020F0502020204030204" pitchFamily="34" charset="0"/>
                <a:ea typeface="Cambria" panose="02040503050406030204" pitchFamily="18" charset="0"/>
              </a:rPr>
              <a:t>Understand </a:t>
            </a:r>
            <a:r>
              <a:rPr lang="en-US" sz="1600" dirty="0">
                <a:effectLst/>
                <a:latin typeface="Calibri" panose="020F0502020204030204" pitchFamily="34" charset="0"/>
                <a:ea typeface="Cambria" panose="02040503050406030204" pitchFamily="18" charset="0"/>
              </a:rPr>
              <a:t>shipping boxes/configurations</a:t>
            </a:r>
          </a:p>
          <a:p>
            <a:pPr lvl="1"/>
            <a:r>
              <a:rPr lang="en-US" sz="1600" dirty="0">
                <a:latin typeface="Calibri" panose="020F0502020204030204" pitchFamily="34" charset="0"/>
                <a:ea typeface="Cambria" panose="02040503050406030204" pitchFamily="18" charset="0"/>
              </a:rPr>
              <a:t>D</a:t>
            </a:r>
            <a:r>
              <a:rPr lang="en-US" sz="1600" dirty="0">
                <a:effectLst/>
                <a:latin typeface="Calibri" panose="020F0502020204030204" pitchFamily="34" charset="0"/>
                <a:ea typeface="Cambria" panose="02040503050406030204" pitchFamily="18" charset="0"/>
              </a:rPr>
              <a:t>etermine assembly procedure details</a:t>
            </a:r>
            <a:endParaRPr lang="en-US" dirty="0"/>
          </a:p>
        </p:txBody>
      </p:sp>
      <p:sp>
        <p:nvSpPr>
          <p:cNvPr id="7" name="Date Placeholder 6">
            <a:extLst>
              <a:ext uri="{FF2B5EF4-FFF2-40B4-BE49-F238E27FC236}">
                <a16:creationId xmlns:a16="http://schemas.microsoft.com/office/drawing/2014/main" id="{541DF9FE-7E1D-42A0-8A20-95C114D7633B}"/>
              </a:ext>
            </a:extLst>
          </p:cNvPr>
          <p:cNvSpPr>
            <a:spLocks noGrp="1"/>
          </p:cNvSpPr>
          <p:nvPr>
            <p:ph type="dt" sz="half" idx="2"/>
          </p:nvPr>
        </p:nvSpPr>
        <p:spPr/>
        <p:txBody>
          <a:bodyPr/>
          <a:lstStyle/>
          <a:p>
            <a:pPr>
              <a:defRPr/>
            </a:pPr>
            <a:r>
              <a:rPr lang="en-US"/>
              <a:t>April 4, 2022</a:t>
            </a:r>
          </a:p>
        </p:txBody>
      </p:sp>
      <p:pic>
        <p:nvPicPr>
          <p:cNvPr id="11" name="Content Placeholder 10" descr="A picture containing text, indoor, warehouse&#10;&#10;Description automatically generated">
            <a:extLst>
              <a:ext uri="{FF2B5EF4-FFF2-40B4-BE49-F238E27FC236}">
                <a16:creationId xmlns:a16="http://schemas.microsoft.com/office/drawing/2014/main" id="{269E4703-0B3E-41A3-B1EB-8A79AB22D63B}"/>
              </a:ext>
            </a:extLst>
          </p:cNvPr>
          <p:cNvPicPr>
            <a:picLocks noGrp="1" noChangeAspect="1"/>
          </p:cNvPicPr>
          <p:nvPr>
            <p:ph idx="17"/>
          </p:nvPr>
        </p:nvPicPr>
        <p:blipFill>
          <a:blip r:embed="rId2"/>
          <a:stretch>
            <a:fillRect/>
          </a:stretch>
        </p:blipFill>
        <p:spPr>
          <a:xfrm>
            <a:off x="7469389" y="83750"/>
            <a:ext cx="4659405" cy="3495536"/>
          </a:xfrm>
          <a:prstGeom prst="rect">
            <a:avLst/>
          </a:prstGeom>
        </p:spPr>
      </p:pic>
      <p:sp>
        <p:nvSpPr>
          <p:cNvPr id="12" name="TextBox 11">
            <a:extLst>
              <a:ext uri="{FF2B5EF4-FFF2-40B4-BE49-F238E27FC236}">
                <a16:creationId xmlns:a16="http://schemas.microsoft.com/office/drawing/2014/main" id="{11B236F1-C7EF-46CA-A964-E7C79A3F22DD}"/>
              </a:ext>
            </a:extLst>
          </p:cNvPr>
          <p:cNvSpPr txBox="1"/>
          <p:nvPr/>
        </p:nvSpPr>
        <p:spPr>
          <a:xfrm>
            <a:off x="4722612" y="2540119"/>
            <a:ext cx="7083107" cy="2585323"/>
          </a:xfrm>
          <a:prstGeom prst="rect">
            <a:avLst/>
          </a:prstGeom>
          <a:noFill/>
        </p:spPr>
        <p:txBody>
          <a:bodyPr wrap="square" rtlCol="0">
            <a:spAutoFit/>
          </a:bodyPr>
          <a:lstStyle/>
          <a:p>
            <a:pPr marL="285750" indent="-285750">
              <a:buFont typeface="Arial" panose="020B0604020202020204" pitchFamily="34" charset="0"/>
              <a:buChar char="•"/>
            </a:pPr>
            <a:r>
              <a:rPr lang="en-US" dirty="0">
                <a:highlight>
                  <a:srgbClr val="E95125"/>
                </a:highlight>
              </a:rPr>
              <a:t>Is it physically possible</a:t>
            </a:r>
          </a:p>
          <a:p>
            <a:pPr marL="285750" indent="-285750">
              <a:buFont typeface="Arial" panose="020B0604020202020204" pitchFamily="34" charset="0"/>
              <a:buChar char="•"/>
            </a:pPr>
            <a:r>
              <a:rPr lang="en-US" dirty="0">
                <a:highlight>
                  <a:srgbClr val="E95125"/>
                </a:highlight>
              </a:rPr>
              <a:t>Chamfering, design revisions</a:t>
            </a:r>
          </a:p>
          <a:p>
            <a:pPr marL="285750" indent="-285750">
              <a:buFont typeface="Arial" panose="020B0604020202020204" pitchFamily="34" charset="0"/>
              <a:buChar char="•"/>
            </a:pPr>
            <a:r>
              <a:rPr lang="en-US" dirty="0">
                <a:highlight>
                  <a:srgbClr val="E95125"/>
                </a:highlight>
              </a:rPr>
              <a:t>Numerous iterations – e.g. EWFC, trolleys</a:t>
            </a:r>
          </a:p>
          <a:p>
            <a:pPr marL="285750" indent="-285750">
              <a:buFont typeface="Arial" panose="020B0604020202020204" pitchFamily="34" charset="0"/>
              <a:buChar char="•"/>
            </a:pPr>
            <a:r>
              <a:rPr lang="en-US" dirty="0">
                <a:highlight>
                  <a:srgbClr val="E95125"/>
                </a:highlight>
              </a:rPr>
              <a:t>Understand procedure for safe installation</a:t>
            </a:r>
          </a:p>
          <a:p>
            <a:pPr marL="285750" indent="-285750">
              <a:buFont typeface="Arial" panose="020B0604020202020204" pitchFamily="34" charset="0"/>
              <a:buChar char="•"/>
            </a:pPr>
            <a:r>
              <a:rPr lang="en-US" dirty="0">
                <a:highlight>
                  <a:srgbClr val="E95125"/>
                </a:highlight>
              </a:rPr>
              <a:t>Complete start to finish timing rarely happens, always some discussion</a:t>
            </a:r>
          </a:p>
          <a:p>
            <a:pPr marL="285750" indent="-285750">
              <a:buFont typeface="Arial" panose="020B0604020202020204" pitchFamily="34" charset="0"/>
              <a:buChar char="•"/>
            </a:pPr>
            <a:endParaRPr lang="en-US" dirty="0">
              <a:highlight>
                <a:srgbClr val="E95125"/>
              </a:highlight>
            </a:endParaRPr>
          </a:p>
          <a:p>
            <a:pPr marL="285750" indent="-285750">
              <a:buFont typeface="Arial" panose="020B0604020202020204" pitchFamily="34" charset="0"/>
              <a:buChar char="•"/>
            </a:pPr>
            <a:r>
              <a:rPr lang="en-US" dirty="0">
                <a:highlight>
                  <a:srgbClr val="E95125"/>
                </a:highlight>
              </a:rPr>
              <a:t>Safe extraction </a:t>
            </a:r>
            <a:r>
              <a:rPr lang="en-US" dirty="0">
                <a:highlight>
                  <a:srgbClr val="E95125"/>
                </a:highlight>
                <a:sym typeface="Wingdings" panose="05000000000000000000" pitchFamily="2" charset="2"/>
              </a:rPr>
              <a:t></a:t>
            </a:r>
            <a:r>
              <a:rPr lang="en-US" dirty="0">
                <a:highlight>
                  <a:srgbClr val="E95125"/>
                </a:highlight>
              </a:rPr>
              <a:t> manipulation </a:t>
            </a:r>
            <a:r>
              <a:rPr lang="en-US" dirty="0">
                <a:highlight>
                  <a:srgbClr val="E95125"/>
                </a:highlight>
                <a:sym typeface="Wingdings" panose="05000000000000000000" pitchFamily="2" charset="2"/>
              </a:rPr>
              <a:t></a:t>
            </a:r>
            <a:r>
              <a:rPr lang="en-US" dirty="0">
                <a:highlight>
                  <a:srgbClr val="E95125"/>
                </a:highlight>
              </a:rPr>
              <a:t> final delivery to cryostat</a:t>
            </a:r>
          </a:p>
          <a:p>
            <a:pPr marL="285750" indent="-285750">
              <a:buFont typeface="Arial" panose="020B0604020202020204" pitchFamily="34" charset="0"/>
              <a:buChar char="•"/>
            </a:pPr>
            <a:endParaRPr lang="en-US" dirty="0">
              <a:highlight>
                <a:srgbClr val="E95125"/>
              </a:highlight>
            </a:endParaRPr>
          </a:p>
          <a:p>
            <a:pPr marL="285750" indent="-285750">
              <a:buFont typeface="Arial" panose="020B0604020202020204" pitchFamily="34" charset="0"/>
              <a:buChar char="•"/>
            </a:pPr>
            <a:r>
              <a:rPr lang="en-US" dirty="0">
                <a:highlight>
                  <a:srgbClr val="E95125"/>
                </a:highlight>
              </a:rPr>
              <a:t>EDMS</a:t>
            </a:r>
          </a:p>
        </p:txBody>
      </p:sp>
      <p:cxnSp>
        <p:nvCxnSpPr>
          <p:cNvPr id="14" name="Straight Arrow Connector 13">
            <a:extLst>
              <a:ext uri="{FF2B5EF4-FFF2-40B4-BE49-F238E27FC236}">
                <a16:creationId xmlns:a16="http://schemas.microsoft.com/office/drawing/2014/main" id="{4FF5D4C3-591A-4B74-8B53-BDD331E5DF3E}"/>
              </a:ext>
            </a:extLst>
          </p:cNvPr>
          <p:cNvCxnSpPr>
            <a:cxnSpLocks/>
          </p:cNvCxnSpPr>
          <p:nvPr/>
        </p:nvCxnSpPr>
        <p:spPr>
          <a:xfrm>
            <a:off x="2109457" y="2684709"/>
            <a:ext cx="2613155" cy="494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3B5CBDF6-ECA8-455C-A4AD-65A215F44691}"/>
              </a:ext>
            </a:extLst>
          </p:cNvPr>
          <p:cNvCxnSpPr>
            <a:cxnSpLocks/>
          </p:cNvCxnSpPr>
          <p:nvPr/>
        </p:nvCxnSpPr>
        <p:spPr>
          <a:xfrm>
            <a:off x="3194364" y="3004369"/>
            <a:ext cx="14804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8FD79C03-4407-4D50-BE70-BF21264D09E8}"/>
              </a:ext>
            </a:extLst>
          </p:cNvPr>
          <p:cNvCxnSpPr>
            <a:cxnSpLocks/>
          </p:cNvCxnSpPr>
          <p:nvPr/>
        </p:nvCxnSpPr>
        <p:spPr>
          <a:xfrm flipV="1">
            <a:off x="2381061" y="3292571"/>
            <a:ext cx="2293709" cy="1121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7D85F1E9-A613-46DD-915C-7BA2202B779B}"/>
              </a:ext>
            </a:extLst>
          </p:cNvPr>
          <p:cNvCxnSpPr>
            <a:cxnSpLocks/>
          </p:cNvCxnSpPr>
          <p:nvPr/>
        </p:nvCxnSpPr>
        <p:spPr>
          <a:xfrm flipV="1">
            <a:off x="2381061" y="3579286"/>
            <a:ext cx="2293709" cy="1697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D4C2DDD2-DEB7-4C33-9D5A-ED47C75273C8}"/>
              </a:ext>
            </a:extLst>
          </p:cNvPr>
          <p:cNvCxnSpPr>
            <a:cxnSpLocks/>
          </p:cNvCxnSpPr>
          <p:nvPr/>
        </p:nvCxnSpPr>
        <p:spPr>
          <a:xfrm flipV="1">
            <a:off x="3519521" y="3853631"/>
            <a:ext cx="1203091" cy="2695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B09E38A3-0F55-4AC5-9980-ED0FE9981FE6}"/>
              </a:ext>
            </a:extLst>
          </p:cNvPr>
          <p:cNvCxnSpPr>
            <a:cxnSpLocks/>
          </p:cNvCxnSpPr>
          <p:nvPr/>
        </p:nvCxnSpPr>
        <p:spPr>
          <a:xfrm flipV="1">
            <a:off x="4273466" y="4396364"/>
            <a:ext cx="515817" cy="1271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7168EC0-E261-48C4-9B35-DA2FD2F23E1C}"/>
              </a:ext>
            </a:extLst>
          </p:cNvPr>
          <p:cNvCxnSpPr>
            <a:cxnSpLocks/>
          </p:cNvCxnSpPr>
          <p:nvPr/>
        </p:nvCxnSpPr>
        <p:spPr>
          <a:xfrm>
            <a:off x="3934567" y="4903890"/>
            <a:ext cx="78804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2150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69E64-02F1-43A5-8CAB-A3E47C810590}"/>
              </a:ext>
            </a:extLst>
          </p:cNvPr>
          <p:cNvSpPr>
            <a:spLocks noGrp="1"/>
          </p:cNvSpPr>
          <p:nvPr>
            <p:ph type="title"/>
          </p:nvPr>
        </p:nvSpPr>
        <p:spPr>
          <a:xfrm>
            <a:off x="469232" y="462518"/>
            <a:ext cx="11291636" cy="647102"/>
          </a:xfrm>
        </p:spPr>
        <p:txBody>
          <a:bodyPr/>
          <a:lstStyle/>
          <a:p>
            <a:r>
              <a:rPr lang="en-US" dirty="0"/>
              <a:t>Step 2: Top CRP and Cathode Installation</a:t>
            </a:r>
          </a:p>
        </p:txBody>
      </p:sp>
      <p:sp>
        <p:nvSpPr>
          <p:cNvPr id="3" name="Date Placeholder 2">
            <a:extLst>
              <a:ext uri="{FF2B5EF4-FFF2-40B4-BE49-F238E27FC236}">
                <a16:creationId xmlns:a16="http://schemas.microsoft.com/office/drawing/2014/main" id="{8F049CB8-CB0E-4ED6-AA3E-B76EF308633E}"/>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01EAB765-EBC1-4F11-83EF-7C4E151C2B24}"/>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C670D5A6-CDFF-4ABC-8F63-F090C42A2BCF}"/>
              </a:ext>
            </a:extLst>
          </p:cNvPr>
          <p:cNvSpPr>
            <a:spLocks noGrp="1"/>
          </p:cNvSpPr>
          <p:nvPr>
            <p:ph type="sldNum" sz="quarter" idx="4"/>
          </p:nvPr>
        </p:nvSpPr>
        <p:spPr/>
        <p:txBody>
          <a:bodyPr/>
          <a:lstStyle/>
          <a:p>
            <a:pPr>
              <a:defRPr/>
            </a:pPr>
            <a:fld id="{0C39C72E-2A13-EB4D-AD45-6D4E6ACAED8D}" type="slidenum">
              <a:rPr lang="en-US" smtClean="0"/>
              <a:pPr>
                <a:defRPr/>
              </a:pPr>
              <a:t>20</a:t>
            </a:fld>
            <a:endParaRPr lang="en-US" dirty="0"/>
          </a:p>
        </p:txBody>
      </p:sp>
      <p:sp>
        <p:nvSpPr>
          <p:cNvPr id="6" name="Content Placeholder 5">
            <a:extLst>
              <a:ext uri="{FF2B5EF4-FFF2-40B4-BE49-F238E27FC236}">
                <a16:creationId xmlns:a16="http://schemas.microsoft.com/office/drawing/2014/main" id="{CC45490B-10B3-4B93-88B0-9CDB4CC94951}"/>
              </a:ext>
            </a:extLst>
          </p:cNvPr>
          <p:cNvSpPr>
            <a:spLocks noGrp="1"/>
          </p:cNvSpPr>
          <p:nvPr>
            <p:ph idx="11"/>
          </p:nvPr>
        </p:nvSpPr>
        <p:spPr>
          <a:xfrm>
            <a:off x="469231" y="1110682"/>
            <a:ext cx="6411253" cy="3641548"/>
          </a:xfrm>
        </p:spPr>
        <p:txBody>
          <a:bodyPr>
            <a:normAutofit lnSpcReduction="10000"/>
          </a:bodyPr>
          <a:lstStyle/>
          <a:p>
            <a:pPr marL="0" indent="0">
              <a:buNone/>
            </a:pPr>
            <a:r>
              <a:rPr lang="en-US" dirty="0"/>
              <a:t>This will be MUCH more difficult in the last row. The final CRP Super Structure and Cathode must be in the cryostat and the TCO beam removed before installation. Test goals</a:t>
            </a:r>
          </a:p>
          <a:p>
            <a:r>
              <a:rPr lang="en-US" dirty="0"/>
              <a:t>Position CRP Super structure </a:t>
            </a:r>
          </a:p>
          <a:p>
            <a:r>
              <a:rPr lang="en-US" dirty="0"/>
              <a:t>Install CRPs </a:t>
            </a:r>
          </a:p>
          <a:p>
            <a:r>
              <a:rPr lang="en-US" dirty="0"/>
              <a:t>Raise to proper elevation to install cathode </a:t>
            </a:r>
          </a:p>
          <a:p>
            <a:r>
              <a:rPr lang="en-US" dirty="0"/>
              <a:t>Raise to cabling position and test stabilization concept</a:t>
            </a:r>
          </a:p>
          <a:p>
            <a:pPr marL="0" indent="0">
              <a:buNone/>
            </a:pPr>
            <a:endParaRPr lang="en-US" dirty="0"/>
          </a:p>
        </p:txBody>
      </p:sp>
      <p:pic>
        <p:nvPicPr>
          <p:cNvPr id="8" name="Image 6">
            <a:extLst>
              <a:ext uri="{FF2B5EF4-FFF2-40B4-BE49-F238E27FC236}">
                <a16:creationId xmlns:a16="http://schemas.microsoft.com/office/drawing/2014/main" id="{AFF7F7AE-71E7-47D5-94EC-5C65FC0A4A20}"/>
              </a:ext>
            </a:extLst>
          </p:cNvPr>
          <p:cNvPicPr>
            <a:picLocks noChangeAspect="1"/>
          </p:cNvPicPr>
          <p:nvPr/>
        </p:nvPicPr>
        <p:blipFill rotWithShape="1">
          <a:blip r:embed="rId3"/>
          <a:srcRect l="12362" t="3875" b="6518"/>
          <a:stretch/>
        </p:blipFill>
        <p:spPr>
          <a:xfrm>
            <a:off x="1058314" y="4563985"/>
            <a:ext cx="1953519" cy="1740482"/>
          </a:xfrm>
          <a:prstGeom prst="rect">
            <a:avLst/>
          </a:prstGeom>
        </p:spPr>
      </p:pic>
      <p:sp>
        <p:nvSpPr>
          <p:cNvPr id="13" name="TextBox 12">
            <a:extLst>
              <a:ext uri="{FF2B5EF4-FFF2-40B4-BE49-F238E27FC236}">
                <a16:creationId xmlns:a16="http://schemas.microsoft.com/office/drawing/2014/main" id="{A1B0F867-41F2-452A-A348-57F5FE9E3113}"/>
              </a:ext>
            </a:extLst>
          </p:cNvPr>
          <p:cNvSpPr txBox="1"/>
          <p:nvPr/>
        </p:nvSpPr>
        <p:spPr>
          <a:xfrm>
            <a:off x="6786592" y="5842802"/>
            <a:ext cx="5126179" cy="461665"/>
          </a:xfrm>
          <a:prstGeom prst="rect">
            <a:avLst/>
          </a:prstGeom>
          <a:noFill/>
        </p:spPr>
        <p:txBody>
          <a:bodyPr wrap="square" rtlCol="0">
            <a:spAutoFit/>
          </a:bodyPr>
          <a:lstStyle/>
          <a:p>
            <a:r>
              <a:rPr lang="en-US" sz="2400" dirty="0"/>
              <a:t>CRP-SS16 and Cathode in final position</a:t>
            </a:r>
          </a:p>
        </p:txBody>
      </p:sp>
      <p:pic>
        <p:nvPicPr>
          <p:cNvPr id="15" name="Picture 14">
            <a:extLst>
              <a:ext uri="{FF2B5EF4-FFF2-40B4-BE49-F238E27FC236}">
                <a16:creationId xmlns:a16="http://schemas.microsoft.com/office/drawing/2014/main" id="{00F45118-951F-42F0-A6E1-836FEBF34E57}"/>
              </a:ext>
            </a:extLst>
          </p:cNvPr>
          <p:cNvPicPr>
            <a:picLocks noChangeAspect="1"/>
          </p:cNvPicPr>
          <p:nvPr/>
        </p:nvPicPr>
        <p:blipFill>
          <a:blip r:embed="rId4"/>
          <a:stretch>
            <a:fillRect/>
          </a:stretch>
        </p:blipFill>
        <p:spPr>
          <a:xfrm>
            <a:off x="7206159" y="1207770"/>
            <a:ext cx="4250155" cy="4686930"/>
          </a:xfrm>
          <a:prstGeom prst="rect">
            <a:avLst/>
          </a:prstGeom>
        </p:spPr>
      </p:pic>
      <p:pic>
        <p:nvPicPr>
          <p:cNvPr id="16" name="Image 3">
            <a:extLst>
              <a:ext uri="{FF2B5EF4-FFF2-40B4-BE49-F238E27FC236}">
                <a16:creationId xmlns:a16="http://schemas.microsoft.com/office/drawing/2014/main" id="{567C1064-EC7E-419E-9E75-5122F2295130}"/>
              </a:ext>
            </a:extLst>
          </p:cNvPr>
          <p:cNvPicPr>
            <a:picLocks noChangeAspect="1"/>
          </p:cNvPicPr>
          <p:nvPr/>
        </p:nvPicPr>
        <p:blipFill>
          <a:blip r:embed="rId5"/>
          <a:stretch>
            <a:fillRect/>
          </a:stretch>
        </p:blipFill>
        <p:spPr>
          <a:xfrm>
            <a:off x="3256739" y="4235999"/>
            <a:ext cx="3284946" cy="2068468"/>
          </a:xfrm>
          <a:prstGeom prst="rect">
            <a:avLst/>
          </a:prstGeom>
          <a:ln>
            <a:solidFill>
              <a:schemeClr val="accent2">
                <a:shade val="50000"/>
              </a:schemeClr>
            </a:solidFill>
          </a:ln>
        </p:spPr>
      </p:pic>
    </p:spTree>
    <p:extLst>
      <p:ext uri="{BB962C8B-B14F-4D97-AF65-F5344CB8AC3E}">
        <p14:creationId xmlns:p14="http://schemas.microsoft.com/office/powerpoint/2010/main" val="1400027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10F46-FEBF-492F-AC8C-EDD9910A3642}"/>
              </a:ext>
            </a:extLst>
          </p:cNvPr>
          <p:cNvSpPr>
            <a:spLocks noGrp="1"/>
          </p:cNvSpPr>
          <p:nvPr>
            <p:ph type="title"/>
          </p:nvPr>
        </p:nvSpPr>
        <p:spPr>
          <a:xfrm>
            <a:off x="457200" y="462518"/>
            <a:ext cx="11125200" cy="647102"/>
          </a:xfrm>
        </p:spPr>
        <p:txBody>
          <a:bodyPr/>
          <a:lstStyle/>
          <a:p>
            <a:r>
              <a:rPr lang="en-US"/>
              <a:t>Step 2: Top CRP Cabling Access</a:t>
            </a:r>
            <a:endParaRPr lang="en-US" dirty="0"/>
          </a:p>
        </p:txBody>
      </p:sp>
      <p:sp>
        <p:nvSpPr>
          <p:cNvPr id="3" name="Date Placeholder 2">
            <a:extLst>
              <a:ext uri="{FF2B5EF4-FFF2-40B4-BE49-F238E27FC236}">
                <a16:creationId xmlns:a16="http://schemas.microsoft.com/office/drawing/2014/main" id="{78A60381-7FA8-4427-911F-3B42315E4555}"/>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B8C51C56-70A6-421F-9A7F-61C059353A95}"/>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8C38A3F0-624E-437E-8A22-689822D59673}"/>
              </a:ext>
            </a:extLst>
          </p:cNvPr>
          <p:cNvSpPr>
            <a:spLocks noGrp="1"/>
          </p:cNvSpPr>
          <p:nvPr>
            <p:ph type="sldNum" sz="quarter" idx="4"/>
          </p:nvPr>
        </p:nvSpPr>
        <p:spPr/>
        <p:txBody>
          <a:bodyPr/>
          <a:lstStyle/>
          <a:p>
            <a:pPr>
              <a:defRPr/>
            </a:pPr>
            <a:fld id="{0C39C72E-2A13-EB4D-AD45-6D4E6ACAED8D}" type="slidenum">
              <a:rPr lang="en-US" smtClean="0"/>
              <a:pPr>
                <a:defRPr/>
              </a:pPr>
              <a:t>21</a:t>
            </a:fld>
            <a:endParaRPr lang="en-US" dirty="0"/>
          </a:p>
        </p:txBody>
      </p:sp>
      <p:sp>
        <p:nvSpPr>
          <p:cNvPr id="6" name="Content Placeholder 5">
            <a:extLst>
              <a:ext uri="{FF2B5EF4-FFF2-40B4-BE49-F238E27FC236}">
                <a16:creationId xmlns:a16="http://schemas.microsoft.com/office/drawing/2014/main" id="{40AE6561-D24A-46BF-B812-63374F875804}"/>
              </a:ext>
            </a:extLst>
          </p:cNvPr>
          <p:cNvSpPr>
            <a:spLocks noGrp="1"/>
          </p:cNvSpPr>
          <p:nvPr>
            <p:ph idx="11"/>
          </p:nvPr>
        </p:nvSpPr>
        <p:spPr>
          <a:xfrm>
            <a:off x="457200" y="1443789"/>
            <a:ext cx="6898368" cy="2638366"/>
          </a:xfrm>
        </p:spPr>
        <p:txBody>
          <a:bodyPr/>
          <a:lstStyle/>
          <a:p>
            <a:r>
              <a:rPr lang="en-US" dirty="0"/>
              <a:t>Access to the last row of Super structures is the via oval shaped access port . But we can also test the access concept via a scissor lift. </a:t>
            </a:r>
          </a:p>
          <a:p>
            <a:r>
              <a:rPr lang="en-US" dirty="0"/>
              <a:t>Moving along the crawl ways proper tie off procedures</a:t>
            </a:r>
          </a:p>
          <a:p>
            <a:r>
              <a:rPr lang="en-US" dirty="0"/>
              <a:t>Getting a feel for how much everything moves </a:t>
            </a:r>
          </a:p>
        </p:txBody>
      </p:sp>
      <p:pic>
        <p:nvPicPr>
          <p:cNvPr id="10" name="Image 1">
            <a:extLst>
              <a:ext uri="{FF2B5EF4-FFF2-40B4-BE49-F238E27FC236}">
                <a16:creationId xmlns:a16="http://schemas.microsoft.com/office/drawing/2014/main" id="{FA1BE2DE-90E5-4CC3-9CB7-66731A78782C}"/>
              </a:ext>
            </a:extLst>
          </p:cNvPr>
          <p:cNvPicPr>
            <a:picLocks noChangeAspect="1"/>
          </p:cNvPicPr>
          <p:nvPr/>
        </p:nvPicPr>
        <p:blipFill rotWithShape="1">
          <a:blip r:embed="rId2"/>
          <a:srcRect r="5040" b="6760"/>
          <a:stretch/>
        </p:blipFill>
        <p:spPr>
          <a:xfrm>
            <a:off x="7722933" y="1419773"/>
            <a:ext cx="4469067" cy="4571023"/>
          </a:xfrm>
          <a:prstGeom prst="rect">
            <a:avLst/>
          </a:prstGeom>
        </p:spPr>
      </p:pic>
      <p:pic>
        <p:nvPicPr>
          <p:cNvPr id="11" name="Image 2">
            <a:extLst>
              <a:ext uri="{FF2B5EF4-FFF2-40B4-BE49-F238E27FC236}">
                <a16:creationId xmlns:a16="http://schemas.microsoft.com/office/drawing/2014/main" id="{5BAD4520-940F-47AB-ADA0-99751CC50625}"/>
              </a:ext>
            </a:extLst>
          </p:cNvPr>
          <p:cNvPicPr>
            <a:picLocks noChangeAspect="1"/>
          </p:cNvPicPr>
          <p:nvPr/>
        </p:nvPicPr>
        <p:blipFill rotWithShape="1">
          <a:blip r:embed="rId3"/>
          <a:srcRect r="19701"/>
          <a:stretch/>
        </p:blipFill>
        <p:spPr>
          <a:xfrm>
            <a:off x="7708127" y="1465125"/>
            <a:ext cx="3051906" cy="2741330"/>
          </a:xfrm>
          <a:prstGeom prst="rect">
            <a:avLst/>
          </a:prstGeom>
        </p:spPr>
      </p:pic>
      <p:pic>
        <p:nvPicPr>
          <p:cNvPr id="12" name="Image 2">
            <a:extLst>
              <a:ext uri="{FF2B5EF4-FFF2-40B4-BE49-F238E27FC236}">
                <a16:creationId xmlns:a16="http://schemas.microsoft.com/office/drawing/2014/main" id="{5AED314B-904E-48A5-80E2-819BADC87248}"/>
              </a:ext>
            </a:extLst>
          </p:cNvPr>
          <p:cNvPicPr>
            <a:picLocks noChangeAspect="1"/>
          </p:cNvPicPr>
          <p:nvPr/>
        </p:nvPicPr>
        <p:blipFill rotWithShape="1">
          <a:blip r:embed="rId4"/>
          <a:srcRect t="4745" b="19014"/>
          <a:stretch/>
        </p:blipFill>
        <p:spPr>
          <a:xfrm>
            <a:off x="245698" y="4225083"/>
            <a:ext cx="5722240" cy="1969804"/>
          </a:xfrm>
          <a:prstGeom prst="rect">
            <a:avLst/>
          </a:prstGeom>
        </p:spPr>
      </p:pic>
      <p:pic>
        <p:nvPicPr>
          <p:cNvPr id="13" name="Image 2">
            <a:extLst>
              <a:ext uri="{FF2B5EF4-FFF2-40B4-BE49-F238E27FC236}">
                <a16:creationId xmlns:a16="http://schemas.microsoft.com/office/drawing/2014/main" id="{61ADC36D-5E00-416B-85A1-7E51BE30CA37}"/>
              </a:ext>
            </a:extLst>
          </p:cNvPr>
          <p:cNvPicPr>
            <a:picLocks noChangeAspect="1"/>
          </p:cNvPicPr>
          <p:nvPr/>
        </p:nvPicPr>
        <p:blipFill>
          <a:blip r:embed="rId5"/>
          <a:stretch>
            <a:fillRect/>
          </a:stretch>
        </p:blipFill>
        <p:spPr>
          <a:xfrm>
            <a:off x="5910605" y="4206455"/>
            <a:ext cx="3431357" cy="1979118"/>
          </a:xfrm>
          <a:prstGeom prst="rect">
            <a:avLst/>
          </a:prstGeom>
        </p:spPr>
      </p:pic>
    </p:spTree>
    <p:extLst>
      <p:ext uri="{BB962C8B-B14F-4D97-AF65-F5344CB8AC3E}">
        <p14:creationId xmlns:p14="http://schemas.microsoft.com/office/powerpoint/2010/main" val="562707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1461C-503A-401C-B356-1536F7699552}"/>
              </a:ext>
            </a:extLst>
          </p:cNvPr>
          <p:cNvSpPr>
            <a:spLocks noGrp="1"/>
          </p:cNvSpPr>
          <p:nvPr>
            <p:ph type="title"/>
          </p:nvPr>
        </p:nvSpPr>
        <p:spPr>
          <a:xfrm>
            <a:off x="609600" y="462518"/>
            <a:ext cx="10972800" cy="647102"/>
          </a:xfrm>
        </p:spPr>
        <p:txBody>
          <a:bodyPr>
            <a:normAutofit/>
          </a:bodyPr>
          <a:lstStyle/>
          <a:p>
            <a:pPr>
              <a:lnSpc>
                <a:spcPct val="90000"/>
              </a:lnSpc>
            </a:pPr>
            <a:r>
              <a:rPr lang="en-US" dirty="0"/>
              <a:t>Step 3: HV Field Cage</a:t>
            </a:r>
            <a:endParaRPr lang="en-US"/>
          </a:p>
        </p:txBody>
      </p:sp>
      <p:sp>
        <p:nvSpPr>
          <p:cNvPr id="3" name="Date Placeholder 2">
            <a:extLst>
              <a:ext uri="{FF2B5EF4-FFF2-40B4-BE49-F238E27FC236}">
                <a16:creationId xmlns:a16="http://schemas.microsoft.com/office/drawing/2014/main" id="{D9645CF1-2FCF-4985-849E-C4BBED278374}"/>
              </a:ext>
            </a:extLst>
          </p:cNvPr>
          <p:cNvSpPr>
            <a:spLocks noGrp="1"/>
          </p:cNvSpPr>
          <p:nvPr>
            <p:ph type="dt" sz="half" idx="2"/>
          </p:nvPr>
        </p:nvSpPr>
        <p:spPr>
          <a:xfrm>
            <a:off x="1172293" y="6549549"/>
            <a:ext cx="1959791" cy="158697"/>
          </a:xfrm>
        </p:spPr>
        <p:txBody>
          <a:bodyPr anchor="b">
            <a:normAutofit/>
          </a:bodyPr>
          <a:lstStyle/>
          <a:p>
            <a:pPr>
              <a:lnSpc>
                <a:spcPct val="90000"/>
              </a:lnSpc>
              <a:spcAft>
                <a:spcPts val="600"/>
              </a:spcAft>
              <a:defRPr/>
            </a:pPr>
            <a:r>
              <a:rPr lang="en-US" sz="1100"/>
              <a:t>April 4, 2022</a:t>
            </a:r>
          </a:p>
        </p:txBody>
      </p:sp>
      <p:sp>
        <p:nvSpPr>
          <p:cNvPr id="4" name="Footer Placeholder 3">
            <a:extLst>
              <a:ext uri="{FF2B5EF4-FFF2-40B4-BE49-F238E27FC236}">
                <a16:creationId xmlns:a16="http://schemas.microsoft.com/office/drawing/2014/main" id="{60E1319A-11A9-40F3-8577-4B732728D66C}"/>
              </a:ext>
            </a:extLst>
          </p:cNvPr>
          <p:cNvSpPr>
            <a:spLocks noGrp="1"/>
          </p:cNvSpPr>
          <p:nvPr>
            <p:ph type="ftr" sz="quarter" idx="3"/>
          </p:nvPr>
        </p:nvSpPr>
        <p:spPr>
          <a:xfrm>
            <a:off x="3722914" y="6549549"/>
            <a:ext cx="5799081" cy="158697"/>
          </a:xfrm>
        </p:spPr>
        <p:txBody>
          <a:bodyPr anchor="b">
            <a:normAutofit/>
          </a:bodyPr>
          <a:lstStyle/>
          <a:p>
            <a:pPr>
              <a:lnSpc>
                <a:spcPct val="90000"/>
              </a:lnSpc>
              <a:spcAft>
                <a:spcPts val="600"/>
              </a:spcAft>
              <a:defRPr/>
            </a:pPr>
            <a:r>
              <a:rPr lang="en-US" sz="1100"/>
              <a:t>DUNE Ash River FD1</a:t>
            </a:r>
          </a:p>
        </p:txBody>
      </p:sp>
      <p:sp>
        <p:nvSpPr>
          <p:cNvPr id="5" name="Slide Number Placeholder 4">
            <a:extLst>
              <a:ext uri="{FF2B5EF4-FFF2-40B4-BE49-F238E27FC236}">
                <a16:creationId xmlns:a16="http://schemas.microsoft.com/office/drawing/2014/main" id="{633D3B4C-F664-4759-B6D5-C9AE9FEF912A}"/>
              </a:ext>
            </a:extLst>
          </p:cNvPr>
          <p:cNvSpPr>
            <a:spLocks noGrp="1"/>
          </p:cNvSpPr>
          <p:nvPr>
            <p:ph type="sldNum" sz="quarter" idx="4"/>
          </p:nvPr>
        </p:nvSpPr>
        <p:spPr>
          <a:xfrm>
            <a:off x="605368" y="6549549"/>
            <a:ext cx="566925" cy="158697"/>
          </a:xfrm>
        </p:spPr>
        <p:txBody>
          <a:bodyPr anchor="b">
            <a:normAutofit/>
          </a:bodyPr>
          <a:lstStyle/>
          <a:p>
            <a:pPr>
              <a:lnSpc>
                <a:spcPct val="90000"/>
              </a:lnSpc>
              <a:spcAft>
                <a:spcPts val="600"/>
              </a:spcAft>
              <a:defRPr/>
            </a:pPr>
            <a:fld id="{0C39C72E-2A13-EB4D-AD45-6D4E6ACAED8D}" type="slidenum">
              <a:rPr lang="en-US" sz="1100" smtClean="0"/>
              <a:pPr>
                <a:lnSpc>
                  <a:spcPct val="90000"/>
                </a:lnSpc>
                <a:spcAft>
                  <a:spcPts val="600"/>
                </a:spcAft>
                <a:defRPr/>
              </a:pPr>
              <a:t>22</a:t>
            </a:fld>
            <a:endParaRPr lang="en-US" sz="1100"/>
          </a:p>
        </p:txBody>
      </p:sp>
      <p:sp>
        <p:nvSpPr>
          <p:cNvPr id="6" name="Content Placeholder 5">
            <a:extLst>
              <a:ext uri="{FF2B5EF4-FFF2-40B4-BE49-F238E27FC236}">
                <a16:creationId xmlns:a16="http://schemas.microsoft.com/office/drawing/2014/main" id="{0578F18B-2838-4BBB-8114-9730D4F2E4CA}"/>
              </a:ext>
            </a:extLst>
          </p:cNvPr>
          <p:cNvSpPr>
            <a:spLocks noGrp="1"/>
          </p:cNvSpPr>
          <p:nvPr>
            <p:ph idx="11"/>
          </p:nvPr>
        </p:nvSpPr>
        <p:spPr>
          <a:xfrm>
            <a:off x="605367" y="1207770"/>
            <a:ext cx="6117605" cy="5031626"/>
          </a:xfrm>
        </p:spPr>
        <p:txBody>
          <a:bodyPr>
            <a:normAutofit/>
          </a:bodyPr>
          <a:lstStyle/>
          <a:p>
            <a:pPr marL="0" indent="0">
              <a:lnSpc>
                <a:spcPct val="90000"/>
              </a:lnSpc>
              <a:buNone/>
            </a:pPr>
            <a:r>
              <a:rPr lang="en-US" sz="1900" b="1" dirty="0"/>
              <a:t>We have the existing FD1 Field Cage so they can be modified to use for FD2 even though they would not be perfect</a:t>
            </a:r>
          </a:p>
          <a:p>
            <a:pPr marL="342900" indent="-342900">
              <a:lnSpc>
                <a:spcPct val="90000"/>
              </a:lnSpc>
            </a:pPr>
            <a:r>
              <a:rPr lang="en-US" sz="1900" dirty="0"/>
              <a:t>It is not 100% obvious but it appears that the east and west all HV Field Cages need to be installed before the last row can be installed.  </a:t>
            </a:r>
          </a:p>
          <a:p>
            <a:pPr>
              <a:lnSpc>
                <a:spcPct val="90000"/>
              </a:lnSpc>
            </a:pPr>
            <a:r>
              <a:rPr lang="en-US" sz="1900" dirty="0"/>
              <a:t>Conceptually it can be moved to the east via the top hoist system on the I-Beam to give more clearance and allow the CRP to be raised.</a:t>
            </a:r>
          </a:p>
          <a:p>
            <a:pPr>
              <a:lnSpc>
                <a:spcPct val="90000"/>
              </a:lnSpc>
            </a:pPr>
            <a:r>
              <a:rPr lang="en-US" sz="1900" dirty="0"/>
              <a:t>What access is needed for mounting of fiber or defuser? What electrical connections need to be made between the Cathode and the Field Cage and how do you get access. </a:t>
            </a:r>
          </a:p>
          <a:p>
            <a:pPr>
              <a:lnSpc>
                <a:spcPct val="90000"/>
              </a:lnSpc>
            </a:pPr>
            <a:r>
              <a:rPr lang="en-US" sz="1900" dirty="0"/>
              <a:t>How is the last wall installed with only access via the TCO? </a:t>
            </a:r>
          </a:p>
        </p:txBody>
      </p:sp>
      <p:pic>
        <p:nvPicPr>
          <p:cNvPr id="8" name="Picture 7" descr="A picture containing building, window&#10;&#10;Description automatically generated">
            <a:extLst>
              <a:ext uri="{FF2B5EF4-FFF2-40B4-BE49-F238E27FC236}">
                <a16:creationId xmlns:a16="http://schemas.microsoft.com/office/drawing/2014/main" id="{17E83BF8-F2E8-4BC8-AC1F-C04E6AE95D03}"/>
              </a:ext>
            </a:extLst>
          </p:cNvPr>
          <p:cNvPicPr>
            <a:picLocks noChangeAspect="1"/>
          </p:cNvPicPr>
          <p:nvPr/>
        </p:nvPicPr>
        <p:blipFill>
          <a:blip r:embed="rId2"/>
          <a:stretch>
            <a:fillRect/>
          </a:stretch>
        </p:blipFill>
        <p:spPr>
          <a:xfrm>
            <a:off x="7824865" y="4079519"/>
            <a:ext cx="4222229" cy="2142781"/>
          </a:xfrm>
          <a:prstGeom prst="rect">
            <a:avLst/>
          </a:prstGeom>
          <a:noFill/>
        </p:spPr>
      </p:pic>
      <p:pic>
        <p:nvPicPr>
          <p:cNvPr id="9" name="Picture 8" descr="A picture containing indoor&#10;&#10;Description automatically generated">
            <a:extLst>
              <a:ext uri="{FF2B5EF4-FFF2-40B4-BE49-F238E27FC236}">
                <a16:creationId xmlns:a16="http://schemas.microsoft.com/office/drawing/2014/main" id="{1311DEAF-DE96-4618-9721-D84AB729847A}"/>
              </a:ext>
            </a:extLst>
          </p:cNvPr>
          <p:cNvPicPr>
            <a:picLocks noChangeAspect="1"/>
          </p:cNvPicPr>
          <p:nvPr/>
        </p:nvPicPr>
        <p:blipFill>
          <a:blip r:embed="rId3"/>
          <a:stretch>
            <a:fillRect/>
          </a:stretch>
        </p:blipFill>
        <p:spPr>
          <a:xfrm>
            <a:off x="6722973" y="64176"/>
            <a:ext cx="4090772" cy="4374725"/>
          </a:xfrm>
          <a:prstGeom prst="rect">
            <a:avLst/>
          </a:prstGeom>
        </p:spPr>
      </p:pic>
    </p:spTree>
    <p:extLst>
      <p:ext uri="{BB962C8B-B14F-4D97-AF65-F5344CB8AC3E}">
        <p14:creationId xmlns:p14="http://schemas.microsoft.com/office/powerpoint/2010/main" val="1327279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9FCC098-8D05-4E6E-ABE9-4D7FE2CC860D}"/>
              </a:ext>
            </a:extLst>
          </p:cNvPr>
          <p:cNvPicPr>
            <a:picLocks noChangeAspect="1"/>
          </p:cNvPicPr>
          <p:nvPr/>
        </p:nvPicPr>
        <p:blipFill>
          <a:blip r:embed="rId3"/>
          <a:stretch>
            <a:fillRect/>
          </a:stretch>
        </p:blipFill>
        <p:spPr>
          <a:xfrm>
            <a:off x="6464014" y="4124951"/>
            <a:ext cx="3685398" cy="2165490"/>
          </a:xfrm>
          <a:prstGeom prst="rect">
            <a:avLst/>
          </a:prstGeom>
        </p:spPr>
      </p:pic>
      <p:sp>
        <p:nvSpPr>
          <p:cNvPr id="2" name="Title 1">
            <a:extLst>
              <a:ext uri="{FF2B5EF4-FFF2-40B4-BE49-F238E27FC236}">
                <a16:creationId xmlns:a16="http://schemas.microsoft.com/office/drawing/2014/main" id="{3BFB4614-8E6A-4AFA-9F35-23961A337F93}"/>
              </a:ext>
            </a:extLst>
          </p:cNvPr>
          <p:cNvSpPr>
            <a:spLocks noGrp="1"/>
          </p:cNvSpPr>
          <p:nvPr>
            <p:ph type="title"/>
          </p:nvPr>
        </p:nvSpPr>
        <p:spPr/>
        <p:txBody>
          <a:bodyPr/>
          <a:lstStyle/>
          <a:p>
            <a:r>
              <a:rPr lang="en-US" dirty="0"/>
              <a:t>Step 4: Bottom CRPs</a:t>
            </a:r>
          </a:p>
        </p:txBody>
      </p:sp>
      <p:sp>
        <p:nvSpPr>
          <p:cNvPr id="3" name="Date Placeholder 2">
            <a:extLst>
              <a:ext uri="{FF2B5EF4-FFF2-40B4-BE49-F238E27FC236}">
                <a16:creationId xmlns:a16="http://schemas.microsoft.com/office/drawing/2014/main" id="{9AE8A29E-C028-475B-A0C1-883ED2D4CB9C}"/>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B8DE4DE5-28AB-49BC-9819-D0F9CDF8223F}"/>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F4B5B5A1-5357-4509-9BCD-616B6CC41D33}"/>
              </a:ext>
            </a:extLst>
          </p:cNvPr>
          <p:cNvSpPr>
            <a:spLocks noGrp="1"/>
          </p:cNvSpPr>
          <p:nvPr>
            <p:ph type="sldNum" sz="quarter" idx="4"/>
          </p:nvPr>
        </p:nvSpPr>
        <p:spPr/>
        <p:txBody>
          <a:bodyPr/>
          <a:lstStyle/>
          <a:p>
            <a:pPr>
              <a:defRPr/>
            </a:pPr>
            <a:fld id="{0C39C72E-2A13-EB4D-AD45-6D4E6ACAED8D}" type="slidenum">
              <a:rPr lang="en-US" smtClean="0"/>
              <a:pPr>
                <a:defRPr/>
              </a:pPr>
              <a:t>23</a:t>
            </a:fld>
            <a:endParaRPr lang="en-US" dirty="0"/>
          </a:p>
        </p:txBody>
      </p:sp>
      <p:sp>
        <p:nvSpPr>
          <p:cNvPr id="6" name="Content Placeholder 5">
            <a:extLst>
              <a:ext uri="{FF2B5EF4-FFF2-40B4-BE49-F238E27FC236}">
                <a16:creationId xmlns:a16="http://schemas.microsoft.com/office/drawing/2014/main" id="{7E1AAB23-6122-48F3-8ABD-3BF229FB525D}"/>
              </a:ext>
            </a:extLst>
          </p:cNvPr>
          <p:cNvSpPr>
            <a:spLocks noGrp="1"/>
          </p:cNvSpPr>
          <p:nvPr>
            <p:ph idx="11"/>
          </p:nvPr>
        </p:nvSpPr>
        <p:spPr/>
        <p:txBody>
          <a:bodyPr/>
          <a:lstStyle/>
          <a:p>
            <a:r>
              <a:rPr lang="en-US" dirty="0"/>
              <a:t>Removing floor sections</a:t>
            </a:r>
          </a:p>
          <a:p>
            <a:r>
              <a:rPr lang="en-US" dirty="0"/>
              <a:t>Practice maneuvering the bottom CRPs into position. The bottom CRP are assembled similar to the top CRP, but the bottom CRP tooling must be able to invert a CRP.</a:t>
            </a:r>
          </a:p>
          <a:p>
            <a:r>
              <a:rPr lang="en-US" dirty="0"/>
              <a:t>Cabling is underneath the CRP around the edge, this task has not been defined by some sort of “table” to allow you to work under the load </a:t>
            </a:r>
          </a:p>
          <a:p>
            <a:endParaRPr lang="en-US" dirty="0"/>
          </a:p>
          <a:p>
            <a:endParaRPr lang="en-US" dirty="0"/>
          </a:p>
        </p:txBody>
      </p:sp>
      <p:cxnSp>
        <p:nvCxnSpPr>
          <p:cNvPr id="12" name="Straight Connector 11">
            <a:extLst>
              <a:ext uri="{FF2B5EF4-FFF2-40B4-BE49-F238E27FC236}">
                <a16:creationId xmlns:a16="http://schemas.microsoft.com/office/drawing/2014/main" id="{AC3A432F-116A-4CAF-979C-8307CD55496E}"/>
              </a:ext>
            </a:extLst>
          </p:cNvPr>
          <p:cNvCxnSpPr>
            <a:cxnSpLocks/>
          </p:cNvCxnSpPr>
          <p:nvPr/>
        </p:nvCxnSpPr>
        <p:spPr>
          <a:xfrm>
            <a:off x="8782392" y="4870476"/>
            <a:ext cx="2872460" cy="110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3521A27-B5C7-4874-B9E6-BE8E7E59DA89}"/>
              </a:ext>
            </a:extLst>
          </p:cNvPr>
          <p:cNvPicPr>
            <a:picLocks noChangeAspect="1"/>
          </p:cNvPicPr>
          <p:nvPr/>
        </p:nvPicPr>
        <p:blipFill>
          <a:blip r:embed="rId4"/>
          <a:stretch>
            <a:fillRect/>
          </a:stretch>
        </p:blipFill>
        <p:spPr>
          <a:xfrm rot="10800000">
            <a:off x="8719314" y="5169749"/>
            <a:ext cx="3102928" cy="1092092"/>
          </a:xfrm>
          <a:prstGeom prst="rect">
            <a:avLst/>
          </a:prstGeom>
        </p:spPr>
      </p:pic>
      <p:cxnSp>
        <p:nvCxnSpPr>
          <p:cNvPr id="15" name="Straight Connector 14">
            <a:extLst>
              <a:ext uri="{FF2B5EF4-FFF2-40B4-BE49-F238E27FC236}">
                <a16:creationId xmlns:a16="http://schemas.microsoft.com/office/drawing/2014/main" id="{DAD692DC-7A33-46D6-975D-546A39188A44}"/>
              </a:ext>
            </a:extLst>
          </p:cNvPr>
          <p:cNvCxnSpPr>
            <a:cxnSpLocks/>
          </p:cNvCxnSpPr>
          <p:nvPr/>
        </p:nvCxnSpPr>
        <p:spPr>
          <a:xfrm flipV="1">
            <a:off x="8794266" y="4881514"/>
            <a:ext cx="0" cy="57647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6811551-0740-426E-8F1A-4F2195DAA308}"/>
              </a:ext>
            </a:extLst>
          </p:cNvPr>
          <p:cNvCxnSpPr>
            <a:cxnSpLocks/>
          </p:cNvCxnSpPr>
          <p:nvPr/>
        </p:nvCxnSpPr>
        <p:spPr>
          <a:xfrm flipV="1">
            <a:off x="10313043" y="5081441"/>
            <a:ext cx="0" cy="86624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542C9-7D6D-485D-9D0B-19128DC3C624}"/>
              </a:ext>
            </a:extLst>
          </p:cNvPr>
          <p:cNvCxnSpPr>
            <a:cxnSpLocks/>
          </p:cNvCxnSpPr>
          <p:nvPr/>
        </p:nvCxnSpPr>
        <p:spPr>
          <a:xfrm flipH="1" flipV="1">
            <a:off x="10124200" y="4757481"/>
            <a:ext cx="188843" cy="3239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298B6E3-F5E1-444C-B98A-A8CE4174C4F8}"/>
              </a:ext>
            </a:extLst>
          </p:cNvPr>
          <p:cNvCxnSpPr>
            <a:cxnSpLocks/>
          </p:cNvCxnSpPr>
          <p:nvPr/>
        </p:nvCxnSpPr>
        <p:spPr>
          <a:xfrm flipV="1">
            <a:off x="10125249" y="4757481"/>
            <a:ext cx="0" cy="53469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85FEAD-2F40-491D-987E-DD078B75221F}"/>
              </a:ext>
            </a:extLst>
          </p:cNvPr>
          <p:cNvCxnSpPr>
            <a:cxnSpLocks/>
          </p:cNvCxnSpPr>
          <p:nvPr/>
        </p:nvCxnSpPr>
        <p:spPr>
          <a:xfrm flipV="1">
            <a:off x="11658610" y="4919461"/>
            <a:ext cx="0" cy="57647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4ED8C46-C310-47A4-A6D8-E99FE153EB5E}"/>
              </a:ext>
            </a:extLst>
          </p:cNvPr>
          <p:cNvPicPr>
            <a:picLocks noChangeAspect="1"/>
          </p:cNvPicPr>
          <p:nvPr/>
        </p:nvPicPr>
        <p:blipFill>
          <a:blip r:embed="rId5"/>
          <a:stretch>
            <a:fillRect/>
          </a:stretch>
        </p:blipFill>
        <p:spPr>
          <a:xfrm>
            <a:off x="6464014" y="359590"/>
            <a:ext cx="5508031" cy="3157897"/>
          </a:xfrm>
          <a:prstGeom prst="rect">
            <a:avLst/>
          </a:prstGeom>
        </p:spPr>
      </p:pic>
      <p:sp>
        <p:nvSpPr>
          <p:cNvPr id="21" name="TextBox 20">
            <a:extLst>
              <a:ext uri="{FF2B5EF4-FFF2-40B4-BE49-F238E27FC236}">
                <a16:creationId xmlns:a16="http://schemas.microsoft.com/office/drawing/2014/main" id="{ADA6D2B9-2108-4A52-8A9E-CC1EB76B1EA2}"/>
              </a:ext>
            </a:extLst>
          </p:cNvPr>
          <p:cNvSpPr txBox="1"/>
          <p:nvPr/>
        </p:nvSpPr>
        <p:spPr>
          <a:xfrm rot="404456">
            <a:off x="8996254" y="1806685"/>
            <a:ext cx="1832206" cy="461665"/>
          </a:xfrm>
          <a:prstGeom prst="rect">
            <a:avLst/>
          </a:prstGeom>
          <a:noFill/>
        </p:spPr>
        <p:txBody>
          <a:bodyPr wrap="square" rtlCol="0">
            <a:spAutoFit/>
          </a:bodyPr>
          <a:lstStyle/>
          <a:p>
            <a:r>
              <a:rPr lang="en-US" sz="2400" dirty="0"/>
              <a:t>Two B_CRPs</a:t>
            </a:r>
          </a:p>
        </p:txBody>
      </p:sp>
      <p:sp>
        <p:nvSpPr>
          <p:cNvPr id="22" name="TextBox 21">
            <a:extLst>
              <a:ext uri="{FF2B5EF4-FFF2-40B4-BE49-F238E27FC236}">
                <a16:creationId xmlns:a16="http://schemas.microsoft.com/office/drawing/2014/main" id="{1557F538-1C53-4875-89DB-0750E20590CC}"/>
              </a:ext>
            </a:extLst>
          </p:cNvPr>
          <p:cNvSpPr txBox="1"/>
          <p:nvPr/>
        </p:nvSpPr>
        <p:spPr>
          <a:xfrm rot="2770870">
            <a:off x="8538601" y="2410835"/>
            <a:ext cx="873784" cy="923330"/>
          </a:xfrm>
          <a:prstGeom prst="rect">
            <a:avLst/>
          </a:prstGeom>
          <a:noFill/>
        </p:spPr>
        <p:txBody>
          <a:bodyPr wrap="square" rtlCol="0">
            <a:spAutoFit/>
          </a:bodyPr>
          <a:lstStyle/>
          <a:p>
            <a:pPr algn="ctr"/>
            <a:r>
              <a:rPr lang="en-US" dirty="0"/>
              <a:t>False Floor Panel</a:t>
            </a:r>
          </a:p>
        </p:txBody>
      </p:sp>
    </p:spTree>
    <p:extLst>
      <p:ext uri="{BB962C8B-B14F-4D97-AF65-F5344CB8AC3E}">
        <p14:creationId xmlns:p14="http://schemas.microsoft.com/office/powerpoint/2010/main" val="1752173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AE34-DFE2-443F-9C3F-BC0221C04B0C}"/>
              </a:ext>
            </a:extLst>
          </p:cNvPr>
          <p:cNvSpPr>
            <a:spLocks noGrp="1"/>
          </p:cNvSpPr>
          <p:nvPr>
            <p:ph type="title"/>
          </p:nvPr>
        </p:nvSpPr>
        <p:spPr/>
        <p:txBody>
          <a:bodyPr/>
          <a:lstStyle/>
          <a:p>
            <a:r>
              <a:rPr lang="en-US" dirty="0"/>
              <a:t>FD2 Trail Assembly at AR Summary</a:t>
            </a:r>
          </a:p>
        </p:txBody>
      </p:sp>
      <p:sp>
        <p:nvSpPr>
          <p:cNvPr id="3" name="Date Placeholder 2">
            <a:extLst>
              <a:ext uri="{FF2B5EF4-FFF2-40B4-BE49-F238E27FC236}">
                <a16:creationId xmlns:a16="http://schemas.microsoft.com/office/drawing/2014/main" id="{29213FEC-2E7F-4C7F-9554-9423C8CD9BE8}"/>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93860815-29B2-4BEF-94AE-64162F38DC23}"/>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8DF9EA62-E010-4CD3-AAF1-ACD8368A769F}"/>
              </a:ext>
            </a:extLst>
          </p:cNvPr>
          <p:cNvSpPr>
            <a:spLocks noGrp="1"/>
          </p:cNvSpPr>
          <p:nvPr>
            <p:ph type="sldNum" sz="quarter" idx="4"/>
          </p:nvPr>
        </p:nvSpPr>
        <p:spPr/>
        <p:txBody>
          <a:bodyPr/>
          <a:lstStyle/>
          <a:p>
            <a:pPr>
              <a:defRPr/>
            </a:pPr>
            <a:fld id="{0C39C72E-2A13-EB4D-AD45-6D4E6ACAED8D}" type="slidenum">
              <a:rPr lang="en-US" smtClean="0"/>
              <a:pPr>
                <a:defRPr/>
              </a:pPr>
              <a:t>24</a:t>
            </a:fld>
            <a:endParaRPr lang="en-US" dirty="0"/>
          </a:p>
        </p:txBody>
      </p:sp>
      <p:sp>
        <p:nvSpPr>
          <p:cNvPr id="6" name="Content Placeholder 5">
            <a:extLst>
              <a:ext uri="{FF2B5EF4-FFF2-40B4-BE49-F238E27FC236}">
                <a16:creationId xmlns:a16="http://schemas.microsoft.com/office/drawing/2014/main" id="{2DAE67FD-8111-4F68-B9BE-3C5FCAE2874B}"/>
              </a:ext>
            </a:extLst>
          </p:cNvPr>
          <p:cNvSpPr>
            <a:spLocks noGrp="1"/>
          </p:cNvSpPr>
          <p:nvPr>
            <p:ph idx="11"/>
          </p:nvPr>
        </p:nvSpPr>
        <p:spPr>
          <a:xfrm>
            <a:off x="605368" y="1207770"/>
            <a:ext cx="5490632" cy="5031626"/>
          </a:xfrm>
        </p:spPr>
        <p:txBody>
          <a:bodyPr>
            <a:normAutofit fontScale="85000" lnSpcReduction="20000"/>
          </a:bodyPr>
          <a:lstStyle/>
          <a:p>
            <a:r>
              <a:rPr lang="en-US" b="1" dirty="0"/>
              <a:t>With minimal engineering and fabrication, the feed-throughs and winch systems could be installed and full-scale installation tests at height could be made</a:t>
            </a:r>
          </a:p>
          <a:p>
            <a:r>
              <a:rPr lang="en-US" b="1" dirty="0"/>
              <a:t>There would be some M&amp;S deliverables from the CRP and HV consortia</a:t>
            </a:r>
          </a:p>
          <a:p>
            <a:r>
              <a:rPr lang="en-US" dirty="0"/>
              <a:t>We would “champion” the documentation of  engineering documents and approvals, procedures and HAs written, Approval from Fermilab and University of Minnesota ES&amp;H to proceed with tests</a:t>
            </a:r>
          </a:p>
          <a:p>
            <a:r>
              <a:rPr lang="en-US" dirty="0"/>
              <a:t>Small work shops with the appropriate consortia could be held to verify and test all the installation procedures</a:t>
            </a:r>
          </a:p>
          <a:p>
            <a:r>
              <a:rPr lang="en-US" b="1" dirty="0"/>
              <a:t>Alternative proposal is to have Ash River collaborate with FD2 consortia on installation efforts abroad</a:t>
            </a:r>
          </a:p>
          <a:p>
            <a:pPr lvl="1"/>
            <a:r>
              <a:rPr lang="en-US" dirty="0"/>
              <a:t>Annecy, CERN, </a:t>
            </a:r>
            <a:r>
              <a:rPr lang="en-US" dirty="0" err="1"/>
              <a:t>etc</a:t>
            </a:r>
            <a:endParaRPr lang="en-US" dirty="0"/>
          </a:p>
          <a:p>
            <a:endParaRPr lang="en-US" dirty="0"/>
          </a:p>
        </p:txBody>
      </p:sp>
      <p:pic>
        <p:nvPicPr>
          <p:cNvPr id="9" name="Picture 8">
            <a:extLst>
              <a:ext uri="{FF2B5EF4-FFF2-40B4-BE49-F238E27FC236}">
                <a16:creationId xmlns:a16="http://schemas.microsoft.com/office/drawing/2014/main" id="{785D4FEC-B111-402F-80B4-F42FD09C5B50}"/>
              </a:ext>
            </a:extLst>
          </p:cNvPr>
          <p:cNvPicPr>
            <a:picLocks noChangeAspect="1"/>
          </p:cNvPicPr>
          <p:nvPr/>
        </p:nvPicPr>
        <p:blipFill>
          <a:blip r:embed="rId2"/>
          <a:stretch>
            <a:fillRect/>
          </a:stretch>
        </p:blipFill>
        <p:spPr>
          <a:xfrm>
            <a:off x="6141682" y="1207769"/>
            <a:ext cx="5692430" cy="5031625"/>
          </a:xfrm>
          <a:prstGeom prst="rect">
            <a:avLst/>
          </a:prstGeom>
        </p:spPr>
      </p:pic>
    </p:spTree>
    <p:extLst>
      <p:ext uri="{BB962C8B-B14F-4D97-AF65-F5344CB8AC3E}">
        <p14:creationId xmlns:p14="http://schemas.microsoft.com/office/powerpoint/2010/main" val="29618397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A4E1BA9-9B99-405E-B79E-4B3A480E4896}"/>
              </a:ext>
            </a:extLst>
          </p:cNvPr>
          <p:cNvSpPr>
            <a:spLocks noGrp="1"/>
          </p:cNvSpPr>
          <p:nvPr>
            <p:ph type="dt" sz="half" idx="2"/>
          </p:nvPr>
        </p:nvSpPr>
        <p:spPr/>
        <p:txBody>
          <a:bodyPr/>
          <a:lstStyle/>
          <a:p>
            <a:pPr>
              <a:defRPr/>
            </a:pPr>
            <a:r>
              <a:rPr lang="en-US">
                <a:latin typeface="Helvetica"/>
                <a:cs typeface="Helvetica"/>
              </a:rPr>
              <a:t>April 4, 2022</a:t>
            </a:r>
            <a:endParaRPr lang="en-US" dirty="0">
              <a:latin typeface="Helvetica"/>
              <a:cs typeface="Helvetica"/>
            </a:endParaRPr>
          </a:p>
        </p:txBody>
      </p:sp>
      <p:sp>
        <p:nvSpPr>
          <p:cNvPr id="4" name="Footer Placeholder 3">
            <a:extLst>
              <a:ext uri="{FF2B5EF4-FFF2-40B4-BE49-F238E27FC236}">
                <a16:creationId xmlns:a16="http://schemas.microsoft.com/office/drawing/2014/main" id="{DB18C512-5AE9-4BEC-A9B1-376275DFF0C1}"/>
              </a:ext>
            </a:extLst>
          </p:cNvPr>
          <p:cNvSpPr>
            <a:spLocks noGrp="1"/>
          </p:cNvSpPr>
          <p:nvPr>
            <p:ph type="ftr" sz="quarter" idx="3"/>
          </p:nvPr>
        </p:nvSpPr>
        <p:spPr/>
        <p:txBody>
          <a:bodyPr/>
          <a:lstStyle/>
          <a:p>
            <a:pPr>
              <a:defRPr/>
            </a:pPr>
            <a:r>
              <a:rPr lang="en-US"/>
              <a:t>DUNE Ash River FD1</a:t>
            </a:r>
            <a:endParaRPr lang="en-US" dirty="0"/>
          </a:p>
        </p:txBody>
      </p:sp>
      <p:sp>
        <p:nvSpPr>
          <p:cNvPr id="5" name="Slide Number Placeholder 4">
            <a:extLst>
              <a:ext uri="{FF2B5EF4-FFF2-40B4-BE49-F238E27FC236}">
                <a16:creationId xmlns:a16="http://schemas.microsoft.com/office/drawing/2014/main" id="{3B85AECB-B954-4B1F-8432-C6DA523A932A}"/>
              </a:ext>
            </a:extLst>
          </p:cNvPr>
          <p:cNvSpPr>
            <a:spLocks noGrp="1"/>
          </p:cNvSpPr>
          <p:nvPr>
            <p:ph type="sldNum" sz="quarter" idx="4"/>
          </p:nvPr>
        </p:nvSpPr>
        <p:spPr/>
        <p:txBody>
          <a:bodyPr/>
          <a:lstStyle/>
          <a:p>
            <a:pPr>
              <a:defRPr/>
            </a:pPr>
            <a:fld id="{0C39C72E-2A13-EB4D-AD45-6D4E6ACAED8D}" type="slidenum">
              <a:rPr lang="en-US" smtClean="0"/>
              <a:pPr>
                <a:defRPr/>
              </a:pPr>
              <a:t>25</a:t>
            </a:fld>
            <a:endParaRPr lang="en-US" dirty="0"/>
          </a:p>
        </p:txBody>
      </p:sp>
      <p:pic>
        <p:nvPicPr>
          <p:cNvPr id="7" name="Picture 6">
            <a:extLst>
              <a:ext uri="{FF2B5EF4-FFF2-40B4-BE49-F238E27FC236}">
                <a16:creationId xmlns:a16="http://schemas.microsoft.com/office/drawing/2014/main" id="{DFA2EC33-A0C0-4F39-A5CE-24AEA290AD7C}"/>
              </a:ext>
            </a:extLst>
          </p:cNvPr>
          <p:cNvPicPr>
            <a:picLocks noChangeAspect="1"/>
          </p:cNvPicPr>
          <p:nvPr/>
        </p:nvPicPr>
        <p:blipFill rotWithShape="1">
          <a:blip r:embed="rId2"/>
          <a:srcRect l="16840" r="28777"/>
          <a:stretch/>
        </p:blipFill>
        <p:spPr>
          <a:xfrm>
            <a:off x="7330650" y="264002"/>
            <a:ext cx="4543720" cy="5552405"/>
          </a:xfrm>
          <a:prstGeom prst="rect">
            <a:avLst/>
          </a:prstGeom>
        </p:spPr>
      </p:pic>
      <p:sp>
        <p:nvSpPr>
          <p:cNvPr id="10" name="TextBox 9">
            <a:extLst>
              <a:ext uri="{FF2B5EF4-FFF2-40B4-BE49-F238E27FC236}">
                <a16:creationId xmlns:a16="http://schemas.microsoft.com/office/drawing/2014/main" id="{CCB4DF07-CF6B-4243-9771-F09FFC4C07B1}"/>
              </a:ext>
            </a:extLst>
          </p:cNvPr>
          <p:cNvSpPr txBox="1"/>
          <p:nvPr/>
        </p:nvSpPr>
        <p:spPr>
          <a:xfrm>
            <a:off x="7314060" y="5855201"/>
            <a:ext cx="5126179" cy="461665"/>
          </a:xfrm>
          <a:prstGeom prst="rect">
            <a:avLst/>
          </a:prstGeom>
          <a:noFill/>
        </p:spPr>
        <p:txBody>
          <a:bodyPr wrap="square" rtlCol="0">
            <a:spAutoFit/>
          </a:bodyPr>
          <a:lstStyle/>
          <a:p>
            <a:r>
              <a:rPr lang="en-US" sz="2400" dirty="0"/>
              <a:t>Top View of feed-throughs needed</a:t>
            </a:r>
          </a:p>
        </p:txBody>
      </p:sp>
      <p:sp>
        <p:nvSpPr>
          <p:cNvPr id="2" name="Oval 1">
            <a:extLst>
              <a:ext uri="{FF2B5EF4-FFF2-40B4-BE49-F238E27FC236}">
                <a16:creationId xmlns:a16="http://schemas.microsoft.com/office/drawing/2014/main" id="{884279F2-F544-4D85-8C28-3BDAAC704AA2}"/>
              </a:ext>
            </a:extLst>
          </p:cNvPr>
          <p:cNvSpPr/>
          <p:nvPr/>
        </p:nvSpPr>
        <p:spPr>
          <a:xfrm>
            <a:off x="7924372" y="2023670"/>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F80AB97-8E99-4BCD-9CA7-8F4DAF91D849}"/>
              </a:ext>
            </a:extLst>
          </p:cNvPr>
          <p:cNvSpPr/>
          <p:nvPr/>
        </p:nvSpPr>
        <p:spPr>
          <a:xfrm>
            <a:off x="9150756" y="2023671"/>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F4BF40A-2371-4DFA-A8AA-23E8D3791A1D}"/>
              </a:ext>
            </a:extLst>
          </p:cNvPr>
          <p:cNvSpPr/>
          <p:nvPr/>
        </p:nvSpPr>
        <p:spPr>
          <a:xfrm>
            <a:off x="9150757" y="4091284"/>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484F5A3-2AA4-4EF2-9B8F-150B99FB9AA5}"/>
              </a:ext>
            </a:extLst>
          </p:cNvPr>
          <p:cNvSpPr/>
          <p:nvPr/>
        </p:nvSpPr>
        <p:spPr>
          <a:xfrm>
            <a:off x="9897816" y="4099927"/>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01C47D8-902A-4B7D-9A89-8A1DE1BB53F7}"/>
              </a:ext>
            </a:extLst>
          </p:cNvPr>
          <p:cNvSpPr/>
          <p:nvPr/>
        </p:nvSpPr>
        <p:spPr>
          <a:xfrm>
            <a:off x="7924373" y="4088575"/>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07B074D-8C80-44AF-B567-97B524DBC460}"/>
              </a:ext>
            </a:extLst>
          </p:cNvPr>
          <p:cNvSpPr/>
          <p:nvPr/>
        </p:nvSpPr>
        <p:spPr>
          <a:xfrm>
            <a:off x="9882536" y="2047406"/>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114E773-C1A5-4CA0-B458-8D83B308ACBF}"/>
              </a:ext>
            </a:extLst>
          </p:cNvPr>
          <p:cNvSpPr/>
          <p:nvPr/>
        </p:nvSpPr>
        <p:spPr>
          <a:xfrm>
            <a:off x="5747264" y="1374993"/>
            <a:ext cx="629587" cy="562131"/>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DE67D84-635F-41DB-96F8-83CDB671B699}"/>
              </a:ext>
            </a:extLst>
          </p:cNvPr>
          <p:cNvSpPr txBox="1"/>
          <p:nvPr/>
        </p:nvSpPr>
        <p:spPr>
          <a:xfrm>
            <a:off x="6421096" y="1207770"/>
            <a:ext cx="1007904" cy="923330"/>
          </a:xfrm>
          <a:prstGeom prst="rect">
            <a:avLst/>
          </a:prstGeom>
          <a:noFill/>
        </p:spPr>
        <p:txBody>
          <a:bodyPr wrap="square" rtlCol="0">
            <a:spAutoFit/>
          </a:bodyPr>
          <a:lstStyle/>
          <a:p>
            <a:pPr algn="ctr"/>
            <a:r>
              <a:rPr lang="en-US" dirty="0"/>
              <a:t>CRP Support Hangers</a:t>
            </a:r>
          </a:p>
        </p:txBody>
      </p:sp>
      <p:sp>
        <p:nvSpPr>
          <p:cNvPr id="20" name="Oval 19">
            <a:extLst>
              <a:ext uri="{FF2B5EF4-FFF2-40B4-BE49-F238E27FC236}">
                <a16:creationId xmlns:a16="http://schemas.microsoft.com/office/drawing/2014/main" id="{3BBB1F10-2CBE-4B65-A990-D46904D7529F}"/>
              </a:ext>
            </a:extLst>
          </p:cNvPr>
          <p:cNvSpPr/>
          <p:nvPr/>
        </p:nvSpPr>
        <p:spPr>
          <a:xfrm>
            <a:off x="10528331" y="3745306"/>
            <a:ext cx="490688" cy="495689"/>
          </a:xfrm>
          <a:prstGeom prst="ellipse">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D78BA6D6-A195-4E15-AD5C-1179BC9DAFF6}"/>
              </a:ext>
            </a:extLst>
          </p:cNvPr>
          <p:cNvSpPr/>
          <p:nvPr/>
        </p:nvSpPr>
        <p:spPr>
          <a:xfrm>
            <a:off x="8411701" y="1371964"/>
            <a:ext cx="490688" cy="495689"/>
          </a:xfrm>
          <a:prstGeom prst="ellipse">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0864744-36CB-46ED-9EC7-C7CAE7935D7E}"/>
              </a:ext>
            </a:extLst>
          </p:cNvPr>
          <p:cNvSpPr/>
          <p:nvPr/>
        </p:nvSpPr>
        <p:spPr>
          <a:xfrm>
            <a:off x="9602510" y="1371965"/>
            <a:ext cx="490688" cy="495689"/>
          </a:xfrm>
          <a:prstGeom prst="ellipse">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34D77A1C-8E03-4BDB-81EC-251856233E8A}"/>
              </a:ext>
            </a:extLst>
          </p:cNvPr>
          <p:cNvSpPr/>
          <p:nvPr/>
        </p:nvSpPr>
        <p:spPr>
          <a:xfrm>
            <a:off x="10544034" y="2304735"/>
            <a:ext cx="490688" cy="495689"/>
          </a:xfrm>
          <a:prstGeom prst="ellipse">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789E3523-CEC9-4287-8B5C-0592541F00D0}"/>
              </a:ext>
            </a:extLst>
          </p:cNvPr>
          <p:cNvSpPr/>
          <p:nvPr/>
        </p:nvSpPr>
        <p:spPr>
          <a:xfrm>
            <a:off x="5798100" y="2330593"/>
            <a:ext cx="513215" cy="510417"/>
          </a:xfrm>
          <a:prstGeom prst="ellipse">
            <a:avLst/>
          </a:prstGeom>
          <a:noFill/>
          <a:ln w="412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7EF58F5-F2DC-4658-A841-7C7362AEA272}"/>
              </a:ext>
            </a:extLst>
          </p:cNvPr>
          <p:cNvSpPr txBox="1"/>
          <p:nvPr/>
        </p:nvSpPr>
        <p:spPr>
          <a:xfrm>
            <a:off x="6421096" y="2151538"/>
            <a:ext cx="1007904" cy="923330"/>
          </a:xfrm>
          <a:prstGeom prst="rect">
            <a:avLst/>
          </a:prstGeom>
          <a:noFill/>
        </p:spPr>
        <p:txBody>
          <a:bodyPr wrap="square" rtlCol="0">
            <a:spAutoFit/>
          </a:bodyPr>
          <a:lstStyle/>
          <a:p>
            <a:pPr algn="ctr"/>
            <a:r>
              <a:rPr lang="en-US" dirty="0"/>
              <a:t>HV-FC Support Hangers</a:t>
            </a:r>
          </a:p>
        </p:txBody>
      </p:sp>
      <p:sp>
        <p:nvSpPr>
          <p:cNvPr id="26" name="TextBox 25">
            <a:extLst>
              <a:ext uri="{FF2B5EF4-FFF2-40B4-BE49-F238E27FC236}">
                <a16:creationId xmlns:a16="http://schemas.microsoft.com/office/drawing/2014/main" id="{FDE92C0F-1BD8-40FD-97CA-B9CC647C947D}"/>
              </a:ext>
            </a:extLst>
          </p:cNvPr>
          <p:cNvSpPr txBox="1"/>
          <p:nvPr/>
        </p:nvSpPr>
        <p:spPr>
          <a:xfrm>
            <a:off x="6421096" y="3083661"/>
            <a:ext cx="1007904" cy="646331"/>
          </a:xfrm>
          <a:prstGeom prst="rect">
            <a:avLst/>
          </a:prstGeom>
          <a:noFill/>
        </p:spPr>
        <p:txBody>
          <a:bodyPr wrap="square" rtlCol="0">
            <a:spAutoFit/>
          </a:bodyPr>
          <a:lstStyle/>
          <a:p>
            <a:pPr algn="ctr"/>
            <a:r>
              <a:rPr lang="en-US" dirty="0"/>
              <a:t>Access Port</a:t>
            </a:r>
          </a:p>
        </p:txBody>
      </p:sp>
      <p:cxnSp>
        <p:nvCxnSpPr>
          <p:cNvPr id="28" name="Straight Arrow Connector 27">
            <a:extLst>
              <a:ext uri="{FF2B5EF4-FFF2-40B4-BE49-F238E27FC236}">
                <a16:creationId xmlns:a16="http://schemas.microsoft.com/office/drawing/2014/main" id="{983373D5-2942-4E8D-B369-9FC788B59A5D}"/>
              </a:ext>
            </a:extLst>
          </p:cNvPr>
          <p:cNvCxnSpPr>
            <a:cxnSpLocks/>
          </p:cNvCxnSpPr>
          <p:nvPr/>
        </p:nvCxnSpPr>
        <p:spPr>
          <a:xfrm flipV="1">
            <a:off x="7314060" y="2182206"/>
            <a:ext cx="3375936" cy="1224620"/>
          </a:xfrm>
          <a:prstGeom prst="straightConnector1">
            <a:avLst/>
          </a:prstGeom>
          <a:ln>
            <a:solidFill>
              <a:schemeClr val="tx1"/>
            </a:solidFill>
            <a:tailEnd type="triangle" w="med" len="lg"/>
          </a:ln>
        </p:spPr>
        <p:style>
          <a:lnRef idx="2">
            <a:schemeClr val="accent1"/>
          </a:lnRef>
          <a:fillRef idx="0">
            <a:schemeClr val="accent1"/>
          </a:fillRef>
          <a:effectRef idx="1">
            <a:schemeClr val="accent1"/>
          </a:effectRef>
          <a:fontRef idx="minor">
            <a:schemeClr val="tx1"/>
          </a:fontRef>
        </p:style>
      </p:cxnSp>
      <p:pic>
        <p:nvPicPr>
          <p:cNvPr id="34" name="Picture 33">
            <a:extLst>
              <a:ext uri="{FF2B5EF4-FFF2-40B4-BE49-F238E27FC236}">
                <a16:creationId xmlns:a16="http://schemas.microsoft.com/office/drawing/2014/main" id="{69A99103-ED33-481F-A6E9-19A37987B09E}"/>
              </a:ext>
            </a:extLst>
          </p:cNvPr>
          <p:cNvPicPr>
            <a:picLocks noChangeAspect="1"/>
          </p:cNvPicPr>
          <p:nvPr/>
        </p:nvPicPr>
        <p:blipFill>
          <a:blip r:embed="rId3"/>
          <a:stretch>
            <a:fillRect/>
          </a:stretch>
        </p:blipFill>
        <p:spPr>
          <a:xfrm>
            <a:off x="850766" y="161873"/>
            <a:ext cx="4086456" cy="5552406"/>
          </a:xfrm>
          <a:prstGeom prst="rect">
            <a:avLst/>
          </a:prstGeom>
        </p:spPr>
      </p:pic>
      <p:sp>
        <p:nvSpPr>
          <p:cNvPr id="35" name="TextBox 34">
            <a:extLst>
              <a:ext uri="{FF2B5EF4-FFF2-40B4-BE49-F238E27FC236}">
                <a16:creationId xmlns:a16="http://schemas.microsoft.com/office/drawing/2014/main" id="{89C9EDD7-AB84-4159-8DD9-1AD69CAD59C3}"/>
              </a:ext>
            </a:extLst>
          </p:cNvPr>
          <p:cNvSpPr txBox="1"/>
          <p:nvPr/>
        </p:nvSpPr>
        <p:spPr>
          <a:xfrm>
            <a:off x="1189051" y="5816407"/>
            <a:ext cx="3409885" cy="461665"/>
          </a:xfrm>
          <a:prstGeom prst="rect">
            <a:avLst/>
          </a:prstGeom>
          <a:noFill/>
        </p:spPr>
        <p:txBody>
          <a:bodyPr wrap="square" rtlCol="0">
            <a:spAutoFit/>
          </a:bodyPr>
          <a:lstStyle/>
          <a:p>
            <a:r>
              <a:rPr lang="en-US" sz="2400" dirty="0"/>
              <a:t>HV-Field Cage modules </a:t>
            </a:r>
          </a:p>
        </p:txBody>
      </p:sp>
    </p:spTree>
    <p:extLst>
      <p:ext uri="{BB962C8B-B14F-4D97-AF65-F5344CB8AC3E}">
        <p14:creationId xmlns:p14="http://schemas.microsoft.com/office/powerpoint/2010/main" val="2581125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B61D8-C189-4D70-9387-01AA6B7AFE90}"/>
              </a:ext>
            </a:extLst>
          </p:cNvPr>
          <p:cNvSpPr>
            <a:spLocks noGrp="1"/>
          </p:cNvSpPr>
          <p:nvPr>
            <p:ph type="title"/>
          </p:nvPr>
        </p:nvSpPr>
        <p:spPr/>
        <p:txBody>
          <a:bodyPr/>
          <a:lstStyle/>
          <a:p>
            <a:r>
              <a:rPr lang="en-US" dirty="0"/>
              <a:t>FD1 Trial Assembly</a:t>
            </a:r>
          </a:p>
        </p:txBody>
      </p:sp>
      <p:sp>
        <p:nvSpPr>
          <p:cNvPr id="3" name="Footer Placeholder 2">
            <a:extLst>
              <a:ext uri="{FF2B5EF4-FFF2-40B4-BE49-F238E27FC236}">
                <a16:creationId xmlns:a16="http://schemas.microsoft.com/office/drawing/2014/main" id="{E1FD8959-0921-4B9F-8BCC-53949A2953DE}"/>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86306A46-D3E8-4F48-9C93-A583C4F3A394}"/>
              </a:ext>
            </a:extLst>
          </p:cNvPr>
          <p:cNvSpPr>
            <a:spLocks noGrp="1"/>
          </p:cNvSpPr>
          <p:nvPr>
            <p:ph type="sldNum" sz="quarter" idx="15"/>
          </p:nvPr>
        </p:nvSpPr>
        <p:spPr/>
        <p:txBody>
          <a:bodyPr/>
          <a:lstStyle/>
          <a:p>
            <a:pPr>
              <a:defRPr/>
            </a:pPr>
            <a:fld id="{98AA3EDC-84CE-5D44-955B-22A59AD27526}" type="slidenum">
              <a:rPr lang="en-US" smtClean="0"/>
              <a:pPr>
                <a:defRPr/>
              </a:pPr>
              <a:t>3</a:t>
            </a:fld>
            <a:endParaRPr lang="en-US"/>
          </a:p>
        </p:txBody>
      </p:sp>
      <p:sp>
        <p:nvSpPr>
          <p:cNvPr id="7" name="Date Placeholder 6">
            <a:extLst>
              <a:ext uri="{FF2B5EF4-FFF2-40B4-BE49-F238E27FC236}">
                <a16:creationId xmlns:a16="http://schemas.microsoft.com/office/drawing/2014/main" id="{82EE83FB-E1DA-450D-9E34-B63F1CEB6A5E}"/>
              </a:ext>
            </a:extLst>
          </p:cNvPr>
          <p:cNvSpPr>
            <a:spLocks noGrp="1"/>
          </p:cNvSpPr>
          <p:nvPr>
            <p:ph type="dt" sz="half" idx="2"/>
          </p:nvPr>
        </p:nvSpPr>
        <p:spPr/>
        <p:txBody>
          <a:bodyPr/>
          <a:lstStyle/>
          <a:p>
            <a:pPr>
              <a:defRPr/>
            </a:pPr>
            <a:r>
              <a:rPr lang="en-US"/>
              <a:t>April 4, 2022</a:t>
            </a:r>
          </a:p>
        </p:txBody>
      </p:sp>
      <p:sp>
        <p:nvSpPr>
          <p:cNvPr id="8" name="Content Placeholder 5">
            <a:extLst>
              <a:ext uri="{FF2B5EF4-FFF2-40B4-BE49-F238E27FC236}">
                <a16:creationId xmlns:a16="http://schemas.microsoft.com/office/drawing/2014/main" id="{BC940053-3F27-4210-A48D-728AC385B4B3}"/>
              </a:ext>
            </a:extLst>
          </p:cNvPr>
          <p:cNvSpPr txBox="1">
            <a:spLocks/>
          </p:cNvSpPr>
          <p:nvPr/>
        </p:nvSpPr>
        <p:spPr>
          <a:xfrm>
            <a:off x="6495195" y="981394"/>
            <a:ext cx="5331795" cy="5283603"/>
          </a:xfrm>
          <a:prstGeom prst="rect">
            <a:avLst/>
          </a:prstGeom>
        </p:spPr>
        <p:txBody>
          <a:bodyPr lIns="0" rIns="0"/>
          <a:lstStyle>
            <a:lvl1pPr marL="256032" indent="-265176" algn="l" defTabSz="457200" rtl="0" fontAlgn="base">
              <a:lnSpc>
                <a:spcPct val="100000"/>
              </a:lnSpc>
              <a:spcBef>
                <a:spcPts val="0"/>
              </a:spcBef>
              <a:spcAft>
                <a:spcPts val="0"/>
              </a:spcAft>
              <a:buFont typeface="Arial"/>
              <a:buChar char="•"/>
              <a:defRPr sz="2200" b="0" i="0" kern="1200">
                <a:solidFill>
                  <a:srgbClr val="63666A"/>
                </a:solidFill>
                <a:latin typeface="Helvetica"/>
                <a:ea typeface="Geneva" charset="0"/>
                <a:cs typeface="Geneva" charset="0"/>
              </a:defRPr>
            </a:lvl1pPr>
            <a:lvl2pPr marL="320040" indent="256032" algn="l" defTabSz="457200" rtl="0" fontAlgn="base">
              <a:lnSpc>
                <a:spcPct val="100000"/>
              </a:lnSpc>
              <a:spcBef>
                <a:spcPts val="1032"/>
              </a:spcBef>
              <a:spcAft>
                <a:spcPts val="0"/>
              </a:spcAft>
              <a:buSzPct val="90000"/>
              <a:buFont typeface="Lucida Grande"/>
              <a:buChar char="-"/>
              <a:defRPr sz="2000" b="0" i="0" kern="1200">
                <a:solidFill>
                  <a:srgbClr val="63666A"/>
                </a:solidFill>
                <a:latin typeface="Helvetica"/>
                <a:ea typeface="Geneva" charset="0"/>
                <a:cs typeface="+mn-cs"/>
              </a:defRPr>
            </a:lvl2pPr>
            <a:lvl3pPr marL="640080" indent="228600" algn="l" defTabSz="457200" rtl="0" fontAlgn="base">
              <a:lnSpc>
                <a:spcPct val="100000"/>
              </a:lnSpc>
              <a:spcBef>
                <a:spcPts val="1032"/>
              </a:spcBef>
              <a:spcAft>
                <a:spcPts val="0"/>
              </a:spcAft>
              <a:buSzPct val="88000"/>
              <a:buFont typeface="Arial"/>
              <a:buChar char="•"/>
              <a:defRPr sz="1800" b="0" i="0" kern="1200">
                <a:solidFill>
                  <a:srgbClr val="63666A"/>
                </a:solidFill>
                <a:latin typeface="Helvetica"/>
                <a:ea typeface="Geneva" charset="0"/>
                <a:cs typeface="+mn-cs"/>
              </a:defRPr>
            </a:lvl3pPr>
            <a:lvl4pPr marL="914400" indent="228600" algn="l" defTabSz="457200" rtl="0" fontAlgn="base">
              <a:lnSpc>
                <a:spcPct val="100000"/>
              </a:lnSpc>
              <a:spcBef>
                <a:spcPts val="1032"/>
              </a:spcBef>
              <a:spcAft>
                <a:spcPts val="0"/>
              </a:spcAft>
              <a:buSzPct val="90000"/>
              <a:buFont typeface="Lucida Grande"/>
              <a:buChar char="-"/>
              <a:defRPr sz="1600" b="0" i="0" kern="1200">
                <a:solidFill>
                  <a:srgbClr val="63666A"/>
                </a:solidFill>
                <a:latin typeface="Helvetica"/>
                <a:ea typeface="Geneva" charset="0"/>
                <a:cs typeface="+mn-cs"/>
              </a:defRPr>
            </a:lvl4pPr>
            <a:lvl5pPr marL="1143000" indent="192024" algn="l" defTabSz="457200" rtl="0" fontAlgn="base">
              <a:lnSpc>
                <a:spcPct val="100000"/>
              </a:lnSpc>
              <a:spcBef>
                <a:spcPts val="1032"/>
              </a:spcBef>
              <a:spcAft>
                <a:spcPts val="0"/>
              </a:spcAft>
              <a:buSzPct val="88000"/>
              <a:buFont typeface="Arial"/>
              <a:buChar char="•"/>
              <a:defRPr sz="1400" b="0" i="0" kern="1200">
                <a:solidFill>
                  <a:srgbClr val="63666A"/>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chemeClr val="accent6">
                    <a:lumMod val="50000"/>
                  </a:schemeClr>
                </a:solidFill>
                <a:latin typeface="Calibri" panose="020F0502020204030204" pitchFamily="34" charset="0"/>
                <a:ea typeface="Cambria" panose="02040503050406030204" pitchFamily="18" charset="0"/>
              </a:rPr>
              <a:t>Ash River Lab Manager (Installation Team Leader) responsibilities:</a:t>
            </a:r>
          </a:p>
          <a:p>
            <a:pPr lvl="1"/>
            <a:r>
              <a:rPr lang="en-US" sz="1800" dirty="0">
                <a:solidFill>
                  <a:schemeClr val="accent6">
                    <a:lumMod val="50000"/>
                  </a:schemeClr>
                </a:solidFill>
                <a:latin typeface="Calibri" panose="020F0502020204030204" pitchFamily="34" charset="0"/>
                <a:ea typeface="Cambria" panose="02040503050406030204" pitchFamily="18" charset="0"/>
              </a:rPr>
              <a:t>Meeting participation</a:t>
            </a:r>
          </a:p>
          <a:p>
            <a:pPr lvl="2"/>
            <a:r>
              <a:rPr lang="en-US" sz="1600" dirty="0">
                <a:solidFill>
                  <a:schemeClr val="accent6">
                    <a:lumMod val="50000"/>
                  </a:schemeClr>
                </a:solidFill>
                <a:latin typeface="Calibri" panose="020F0502020204030204" pitchFamily="34" charset="0"/>
                <a:ea typeface="Cambria" panose="02040503050406030204" pitchFamily="18" charset="0"/>
              </a:rPr>
              <a:t>Far detector design</a:t>
            </a:r>
          </a:p>
          <a:p>
            <a:pPr lvl="2"/>
            <a:r>
              <a:rPr lang="en-US" sz="1600" dirty="0">
                <a:solidFill>
                  <a:schemeClr val="accent6">
                    <a:lumMod val="50000"/>
                  </a:schemeClr>
                </a:solidFill>
                <a:latin typeface="Calibri" panose="020F0502020204030204" pitchFamily="34" charset="0"/>
                <a:ea typeface="Cambria" panose="02040503050406030204" pitchFamily="18" charset="0"/>
              </a:rPr>
              <a:t>DUNE Technical Coordination</a:t>
            </a:r>
          </a:p>
          <a:p>
            <a:pPr lvl="2"/>
            <a:r>
              <a:rPr lang="en-US" sz="1600" dirty="0">
                <a:solidFill>
                  <a:schemeClr val="accent6">
                    <a:lumMod val="50000"/>
                  </a:schemeClr>
                </a:solidFill>
                <a:latin typeface="Calibri" panose="020F0502020204030204" pitchFamily="34" charset="0"/>
                <a:ea typeface="Cambria" panose="02040503050406030204" pitchFamily="18" charset="0"/>
              </a:rPr>
              <a:t>Consortia</a:t>
            </a:r>
          </a:p>
          <a:p>
            <a:pPr lvl="2"/>
            <a:r>
              <a:rPr lang="en-US" sz="1600" dirty="0">
                <a:solidFill>
                  <a:schemeClr val="accent6">
                    <a:lumMod val="50000"/>
                  </a:schemeClr>
                </a:solidFill>
                <a:latin typeface="Calibri" panose="020F0502020204030204" pitchFamily="34" charset="0"/>
                <a:ea typeface="Cambria" panose="02040503050406030204" pitchFamily="18" charset="0"/>
              </a:rPr>
              <a:t>LBNF/Far Site CF integration and final design meetings</a:t>
            </a:r>
          </a:p>
          <a:p>
            <a:pPr lvl="1"/>
            <a:r>
              <a:rPr lang="en-US" sz="1800" dirty="0">
                <a:solidFill>
                  <a:schemeClr val="accent6">
                    <a:lumMod val="50000"/>
                  </a:schemeClr>
                </a:solidFill>
                <a:latin typeface="Calibri" panose="020F0502020204030204" pitchFamily="34" charset="0"/>
                <a:ea typeface="Cambria" panose="02040503050406030204" pitchFamily="18" charset="0"/>
              </a:rPr>
              <a:t>Collaboration meetings and project reviews as needed for DUNE Technical Coordination</a:t>
            </a:r>
          </a:p>
          <a:p>
            <a:pPr lvl="1"/>
            <a:r>
              <a:rPr lang="en-US" sz="1800" dirty="0">
                <a:solidFill>
                  <a:schemeClr val="accent6">
                    <a:lumMod val="50000"/>
                  </a:schemeClr>
                </a:solidFill>
                <a:latin typeface="Calibri" panose="020F0502020204030204" pitchFamily="34" charset="0"/>
                <a:ea typeface="Cambria" panose="02040503050406030204" pitchFamily="18" charset="0"/>
              </a:rPr>
              <a:t>Assist with preparation of Technical Coordination documentation and review process associated with the installation and integration tasks</a:t>
            </a:r>
          </a:p>
        </p:txBody>
      </p:sp>
      <p:sp>
        <p:nvSpPr>
          <p:cNvPr id="9" name="Content Placeholder 5">
            <a:extLst>
              <a:ext uri="{FF2B5EF4-FFF2-40B4-BE49-F238E27FC236}">
                <a16:creationId xmlns:a16="http://schemas.microsoft.com/office/drawing/2014/main" id="{266CFD78-A23D-471C-A3A6-17E5CD608656}"/>
              </a:ext>
            </a:extLst>
          </p:cNvPr>
          <p:cNvSpPr txBox="1">
            <a:spLocks/>
          </p:cNvSpPr>
          <p:nvPr/>
        </p:nvSpPr>
        <p:spPr>
          <a:xfrm>
            <a:off x="365012" y="778598"/>
            <a:ext cx="5331795" cy="5646792"/>
          </a:xfrm>
          <a:prstGeom prst="rect">
            <a:avLst/>
          </a:prstGeom>
        </p:spPr>
        <p:txBody>
          <a:bodyPr lIns="0" rIns="0"/>
          <a:lstStyle>
            <a:lvl1pPr marL="256032" indent="-265176" algn="l" defTabSz="457200" rtl="0" fontAlgn="base">
              <a:lnSpc>
                <a:spcPct val="100000"/>
              </a:lnSpc>
              <a:spcBef>
                <a:spcPts val="0"/>
              </a:spcBef>
              <a:spcAft>
                <a:spcPts val="0"/>
              </a:spcAft>
              <a:buFont typeface="Arial"/>
              <a:buChar char="•"/>
              <a:defRPr sz="2200" b="0" i="0" kern="1200">
                <a:solidFill>
                  <a:srgbClr val="63666A"/>
                </a:solidFill>
                <a:latin typeface="Helvetica"/>
                <a:ea typeface="Geneva" charset="0"/>
                <a:cs typeface="Geneva" charset="0"/>
              </a:defRPr>
            </a:lvl1pPr>
            <a:lvl2pPr marL="320040" indent="256032" algn="l" defTabSz="457200" rtl="0" fontAlgn="base">
              <a:lnSpc>
                <a:spcPct val="100000"/>
              </a:lnSpc>
              <a:spcBef>
                <a:spcPts val="1032"/>
              </a:spcBef>
              <a:spcAft>
                <a:spcPts val="0"/>
              </a:spcAft>
              <a:buSzPct val="90000"/>
              <a:buFont typeface="Lucida Grande"/>
              <a:buChar char="-"/>
              <a:defRPr sz="2000" b="0" i="0" kern="1200">
                <a:solidFill>
                  <a:srgbClr val="63666A"/>
                </a:solidFill>
                <a:latin typeface="Helvetica"/>
                <a:ea typeface="Geneva" charset="0"/>
                <a:cs typeface="+mn-cs"/>
              </a:defRPr>
            </a:lvl2pPr>
            <a:lvl3pPr marL="640080" indent="228600" algn="l" defTabSz="457200" rtl="0" fontAlgn="base">
              <a:lnSpc>
                <a:spcPct val="100000"/>
              </a:lnSpc>
              <a:spcBef>
                <a:spcPts val="1032"/>
              </a:spcBef>
              <a:spcAft>
                <a:spcPts val="0"/>
              </a:spcAft>
              <a:buSzPct val="88000"/>
              <a:buFont typeface="Arial"/>
              <a:buChar char="•"/>
              <a:defRPr sz="1800" b="0" i="0" kern="1200">
                <a:solidFill>
                  <a:srgbClr val="63666A"/>
                </a:solidFill>
                <a:latin typeface="Helvetica"/>
                <a:ea typeface="Geneva" charset="0"/>
                <a:cs typeface="+mn-cs"/>
              </a:defRPr>
            </a:lvl3pPr>
            <a:lvl4pPr marL="914400" indent="228600" algn="l" defTabSz="457200" rtl="0" fontAlgn="base">
              <a:lnSpc>
                <a:spcPct val="100000"/>
              </a:lnSpc>
              <a:spcBef>
                <a:spcPts val="1032"/>
              </a:spcBef>
              <a:spcAft>
                <a:spcPts val="0"/>
              </a:spcAft>
              <a:buSzPct val="90000"/>
              <a:buFont typeface="Lucida Grande"/>
              <a:buChar char="-"/>
              <a:defRPr sz="1600" b="0" i="0" kern="1200">
                <a:solidFill>
                  <a:srgbClr val="63666A"/>
                </a:solidFill>
                <a:latin typeface="Helvetica"/>
                <a:ea typeface="Geneva" charset="0"/>
                <a:cs typeface="+mn-cs"/>
              </a:defRPr>
            </a:lvl4pPr>
            <a:lvl5pPr marL="1143000" indent="192024" algn="l" defTabSz="457200" rtl="0" fontAlgn="base">
              <a:lnSpc>
                <a:spcPct val="100000"/>
              </a:lnSpc>
              <a:spcBef>
                <a:spcPts val="1032"/>
              </a:spcBef>
              <a:spcAft>
                <a:spcPts val="0"/>
              </a:spcAft>
              <a:buSzPct val="88000"/>
              <a:buFont typeface="Arial"/>
              <a:buChar char="•"/>
              <a:defRPr sz="1400" b="0" i="0" kern="1200">
                <a:solidFill>
                  <a:srgbClr val="63666A"/>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err="1">
                <a:latin typeface="Calibri" panose="020F0502020204030204" pitchFamily="34" charset="0"/>
                <a:ea typeface="Cambria" panose="02040503050406030204" pitchFamily="18" charset="0"/>
                <a:cs typeface="Times New Roman" panose="02020603050405020304" pitchFamily="18" charset="0"/>
              </a:rPr>
              <a:t>ProtoDUNE</a:t>
            </a:r>
            <a:r>
              <a:rPr lang="en-US" sz="2000" dirty="0">
                <a:latin typeface="Calibri" panose="020F0502020204030204" pitchFamily="34" charset="0"/>
                <a:ea typeface="Cambria" panose="02040503050406030204" pitchFamily="18" charset="0"/>
                <a:cs typeface="Times New Roman" panose="02020603050405020304" pitchFamily="18" charset="0"/>
              </a:rPr>
              <a:t> trial structure at Ash River was used in preparation for changes required for </a:t>
            </a:r>
            <a:r>
              <a:rPr lang="en-US" sz="2000" dirty="0" err="1">
                <a:latin typeface="Calibri" panose="020F0502020204030204" pitchFamily="34" charset="0"/>
                <a:ea typeface="Cambria" panose="02040503050406030204" pitchFamily="18" charset="0"/>
                <a:cs typeface="Times New Roman" panose="02020603050405020304" pitchFamily="18" charset="0"/>
              </a:rPr>
              <a:t>ProtoDUNE</a:t>
            </a:r>
            <a:r>
              <a:rPr lang="en-US" sz="2000" dirty="0">
                <a:latin typeface="Calibri" panose="020F0502020204030204" pitchFamily="34" charset="0"/>
                <a:ea typeface="Cambria" panose="02040503050406030204" pitchFamily="18" charset="0"/>
                <a:cs typeface="Times New Roman" panose="02020603050405020304" pitchFamily="18" charset="0"/>
              </a:rPr>
              <a:t> 2</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Trolleys – APA/CPA/EWFC</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APA positioning system (lower APA)</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APA/EWFC connections</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Ground plane design</a:t>
            </a:r>
          </a:p>
          <a:p>
            <a:r>
              <a:rPr lang="en-US" sz="2000" dirty="0">
                <a:latin typeface="Calibri" panose="020F0502020204030204" pitchFamily="34" charset="0"/>
                <a:ea typeface="Cambria" panose="02040503050406030204" pitchFamily="18" charset="0"/>
                <a:cs typeface="Times New Roman" panose="02020603050405020304" pitchFamily="18" charset="0"/>
              </a:rPr>
              <a:t>Tests of the new HV system designs and the new deployment system</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EWFC hoist system and trolley for </a:t>
            </a:r>
            <a:r>
              <a:rPr lang="en-US" sz="1800" dirty="0" err="1">
                <a:latin typeface="Calibri" panose="020F0502020204030204" pitchFamily="34" charset="0"/>
                <a:ea typeface="Cambria" panose="02040503050406030204" pitchFamily="18" charset="0"/>
                <a:cs typeface="Times New Roman" panose="02020603050405020304" pitchFamily="18" charset="0"/>
              </a:rPr>
              <a:t>ProtoDUNEII</a:t>
            </a:r>
            <a:endParaRPr lang="en-US" sz="1800" dirty="0">
              <a:latin typeface="Calibri" panose="020F0502020204030204" pitchFamily="34" charset="0"/>
              <a:ea typeface="Cambria" panose="02040503050406030204" pitchFamily="18" charset="0"/>
              <a:cs typeface="Times New Roman" panose="02020603050405020304" pitchFamily="18" charset="0"/>
            </a:endParaRPr>
          </a:p>
          <a:p>
            <a:pPr lvl="1"/>
            <a:r>
              <a:rPr lang="en-US" sz="1800" dirty="0">
                <a:latin typeface="Calibri" panose="020F0502020204030204" pitchFamily="34" charset="0"/>
                <a:ea typeface="Cambria" panose="02040503050406030204" pitchFamily="18" charset="0"/>
                <a:cs typeface="Times New Roman" panose="02020603050405020304" pitchFamily="18" charset="0"/>
              </a:rPr>
              <a:t>FC deployment tools design overhaul</a:t>
            </a:r>
          </a:p>
          <a:p>
            <a:endParaRPr lang="en-US" sz="2000" dirty="0">
              <a:latin typeface="Calibri" panose="020F0502020204030204" pitchFamily="34" charset="0"/>
              <a:ea typeface="Cambria" panose="02040503050406030204" pitchFamily="18" charset="0"/>
              <a:cs typeface="Times New Roman" panose="02020603050405020304" pitchFamily="18" charset="0"/>
            </a:endParaRPr>
          </a:p>
          <a:p>
            <a:r>
              <a:rPr lang="en-US" sz="2000" dirty="0">
                <a:latin typeface="Calibri" panose="020F0502020204030204" pitchFamily="34" charset="0"/>
                <a:ea typeface="Cambria" panose="02040503050406030204" pitchFamily="18" charset="0"/>
                <a:cs typeface="Times New Roman" panose="02020603050405020304" pitchFamily="18" charset="0"/>
              </a:rPr>
              <a:t>Updated procedures and tooling for removing the existing TPC components</a:t>
            </a:r>
          </a:p>
          <a:p>
            <a:pPr lvl="1"/>
            <a:r>
              <a:rPr lang="en-US" sz="1800" dirty="0">
                <a:latin typeface="Calibri" panose="020F0502020204030204" pitchFamily="34" charset="0"/>
                <a:ea typeface="Cambria" panose="02040503050406030204" pitchFamily="18" charset="0"/>
                <a:cs typeface="Times New Roman" panose="02020603050405020304" pitchFamily="18" charset="0"/>
              </a:rPr>
              <a:t>Due to COVID – Ash River collaborated remotely with CERN during removals</a:t>
            </a:r>
            <a:endParaRPr lang="en-US" sz="2400" dirty="0"/>
          </a:p>
        </p:txBody>
      </p:sp>
    </p:spTree>
    <p:extLst>
      <p:ext uri="{BB962C8B-B14F-4D97-AF65-F5344CB8AC3E}">
        <p14:creationId xmlns:p14="http://schemas.microsoft.com/office/powerpoint/2010/main" val="1965411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70E5B-1E98-4007-A71E-E1D433304390}"/>
              </a:ext>
            </a:extLst>
          </p:cNvPr>
          <p:cNvSpPr>
            <a:spLocks noGrp="1"/>
          </p:cNvSpPr>
          <p:nvPr>
            <p:ph type="title"/>
          </p:nvPr>
        </p:nvSpPr>
        <p:spPr/>
        <p:txBody>
          <a:bodyPr/>
          <a:lstStyle/>
          <a:p>
            <a:r>
              <a:rPr lang="en-US" dirty="0"/>
              <a:t>FD1/</a:t>
            </a:r>
            <a:r>
              <a:rPr lang="en-US" dirty="0" err="1"/>
              <a:t>ProtoDUNEII</a:t>
            </a:r>
            <a:r>
              <a:rPr lang="en-US" dirty="0"/>
              <a:t> Trial Assembly Documentation</a:t>
            </a:r>
          </a:p>
        </p:txBody>
      </p:sp>
      <p:sp>
        <p:nvSpPr>
          <p:cNvPr id="3" name="Footer Placeholder 2">
            <a:extLst>
              <a:ext uri="{FF2B5EF4-FFF2-40B4-BE49-F238E27FC236}">
                <a16:creationId xmlns:a16="http://schemas.microsoft.com/office/drawing/2014/main" id="{156A713C-8238-42FF-9105-C27322C4896C}"/>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D41A5D19-AE37-4084-BAA9-731A0105A076}"/>
              </a:ext>
            </a:extLst>
          </p:cNvPr>
          <p:cNvSpPr>
            <a:spLocks noGrp="1"/>
          </p:cNvSpPr>
          <p:nvPr>
            <p:ph type="sldNum" sz="quarter" idx="15"/>
          </p:nvPr>
        </p:nvSpPr>
        <p:spPr/>
        <p:txBody>
          <a:bodyPr/>
          <a:lstStyle/>
          <a:p>
            <a:pPr>
              <a:defRPr/>
            </a:pPr>
            <a:fld id="{98AA3EDC-84CE-5D44-955B-22A59AD27526}" type="slidenum">
              <a:rPr lang="en-US" smtClean="0"/>
              <a:pPr>
                <a:defRPr/>
              </a:pPr>
              <a:t>4</a:t>
            </a:fld>
            <a:endParaRPr lang="en-US"/>
          </a:p>
        </p:txBody>
      </p:sp>
      <p:sp>
        <p:nvSpPr>
          <p:cNvPr id="5" name="Content Placeholder 4">
            <a:extLst>
              <a:ext uri="{FF2B5EF4-FFF2-40B4-BE49-F238E27FC236}">
                <a16:creationId xmlns:a16="http://schemas.microsoft.com/office/drawing/2014/main" id="{95EE9C00-1CF0-4B05-93FD-F2C43A0147F7}"/>
              </a:ext>
            </a:extLst>
          </p:cNvPr>
          <p:cNvSpPr>
            <a:spLocks noGrp="1"/>
          </p:cNvSpPr>
          <p:nvPr>
            <p:ph idx="16"/>
          </p:nvPr>
        </p:nvSpPr>
        <p:spPr/>
        <p:txBody>
          <a:bodyPr/>
          <a:lstStyle/>
          <a:p>
            <a:r>
              <a:rPr lang="en-US" dirty="0"/>
              <a:t>Involved Consortia</a:t>
            </a:r>
          </a:p>
          <a:p>
            <a:pPr lvl="1"/>
            <a:r>
              <a:rPr lang="en-US" dirty="0"/>
              <a:t>APA</a:t>
            </a:r>
          </a:p>
          <a:p>
            <a:pPr lvl="1"/>
            <a:r>
              <a:rPr lang="en-US" dirty="0"/>
              <a:t>HV</a:t>
            </a:r>
          </a:p>
          <a:p>
            <a:pPr lvl="1"/>
            <a:r>
              <a:rPr lang="en-US" dirty="0"/>
              <a:t>Photon Detector</a:t>
            </a:r>
          </a:p>
          <a:p>
            <a:pPr lvl="1"/>
            <a:r>
              <a:rPr lang="en-US" dirty="0"/>
              <a:t>DSS</a:t>
            </a:r>
          </a:p>
          <a:p>
            <a:pPr lvl="1"/>
            <a:endParaRPr lang="en-US" dirty="0"/>
          </a:p>
        </p:txBody>
      </p:sp>
      <p:sp>
        <p:nvSpPr>
          <p:cNvPr id="6" name="Content Placeholder 5">
            <a:extLst>
              <a:ext uri="{FF2B5EF4-FFF2-40B4-BE49-F238E27FC236}">
                <a16:creationId xmlns:a16="http://schemas.microsoft.com/office/drawing/2014/main" id="{25001E9F-0A5E-4998-9301-8152ACA9C4E1}"/>
              </a:ext>
            </a:extLst>
          </p:cNvPr>
          <p:cNvSpPr>
            <a:spLocks noGrp="1"/>
          </p:cNvSpPr>
          <p:nvPr>
            <p:ph idx="17"/>
          </p:nvPr>
        </p:nvSpPr>
        <p:spPr>
          <a:xfrm>
            <a:off x="6335272" y="896293"/>
            <a:ext cx="5331795" cy="5188595"/>
          </a:xfrm>
        </p:spPr>
        <p:txBody>
          <a:bodyPr/>
          <a:lstStyle/>
          <a:p>
            <a:r>
              <a:rPr lang="en-US" dirty="0"/>
              <a:t>Google Photo Albums</a:t>
            </a:r>
            <a:endParaRPr lang="en-US" dirty="0">
              <a:hlinkClick r:id="rId2"/>
            </a:endParaRPr>
          </a:p>
          <a:p>
            <a:r>
              <a:rPr lang="en-US" dirty="0">
                <a:hlinkClick r:id="rId2"/>
              </a:rPr>
              <a:t>CPA Assembly November 2020</a:t>
            </a:r>
            <a:endParaRPr lang="en-US" dirty="0"/>
          </a:p>
          <a:p>
            <a:r>
              <a:rPr lang="en-US" dirty="0">
                <a:hlinkClick r:id="rId3"/>
              </a:rPr>
              <a:t>Mini-workshop June 2021</a:t>
            </a:r>
            <a:endParaRPr lang="en-US" dirty="0"/>
          </a:p>
          <a:p>
            <a:r>
              <a:rPr lang="en-US" dirty="0" err="1">
                <a:hlinkClick r:id="rId4"/>
              </a:rPr>
              <a:t>ProtoDUNEII</a:t>
            </a:r>
            <a:r>
              <a:rPr lang="en-US" dirty="0">
                <a:hlinkClick r:id="rId4"/>
              </a:rPr>
              <a:t> Workshop November 2021</a:t>
            </a:r>
            <a:endParaRPr lang="en-US" dirty="0"/>
          </a:p>
          <a:p>
            <a:r>
              <a:rPr lang="en-US" dirty="0">
                <a:hlinkClick r:id="rId5"/>
              </a:rPr>
              <a:t>DUNE Workshop December 2021</a:t>
            </a:r>
            <a:endParaRPr lang="en-US" dirty="0"/>
          </a:p>
          <a:p>
            <a:endParaRPr lang="en-US" dirty="0"/>
          </a:p>
          <a:p>
            <a:r>
              <a:rPr lang="en-US" dirty="0">
                <a:hlinkClick r:id="rId6"/>
              </a:rPr>
              <a:t>CERN APA October-December 2021</a:t>
            </a:r>
            <a:endParaRPr lang="en-US" dirty="0"/>
          </a:p>
          <a:p>
            <a:endParaRPr lang="en-US" u="sng" dirty="0">
              <a:solidFill>
                <a:schemeClr val="accent6">
                  <a:lumMod val="50000"/>
                </a:schemeClr>
              </a:solidFill>
            </a:endParaRPr>
          </a:p>
          <a:p>
            <a:endParaRPr lang="en-US" u="sng" dirty="0">
              <a:solidFill>
                <a:schemeClr val="accent6">
                  <a:lumMod val="50000"/>
                </a:schemeClr>
              </a:solidFill>
            </a:endParaRPr>
          </a:p>
          <a:p>
            <a:endParaRPr lang="en-US" u="sng" dirty="0">
              <a:solidFill>
                <a:schemeClr val="accent6">
                  <a:lumMod val="50000"/>
                </a:schemeClr>
              </a:solidFill>
            </a:endParaRPr>
          </a:p>
          <a:p>
            <a:endParaRPr lang="en-US" u="sng" dirty="0">
              <a:solidFill>
                <a:schemeClr val="accent6">
                  <a:lumMod val="50000"/>
                </a:schemeClr>
              </a:solidFill>
            </a:endParaRPr>
          </a:p>
          <a:p>
            <a:endParaRPr lang="en-US" u="sng" dirty="0">
              <a:solidFill>
                <a:schemeClr val="accent6">
                  <a:lumMod val="50000"/>
                </a:schemeClr>
              </a:solidFill>
            </a:endParaRPr>
          </a:p>
          <a:p>
            <a:pPr algn="ctr"/>
            <a:r>
              <a:rPr lang="en-US" dirty="0">
                <a:solidFill>
                  <a:schemeClr val="accent6">
                    <a:lumMod val="50000"/>
                  </a:schemeClr>
                </a:solidFill>
              </a:rPr>
              <a:t>Lessons learned</a:t>
            </a:r>
          </a:p>
        </p:txBody>
      </p:sp>
      <p:sp>
        <p:nvSpPr>
          <p:cNvPr id="7" name="Date Placeholder 6">
            <a:extLst>
              <a:ext uri="{FF2B5EF4-FFF2-40B4-BE49-F238E27FC236}">
                <a16:creationId xmlns:a16="http://schemas.microsoft.com/office/drawing/2014/main" id="{440BA394-E070-4AF7-AFF2-90549B84D290}"/>
              </a:ext>
            </a:extLst>
          </p:cNvPr>
          <p:cNvSpPr>
            <a:spLocks noGrp="1"/>
          </p:cNvSpPr>
          <p:nvPr>
            <p:ph type="dt" sz="half" idx="2"/>
          </p:nvPr>
        </p:nvSpPr>
        <p:spPr/>
        <p:txBody>
          <a:bodyPr/>
          <a:lstStyle/>
          <a:p>
            <a:pPr>
              <a:defRPr/>
            </a:pPr>
            <a:r>
              <a:rPr lang="en-US"/>
              <a:t>April 4, 2022</a:t>
            </a:r>
          </a:p>
        </p:txBody>
      </p:sp>
      <p:pic>
        <p:nvPicPr>
          <p:cNvPr id="9" name="Picture 8" descr="Text&#10;&#10;Description automatically generated">
            <a:extLst>
              <a:ext uri="{FF2B5EF4-FFF2-40B4-BE49-F238E27FC236}">
                <a16:creationId xmlns:a16="http://schemas.microsoft.com/office/drawing/2014/main" id="{903A553C-0BD3-4A0A-A81E-AA27815E7E51}"/>
              </a:ext>
            </a:extLst>
          </p:cNvPr>
          <p:cNvPicPr>
            <a:picLocks noChangeAspect="1"/>
          </p:cNvPicPr>
          <p:nvPr/>
        </p:nvPicPr>
        <p:blipFill>
          <a:blip r:embed="rId7"/>
          <a:stretch>
            <a:fillRect/>
          </a:stretch>
        </p:blipFill>
        <p:spPr>
          <a:xfrm>
            <a:off x="2300312" y="3237995"/>
            <a:ext cx="3781953" cy="3620005"/>
          </a:xfrm>
          <a:prstGeom prst="rect">
            <a:avLst/>
          </a:prstGeom>
        </p:spPr>
      </p:pic>
      <p:sp>
        <p:nvSpPr>
          <p:cNvPr id="10" name="Right Brace 9">
            <a:extLst>
              <a:ext uri="{FF2B5EF4-FFF2-40B4-BE49-F238E27FC236}">
                <a16:creationId xmlns:a16="http://schemas.microsoft.com/office/drawing/2014/main" id="{D8BA6CBC-6E34-4294-B5C1-266E95A05C87}"/>
              </a:ext>
            </a:extLst>
          </p:cNvPr>
          <p:cNvSpPr/>
          <p:nvPr/>
        </p:nvSpPr>
        <p:spPr>
          <a:xfrm>
            <a:off x="5730843" y="3429000"/>
            <a:ext cx="2042133" cy="3361099"/>
          </a:xfrm>
          <a:prstGeom prst="rightBrace">
            <a:avLst>
              <a:gd name="adj1" fmla="val 8333"/>
              <a:gd name="adj2" fmla="val 5080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29905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9DFF2-94F6-41E3-828F-E8E7E2D201A2}"/>
              </a:ext>
            </a:extLst>
          </p:cNvPr>
          <p:cNvSpPr>
            <a:spLocks noGrp="1"/>
          </p:cNvSpPr>
          <p:nvPr>
            <p:ph type="title"/>
          </p:nvPr>
        </p:nvSpPr>
        <p:spPr/>
        <p:txBody>
          <a:bodyPr/>
          <a:lstStyle/>
          <a:p>
            <a:r>
              <a:rPr lang="en-US" dirty="0"/>
              <a:t>EDMS</a:t>
            </a:r>
          </a:p>
        </p:txBody>
      </p:sp>
      <p:sp>
        <p:nvSpPr>
          <p:cNvPr id="3" name="Footer Placeholder 2">
            <a:extLst>
              <a:ext uri="{FF2B5EF4-FFF2-40B4-BE49-F238E27FC236}">
                <a16:creationId xmlns:a16="http://schemas.microsoft.com/office/drawing/2014/main" id="{69A04271-5BFE-438A-8AF6-5A2B104B2B5E}"/>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21D0E0F6-C57E-4934-ABF3-8D9AD33A87F4}"/>
              </a:ext>
            </a:extLst>
          </p:cNvPr>
          <p:cNvSpPr>
            <a:spLocks noGrp="1"/>
          </p:cNvSpPr>
          <p:nvPr>
            <p:ph type="sldNum" sz="quarter" idx="15"/>
          </p:nvPr>
        </p:nvSpPr>
        <p:spPr/>
        <p:txBody>
          <a:bodyPr/>
          <a:lstStyle/>
          <a:p>
            <a:pPr>
              <a:defRPr/>
            </a:pPr>
            <a:fld id="{98AA3EDC-84CE-5D44-955B-22A59AD27526}" type="slidenum">
              <a:rPr lang="en-US" smtClean="0"/>
              <a:pPr>
                <a:defRPr/>
              </a:pPr>
              <a:t>5</a:t>
            </a:fld>
            <a:endParaRPr lang="en-US"/>
          </a:p>
        </p:txBody>
      </p:sp>
      <p:pic>
        <p:nvPicPr>
          <p:cNvPr id="9" name="Content Placeholder 8" descr="A picture containing table&#10;&#10;Description automatically generated">
            <a:extLst>
              <a:ext uri="{FF2B5EF4-FFF2-40B4-BE49-F238E27FC236}">
                <a16:creationId xmlns:a16="http://schemas.microsoft.com/office/drawing/2014/main" id="{913EF7D8-9677-40B8-A3E0-7A48320148B6}"/>
              </a:ext>
            </a:extLst>
          </p:cNvPr>
          <p:cNvPicPr>
            <a:picLocks noGrp="1" noChangeAspect="1"/>
          </p:cNvPicPr>
          <p:nvPr>
            <p:ph idx="16"/>
          </p:nvPr>
        </p:nvPicPr>
        <p:blipFill>
          <a:blip r:embed="rId2"/>
          <a:stretch>
            <a:fillRect/>
          </a:stretch>
        </p:blipFill>
        <p:spPr>
          <a:xfrm>
            <a:off x="0" y="933538"/>
            <a:ext cx="4101997" cy="5466256"/>
          </a:xfrm>
        </p:spPr>
      </p:pic>
      <p:sp>
        <p:nvSpPr>
          <p:cNvPr id="7" name="Date Placeholder 6">
            <a:extLst>
              <a:ext uri="{FF2B5EF4-FFF2-40B4-BE49-F238E27FC236}">
                <a16:creationId xmlns:a16="http://schemas.microsoft.com/office/drawing/2014/main" id="{75142A9A-6984-4A3B-B056-A68012A2B473}"/>
              </a:ext>
            </a:extLst>
          </p:cNvPr>
          <p:cNvSpPr>
            <a:spLocks noGrp="1"/>
          </p:cNvSpPr>
          <p:nvPr>
            <p:ph type="dt" sz="half" idx="2"/>
          </p:nvPr>
        </p:nvSpPr>
        <p:spPr/>
        <p:txBody>
          <a:bodyPr/>
          <a:lstStyle/>
          <a:p>
            <a:pPr>
              <a:defRPr/>
            </a:pPr>
            <a:r>
              <a:rPr lang="en-US"/>
              <a:t>April 4, 2022</a:t>
            </a:r>
          </a:p>
        </p:txBody>
      </p:sp>
      <p:pic>
        <p:nvPicPr>
          <p:cNvPr id="13" name="Picture 12" descr="Text&#10;&#10;Description automatically generated">
            <a:extLst>
              <a:ext uri="{FF2B5EF4-FFF2-40B4-BE49-F238E27FC236}">
                <a16:creationId xmlns:a16="http://schemas.microsoft.com/office/drawing/2014/main" id="{4E792931-193F-461A-9FC2-C5F1259ACE18}"/>
              </a:ext>
            </a:extLst>
          </p:cNvPr>
          <p:cNvPicPr>
            <a:picLocks noChangeAspect="1"/>
          </p:cNvPicPr>
          <p:nvPr/>
        </p:nvPicPr>
        <p:blipFill>
          <a:blip r:embed="rId3"/>
          <a:stretch>
            <a:fillRect/>
          </a:stretch>
        </p:blipFill>
        <p:spPr>
          <a:xfrm>
            <a:off x="3405388" y="149755"/>
            <a:ext cx="3810691" cy="3511814"/>
          </a:xfrm>
          <a:prstGeom prst="rect">
            <a:avLst/>
          </a:prstGeom>
        </p:spPr>
      </p:pic>
      <p:pic>
        <p:nvPicPr>
          <p:cNvPr id="11" name="Content Placeholder 10" descr="Text&#10;&#10;Description automatically generated">
            <a:extLst>
              <a:ext uri="{FF2B5EF4-FFF2-40B4-BE49-F238E27FC236}">
                <a16:creationId xmlns:a16="http://schemas.microsoft.com/office/drawing/2014/main" id="{62D1DC64-2AD7-460B-8B6E-399041E322AE}"/>
              </a:ext>
            </a:extLst>
          </p:cNvPr>
          <p:cNvPicPr>
            <a:picLocks noGrp="1" noChangeAspect="1"/>
          </p:cNvPicPr>
          <p:nvPr>
            <p:ph idx="17"/>
          </p:nvPr>
        </p:nvPicPr>
        <p:blipFill>
          <a:blip r:embed="rId4"/>
          <a:stretch>
            <a:fillRect/>
          </a:stretch>
        </p:blipFill>
        <p:spPr>
          <a:xfrm>
            <a:off x="6096001" y="1436616"/>
            <a:ext cx="2985052" cy="5421384"/>
          </a:xfrm>
        </p:spPr>
      </p:pic>
      <p:pic>
        <p:nvPicPr>
          <p:cNvPr id="15" name="Picture 14" descr="Graphical user interface, text, application&#10;&#10;Description automatically generated">
            <a:extLst>
              <a:ext uri="{FF2B5EF4-FFF2-40B4-BE49-F238E27FC236}">
                <a16:creationId xmlns:a16="http://schemas.microsoft.com/office/drawing/2014/main" id="{B4B49257-86A5-4679-A6B5-312E1E540A7C}"/>
              </a:ext>
            </a:extLst>
          </p:cNvPr>
          <p:cNvPicPr>
            <a:picLocks noChangeAspect="1"/>
          </p:cNvPicPr>
          <p:nvPr/>
        </p:nvPicPr>
        <p:blipFill>
          <a:blip r:embed="rId5"/>
          <a:stretch>
            <a:fillRect/>
          </a:stretch>
        </p:blipFill>
        <p:spPr>
          <a:xfrm>
            <a:off x="8381309" y="0"/>
            <a:ext cx="3810691" cy="6391846"/>
          </a:xfrm>
          <a:prstGeom prst="rect">
            <a:avLst/>
          </a:prstGeom>
        </p:spPr>
      </p:pic>
      <p:sp>
        <p:nvSpPr>
          <p:cNvPr id="16" name="TextBox 15">
            <a:extLst>
              <a:ext uri="{FF2B5EF4-FFF2-40B4-BE49-F238E27FC236}">
                <a16:creationId xmlns:a16="http://schemas.microsoft.com/office/drawing/2014/main" id="{0FB24ADB-CB04-4DCD-9AC4-5CA741E070CF}"/>
              </a:ext>
            </a:extLst>
          </p:cNvPr>
          <p:cNvSpPr txBox="1"/>
          <p:nvPr/>
        </p:nvSpPr>
        <p:spPr>
          <a:xfrm>
            <a:off x="3545234" y="4102409"/>
            <a:ext cx="3107531" cy="1754326"/>
          </a:xfrm>
          <a:prstGeom prst="rect">
            <a:avLst/>
          </a:prstGeom>
          <a:noFill/>
        </p:spPr>
        <p:txBody>
          <a:bodyPr wrap="square" rtlCol="0">
            <a:spAutoFit/>
          </a:bodyPr>
          <a:lstStyle/>
          <a:p>
            <a:r>
              <a:rPr lang="en-US" b="1" dirty="0">
                <a:solidFill>
                  <a:schemeClr val="accent6">
                    <a:lumMod val="50000"/>
                  </a:schemeClr>
                </a:solidFill>
              </a:rPr>
              <a:t>Documentation needed at AR</a:t>
            </a:r>
          </a:p>
          <a:p>
            <a:r>
              <a:rPr lang="en-US" b="1" u="sng" dirty="0">
                <a:solidFill>
                  <a:schemeClr val="accent6">
                    <a:lumMod val="50000"/>
                  </a:schemeClr>
                </a:solidFill>
              </a:rPr>
              <a:t>Adaptable</a:t>
            </a:r>
            <a:r>
              <a:rPr lang="en-US" b="1" dirty="0">
                <a:solidFill>
                  <a:schemeClr val="accent6">
                    <a:lumMod val="50000"/>
                  </a:schemeClr>
                </a:solidFill>
              </a:rPr>
              <a:t> to CERN/SURF requirements</a:t>
            </a:r>
          </a:p>
          <a:p>
            <a:endParaRPr lang="en-US" b="1" dirty="0">
              <a:solidFill>
                <a:schemeClr val="accent6">
                  <a:lumMod val="50000"/>
                </a:schemeClr>
              </a:solidFill>
            </a:endParaRPr>
          </a:p>
          <a:p>
            <a:r>
              <a:rPr lang="en-US" b="1" dirty="0">
                <a:solidFill>
                  <a:schemeClr val="accent6">
                    <a:lumMod val="50000"/>
                  </a:schemeClr>
                </a:solidFill>
              </a:rPr>
              <a:t>**Ash River pushes </a:t>
            </a:r>
            <a:r>
              <a:rPr lang="en-US" b="1" dirty="0" err="1">
                <a:solidFill>
                  <a:schemeClr val="accent6">
                    <a:lumMod val="50000"/>
                  </a:schemeClr>
                </a:solidFill>
              </a:rPr>
              <a:t>eng.</a:t>
            </a:r>
            <a:r>
              <a:rPr lang="en-US" b="1" dirty="0">
                <a:solidFill>
                  <a:schemeClr val="accent6">
                    <a:lumMod val="50000"/>
                  </a:schemeClr>
                </a:solidFill>
              </a:rPr>
              <a:t> Notes completion &amp; </a:t>
            </a:r>
            <a:r>
              <a:rPr lang="en-US" b="1" dirty="0" err="1">
                <a:solidFill>
                  <a:schemeClr val="accent6">
                    <a:lumMod val="50000"/>
                  </a:schemeClr>
                </a:solidFill>
              </a:rPr>
              <a:t>submittables</a:t>
            </a:r>
            <a:endParaRPr lang="en-US" b="1" dirty="0">
              <a:solidFill>
                <a:schemeClr val="accent6">
                  <a:lumMod val="50000"/>
                </a:schemeClr>
              </a:solidFill>
            </a:endParaRPr>
          </a:p>
        </p:txBody>
      </p:sp>
    </p:spTree>
    <p:extLst>
      <p:ext uri="{BB962C8B-B14F-4D97-AF65-F5344CB8AC3E}">
        <p14:creationId xmlns:p14="http://schemas.microsoft.com/office/powerpoint/2010/main" val="1093525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4E4E2-6EDD-4835-A1B2-3CE1A73BB8F9}"/>
              </a:ext>
            </a:extLst>
          </p:cNvPr>
          <p:cNvSpPr>
            <a:spLocks noGrp="1"/>
          </p:cNvSpPr>
          <p:nvPr>
            <p:ph type="title"/>
          </p:nvPr>
        </p:nvSpPr>
        <p:spPr/>
        <p:txBody>
          <a:bodyPr/>
          <a:lstStyle/>
          <a:p>
            <a:r>
              <a:rPr lang="en-US" dirty="0"/>
              <a:t>Deliverables</a:t>
            </a:r>
          </a:p>
        </p:txBody>
      </p:sp>
      <p:sp>
        <p:nvSpPr>
          <p:cNvPr id="3" name="Footer Placeholder 2">
            <a:extLst>
              <a:ext uri="{FF2B5EF4-FFF2-40B4-BE49-F238E27FC236}">
                <a16:creationId xmlns:a16="http://schemas.microsoft.com/office/drawing/2014/main" id="{4EBAC388-FEFA-4AB8-9220-7BCE99FC9838}"/>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931BE76A-4753-4374-8ECB-FB20212205F8}"/>
              </a:ext>
            </a:extLst>
          </p:cNvPr>
          <p:cNvSpPr>
            <a:spLocks noGrp="1"/>
          </p:cNvSpPr>
          <p:nvPr>
            <p:ph type="sldNum" sz="quarter" idx="15"/>
          </p:nvPr>
        </p:nvSpPr>
        <p:spPr/>
        <p:txBody>
          <a:bodyPr/>
          <a:lstStyle/>
          <a:p>
            <a:pPr>
              <a:defRPr/>
            </a:pPr>
            <a:fld id="{98AA3EDC-84CE-5D44-955B-22A59AD27526}" type="slidenum">
              <a:rPr lang="en-US" smtClean="0"/>
              <a:pPr>
                <a:defRPr/>
              </a:pPr>
              <a:t>6</a:t>
            </a:fld>
            <a:endParaRPr lang="en-US"/>
          </a:p>
        </p:txBody>
      </p:sp>
      <p:sp>
        <p:nvSpPr>
          <p:cNvPr id="5" name="Content Placeholder 4">
            <a:extLst>
              <a:ext uri="{FF2B5EF4-FFF2-40B4-BE49-F238E27FC236}">
                <a16:creationId xmlns:a16="http://schemas.microsoft.com/office/drawing/2014/main" id="{B79CFAD1-0D31-41B7-9ACF-F6241BC22B33}"/>
              </a:ext>
            </a:extLst>
          </p:cNvPr>
          <p:cNvSpPr>
            <a:spLocks noGrp="1"/>
          </p:cNvSpPr>
          <p:nvPr>
            <p:ph idx="16"/>
          </p:nvPr>
        </p:nvSpPr>
        <p:spPr>
          <a:xfrm>
            <a:off x="609600" y="1238250"/>
            <a:ext cx="5331795" cy="5123806"/>
          </a:xfrm>
        </p:spPr>
        <p:txBody>
          <a:bodyPr/>
          <a:lstStyle/>
          <a:p>
            <a:r>
              <a:rPr lang="en-US" sz="1800" dirty="0">
                <a:effectLst/>
                <a:latin typeface="Calibri" panose="020F0502020204030204" pitchFamily="34" charset="0"/>
                <a:ea typeface="Cambria" panose="02040503050406030204" pitchFamily="18" charset="0"/>
                <a:cs typeface="Times New Roman" panose="02020603050405020304" pitchFamily="18" charset="0"/>
              </a:rPr>
              <a:t>Trial Assembly activities for the DUNE – Single Phase Detector (FD1) have generated </a:t>
            </a:r>
            <a:r>
              <a:rPr lang="en-US" sz="1800" dirty="0">
                <a:latin typeface="Calibri" panose="020F0502020204030204" pitchFamily="34" charset="0"/>
                <a:ea typeface="Cambria" panose="02040503050406030204" pitchFamily="18" charset="0"/>
                <a:cs typeface="Times New Roman" panose="02020603050405020304" pitchFamily="18" charset="0"/>
              </a:rPr>
              <a:t>updates/modifications to the installation plan with supporting documentation</a:t>
            </a:r>
          </a:p>
          <a:p>
            <a:pPr lvl="1"/>
            <a:r>
              <a:rPr lang="en-US" sz="1600" dirty="0">
                <a:effectLst/>
                <a:latin typeface="Calibri" panose="020F0502020204030204" pitchFamily="34" charset="0"/>
                <a:ea typeface="Cambria" panose="02040503050406030204" pitchFamily="18" charset="0"/>
                <a:cs typeface="Times New Roman" panose="02020603050405020304" pitchFamily="18" charset="0"/>
              </a:rPr>
              <a:t>Updates approved by DUNE Technical Coordination</a:t>
            </a:r>
          </a:p>
          <a:p>
            <a:endParaRPr lang="en-US" sz="1800" dirty="0">
              <a:effectLst/>
              <a:latin typeface="Calibri" panose="020F0502020204030204" pitchFamily="34" charset="0"/>
              <a:ea typeface="Cambria" panose="02040503050406030204" pitchFamily="18" charset="0"/>
              <a:cs typeface="Times New Roman" panose="02020603050405020304" pitchFamily="18" charset="0"/>
            </a:endParaRPr>
          </a:p>
          <a:p>
            <a:r>
              <a:rPr lang="en-US" sz="1800" dirty="0">
                <a:effectLst/>
                <a:latin typeface="Calibri" panose="020F0502020204030204" pitchFamily="34" charset="0"/>
                <a:ea typeface="Cambria" panose="02040503050406030204" pitchFamily="18" charset="0"/>
                <a:cs typeface="Times New Roman" panose="02020603050405020304" pitchFamily="18" charset="0"/>
              </a:rPr>
              <a:t>Periodic updates in the form of slide presentations have been presented at DUNE Collaboration meetings and/or weekly meetings, as appropriate</a:t>
            </a:r>
          </a:p>
          <a:p>
            <a:pPr lvl="1"/>
            <a:r>
              <a:rPr lang="en-US" sz="1600" dirty="0">
                <a:effectLst/>
                <a:latin typeface="Calibri" panose="020F0502020204030204" pitchFamily="34" charset="0"/>
                <a:ea typeface="Cambria" panose="02040503050406030204" pitchFamily="18" charset="0"/>
                <a:cs typeface="Times New Roman" panose="02020603050405020304" pitchFamily="18" charset="0"/>
              </a:rPr>
              <a:t>Consortia</a:t>
            </a:r>
          </a:p>
          <a:p>
            <a:pPr lvl="1"/>
            <a:r>
              <a:rPr lang="en-US" sz="1600" dirty="0">
                <a:latin typeface="Calibri" panose="020F0502020204030204" pitchFamily="34" charset="0"/>
                <a:ea typeface="Cambria" panose="02040503050406030204" pitchFamily="18" charset="0"/>
                <a:cs typeface="Times New Roman" panose="02020603050405020304" pitchFamily="18" charset="0"/>
              </a:rPr>
              <a:t>Installation Coordination</a:t>
            </a:r>
          </a:p>
          <a:p>
            <a:pPr lvl="1"/>
            <a:r>
              <a:rPr lang="en-US" sz="1600" dirty="0">
                <a:effectLst/>
                <a:latin typeface="Calibri" panose="020F0502020204030204" pitchFamily="34" charset="0"/>
                <a:ea typeface="Cambria" panose="02040503050406030204" pitchFamily="18" charset="0"/>
                <a:cs typeface="Times New Roman" panose="02020603050405020304" pitchFamily="18" charset="0"/>
              </a:rPr>
              <a:t>P</a:t>
            </a:r>
            <a:r>
              <a:rPr lang="en-US" sz="1600" dirty="0">
                <a:latin typeface="Calibri" panose="020F0502020204030204" pitchFamily="34" charset="0"/>
                <a:ea typeface="Cambria" panose="02040503050406030204" pitchFamily="18" charset="0"/>
                <a:cs typeface="Times New Roman" panose="02020603050405020304" pitchFamily="18" charset="0"/>
              </a:rPr>
              <a:t>MG</a:t>
            </a:r>
          </a:p>
          <a:p>
            <a:pPr lvl="1"/>
            <a:endParaRPr lang="en-US" sz="1600" dirty="0">
              <a:effectLst/>
              <a:latin typeface="Calibri" panose="020F0502020204030204" pitchFamily="34" charset="0"/>
              <a:ea typeface="Cambria" panose="02040503050406030204" pitchFamily="18" charset="0"/>
              <a:cs typeface="Times New Roman" panose="02020603050405020304" pitchFamily="18" charset="0"/>
            </a:endParaRPr>
          </a:p>
          <a:p>
            <a:r>
              <a:rPr lang="en-US" sz="1800" dirty="0">
                <a:effectLst/>
                <a:latin typeface="Calibri" panose="020F0502020204030204" pitchFamily="34" charset="0"/>
                <a:ea typeface="Cambria" panose="02040503050406030204" pitchFamily="18" charset="0"/>
              </a:rPr>
              <a:t>Installation procedures have been updated throughout the Trial Assembly process</a:t>
            </a:r>
          </a:p>
          <a:p>
            <a:r>
              <a:rPr lang="en-US" sz="1800" dirty="0">
                <a:latin typeface="Calibri" panose="020F0502020204030204" pitchFamily="34" charset="0"/>
                <a:ea typeface="Cambria" panose="02040503050406030204" pitchFamily="18" charset="0"/>
                <a:cs typeface="Times New Roman" panose="02020603050405020304" pitchFamily="18" charset="0"/>
              </a:rPr>
              <a:t>Engineering notes &amp; safety documentation</a:t>
            </a:r>
            <a:endParaRPr lang="en-US" sz="1600" dirty="0">
              <a:effectLst/>
              <a:latin typeface="Garamond" panose="02020404030301010803" pitchFamily="18" charset="0"/>
              <a:ea typeface="Cambria" panose="02040503050406030204" pitchFamily="18" charset="0"/>
              <a:cs typeface="Times New Roman" panose="02020603050405020304" pitchFamily="18" charset="0"/>
            </a:endParaRPr>
          </a:p>
          <a:p>
            <a:endParaRPr lang="en-US" dirty="0"/>
          </a:p>
        </p:txBody>
      </p:sp>
      <p:sp>
        <p:nvSpPr>
          <p:cNvPr id="6" name="Content Placeholder 5">
            <a:extLst>
              <a:ext uri="{FF2B5EF4-FFF2-40B4-BE49-F238E27FC236}">
                <a16:creationId xmlns:a16="http://schemas.microsoft.com/office/drawing/2014/main" id="{2A9AB710-B85E-4B68-9C3B-5B1DED3E7FE4}"/>
              </a:ext>
            </a:extLst>
          </p:cNvPr>
          <p:cNvSpPr>
            <a:spLocks noGrp="1"/>
          </p:cNvSpPr>
          <p:nvPr>
            <p:ph idx="17"/>
          </p:nvPr>
        </p:nvSpPr>
        <p:spPr>
          <a:xfrm>
            <a:off x="6335272" y="1792586"/>
            <a:ext cx="5331795" cy="4292302"/>
          </a:xfrm>
        </p:spPr>
        <p:txBody>
          <a:bodyPr/>
          <a:lstStyle/>
          <a:p>
            <a:endParaRPr lang="en-US" sz="1800" dirty="0">
              <a:latin typeface="Calibri" panose="020F0502020204030204" pitchFamily="34" charset="0"/>
              <a:ea typeface="Cambria" panose="02040503050406030204" pitchFamily="18" charset="0"/>
            </a:endParaRPr>
          </a:p>
          <a:p>
            <a:endParaRPr lang="en-US" dirty="0"/>
          </a:p>
        </p:txBody>
      </p:sp>
      <p:sp>
        <p:nvSpPr>
          <p:cNvPr id="7" name="Date Placeholder 6">
            <a:extLst>
              <a:ext uri="{FF2B5EF4-FFF2-40B4-BE49-F238E27FC236}">
                <a16:creationId xmlns:a16="http://schemas.microsoft.com/office/drawing/2014/main" id="{6B16F86F-C2F2-497F-82D4-FFEE8899CBE0}"/>
              </a:ext>
            </a:extLst>
          </p:cNvPr>
          <p:cNvSpPr>
            <a:spLocks noGrp="1"/>
          </p:cNvSpPr>
          <p:nvPr>
            <p:ph type="dt" sz="half" idx="2"/>
          </p:nvPr>
        </p:nvSpPr>
        <p:spPr/>
        <p:txBody>
          <a:bodyPr/>
          <a:lstStyle/>
          <a:p>
            <a:pPr>
              <a:defRPr/>
            </a:pPr>
            <a:r>
              <a:rPr lang="en-US"/>
              <a:t>April 4, 2022</a:t>
            </a:r>
          </a:p>
        </p:txBody>
      </p:sp>
      <p:sp>
        <p:nvSpPr>
          <p:cNvPr id="8" name="Content Placeholder 4">
            <a:extLst>
              <a:ext uri="{FF2B5EF4-FFF2-40B4-BE49-F238E27FC236}">
                <a16:creationId xmlns:a16="http://schemas.microsoft.com/office/drawing/2014/main" id="{905DA372-7097-4CE9-A6D9-E74230F4FF2F}"/>
              </a:ext>
            </a:extLst>
          </p:cNvPr>
          <p:cNvSpPr txBox="1">
            <a:spLocks/>
          </p:cNvSpPr>
          <p:nvPr/>
        </p:nvSpPr>
        <p:spPr>
          <a:xfrm>
            <a:off x="6335271" y="1515418"/>
            <a:ext cx="5331795" cy="4846638"/>
          </a:xfrm>
          <a:prstGeom prst="rect">
            <a:avLst/>
          </a:prstGeom>
        </p:spPr>
        <p:txBody>
          <a:bodyPr lIns="0" rIns="0"/>
          <a:lstStyle>
            <a:lvl1pPr marL="256032" indent="-265176" algn="l" defTabSz="457200" rtl="0" fontAlgn="base">
              <a:lnSpc>
                <a:spcPct val="100000"/>
              </a:lnSpc>
              <a:spcBef>
                <a:spcPts val="0"/>
              </a:spcBef>
              <a:spcAft>
                <a:spcPts val="0"/>
              </a:spcAft>
              <a:buFont typeface="Arial"/>
              <a:buChar char="•"/>
              <a:defRPr sz="2200" b="0" i="0" kern="1200">
                <a:solidFill>
                  <a:srgbClr val="63666A"/>
                </a:solidFill>
                <a:latin typeface="Helvetica"/>
                <a:ea typeface="Geneva" charset="0"/>
                <a:cs typeface="Geneva" charset="0"/>
              </a:defRPr>
            </a:lvl1pPr>
            <a:lvl2pPr marL="320040" indent="256032" algn="l" defTabSz="457200" rtl="0" fontAlgn="base">
              <a:lnSpc>
                <a:spcPct val="100000"/>
              </a:lnSpc>
              <a:spcBef>
                <a:spcPts val="1032"/>
              </a:spcBef>
              <a:spcAft>
                <a:spcPts val="0"/>
              </a:spcAft>
              <a:buSzPct val="90000"/>
              <a:buFont typeface="Lucida Grande"/>
              <a:buChar char="-"/>
              <a:defRPr sz="2000" b="0" i="0" kern="1200">
                <a:solidFill>
                  <a:srgbClr val="63666A"/>
                </a:solidFill>
                <a:latin typeface="Helvetica"/>
                <a:ea typeface="Geneva" charset="0"/>
                <a:cs typeface="+mn-cs"/>
              </a:defRPr>
            </a:lvl2pPr>
            <a:lvl3pPr marL="640080" indent="228600" algn="l" defTabSz="457200" rtl="0" fontAlgn="base">
              <a:lnSpc>
                <a:spcPct val="100000"/>
              </a:lnSpc>
              <a:spcBef>
                <a:spcPts val="1032"/>
              </a:spcBef>
              <a:spcAft>
                <a:spcPts val="0"/>
              </a:spcAft>
              <a:buSzPct val="88000"/>
              <a:buFont typeface="Arial"/>
              <a:buChar char="•"/>
              <a:defRPr sz="1800" b="0" i="0" kern="1200">
                <a:solidFill>
                  <a:srgbClr val="63666A"/>
                </a:solidFill>
                <a:latin typeface="Helvetica"/>
                <a:ea typeface="Geneva" charset="0"/>
                <a:cs typeface="+mn-cs"/>
              </a:defRPr>
            </a:lvl3pPr>
            <a:lvl4pPr marL="914400" indent="228600" algn="l" defTabSz="457200" rtl="0" fontAlgn="base">
              <a:lnSpc>
                <a:spcPct val="100000"/>
              </a:lnSpc>
              <a:spcBef>
                <a:spcPts val="1032"/>
              </a:spcBef>
              <a:spcAft>
                <a:spcPts val="0"/>
              </a:spcAft>
              <a:buSzPct val="90000"/>
              <a:buFont typeface="Lucida Grande"/>
              <a:buChar char="-"/>
              <a:defRPr sz="1600" b="0" i="0" kern="1200">
                <a:solidFill>
                  <a:srgbClr val="63666A"/>
                </a:solidFill>
                <a:latin typeface="Helvetica"/>
                <a:ea typeface="Geneva" charset="0"/>
                <a:cs typeface="+mn-cs"/>
              </a:defRPr>
            </a:lvl4pPr>
            <a:lvl5pPr marL="1143000" indent="192024" algn="l" defTabSz="457200" rtl="0" fontAlgn="base">
              <a:lnSpc>
                <a:spcPct val="100000"/>
              </a:lnSpc>
              <a:spcBef>
                <a:spcPts val="1032"/>
              </a:spcBef>
              <a:spcAft>
                <a:spcPts val="0"/>
              </a:spcAft>
              <a:buSzPct val="88000"/>
              <a:buFont typeface="Arial"/>
              <a:buChar char="•"/>
              <a:defRPr sz="1400" b="0" i="0" kern="1200">
                <a:solidFill>
                  <a:srgbClr val="63666A"/>
                </a:solidFill>
                <a:latin typeface="Helvetica"/>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a:latin typeface="Calibri" panose="020F0502020204030204" pitchFamily="34" charset="0"/>
                <a:ea typeface="Cambria" panose="02040503050406030204" pitchFamily="18" charset="0"/>
                <a:cs typeface="Times New Roman" panose="02020603050405020304" pitchFamily="18" charset="0"/>
              </a:rPr>
              <a:t>Ash River has provided documentation of its work in accordance with DUNE Project Office processes and procedures</a:t>
            </a:r>
          </a:p>
          <a:p>
            <a:r>
              <a:rPr lang="en-US" sz="1800">
                <a:latin typeface="Calibri" panose="020F0502020204030204" pitchFamily="34" charset="0"/>
                <a:ea typeface="Cambria" panose="02040503050406030204" pitchFamily="18" charset="0"/>
                <a:cs typeface="Times New Roman" panose="02020603050405020304" pitchFamily="18" charset="0"/>
              </a:rPr>
              <a:t>Ash River provides material for DUNE Project monthly reports in a timely fashion</a:t>
            </a:r>
          </a:p>
          <a:p>
            <a:pPr lvl="1"/>
            <a:r>
              <a:rPr lang="en-US" sz="1600">
                <a:latin typeface="Calibri" panose="020F0502020204030204" pitchFamily="34" charset="0"/>
                <a:ea typeface="Cambria" panose="02040503050406030204" pitchFamily="18" charset="0"/>
                <a:cs typeface="Times New Roman" panose="02020603050405020304" pitchFamily="18" charset="0"/>
              </a:rPr>
              <a:t>Descriptive material</a:t>
            </a:r>
          </a:p>
          <a:p>
            <a:pPr lvl="1"/>
            <a:r>
              <a:rPr lang="en-US" sz="1600">
                <a:latin typeface="Calibri" panose="020F0502020204030204" pitchFamily="34" charset="0"/>
                <a:ea typeface="Cambria" panose="02040503050406030204" pitchFamily="18" charset="0"/>
                <a:cs typeface="Times New Roman" panose="02020603050405020304" pitchFamily="18" charset="0"/>
              </a:rPr>
              <a:t>Financial reporting</a:t>
            </a:r>
          </a:p>
          <a:p>
            <a:pPr lvl="1"/>
            <a:r>
              <a:rPr lang="en-US" sz="1600">
                <a:latin typeface="Calibri" panose="020F0502020204030204" pitchFamily="34" charset="0"/>
                <a:ea typeface="Cambria" panose="02040503050406030204" pitchFamily="18" charset="0"/>
                <a:cs typeface="Times New Roman" panose="02020603050405020304" pitchFamily="18" charset="0"/>
              </a:rPr>
              <a:t>Monthly task status reports</a:t>
            </a:r>
          </a:p>
          <a:p>
            <a:pPr lvl="1"/>
            <a:r>
              <a:rPr lang="en-US" sz="1600">
                <a:latin typeface="Calibri" panose="020F0502020204030204" pitchFamily="34" charset="0"/>
                <a:ea typeface="Cambria" panose="02040503050406030204" pitchFamily="18" charset="0"/>
                <a:cs typeface="Times New Roman" panose="02020603050405020304" pitchFamily="18" charset="0"/>
              </a:rPr>
              <a:t>Information needed for the DUNE Project monthly earned value management analysis and reporting</a:t>
            </a:r>
          </a:p>
          <a:p>
            <a:pPr lvl="1"/>
            <a:r>
              <a:rPr lang="en-US" sz="1600">
                <a:latin typeface="Calibri" panose="020F0502020204030204" pitchFamily="34" charset="0"/>
                <a:ea typeface="Cambria" panose="02040503050406030204" pitchFamily="18" charset="0"/>
                <a:cs typeface="Times New Roman" panose="02020603050405020304" pitchFamily="18" charset="0"/>
              </a:rPr>
              <a:t>This will include providing monthly accruals of costs and labor hours to the DUNE Project Office</a:t>
            </a:r>
            <a:endParaRPr lang="en-US" sz="1600">
              <a:latin typeface="Garamond" panose="02020404030301010803" pitchFamily="18" charset="0"/>
              <a:ea typeface="Cambria" panose="020405030504060302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72810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BB82A-5B3D-4E14-87E5-43B8D6CADC16}"/>
              </a:ext>
            </a:extLst>
          </p:cNvPr>
          <p:cNvSpPr>
            <a:spLocks noGrp="1"/>
          </p:cNvSpPr>
          <p:nvPr>
            <p:ph type="title"/>
          </p:nvPr>
        </p:nvSpPr>
        <p:spPr/>
        <p:txBody>
          <a:bodyPr/>
          <a:lstStyle/>
          <a:p>
            <a:r>
              <a:rPr lang="en-US" dirty="0"/>
              <a:t>Deliverables continued…</a:t>
            </a:r>
          </a:p>
        </p:txBody>
      </p:sp>
      <p:sp>
        <p:nvSpPr>
          <p:cNvPr id="3" name="Footer Placeholder 2">
            <a:extLst>
              <a:ext uri="{FF2B5EF4-FFF2-40B4-BE49-F238E27FC236}">
                <a16:creationId xmlns:a16="http://schemas.microsoft.com/office/drawing/2014/main" id="{163E6B62-8FBF-496D-9B0E-45F3C6C16B23}"/>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FD9B7A15-1ED4-4BDC-A0BA-A9F0B09708A9}"/>
              </a:ext>
            </a:extLst>
          </p:cNvPr>
          <p:cNvSpPr>
            <a:spLocks noGrp="1"/>
          </p:cNvSpPr>
          <p:nvPr>
            <p:ph type="sldNum" sz="quarter" idx="15"/>
          </p:nvPr>
        </p:nvSpPr>
        <p:spPr/>
        <p:txBody>
          <a:bodyPr/>
          <a:lstStyle/>
          <a:p>
            <a:pPr>
              <a:defRPr/>
            </a:pPr>
            <a:fld id="{98AA3EDC-84CE-5D44-955B-22A59AD27526}" type="slidenum">
              <a:rPr lang="en-US" smtClean="0"/>
              <a:pPr>
                <a:defRPr/>
              </a:pPr>
              <a:t>7</a:t>
            </a:fld>
            <a:endParaRPr lang="en-US"/>
          </a:p>
        </p:txBody>
      </p:sp>
      <p:sp>
        <p:nvSpPr>
          <p:cNvPr id="5" name="Content Placeholder 4">
            <a:extLst>
              <a:ext uri="{FF2B5EF4-FFF2-40B4-BE49-F238E27FC236}">
                <a16:creationId xmlns:a16="http://schemas.microsoft.com/office/drawing/2014/main" id="{8F8CD513-2DE1-4294-BCF4-E0D1E585813F}"/>
              </a:ext>
            </a:extLst>
          </p:cNvPr>
          <p:cNvSpPr>
            <a:spLocks noGrp="1"/>
          </p:cNvSpPr>
          <p:nvPr>
            <p:ph idx="16"/>
          </p:nvPr>
        </p:nvSpPr>
        <p:spPr/>
        <p:txBody>
          <a:bodyPr/>
          <a:lstStyle/>
          <a:p>
            <a:endParaRPr lang="en-US" dirty="0"/>
          </a:p>
        </p:txBody>
      </p:sp>
      <p:sp>
        <p:nvSpPr>
          <p:cNvPr id="6" name="Content Placeholder 5">
            <a:extLst>
              <a:ext uri="{FF2B5EF4-FFF2-40B4-BE49-F238E27FC236}">
                <a16:creationId xmlns:a16="http://schemas.microsoft.com/office/drawing/2014/main" id="{C35FB9FB-62D6-4827-B216-AF61AE251B19}"/>
              </a:ext>
            </a:extLst>
          </p:cNvPr>
          <p:cNvSpPr>
            <a:spLocks noGrp="1"/>
          </p:cNvSpPr>
          <p:nvPr>
            <p:ph idx="17"/>
          </p:nvPr>
        </p:nvSpPr>
        <p:spPr>
          <a:xfrm>
            <a:off x="6335272" y="251670"/>
            <a:ext cx="5856728" cy="5833218"/>
          </a:xfrm>
        </p:spPr>
        <p:txBody>
          <a:bodyPr/>
          <a:lstStyle/>
          <a:p>
            <a:r>
              <a:rPr lang="en-US" dirty="0"/>
              <a:t>Few remaining items</a:t>
            </a:r>
          </a:p>
          <a:p>
            <a:pPr lvl="1"/>
            <a:r>
              <a:rPr lang="en-US" dirty="0"/>
              <a:t>Most overlap/moved from </a:t>
            </a:r>
            <a:r>
              <a:rPr lang="en-US" dirty="0" err="1"/>
              <a:t>ProtoDUNE</a:t>
            </a:r>
            <a:r>
              <a:rPr lang="en-US" dirty="0" err="1">
                <a:sym typeface="Wingdings" panose="05000000000000000000" pitchFamily="2" charset="2"/>
              </a:rPr>
              <a:t>DUNE</a:t>
            </a:r>
            <a:endParaRPr lang="en-US" dirty="0">
              <a:sym typeface="Wingdings" panose="05000000000000000000" pitchFamily="2" charset="2"/>
            </a:endParaRPr>
          </a:p>
          <a:p>
            <a:pPr lvl="1"/>
            <a:r>
              <a:rPr lang="en-US" dirty="0"/>
              <a:t>Awaiting fabrication</a:t>
            </a:r>
          </a:p>
          <a:p>
            <a:pPr lvl="2"/>
            <a:r>
              <a:rPr lang="en-US" dirty="0"/>
              <a:t>FC deployment tools</a:t>
            </a:r>
          </a:p>
          <a:p>
            <a:pPr lvl="1"/>
            <a:r>
              <a:rPr lang="en-US" dirty="0"/>
              <a:t>Ongoing test iterations</a:t>
            </a:r>
          </a:p>
          <a:p>
            <a:pPr lvl="2"/>
            <a:r>
              <a:rPr lang="en-US" dirty="0"/>
              <a:t>Floor tests</a:t>
            </a:r>
          </a:p>
        </p:txBody>
      </p:sp>
      <p:sp>
        <p:nvSpPr>
          <p:cNvPr id="7" name="Date Placeholder 6">
            <a:extLst>
              <a:ext uri="{FF2B5EF4-FFF2-40B4-BE49-F238E27FC236}">
                <a16:creationId xmlns:a16="http://schemas.microsoft.com/office/drawing/2014/main" id="{22FF30C1-BC71-4B47-B801-6041CCC36235}"/>
              </a:ext>
            </a:extLst>
          </p:cNvPr>
          <p:cNvSpPr>
            <a:spLocks noGrp="1"/>
          </p:cNvSpPr>
          <p:nvPr>
            <p:ph type="dt" sz="half" idx="2"/>
          </p:nvPr>
        </p:nvSpPr>
        <p:spPr/>
        <p:txBody>
          <a:bodyPr/>
          <a:lstStyle/>
          <a:p>
            <a:pPr>
              <a:defRPr/>
            </a:pPr>
            <a:r>
              <a:rPr lang="en-US"/>
              <a:t>April 4, 2022</a:t>
            </a:r>
          </a:p>
        </p:txBody>
      </p:sp>
      <p:graphicFrame>
        <p:nvGraphicFramePr>
          <p:cNvPr id="8" name="Object 7">
            <a:extLst>
              <a:ext uri="{FF2B5EF4-FFF2-40B4-BE49-F238E27FC236}">
                <a16:creationId xmlns:a16="http://schemas.microsoft.com/office/drawing/2014/main" id="{BD82A7C7-8B97-4BF5-8093-4453844178CC}"/>
              </a:ext>
            </a:extLst>
          </p:cNvPr>
          <p:cNvGraphicFramePr>
            <a:graphicFrameLocks noChangeAspect="1"/>
          </p:cNvGraphicFramePr>
          <p:nvPr>
            <p:extLst>
              <p:ext uri="{D42A27DB-BD31-4B8C-83A1-F6EECF244321}">
                <p14:modId xmlns:p14="http://schemas.microsoft.com/office/powerpoint/2010/main" val="658878202"/>
              </p:ext>
            </p:extLst>
          </p:nvPr>
        </p:nvGraphicFramePr>
        <p:xfrm>
          <a:off x="205935" y="837963"/>
          <a:ext cx="6129337" cy="5418137"/>
        </p:xfrm>
        <a:graphic>
          <a:graphicData uri="http://schemas.openxmlformats.org/presentationml/2006/ole">
            <mc:AlternateContent xmlns:mc="http://schemas.openxmlformats.org/markup-compatibility/2006">
              <mc:Choice xmlns:v="urn:schemas-microsoft-com:vml" Requires="v">
                <p:oleObj spid="_x0000_s5136" name="Worksheet" r:id="rId3" imgW="9029700" imgH="7981970" progId="Excel.Sheet.12">
                  <p:embed/>
                </p:oleObj>
              </mc:Choice>
              <mc:Fallback>
                <p:oleObj name="Worksheet" r:id="rId3" imgW="9029700" imgH="7981970" progId="Excel.Sheet.12">
                  <p:embed/>
                  <p:pic>
                    <p:nvPicPr>
                      <p:cNvPr id="0" name=""/>
                      <p:cNvPicPr/>
                      <p:nvPr/>
                    </p:nvPicPr>
                    <p:blipFill>
                      <a:blip r:embed="rId4"/>
                      <a:stretch>
                        <a:fillRect/>
                      </a:stretch>
                    </p:blipFill>
                    <p:spPr>
                      <a:xfrm>
                        <a:off x="205935" y="837963"/>
                        <a:ext cx="6129337" cy="5418137"/>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072F6629-FD7C-4F2A-94BE-19D6B40B9C35}"/>
              </a:ext>
            </a:extLst>
          </p:cNvPr>
          <p:cNvGraphicFramePr>
            <a:graphicFrameLocks noChangeAspect="1"/>
          </p:cNvGraphicFramePr>
          <p:nvPr>
            <p:extLst>
              <p:ext uri="{D42A27DB-BD31-4B8C-83A1-F6EECF244321}">
                <p14:modId xmlns:p14="http://schemas.microsoft.com/office/powerpoint/2010/main" val="2915060709"/>
              </p:ext>
            </p:extLst>
          </p:nvPr>
        </p:nvGraphicFramePr>
        <p:xfrm>
          <a:off x="6456542" y="2974916"/>
          <a:ext cx="5735458" cy="2910079"/>
        </p:xfrm>
        <a:graphic>
          <a:graphicData uri="http://schemas.openxmlformats.org/presentationml/2006/ole">
            <mc:AlternateContent xmlns:mc="http://schemas.openxmlformats.org/markup-compatibility/2006">
              <mc:Choice xmlns:v="urn:schemas-microsoft-com:vml" Requires="v">
                <p:oleObj spid="_x0000_s5137" name="Worksheet" r:id="rId5" imgW="9029700" imgH="4581427" progId="Excel.Sheet.12">
                  <p:embed/>
                </p:oleObj>
              </mc:Choice>
              <mc:Fallback>
                <p:oleObj name="Worksheet" r:id="rId5" imgW="9029700" imgH="4581427" progId="Excel.Sheet.12">
                  <p:embed/>
                  <p:pic>
                    <p:nvPicPr>
                      <p:cNvPr id="0" name=""/>
                      <p:cNvPicPr/>
                      <p:nvPr/>
                    </p:nvPicPr>
                    <p:blipFill>
                      <a:blip r:embed="rId6"/>
                      <a:stretch>
                        <a:fillRect/>
                      </a:stretch>
                    </p:blipFill>
                    <p:spPr>
                      <a:xfrm>
                        <a:off x="6456542" y="2974916"/>
                        <a:ext cx="5735458" cy="2910079"/>
                      </a:xfrm>
                      <a:prstGeom prst="rect">
                        <a:avLst/>
                      </a:prstGeom>
                    </p:spPr>
                  </p:pic>
                </p:oleObj>
              </mc:Fallback>
            </mc:AlternateContent>
          </a:graphicData>
        </a:graphic>
      </p:graphicFrame>
    </p:spTree>
    <p:extLst>
      <p:ext uri="{BB962C8B-B14F-4D97-AF65-F5344CB8AC3E}">
        <p14:creationId xmlns:p14="http://schemas.microsoft.com/office/powerpoint/2010/main" val="3750608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27E2-0A62-4830-BB44-A5CF3BBE41BE}"/>
              </a:ext>
            </a:extLst>
          </p:cNvPr>
          <p:cNvSpPr>
            <a:spLocks noGrp="1"/>
          </p:cNvSpPr>
          <p:nvPr>
            <p:ph type="title"/>
          </p:nvPr>
        </p:nvSpPr>
        <p:spPr/>
        <p:txBody>
          <a:bodyPr/>
          <a:lstStyle/>
          <a:p>
            <a:r>
              <a:rPr lang="en-US" dirty="0"/>
              <a:t>FD1 Ash River/CERN ~6-30 months</a:t>
            </a:r>
          </a:p>
        </p:txBody>
      </p:sp>
      <p:sp>
        <p:nvSpPr>
          <p:cNvPr id="3" name="Footer Placeholder 2">
            <a:extLst>
              <a:ext uri="{FF2B5EF4-FFF2-40B4-BE49-F238E27FC236}">
                <a16:creationId xmlns:a16="http://schemas.microsoft.com/office/drawing/2014/main" id="{C359FC64-CAAD-4029-B1F8-823DB805FBE1}"/>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920FD315-5C38-4FF8-A479-3F4AC23EDA0F}"/>
              </a:ext>
            </a:extLst>
          </p:cNvPr>
          <p:cNvSpPr>
            <a:spLocks noGrp="1"/>
          </p:cNvSpPr>
          <p:nvPr>
            <p:ph type="sldNum" sz="quarter" idx="15"/>
          </p:nvPr>
        </p:nvSpPr>
        <p:spPr/>
        <p:txBody>
          <a:bodyPr/>
          <a:lstStyle/>
          <a:p>
            <a:pPr>
              <a:defRPr/>
            </a:pPr>
            <a:fld id="{98AA3EDC-84CE-5D44-955B-22A59AD27526}" type="slidenum">
              <a:rPr lang="en-US" smtClean="0"/>
              <a:pPr>
                <a:defRPr/>
              </a:pPr>
              <a:t>8</a:t>
            </a:fld>
            <a:endParaRPr lang="en-US"/>
          </a:p>
        </p:txBody>
      </p:sp>
      <p:sp>
        <p:nvSpPr>
          <p:cNvPr id="5" name="Content Placeholder 4">
            <a:extLst>
              <a:ext uri="{FF2B5EF4-FFF2-40B4-BE49-F238E27FC236}">
                <a16:creationId xmlns:a16="http://schemas.microsoft.com/office/drawing/2014/main" id="{0F6B7ECC-AEE6-487C-90BD-D5EFD6CACDDD}"/>
              </a:ext>
            </a:extLst>
          </p:cNvPr>
          <p:cNvSpPr>
            <a:spLocks noGrp="1"/>
          </p:cNvSpPr>
          <p:nvPr>
            <p:ph idx="16"/>
          </p:nvPr>
        </p:nvSpPr>
        <p:spPr>
          <a:xfrm>
            <a:off x="609600" y="4403312"/>
            <a:ext cx="5331795" cy="1681576"/>
          </a:xfrm>
        </p:spPr>
        <p:txBody>
          <a:bodyPr/>
          <a:lstStyle/>
          <a:p>
            <a:r>
              <a:rPr lang="en-US" dirty="0"/>
              <a:t>CERN cold box</a:t>
            </a:r>
          </a:p>
          <a:p>
            <a:pPr lvl="1"/>
            <a:r>
              <a:rPr lang="en-US" dirty="0"/>
              <a:t>4 APAs @ ~6 month intervals</a:t>
            </a:r>
          </a:p>
          <a:p>
            <a:pPr lvl="1"/>
            <a:r>
              <a:rPr lang="en-US" dirty="0"/>
              <a:t>5 times</a:t>
            </a:r>
          </a:p>
        </p:txBody>
      </p:sp>
      <p:sp>
        <p:nvSpPr>
          <p:cNvPr id="6" name="Content Placeholder 5">
            <a:extLst>
              <a:ext uri="{FF2B5EF4-FFF2-40B4-BE49-F238E27FC236}">
                <a16:creationId xmlns:a16="http://schemas.microsoft.com/office/drawing/2014/main" id="{128198E8-E760-476C-A023-C8E1DCAF4BF7}"/>
              </a:ext>
            </a:extLst>
          </p:cNvPr>
          <p:cNvSpPr>
            <a:spLocks noGrp="1"/>
          </p:cNvSpPr>
          <p:nvPr>
            <p:ph idx="17"/>
          </p:nvPr>
        </p:nvSpPr>
        <p:spPr>
          <a:xfrm>
            <a:off x="6335272" y="4403312"/>
            <a:ext cx="5331795" cy="1681576"/>
          </a:xfrm>
        </p:spPr>
        <p:txBody>
          <a:bodyPr/>
          <a:lstStyle/>
          <a:p>
            <a:r>
              <a:rPr lang="en-US" dirty="0" err="1"/>
              <a:t>ProtoDUNEII</a:t>
            </a:r>
            <a:r>
              <a:rPr lang="en-US" dirty="0"/>
              <a:t> decommissioning</a:t>
            </a:r>
          </a:p>
          <a:p>
            <a:pPr lvl="1"/>
            <a:r>
              <a:rPr lang="en-US" dirty="0"/>
              <a:t>Late 2023-early 2024</a:t>
            </a:r>
          </a:p>
          <a:p>
            <a:pPr lvl="1"/>
            <a:r>
              <a:rPr lang="en-US" dirty="0"/>
              <a:t>ASF experience</a:t>
            </a:r>
          </a:p>
        </p:txBody>
      </p:sp>
      <p:sp>
        <p:nvSpPr>
          <p:cNvPr id="7" name="Date Placeholder 6">
            <a:extLst>
              <a:ext uri="{FF2B5EF4-FFF2-40B4-BE49-F238E27FC236}">
                <a16:creationId xmlns:a16="http://schemas.microsoft.com/office/drawing/2014/main" id="{282846C4-B605-4EC0-B6DD-01C11967B728}"/>
              </a:ext>
            </a:extLst>
          </p:cNvPr>
          <p:cNvSpPr>
            <a:spLocks noGrp="1"/>
          </p:cNvSpPr>
          <p:nvPr>
            <p:ph type="dt" sz="half" idx="2"/>
          </p:nvPr>
        </p:nvSpPr>
        <p:spPr/>
        <p:txBody>
          <a:bodyPr/>
          <a:lstStyle/>
          <a:p>
            <a:pPr>
              <a:defRPr/>
            </a:pPr>
            <a:r>
              <a:rPr lang="en-US"/>
              <a:t>April 4, 2022</a:t>
            </a:r>
          </a:p>
        </p:txBody>
      </p:sp>
      <p:graphicFrame>
        <p:nvGraphicFramePr>
          <p:cNvPr id="9" name="Object 8">
            <a:extLst>
              <a:ext uri="{FF2B5EF4-FFF2-40B4-BE49-F238E27FC236}">
                <a16:creationId xmlns:a16="http://schemas.microsoft.com/office/drawing/2014/main" id="{5E10BC76-1EB5-4219-9EE4-B3049558FB53}"/>
              </a:ext>
            </a:extLst>
          </p:cNvPr>
          <p:cNvGraphicFramePr>
            <a:graphicFrameLocks noChangeAspect="1"/>
          </p:cNvGraphicFramePr>
          <p:nvPr/>
        </p:nvGraphicFramePr>
        <p:xfrm>
          <a:off x="272389" y="848242"/>
          <a:ext cx="11514377" cy="2030759"/>
        </p:xfrm>
        <a:graphic>
          <a:graphicData uri="http://schemas.openxmlformats.org/presentationml/2006/ole">
            <mc:AlternateContent xmlns:mc="http://schemas.openxmlformats.org/markup-compatibility/2006">
              <mc:Choice xmlns:v="urn:schemas-microsoft-com:vml" Requires="v">
                <p:oleObj spid="_x0000_s4137" name="Worksheet" r:id="rId3" imgW="15506810" imgH="2733748" progId="Excel.Sheet.12">
                  <p:embed/>
                </p:oleObj>
              </mc:Choice>
              <mc:Fallback>
                <p:oleObj name="Worksheet" r:id="rId3" imgW="15506810" imgH="2733748" progId="Excel.Sheet.12">
                  <p:embed/>
                  <p:pic>
                    <p:nvPicPr>
                      <p:cNvPr id="9" name="Object 8">
                        <a:extLst>
                          <a:ext uri="{FF2B5EF4-FFF2-40B4-BE49-F238E27FC236}">
                            <a16:creationId xmlns:a16="http://schemas.microsoft.com/office/drawing/2014/main" id="{5E10BC76-1EB5-4219-9EE4-B3049558FB53}"/>
                          </a:ext>
                        </a:extLst>
                      </p:cNvPr>
                      <p:cNvPicPr/>
                      <p:nvPr/>
                    </p:nvPicPr>
                    <p:blipFill>
                      <a:blip r:embed="rId4"/>
                      <a:stretch>
                        <a:fillRect/>
                      </a:stretch>
                    </p:blipFill>
                    <p:spPr>
                      <a:xfrm>
                        <a:off x="272389" y="848242"/>
                        <a:ext cx="11514377" cy="203075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BE46169-0ED1-4AE8-BD37-1EDF24C2ABB1}"/>
              </a:ext>
            </a:extLst>
          </p:cNvPr>
          <p:cNvGraphicFramePr>
            <a:graphicFrameLocks noChangeAspect="1"/>
          </p:cNvGraphicFramePr>
          <p:nvPr/>
        </p:nvGraphicFramePr>
        <p:xfrm>
          <a:off x="63621" y="2919798"/>
          <a:ext cx="12064758" cy="629159"/>
        </p:xfrm>
        <a:graphic>
          <a:graphicData uri="http://schemas.openxmlformats.org/presentationml/2006/ole">
            <mc:AlternateContent xmlns:mc="http://schemas.openxmlformats.org/markup-compatibility/2006">
              <mc:Choice xmlns:v="urn:schemas-microsoft-com:vml" Requires="v">
                <p:oleObj spid="_x0000_s4138" name="Worksheet" r:id="rId5" imgW="15506810" imgH="809686" progId="Excel.Sheet.12">
                  <p:embed/>
                </p:oleObj>
              </mc:Choice>
              <mc:Fallback>
                <p:oleObj name="Worksheet" r:id="rId5" imgW="15506810" imgH="809686" progId="Excel.Sheet.12">
                  <p:embed/>
                  <p:pic>
                    <p:nvPicPr>
                      <p:cNvPr id="10" name="Object 9">
                        <a:extLst>
                          <a:ext uri="{FF2B5EF4-FFF2-40B4-BE49-F238E27FC236}">
                            <a16:creationId xmlns:a16="http://schemas.microsoft.com/office/drawing/2014/main" id="{0BE46169-0ED1-4AE8-BD37-1EDF24C2ABB1}"/>
                          </a:ext>
                        </a:extLst>
                      </p:cNvPr>
                      <p:cNvPicPr/>
                      <p:nvPr/>
                    </p:nvPicPr>
                    <p:blipFill>
                      <a:blip r:embed="rId6"/>
                      <a:stretch>
                        <a:fillRect/>
                      </a:stretch>
                    </p:blipFill>
                    <p:spPr>
                      <a:xfrm>
                        <a:off x="63621" y="2919798"/>
                        <a:ext cx="12064758" cy="629159"/>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19D1C35-F407-4296-94D4-DA43792080AF}"/>
              </a:ext>
            </a:extLst>
          </p:cNvPr>
          <p:cNvGraphicFramePr>
            <a:graphicFrameLocks noChangeAspect="1"/>
          </p:cNvGraphicFramePr>
          <p:nvPr/>
        </p:nvGraphicFramePr>
        <p:xfrm>
          <a:off x="63621" y="3661555"/>
          <a:ext cx="12064758" cy="629159"/>
        </p:xfrm>
        <a:graphic>
          <a:graphicData uri="http://schemas.openxmlformats.org/presentationml/2006/ole">
            <mc:AlternateContent xmlns:mc="http://schemas.openxmlformats.org/markup-compatibility/2006">
              <mc:Choice xmlns:v="urn:schemas-microsoft-com:vml" Requires="v">
                <p:oleObj spid="_x0000_s4139" name="Worksheet" r:id="rId7" imgW="15506810" imgH="809686" progId="Excel.Sheet.12">
                  <p:embed/>
                </p:oleObj>
              </mc:Choice>
              <mc:Fallback>
                <p:oleObj name="Worksheet" r:id="rId7" imgW="15506810" imgH="809686" progId="Excel.Sheet.12">
                  <p:embed/>
                  <p:pic>
                    <p:nvPicPr>
                      <p:cNvPr id="11" name="Object 10">
                        <a:extLst>
                          <a:ext uri="{FF2B5EF4-FFF2-40B4-BE49-F238E27FC236}">
                            <a16:creationId xmlns:a16="http://schemas.microsoft.com/office/drawing/2014/main" id="{619D1C35-F407-4296-94D4-DA43792080AF}"/>
                          </a:ext>
                        </a:extLst>
                      </p:cNvPr>
                      <p:cNvPicPr/>
                      <p:nvPr/>
                    </p:nvPicPr>
                    <p:blipFill>
                      <a:blip r:embed="rId8"/>
                      <a:stretch>
                        <a:fillRect/>
                      </a:stretch>
                    </p:blipFill>
                    <p:spPr>
                      <a:xfrm>
                        <a:off x="63621" y="3661555"/>
                        <a:ext cx="12064758" cy="629159"/>
                      </a:xfrm>
                      <a:prstGeom prst="rect">
                        <a:avLst/>
                      </a:prstGeom>
                    </p:spPr>
                  </p:pic>
                </p:oleObj>
              </mc:Fallback>
            </mc:AlternateContent>
          </a:graphicData>
        </a:graphic>
      </p:graphicFrame>
    </p:spTree>
    <p:extLst>
      <p:ext uri="{BB962C8B-B14F-4D97-AF65-F5344CB8AC3E}">
        <p14:creationId xmlns:p14="http://schemas.microsoft.com/office/powerpoint/2010/main" val="101484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B96A-341E-4E15-B460-C16FB573AB5D}"/>
              </a:ext>
            </a:extLst>
          </p:cNvPr>
          <p:cNvSpPr>
            <a:spLocks noGrp="1"/>
          </p:cNvSpPr>
          <p:nvPr>
            <p:ph type="title"/>
          </p:nvPr>
        </p:nvSpPr>
        <p:spPr>
          <a:xfrm>
            <a:off x="524933" y="3154607"/>
            <a:ext cx="11057467" cy="548785"/>
          </a:xfrm>
        </p:spPr>
        <p:txBody>
          <a:bodyPr/>
          <a:lstStyle/>
          <a:p>
            <a:r>
              <a:rPr lang="en-US" dirty="0"/>
              <a:t>Backup slides</a:t>
            </a:r>
          </a:p>
        </p:txBody>
      </p:sp>
      <p:sp>
        <p:nvSpPr>
          <p:cNvPr id="3" name="Footer Placeholder 2">
            <a:extLst>
              <a:ext uri="{FF2B5EF4-FFF2-40B4-BE49-F238E27FC236}">
                <a16:creationId xmlns:a16="http://schemas.microsoft.com/office/drawing/2014/main" id="{19E61FDA-D99A-4F89-AAB5-114349829FAC}"/>
              </a:ext>
            </a:extLst>
          </p:cNvPr>
          <p:cNvSpPr>
            <a:spLocks noGrp="1"/>
          </p:cNvSpPr>
          <p:nvPr>
            <p:ph type="ftr" sz="quarter" idx="14"/>
          </p:nvPr>
        </p:nvSpPr>
        <p:spPr/>
        <p:txBody>
          <a:bodyPr/>
          <a:lstStyle/>
          <a:p>
            <a:pPr>
              <a:defRPr/>
            </a:pPr>
            <a:r>
              <a:rPr lang="en-US"/>
              <a:t>DUNE Ash River FD1</a:t>
            </a:r>
          </a:p>
        </p:txBody>
      </p:sp>
      <p:sp>
        <p:nvSpPr>
          <p:cNvPr id="4" name="Slide Number Placeholder 3">
            <a:extLst>
              <a:ext uri="{FF2B5EF4-FFF2-40B4-BE49-F238E27FC236}">
                <a16:creationId xmlns:a16="http://schemas.microsoft.com/office/drawing/2014/main" id="{B52772E4-AAC9-4019-82B8-826D373B5CFD}"/>
              </a:ext>
            </a:extLst>
          </p:cNvPr>
          <p:cNvSpPr>
            <a:spLocks noGrp="1"/>
          </p:cNvSpPr>
          <p:nvPr>
            <p:ph type="sldNum" sz="quarter" idx="15"/>
          </p:nvPr>
        </p:nvSpPr>
        <p:spPr/>
        <p:txBody>
          <a:bodyPr/>
          <a:lstStyle/>
          <a:p>
            <a:pPr>
              <a:defRPr/>
            </a:pPr>
            <a:fld id="{98AA3EDC-84CE-5D44-955B-22A59AD27526}" type="slidenum">
              <a:rPr lang="en-US" smtClean="0"/>
              <a:pPr>
                <a:defRPr/>
              </a:pPr>
              <a:t>9</a:t>
            </a:fld>
            <a:endParaRPr lang="en-US"/>
          </a:p>
        </p:txBody>
      </p:sp>
      <p:sp>
        <p:nvSpPr>
          <p:cNvPr id="5" name="Content Placeholder 4">
            <a:extLst>
              <a:ext uri="{FF2B5EF4-FFF2-40B4-BE49-F238E27FC236}">
                <a16:creationId xmlns:a16="http://schemas.microsoft.com/office/drawing/2014/main" id="{B9C8FAA7-22F7-4FD5-AF54-145221444726}"/>
              </a:ext>
            </a:extLst>
          </p:cNvPr>
          <p:cNvSpPr>
            <a:spLocks noGrp="1"/>
          </p:cNvSpPr>
          <p:nvPr>
            <p:ph idx="16"/>
          </p:nvPr>
        </p:nvSpPr>
        <p:spPr/>
        <p:txBody>
          <a:bodyPr/>
          <a:lstStyle/>
          <a:p>
            <a:endParaRPr lang="en-US"/>
          </a:p>
        </p:txBody>
      </p:sp>
      <p:sp>
        <p:nvSpPr>
          <p:cNvPr id="6" name="Content Placeholder 5">
            <a:extLst>
              <a:ext uri="{FF2B5EF4-FFF2-40B4-BE49-F238E27FC236}">
                <a16:creationId xmlns:a16="http://schemas.microsoft.com/office/drawing/2014/main" id="{26AEF21C-9339-41CE-9EB1-91921BD9C275}"/>
              </a:ext>
            </a:extLst>
          </p:cNvPr>
          <p:cNvSpPr>
            <a:spLocks noGrp="1"/>
          </p:cNvSpPr>
          <p:nvPr>
            <p:ph idx="17"/>
          </p:nvPr>
        </p:nvSpPr>
        <p:spPr/>
        <p:txBody>
          <a:bodyPr/>
          <a:lstStyle/>
          <a:p>
            <a:endParaRPr lang="en-US"/>
          </a:p>
        </p:txBody>
      </p:sp>
      <p:sp>
        <p:nvSpPr>
          <p:cNvPr id="7" name="Date Placeholder 6">
            <a:extLst>
              <a:ext uri="{FF2B5EF4-FFF2-40B4-BE49-F238E27FC236}">
                <a16:creationId xmlns:a16="http://schemas.microsoft.com/office/drawing/2014/main" id="{ECA7F694-3FCA-4FFD-B896-17796B5FFEF7}"/>
              </a:ext>
            </a:extLst>
          </p:cNvPr>
          <p:cNvSpPr>
            <a:spLocks noGrp="1"/>
          </p:cNvSpPr>
          <p:nvPr>
            <p:ph type="dt" sz="half" idx="2"/>
          </p:nvPr>
        </p:nvSpPr>
        <p:spPr/>
        <p:txBody>
          <a:bodyPr/>
          <a:lstStyle/>
          <a:p>
            <a:pPr>
              <a:defRPr/>
            </a:pPr>
            <a:r>
              <a:rPr lang="en-US"/>
              <a:t>April 4, 2022</a:t>
            </a:r>
          </a:p>
        </p:txBody>
      </p:sp>
    </p:spTree>
    <p:extLst>
      <p:ext uri="{BB962C8B-B14F-4D97-AF65-F5344CB8AC3E}">
        <p14:creationId xmlns:p14="http://schemas.microsoft.com/office/powerpoint/2010/main" val="3945234738"/>
      </p:ext>
    </p:extLst>
  </p:cSld>
  <p:clrMapOvr>
    <a:masterClrMapping/>
  </p:clrMapOvr>
</p:sld>
</file>

<file path=ppt/theme/theme1.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29587</TotalTime>
  <Words>1919</Words>
  <Application>Microsoft Office PowerPoint</Application>
  <PresentationFormat>Widescreen</PresentationFormat>
  <Paragraphs>353</Paragraphs>
  <Slides>25</Slides>
  <Notes>4</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25</vt:i4>
      </vt:variant>
    </vt:vector>
  </HeadingPairs>
  <TitlesOfParts>
    <vt:vector size="36" baseType="lpstr">
      <vt:lpstr>Arial</vt:lpstr>
      <vt:lpstr>Broadway</vt:lpstr>
      <vt:lpstr>Calibri</vt:lpstr>
      <vt:lpstr>Calibri Light</vt:lpstr>
      <vt:lpstr>Garamond</vt:lpstr>
      <vt:lpstr>Helvetica</vt:lpstr>
      <vt:lpstr>Lucida Grande</vt:lpstr>
      <vt:lpstr>LBNF Content-Footer Theme</vt:lpstr>
      <vt:lpstr>Custom Design</vt:lpstr>
      <vt:lpstr>Worksheet</vt:lpstr>
      <vt:lpstr>Microsoft Excel Worksheet</vt:lpstr>
      <vt:lpstr>PowerPoint Presentation</vt:lpstr>
      <vt:lpstr>FD1 Trial Assembly</vt:lpstr>
      <vt:lpstr>FD1 Trial Assembly</vt:lpstr>
      <vt:lpstr>FD1/ProtoDUNEII Trial Assembly Documentation</vt:lpstr>
      <vt:lpstr>EDMS</vt:lpstr>
      <vt:lpstr>Deliverables</vt:lpstr>
      <vt:lpstr>Deliverables continued…</vt:lpstr>
      <vt:lpstr>FD1 Ash River/CERN ~6-30 months</vt:lpstr>
      <vt:lpstr>Backup slides</vt:lpstr>
      <vt:lpstr>FD2 Mechanical Tests at Ash River?</vt:lpstr>
      <vt:lpstr>FD1 - HD Installation Progress</vt:lpstr>
      <vt:lpstr>FD1 – Tasks and Tentative budget</vt:lpstr>
      <vt:lpstr>FD1 @ Ash River ~2-12 months</vt:lpstr>
      <vt:lpstr>FD1 @ Ash River ~2-12 months </vt:lpstr>
      <vt:lpstr>FD1 @ Ash River ~2-12 months</vt:lpstr>
      <vt:lpstr>FD1 Ash River/CERN ~6-30 months</vt:lpstr>
      <vt:lpstr>FD1(&amp;FD2) Ash River Training</vt:lpstr>
      <vt:lpstr>FD2 Mechanical Tests at Ash River</vt:lpstr>
      <vt:lpstr>Step 1: Floor, cable trays, Ground Planes and PDs </vt:lpstr>
      <vt:lpstr>Step 2: Top CRP and Cathode Installation</vt:lpstr>
      <vt:lpstr>Step 2: Top CRP Cabling Access</vt:lpstr>
      <vt:lpstr>Step 3: HV Field Cage</vt:lpstr>
      <vt:lpstr>Step 4: Bottom CRPs</vt:lpstr>
      <vt:lpstr>FD2 Trail Assembly at AR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R Wieber</dc:creator>
  <cp:lastModifiedBy>Thomas R Wieber</cp:lastModifiedBy>
  <cp:revision>466</cp:revision>
  <dcterms:created xsi:type="dcterms:W3CDTF">2020-02-02T09:46:57Z</dcterms:created>
  <dcterms:modified xsi:type="dcterms:W3CDTF">2022-04-04T12:08:38Z</dcterms:modified>
</cp:coreProperties>
</file>