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90" r:id="rId5"/>
    <p:sldId id="287" r:id="rId6"/>
    <p:sldId id="288" r:id="rId7"/>
    <p:sldId id="289" r:id="rId8"/>
    <p:sldId id="292" r:id="rId9"/>
    <p:sldId id="316" r:id="rId10"/>
    <p:sldId id="291" r:id="rId11"/>
    <p:sldId id="259" r:id="rId12"/>
    <p:sldId id="263" r:id="rId13"/>
    <p:sldId id="261" r:id="rId1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46"/>
    <p:restoredTop sz="94588"/>
  </p:normalViewPr>
  <p:slideViewPr>
    <p:cSldViewPr snapToGrid="0" snapToObjects="1">
      <p:cViewPr varScale="1">
        <p:scale>
          <a:sx n="82" d="100"/>
          <a:sy n="82" d="100"/>
        </p:scale>
        <p:origin x="176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AA4CC-3AEA-6B4B-9887-CDB176980B06}" type="datetimeFigureOut">
              <a:rPr lang="en-CH" smtClean="0"/>
              <a:t>04.04.22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A5FE14-7974-DD4A-8E2D-50BEA86012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89811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A5FE14-7974-DD4A-8E2D-50BEA8601217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8823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9C996-36F2-E044-B6B1-798D9BC804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AD7C11-9A31-8045-BA1F-5B2A673270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73EC9-811F-4345-9781-4F0B59E64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6BF8-0150-5048-A2FB-41AE5BDA09AC}" type="datetime1">
              <a:rPr lang="de-CH" smtClean="0"/>
              <a:t>04.04.22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402EF-1C4E-274A-B519-25E51988E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5B78A-414D-7A4B-8CC5-AC918E0F8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45453-DE2E-5042-BC64-114B52E15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E28D9B-917D-7243-95B5-4962FD688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14D23F-284D-5742-9A94-2F9D0E6B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C3B5-A2F8-E945-A75A-FFFECD2D452B}" type="datetime1">
              <a:rPr lang="de-CH" smtClean="0"/>
              <a:t>04.04.22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B11F2-5AFE-B840-ACF2-41A907931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F63F95-12CA-2949-AB97-5801208B1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0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B67810-7E3F-B444-9557-17754D16A9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144685-482D-7C43-8A7C-E54729EC0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6DF05-F099-4948-AD44-F7620BCA0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1CD26-FDFA-A54D-A9C8-777226BB2AC7}" type="datetime1">
              <a:rPr lang="de-CH" smtClean="0"/>
              <a:t>04.04.22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9ADD28-674E-194A-ACC8-DDBEA3D7F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00DCB-CF33-4449-BDF0-7FEE4E66E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148D4-76B0-EA46-B9F4-A2FA14C59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431B4-413F-0B42-8001-FC92867DA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7BCC3-3506-1142-A5AD-B97B45E94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D21F-6F08-CB4D-97DA-EA0A44EA8B70}" type="datetime1">
              <a:rPr lang="de-CH" smtClean="0"/>
              <a:t>04.04.22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C9648-2D1A-9040-A91D-DCD19EFE7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4E544C-E7F1-C144-9115-65A7553E7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61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DB8B6-89F3-5742-BE38-617D08407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DFCE9F-9E1A-084F-A12F-95B7BE6C7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7B2E7-527B-6A46-97AD-C55AEF922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AAA4-E1F8-5D4B-8457-38DBF0A4F388}" type="datetime1">
              <a:rPr lang="de-CH" smtClean="0"/>
              <a:t>04.04.22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19375-6AFD-A34A-BA48-BD523094F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41ECE-1E00-1642-9DBE-82BE3F1C0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64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FE4B1-AA89-7E4D-9757-22C3D9AB6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C4003-517C-AE48-858C-DA36055BA7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5E23BB-9793-E547-994E-4F0A91066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81DC65-5F19-704B-836E-EB4D6F39F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66707-9065-AF46-992E-04B2B6724A58}" type="datetime1">
              <a:rPr lang="de-CH" smtClean="0"/>
              <a:t>04.04.22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84896A-D0A6-EB47-977D-4D1F0F22C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190DAE-CF6B-ED4C-98DC-815B9B92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967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F2EAB-A804-E64D-BF85-94C9B770B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94983-65CE-F64C-B440-5C3015F110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A6182C-0ED4-B945-80A8-4743E01E42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DCBB52-E294-DD41-9605-0AFE89BB32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2EF6B9-7F37-8D43-B56D-199E22E6A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BC87EE-2F95-D54F-AB8A-6E5FAE318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5F1F-6F31-524B-ADB4-BB6F4296A813}" type="datetime1">
              <a:rPr lang="de-CH" smtClean="0"/>
              <a:t>04.04.22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49E8DD-73AB-764C-8402-A43530C02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2DE6F7-5788-FC4A-B67D-0C86F1161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8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8D8B4-7D7D-A447-B03D-66EE8BF30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A0EA5B-E54C-AD4C-ADC3-8AB988793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C58A-1D6F-124D-BC42-0DA7B87E572C}" type="datetime1">
              <a:rPr lang="de-CH" smtClean="0"/>
              <a:t>04.04.22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4B1689-D162-F640-ADD8-A583C726E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2F9703-9290-9C47-A303-90B75835F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7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DA397B-42F6-D740-B08B-0D87087CF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D5B8-B44D-CD45-983C-D0F05B476597}" type="datetime1">
              <a:rPr lang="de-CH" smtClean="0"/>
              <a:t>04.04.22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DD17D4-82DD-FF4E-8A42-865E2D946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2D9DB-EE0E-A64B-B044-01A26D665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16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B2D0F-BD2B-844C-AED5-352AFF30E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09287-5E3F-F542-BF4F-DF94911CF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2B8A4E-F23C-274A-8472-4BCAFF00E5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5F8613-F5C6-B845-9509-DFDDC441B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01073-373D-C447-9FF8-E2C2C71B5168}" type="datetime1">
              <a:rPr lang="de-CH" smtClean="0"/>
              <a:t>04.04.22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6B4D24-4B12-7B4F-BD7E-AF47F2AE4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97C273-E42E-7D41-8AEB-260ADB326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A77ED-DD12-6B4B-840E-3C38814DA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3A5596-800B-0948-B7D4-C0C8DF9144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A4959A-D84D-C947-893A-6424454C2B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8F8815-5B2A-694D-8857-E33423717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5EA-C7CA-184D-9F0C-46915B946B85}" type="datetime1">
              <a:rPr lang="de-CH" smtClean="0"/>
              <a:t>04.04.22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EAF5B0-3694-7540-9877-7609B6BE6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8CA6A3-D1C8-034F-961C-A96AAA128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98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687718-8C6D-E143-A4F3-4B20A4EA4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3A92F-39B2-E144-8610-BA938824A1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C0ED3-3F60-D046-8192-15E8DA239A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8C5D8-36B1-A241-B96A-671043B68487}" type="datetime1">
              <a:rPr lang="de-CH" smtClean="0"/>
              <a:t>04.04.22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859F0-5411-FA48-8061-950E38D726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B5BD8-1ED6-484E-9B37-396A22D01C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600F6-EC80-7040-B49B-DC0F061D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4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D667F-2D7C-4843-9D00-71713A842D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APA transport strategy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43234F-31A8-EA4F-827B-FE19581E30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/>
          <a:lstStyle/>
          <a:p>
            <a:r>
              <a:rPr lang="en-US" dirty="0"/>
              <a:t>Justin Evans &amp; Olga </a:t>
            </a:r>
            <a:r>
              <a:rPr lang="en-US" dirty="0" err="1"/>
              <a:t>Beltramello</a:t>
            </a:r>
            <a:endParaRPr lang="en-US" dirty="0"/>
          </a:p>
          <a:p>
            <a:r>
              <a:rPr lang="en-US" dirty="0"/>
              <a:t> 4-4-2022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2E493-74A7-734C-A698-35CDBEBEC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84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F63C3-A083-EB43-B530-2506A47063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CB7B68-2272-274E-9641-914C411DA4B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001C43B-A03E-5147-8335-6DA40BB564B6}"/>
              </a:ext>
            </a:extLst>
          </p:cNvPr>
          <p:cNvSpPr txBox="1">
            <a:spLocks/>
          </p:cNvSpPr>
          <p:nvPr/>
        </p:nvSpPr>
        <p:spPr>
          <a:xfrm>
            <a:off x="0" y="-162719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 draft of procedure for the SURF test received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0C32F2-55F8-BA47-9AFF-D505774C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339" y="134381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H" sz="2000" b="1" dirty="0"/>
              <a:t>Expected 3 days of tests :</a:t>
            </a:r>
          </a:p>
          <a:p>
            <a:pPr marL="0" indent="0">
              <a:buNone/>
            </a:pPr>
            <a:r>
              <a:rPr lang="en-GB" sz="2000" dirty="0"/>
              <a:t>U</a:t>
            </a:r>
            <a:r>
              <a:rPr lang="en-CH" sz="2000" dirty="0"/>
              <a:t>nloading from the truck </a:t>
            </a:r>
          </a:p>
          <a:p>
            <a:pPr marL="0" indent="0">
              <a:buNone/>
            </a:pPr>
            <a:r>
              <a:rPr lang="en-GB" sz="2000" dirty="0"/>
              <a:t>T</a:t>
            </a:r>
            <a:r>
              <a:rPr lang="en-CH" sz="2000" dirty="0"/>
              <a:t>ests in the Crusher Room </a:t>
            </a:r>
          </a:p>
          <a:p>
            <a:pPr marL="0" indent="0">
              <a:buNone/>
            </a:pPr>
            <a:r>
              <a:rPr lang="en-CH" sz="2000" dirty="0"/>
              <a:t>Transport to Ross shaft, rotation,  </a:t>
            </a:r>
          </a:p>
          <a:p>
            <a:pPr marL="0" indent="0">
              <a:buNone/>
            </a:pPr>
            <a:r>
              <a:rPr lang="en-CH" sz="2000" dirty="0"/>
              <a:t>Loading on the truck for a transport to A</a:t>
            </a:r>
            <a:r>
              <a:rPr lang="en-GB" sz="2000" dirty="0"/>
              <a:t>s</a:t>
            </a:r>
            <a:r>
              <a:rPr lang="en-CH" sz="2000" dirty="0"/>
              <a:t>h River </a:t>
            </a:r>
          </a:p>
          <a:p>
            <a:pPr marL="0" indent="0">
              <a:buNone/>
            </a:pPr>
            <a:endParaRPr lang="en-CH" sz="2000" dirty="0"/>
          </a:p>
          <a:p>
            <a:pPr marL="0" indent="0">
              <a:buNone/>
            </a:pPr>
            <a:endParaRPr lang="en-CH" sz="2000" dirty="0"/>
          </a:p>
          <a:p>
            <a:pPr marL="0" indent="0">
              <a:buNone/>
            </a:pPr>
            <a:r>
              <a:rPr lang="en-CH" sz="2400" b="1" dirty="0"/>
              <a:t>To be clarified : </a:t>
            </a:r>
          </a:p>
          <a:p>
            <a:pPr marL="0" indent="0">
              <a:buNone/>
            </a:pPr>
            <a:endParaRPr lang="en-CH" sz="2400" b="1" dirty="0"/>
          </a:p>
          <a:p>
            <a:r>
              <a:rPr lang="en-CH" sz="2400" b="1" dirty="0"/>
              <a:t>Test procedure in the shaft (speeds, stops)</a:t>
            </a:r>
          </a:p>
          <a:p>
            <a:r>
              <a:rPr lang="en-CH" sz="2400" b="1" dirty="0"/>
              <a:t>Responsibilities ! </a:t>
            </a:r>
          </a:p>
        </p:txBody>
      </p:sp>
      <p:pic>
        <p:nvPicPr>
          <p:cNvPr id="6" name="Picture 5" descr="Diagram, engineering drawing&#10;&#10;Description automatically generated">
            <a:extLst>
              <a:ext uri="{FF2B5EF4-FFF2-40B4-BE49-F238E27FC236}">
                <a16:creationId xmlns:a16="http://schemas.microsoft.com/office/drawing/2014/main" id="{CCB54000-7D80-474F-B128-D2A6A56E68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71" y="3668146"/>
            <a:ext cx="3387165" cy="3189854"/>
          </a:xfrm>
          <a:prstGeom prst="rect">
            <a:avLst/>
          </a:prstGeom>
        </p:spPr>
      </p:pic>
      <p:pic>
        <p:nvPicPr>
          <p:cNvPr id="8" name="Picture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2123E431-B84A-AC41-8D16-A375E440C55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3336" y="742190"/>
            <a:ext cx="3115479" cy="3189854"/>
          </a:xfrm>
          <a:prstGeom prst="rect">
            <a:avLst/>
          </a:prstGeom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EBFD4507-734D-F340-9916-BF2ECD48D61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4194" y="742190"/>
            <a:ext cx="2771787" cy="295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87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 descr="Chart, radar chart&#10;&#10;Description automatically generated">
            <a:extLst>
              <a:ext uri="{FF2B5EF4-FFF2-40B4-BE49-F238E27FC236}">
                <a16:creationId xmlns:a16="http://schemas.microsoft.com/office/drawing/2014/main" id="{9D9A58A2-32B2-214D-B808-10D58CC937B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2139" y="752074"/>
            <a:ext cx="3130227" cy="4217111"/>
          </a:xfrm>
          <a:prstGeom prst="rect">
            <a:avLst/>
          </a:prstGeom>
        </p:spPr>
      </p:pic>
      <p:pic>
        <p:nvPicPr>
          <p:cNvPr id="9" name="Picture 8" descr="A picture containing handcart&#10;&#10;Description automatically generated">
            <a:extLst>
              <a:ext uri="{FF2B5EF4-FFF2-40B4-BE49-F238E27FC236}">
                <a16:creationId xmlns:a16="http://schemas.microsoft.com/office/drawing/2014/main" id="{4D484A86-4B54-AE4C-B4F1-73E441D5809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820" y="1171279"/>
            <a:ext cx="5428616" cy="3031307"/>
          </a:xfrm>
          <a:prstGeom prst="rect">
            <a:avLst/>
          </a:prstGeom>
        </p:spPr>
      </p:pic>
      <p:pic>
        <p:nvPicPr>
          <p:cNvPr id="10" name="Picture 9" descr="A picture containing text, building, colorful, dome&#10;&#10;Description automatically generated">
            <a:extLst>
              <a:ext uri="{FF2B5EF4-FFF2-40B4-BE49-F238E27FC236}">
                <a16:creationId xmlns:a16="http://schemas.microsoft.com/office/drawing/2014/main" id="{9D61E827-2D7F-704D-AA29-9E60497FB5F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819" y="4377440"/>
            <a:ext cx="8422500" cy="248056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544950E-4FFD-584B-A63F-C1E4CF285866}"/>
              </a:ext>
            </a:extLst>
          </p:cNvPr>
          <p:cNvSpPr txBox="1">
            <a:spLocks/>
          </p:cNvSpPr>
          <p:nvPr/>
        </p:nvSpPr>
        <p:spPr>
          <a:xfrm>
            <a:off x="0" y="18255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Base frame new design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B20D56-D6C5-8B4B-BB7E-E8ED01063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367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BCF9B9DA-7CFA-4D44-B936-FE9E0C933F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42" y="738856"/>
            <a:ext cx="5615072" cy="3702515"/>
          </a:xfrm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A59CA0C6-E478-094F-965B-2E7317B2D5C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42" y="5260586"/>
            <a:ext cx="9065325" cy="1597414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0AC3B07A-AEE4-5346-8EB9-79A8DD1DE97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91885"/>
            <a:ext cx="6048885" cy="40494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F92D7D-FF47-3243-9A7D-26A60C9CE273}"/>
              </a:ext>
            </a:extLst>
          </p:cNvPr>
          <p:cNvSpPr txBox="1"/>
          <p:nvPr/>
        </p:nvSpPr>
        <p:spPr>
          <a:xfrm>
            <a:off x="297542" y="144583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It fits in a container</a:t>
            </a:r>
            <a:endParaRPr lang="en-CH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C85344-0963-FA4B-BFEA-AA621E97A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48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0C492-5AF8-104D-B70B-DFA8B68AF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44696"/>
            <a:ext cx="11611006" cy="6350469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en-AU" dirty="0"/>
              <a:t>Agree on the preferred way of transporting for the ASF/APAs (sea MAFI / sea Container / airfreight) </a:t>
            </a:r>
          </a:p>
          <a:p>
            <a:pPr lvl="1"/>
            <a:endParaRPr lang="en-AU" dirty="0"/>
          </a:p>
          <a:p>
            <a:pPr lvl="1"/>
            <a:r>
              <a:rPr lang="en-AU" dirty="0"/>
              <a:t>Modify the BF design and assess the detail installation plan at </a:t>
            </a:r>
            <a:r>
              <a:rPr lang="en-AU" dirty="0" err="1"/>
              <a:t>Dareshbury</a:t>
            </a:r>
            <a:r>
              <a:rPr lang="en-AU" dirty="0"/>
              <a:t> </a:t>
            </a:r>
          </a:p>
          <a:p>
            <a:pPr lvl="1"/>
            <a:endParaRPr lang="en-AU" dirty="0"/>
          </a:p>
          <a:p>
            <a:pPr lvl="1"/>
            <a:r>
              <a:rPr lang="en-AU" dirty="0"/>
              <a:t>Detail the lashing and installation plan of the BF/ASF inside the container </a:t>
            </a:r>
          </a:p>
          <a:p>
            <a:pPr lvl="1"/>
            <a:endParaRPr lang="en-AU" dirty="0"/>
          </a:p>
          <a:p>
            <a:pPr lvl="1"/>
            <a:r>
              <a:rPr lang="en-AU" dirty="0"/>
              <a:t>Adapt the prototype testing campaign route and validation plan to the selected route / transport</a:t>
            </a:r>
          </a:p>
          <a:p>
            <a:pPr lvl="1"/>
            <a:endParaRPr lang="en-AU" dirty="0"/>
          </a:p>
          <a:p>
            <a:pPr lvl="1"/>
            <a:r>
              <a:rPr lang="en-AU" dirty="0"/>
              <a:t>If container choice is selected : </a:t>
            </a:r>
          </a:p>
          <a:p>
            <a:pPr marL="457200" lvl="1" indent="0">
              <a:buNone/>
            </a:pPr>
            <a:endParaRPr lang="en-AU" dirty="0"/>
          </a:p>
          <a:p>
            <a:pPr lvl="2"/>
            <a:r>
              <a:rPr lang="en-AU" dirty="0"/>
              <a:t>Assessment of the capability of the port stakeholders to guaranty ”critical handling conditions” for the container manipulation (Felixstowe seems more appropriate but will require additional truck transport through UK)</a:t>
            </a:r>
          </a:p>
          <a:p>
            <a:pPr lvl="2"/>
            <a:endParaRPr lang="en-AU" dirty="0"/>
          </a:p>
          <a:p>
            <a:pPr lvl="2"/>
            <a:r>
              <a:rPr lang="en-AU" dirty="0"/>
              <a:t>Assess the port of unloading (on going) </a:t>
            </a:r>
          </a:p>
          <a:p>
            <a:pPr lvl="1"/>
            <a:endParaRPr lang="en-AU" dirty="0"/>
          </a:p>
          <a:p>
            <a:pPr lvl="1"/>
            <a:r>
              <a:rPr lang="en-AU" dirty="0"/>
              <a:t>Determine who is in charge of storage in FERMILAB and who takes responsibility of critical handling </a:t>
            </a:r>
          </a:p>
          <a:p>
            <a:pPr lvl="1"/>
            <a:endParaRPr lang="en-AU" dirty="0"/>
          </a:p>
          <a:p>
            <a:pPr lvl="1"/>
            <a:r>
              <a:rPr lang="en-AU" dirty="0"/>
              <a:t>Assess the critical handling plan proposed by AMTT group at SURF and clarify responsibilities </a:t>
            </a:r>
          </a:p>
          <a:p>
            <a:pPr lvl="1"/>
            <a:endParaRPr lang="en-AU" dirty="0"/>
          </a:p>
          <a:p>
            <a:pPr lvl="1"/>
            <a:r>
              <a:rPr lang="en-AU" dirty="0"/>
              <a:t>Agree with P. Weber on a schedule for the Ross shaft utilization this summer (to be </a:t>
            </a:r>
            <a:r>
              <a:rPr lang="en-AU" dirty="0" err="1"/>
              <a:t>negociated</a:t>
            </a:r>
            <a:r>
              <a:rPr lang="en-AU" dirty="0"/>
              <a:t> with CF) </a:t>
            </a:r>
          </a:p>
          <a:p>
            <a:pPr marL="457200" lvl="1" indent="0">
              <a:buNone/>
            </a:pPr>
            <a:endParaRPr lang="en-A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C83AAE-93EB-FC41-8FA1-02DF4FCE765E}"/>
              </a:ext>
            </a:extLst>
          </p:cNvPr>
          <p:cNvSpPr txBox="1"/>
          <p:nvPr/>
        </p:nvSpPr>
        <p:spPr>
          <a:xfrm>
            <a:off x="126292" y="0"/>
            <a:ext cx="3543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b="1" dirty="0"/>
              <a:t>Next Steps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64E7DD-0583-EC43-8C97-4DC7BF4A7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70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48F2A-5787-494E-A4F4-F9CD6BF14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39" y="-72232"/>
            <a:ext cx="10515600" cy="1325563"/>
          </a:xfrm>
        </p:spPr>
        <p:txBody>
          <a:bodyPr/>
          <a:lstStyle/>
          <a:p>
            <a:r>
              <a:rPr lang="en-US" dirty="0"/>
              <a:t>Points to consider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0D357-DF4A-E146-9DD0-B63569EEEB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104" y="1138372"/>
            <a:ext cx="11936896" cy="550669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Minimize APA stresses, accelerations, deformations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sz="1900" dirty="0"/>
              <a:t>- design and constructed first shipping frames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900" dirty="0"/>
              <a:t>	- tested and measured on the transport CERN-Liverpool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900" dirty="0"/>
              <a:t>	- excellent results</a:t>
            </a:r>
          </a:p>
          <a:p>
            <a:pPr marL="0" indent="0">
              <a:spcBef>
                <a:spcPts val="0"/>
              </a:spcBef>
              <a:buNone/>
            </a:pPr>
            <a:endParaRPr lang="en-US" sz="1900" dirty="0"/>
          </a:p>
          <a:p>
            <a:r>
              <a:rPr lang="en-US" dirty="0"/>
              <a:t>Minimize number of manipulations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sz="2000" dirty="0"/>
              <a:t>- each manipulation is potentially problematic (4 -5 g shock levels observed)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	- it requires a continuous monitoring and presence in situ (critical handling required by DOE)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r>
              <a:rPr lang="en-US" dirty="0"/>
              <a:t>Minimize costs</a:t>
            </a:r>
          </a:p>
          <a:p>
            <a:pPr lvl="2">
              <a:buFontTx/>
              <a:buChar char="-"/>
            </a:pPr>
            <a:r>
              <a:rPr lang="en-US" dirty="0"/>
              <a:t>transport via air (2 shipping frames = 4 APA), possible but costly ~ 50K$/transport = </a:t>
            </a:r>
            <a:r>
              <a:rPr lang="en-US" b="1" dirty="0"/>
              <a:t>1.65M$</a:t>
            </a:r>
            <a:r>
              <a:rPr lang="en-US" dirty="0"/>
              <a:t>, at least 6 manipulations, not clear storage at the airports</a:t>
            </a:r>
          </a:p>
          <a:p>
            <a:pPr lvl="2">
              <a:buFontTx/>
              <a:buChar char="-"/>
            </a:pPr>
            <a:endParaRPr lang="en-US" dirty="0"/>
          </a:p>
          <a:p>
            <a:pPr lvl="2">
              <a:buFontTx/>
              <a:buChar char="-"/>
            </a:pPr>
            <a:r>
              <a:rPr lang="en-US" dirty="0"/>
              <a:t>transport via sea on MAFI trailer (2 shipping frames = 4 APA), possible ~ 30 $/transport= </a:t>
            </a:r>
            <a:r>
              <a:rPr lang="en-US" b="1" dirty="0"/>
              <a:t>0.96M$</a:t>
            </a:r>
            <a:r>
              <a:rPr lang="en-US" dirty="0"/>
              <a:t>, at least 6 manipulations, not clear local storage and handling at the various harbors, risk of shocks at the ports</a:t>
            </a:r>
          </a:p>
          <a:p>
            <a:pPr lvl="2">
              <a:buFontTx/>
              <a:buChar char="-"/>
            </a:pPr>
            <a:endParaRPr lang="en-US" dirty="0"/>
          </a:p>
          <a:p>
            <a:pPr lvl="2">
              <a:buFontTx/>
              <a:buChar char="-"/>
            </a:pPr>
            <a:r>
              <a:rPr lang="en-US" dirty="0"/>
              <a:t>Beluga air solution possible but costly ~450K$/shipment of 13 shipping frames = </a:t>
            </a:r>
            <a:r>
              <a:rPr lang="en-US" b="1" dirty="0"/>
              <a:t>2.25M$</a:t>
            </a:r>
            <a:r>
              <a:rPr lang="en-US" dirty="0"/>
              <a:t>, at least 6 manipulations</a:t>
            </a:r>
          </a:p>
          <a:p>
            <a:pPr lvl="4">
              <a:buFontTx/>
              <a:buChar char="-"/>
            </a:pPr>
            <a:endParaRPr lang="en-US" dirty="0"/>
          </a:p>
        </p:txBody>
      </p:sp>
      <p:pic>
        <p:nvPicPr>
          <p:cNvPr id="4" name="Picture 3" descr="A picture containing sky, road, truck, outdoor&#10;&#10;Description automatically generated">
            <a:extLst>
              <a:ext uri="{FF2B5EF4-FFF2-40B4-BE49-F238E27FC236}">
                <a16:creationId xmlns:a16="http://schemas.microsoft.com/office/drawing/2014/main" id="{347859B2-1A77-7D48-9590-22076E912AB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5182" y="15753"/>
            <a:ext cx="3406818" cy="1325562"/>
          </a:xfrm>
          <a:prstGeom prst="rect">
            <a:avLst/>
          </a:prstGeom>
        </p:spPr>
      </p:pic>
      <p:pic>
        <p:nvPicPr>
          <p:cNvPr id="6" name="Picture 5" descr="A large airplane flying in the sky&#10;&#10;Description automatically generated with low confidence">
            <a:extLst>
              <a:ext uri="{FF2B5EF4-FFF2-40B4-BE49-F238E27FC236}">
                <a16:creationId xmlns:a16="http://schemas.microsoft.com/office/drawing/2014/main" id="{501A5524-68CF-604C-B91F-AD6BA6B954F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9191" y="1575694"/>
            <a:ext cx="2107096" cy="153589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00230-BFB4-5F4A-A618-1D1592753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07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48F2A-5787-494E-A4F4-F9CD6BF14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/>
              <a:t>Proposed solution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0D357-DF4A-E146-9DD0-B63569EEEB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53331"/>
            <a:ext cx="11157857" cy="5506698"/>
          </a:xfrm>
        </p:spPr>
        <p:txBody>
          <a:bodyPr>
            <a:normAutofit/>
          </a:bodyPr>
          <a:lstStyle/>
          <a:p>
            <a:r>
              <a:rPr lang="en-US" dirty="0"/>
              <a:t>Transport of 2 shipping frames inside a </a:t>
            </a:r>
            <a:r>
              <a:rPr lang="en-CH" dirty="0"/>
              <a:t>High Cube Open </a:t>
            </a:r>
          </a:p>
          <a:p>
            <a:pPr marL="0" indent="0">
              <a:buNone/>
            </a:pPr>
            <a:r>
              <a:rPr lang="en-CH" dirty="0"/>
              <a:t>Top container </a:t>
            </a:r>
            <a:r>
              <a:rPr lang="en-US" dirty="0"/>
              <a:t>container</a:t>
            </a:r>
          </a:p>
          <a:p>
            <a:pPr marL="0" indent="0">
              <a:buNone/>
            </a:pPr>
            <a:r>
              <a:rPr lang="en-US" sz="2000" dirty="0"/>
              <a:t>	- we have an offer for 15.5 KCHF/shipment, DAP FNAL = </a:t>
            </a:r>
            <a:r>
              <a:rPr lang="en-US" sz="2000" b="1" dirty="0"/>
              <a:t>0.51M$</a:t>
            </a:r>
          </a:p>
          <a:p>
            <a:pPr marL="0" indent="0">
              <a:buNone/>
            </a:pPr>
            <a:r>
              <a:rPr lang="en-US" sz="2000" dirty="0"/>
              <a:t>	- 2 manipulations of the ASF (insertion and extraction from the container)</a:t>
            </a:r>
          </a:p>
          <a:p>
            <a:pPr marL="0" indent="0">
              <a:buNone/>
            </a:pPr>
            <a:r>
              <a:rPr lang="en-US" sz="2000" dirty="0"/>
              <a:t>	- transport under better control, but needs to be discussed </a:t>
            </a:r>
          </a:p>
          <a:p>
            <a:pPr marL="0" indent="0">
              <a:buNone/>
            </a:pPr>
            <a:r>
              <a:rPr lang="en-US" sz="2000" dirty="0"/>
              <a:t>	- </a:t>
            </a:r>
            <a:r>
              <a:rPr lang="en-US" sz="2000" dirty="0" err="1"/>
              <a:t>Negociation</a:t>
            </a:r>
            <a:r>
              <a:rPr lang="en-US" sz="2000" dirty="0"/>
              <a:t> required with the company to have the container inside the vessel </a:t>
            </a:r>
          </a:p>
          <a:p>
            <a:pPr marL="0" indent="0">
              <a:buNone/>
            </a:pPr>
            <a:r>
              <a:rPr lang="en-US" sz="2000" dirty="0"/>
              <a:t>	- Possible routing via the Great Lakes ?</a:t>
            </a:r>
          </a:p>
          <a:p>
            <a:pPr marL="0" indent="0">
              <a:buNone/>
            </a:pPr>
            <a:r>
              <a:rPr lang="en-US" sz="2000" dirty="0"/>
              <a:t>		</a:t>
            </a:r>
            <a:endParaRPr lang="en-US" dirty="0"/>
          </a:p>
          <a:p>
            <a:r>
              <a:rPr lang="en-US" dirty="0"/>
              <a:t>We are proposing some modification to the shipping frame base structure</a:t>
            </a:r>
          </a:p>
          <a:p>
            <a:pPr marL="0" indent="0">
              <a:buNone/>
            </a:pPr>
            <a:r>
              <a:rPr lang="en-US" dirty="0"/>
              <a:t>		</a:t>
            </a:r>
          </a:p>
        </p:txBody>
      </p:sp>
      <p:pic>
        <p:nvPicPr>
          <p:cNvPr id="4" name="Picture 3" descr="A close-up of a shipping container&#10;&#10;Description automatically generated with medium confidence">
            <a:extLst>
              <a:ext uri="{FF2B5EF4-FFF2-40B4-BE49-F238E27FC236}">
                <a16:creationId xmlns:a16="http://schemas.microsoft.com/office/drawing/2014/main" id="{09982313-D02D-5947-A501-9A8478A9520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4946" y="727428"/>
            <a:ext cx="2907053" cy="185146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F58170-7D2D-4D46-BD7B-E095B39E7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67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8CC72-61D3-CB4A-BA4E-A8D1B62E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643" y="508585"/>
            <a:ext cx="10515600" cy="1397414"/>
          </a:xfrm>
        </p:spPr>
        <p:txBody>
          <a:bodyPr>
            <a:normAutofit fontScale="90000"/>
          </a:bodyPr>
          <a:lstStyle/>
          <a:p>
            <a:r>
              <a:rPr lang="en-CH" b="1" dirty="0"/>
              <a:t>Current results of the ASF testing campaign </a:t>
            </a:r>
            <a:br>
              <a:rPr lang="en-CH" b="1" dirty="0"/>
            </a:br>
            <a:br>
              <a:rPr lang="en-CH" b="1" dirty="0"/>
            </a:br>
            <a:r>
              <a:rPr lang="en-CH" sz="3100" dirty="0">
                <a:latin typeface="Calibri" panose="020F0502020204030204" pitchFamily="34" charset="0"/>
                <a:cs typeface="Calibri" panose="020F0502020204030204" pitchFamily="34" charset="0"/>
              </a:rPr>
              <a:t>The goals are :   </a:t>
            </a:r>
            <a:br>
              <a:rPr lang="en-CH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0C492-5AF8-104D-B70B-DFA8B68AF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05999"/>
            <a:ext cx="11852083" cy="4450239"/>
          </a:xfrm>
        </p:spPr>
        <p:txBody>
          <a:bodyPr>
            <a:normAutofit lnSpcReduction="10000"/>
          </a:bodyPr>
          <a:lstStyle/>
          <a:p>
            <a:pPr lvl="1"/>
            <a:r>
              <a:rPr lang="en-GB" dirty="0"/>
              <a:t>V</a:t>
            </a:r>
            <a:r>
              <a:rPr lang="en-CH" dirty="0"/>
              <a:t>alidation of the structural behaviour of the WRAs, the base frame and the ASF structure under transport conditions, dynamic response of t</a:t>
            </a:r>
            <a:r>
              <a:rPr lang="en-GB" dirty="0"/>
              <a:t>he</a:t>
            </a:r>
            <a:r>
              <a:rPr lang="en-CH" dirty="0"/>
              <a:t> APAs</a:t>
            </a:r>
          </a:p>
          <a:p>
            <a:pPr lvl="1"/>
            <a:endParaRPr lang="en-CH" dirty="0"/>
          </a:p>
          <a:p>
            <a:pPr lvl="1"/>
            <a:r>
              <a:rPr lang="en-GB" dirty="0"/>
              <a:t>V</a:t>
            </a:r>
            <a:r>
              <a:rPr lang="en-CH" dirty="0"/>
              <a:t>alidation of the transport route and means (sea / air freight / ports / routes) </a:t>
            </a:r>
          </a:p>
          <a:p>
            <a:pPr lvl="1"/>
            <a:endParaRPr lang="en-CH" dirty="0"/>
          </a:p>
          <a:p>
            <a:pPr lvl="1"/>
            <a:r>
              <a:rPr lang="en-CH" dirty="0"/>
              <a:t>Assessment of the capability of the transport stakeholders to garanty “critical transport” and ”critical handling conditions”</a:t>
            </a:r>
          </a:p>
          <a:p>
            <a:pPr lvl="1"/>
            <a:endParaRPr lang="en-CH" dirty="0"/>
          </a:p>
          <a:p>
            <a:pPr lvl="1"/>
            <a:r>
              <a:rPr lang="en-CH" dirty="0"/>
              <a:t>Stockage and handling in FERMILAB </a:t>
            </a:r>
          </a:p>
          <a:p>
            <a:pPr lvl="1"/>
            <a:endParaRPr lang="en-CH" dirty="0"/>
          </a:p>
          <a:p>
            <a:pPr lvl="1"/>
            <a:r>
              <a:rPr lang="en-CH" dirty="0"/>
              <a:t>Unloading and handling at SURF, lowering of the ASF in the Ross Shaft at several speed and emergency stops (no upside down rotation at the bottom of the shaft) </a:t>
            </a:r>
          </a:p>
          <a:p>
            <a:pPr marL="457200" lvl="1" indent="0">
              <a:buNone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3225E-3E74-BC4C-8A25-486C59364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09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C1F87-6BA0-994A-A22F-C33DEA967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42" y="1115636"/>
            <a:ext cx="6843123" cy="5537081"/>
          </a:xfrm>
        </p:spPr>
        <p:txBody>
          <a:bodyPr>
            <a:normAutofit/>
          </a:bodyPr>
          <a:lstStyle/>
          <a:p>
            <a:pPr marL="52916" indent="0">
              <a:buNone/>
            </a:pPr>
            <a:r>
              <a:rPr lang="en-US" sz="2000" dirty="0"/>
              <a:t>The first prototype new transport frame was loaded with two ProtoDUNE-1 APAs</a:t>
            </a:r>
          </a:p>
          <a:p>
            <a:pPr marL="52916" indent="0">
              <a:buNone/>
            </a:pPr>
            <a:r>
              <a:rPr lang="en-US" sz="2000" dirty="0"/>
              <a:t>Instrumented with </a:t>
            </a:r>
            <a:r>
              <a:rPr lang="en-US" sz="2000" dirty="0" err="1"/>
              <a:t>Shocklogs</a:t>
            </a:r>
            <a:r>
              <a:rPr lang="en-US" sz="2000" dirty="0"/>
              <a:t> on base frame and on top of APA</a:t>
            </a:r>
          </a:p>
          <a:p>
            <a:endParaRPr lang="en-US" sz="2000" dirty="0"/>
          </a:p>
          <a:p>
            <a:pPr marL="52916" indent="0">
              <a:buNone/>
            </a:pPr>
            <a:endParaRPr lang="en-US" sz="2000" dirty="0"/>
          </a:p>
          <a:p>
            <a:pPr marL="52916" indent="0">
              <a:buNone/>
            </a:pPr>
            <a:endParaRPr lang="en-US" sz="2000" dirty="0"/>
          </a:p>
          <a:p>
            <a:pPr marL="52916" indent="0">
              <a:buNone/>
            </a:pPr>
            <a:endParaRPr lang="en-US" sz="2000" dirty="0"/>
          </a:p>
          <a:p>
            <a:pPr marL="52916" indent="0">
              <a:buNone/>
            </a:pPr>
            <a:endParaRPr lang="en-US" sz="2000" dirty="0"/>
          </a:p>
          <a:p>
            <a:pPr marL="52916" indent="0">
              <a:buNone/>
            </a:pPr>
            <a:endParaRPr lang="en-US" sz="2000" dirty="0"/>
          </a:p>
          <a:p>
            <a:pPr marL="52916" indent="0">
              <a:buNone/>
            </a:pPr>
            <a:endParaRPr lang="en-US" sz="2000" dirty="0"/>
          </a:p>
          <a:p>
            <a:pPr marL="52916" indent="0">
              <a:buNone/>
            </a:pPr>
            <a:endParaRPr lang="en-US" sz="2000" dirty="0"/>
          </a:p>
          <a:p>
            <a:pPr marL="52916" indent="0">
              <a:buNone/>
            </a:pPr>
            <a:endParaRPr lang="en-US" sz="2000" dirty="0"/>
          </a:p>
          <a:p>
            <a:pPr marL="52916" indent="0">
              <a:buNone/>
            </a:pPr>
            <a:r>
              <a:rPr lang="en-US" sz="2000" dirty="0"/>
              <a:t>Shipped from CERN to Liverpool on a lorry</a:t>
            </a:r>
          </a:p>
          <a:p>
            <a:pPr lvl="1"/>
            <a:r>
              <a:rPr lang="en-US" sz="2000" dirty="0"/>
              <a:t>With the lorry on a ferry from Rotterdam to </a:t>
            </a:r>
            <a:r>
              <a:rPr lang="en-US" sz="2000" dirty="0" err="1"/>
              <a:t>Felixstowe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F63C3-A083-EB43-B530-2506A47063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CB7B68-2272-274E-9641-914C411DA4B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ED18DC-BA90-F449-A4F8-CC22CA2E6B1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6122" y="1120794"/>
            <a:ext cx="2465082" cy="25991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001C43B-A03E-5147-8335-6DA40BB564B6}"/>
              </a:ext>
            </a:extLst>
          </p:cNvPr>
          <p:cNvSpPr txBox="1">
            <a:spLocks/>
          </p:cNvSpPr>
          <p:nvPr/>
        </p:nvSpPr>
        <p:spPr>
          <a:xfrm>
            <a:off x="0" y="18255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Results obtained during the transport CERN-Liverpool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F854A1-14C5-B64C-B8C1-9757555340FC}"/>
              </a:ext>
            </a:extLst>
          </p:cNvPr>
          <p:cNvGrpSpPr/>
          <p:nvPr/>
        </p:nvGrpSpPr>
        <p:grpSpPr>
          <a:xfrm>
            <a:off x="67343" y="2683240"/>
            <a:ext cx="6068416" cy="2578332"/>
            <a:chOff x="203200" y="886396"/>
            <a:chExt cx="11471478" cy="452251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B66492A-E782-5C45-9932-12271C4E0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200" y="886396"/>
              <a:ext cx="4783512" cy="358763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FF35169-7D7C-334F-81E7-DF64FCDE03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4662" y="886396"/>
              <a:ext cx="6030016" cy="4522512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EBB92C4-9B8C-FA42-8C81-728B6D573D45}"/>
                </a:ext>
              </a:extLst>
            </p:cNvPr>
            <p:cNvCxnSpPr/>
            <p:nvPr/>
          </p:nvCxnSpPr>
          <p:spPr>
            <a:xfrm>
              <a:off x="4986712" y="2092271"/>
              <a:ext cx="4916705" cy="960895"/>
            </a:xfrm>
            <a:prstGeom prst="straightConnector1">
              <a:avLst/>
            </a:prstGeom>
            <a:ln w="603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80F831EC-9ED1-7E42-A132-7E8F6F8183C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8398" y="2193934"/>
            <a:ext cx="2535362" cy="3380483"/>
          </a:xfrm>
          <a:prstGeom prst="rect">
            <a:avLst/>
          </a:prstGeom>
        </p:spPr>
      </p:pic>
      <p:pic>
        <p:nvPicPr>
          <p:cNvPr id="15" name="Picture 14" descr="Map&#10;&#10;Description automatically generated">
            <a:extLst>
              <a:ext uri="{FF2B5EF4-FFF2-40B4-BE49-F238E27FC236}">
                <a16:creationId xmlns:a16="http://schemas.microsoft.com/office/drawing/2014/main" id="{DC40EDBD-E150-1945-8AB7-EE9FEA055781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3760" y="5261572"/>
            <a:ext cx="3253569" cy="1611630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6" name="Picture 15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71B3BFF8-AB9F-FD4A-A12A-E2FC418B9CC7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6399" y="3884174"/>
            <a:ext cx="2918483" cy="1325563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656352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F63C3-A083-EB43-B530-2506A47063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CB7B68-2272-274E-9641-914C411DA4B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001C43B-A03E-5147-8335-6DA40BB564B6}"/>
              </a:ext>
            </a:extLst>
          </p:cNvPr>
          <p:cNvSpPr txBox="1">
            <a:spLocks/>
          </p:cNvSpPr>
          <p:nvPr/>
        </p:nvSpPr>
        <p:spPr>
          <a:xfrm>
            <a:off x="0" y="18255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Results obtained during the transport CERN-Liverpool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288893F-6D67-8F45-949A-4982DDE0B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" y="1116013"/>
            <a:ext cx="5796241" cy="5537200"/>
          </a:xfrm>
        </p:spPr>
        <p:txBody>
          <a:bodyPr>
            <a:normAutofit/>
          </a:bodyPr>
          <a:lstStyle/>
          <a:p>
            <a:pPr marL="39688" indent="0">
              <a:buNone/>
            </a:pPr>
            <a:r>
              <a:rPr lang="en-US" dirty="0"/>
              <a:t>Shipping frame arrived in good shape, set of checks performed (bolts, WRAs)  </a:t>
            </a:r>
          </a:p>
          <a:p>
            <a:pPr marL="39688" indent="0">
              <a:buNone/>
            </a:pPr>
            <a:endParaRPr lang="en-US" dirty="0"/>
          </a:p>
          <a:p>
            <a:pPr lvl="1"/>
            <a:r>
              <a:rPr lang="en-US" dirty="0" err="1"/>
              <a:t>Aluminium</a:t>
            </a:r>
            <a:r>
              <a:rPr lang="en-US" dirty="0"/>
              <a:t> panels had vibrated and ripped the tape – not a major issue</a:t>
            </a:r>
          </a:p>
          <a:p>
            <a:pPr lvl="1"/>
            <a:r>
              <a:rPr lang="en-US" dirty="0"/>
              <a:t>APA </a:t>
            </a:r>
            <a:r>
              <a:rPr lang="en-US" dirty="0" err="1"/>
              <a:t>shocklog</a:t>
            </a:r>
            <a:r>
              <a:rPr lang="en-US" dirty="0"/>
              <a:t> cable damaged during handling – not a problem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8AE31E0-8E3F-6D4E-A285-FF3C034CE14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8253" y="3992349"/>
            <a:ext cx="2135547" cy="284739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B3A4DD2-1774-EA4F-914C-545D2DE47CE1}"/>
              </a:ext>
            </a:extLst>
          </p:cNvPr>
          <p:cNvGrpSpPr/>
          <p:nvPr/>
        </p:nvGrpSpPr>
        <p:grpSpPr>
          <a:xfrm>
            <a:off x="5729566" y="1153824"/>
            <a:ext cx="6395759" cy="2575503"/>
            <a:chOff x="540688" y="915690"/>
            <a:chExt cx="8146112" cy="305479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4FCD4F9-E05C-FA4E-8457-8F2C14875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688" y="915690"/>
              <a:ext cx="4073056" cy="305479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C44C9BC-F910-6C40-B627-4D22935421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3744" y="915690"/>
              <a:ext cx="4073056" cy="3054792"/>
            </a:xfrm>
            <a:prstGeom prst="rect">
              <a:avLst/>
            </a:prstGeom>
          </p:spPr>
        </p:pic>
      </p:grpSp>
      <p:pic>
        <p:nvPicPr>
          <p:cNvPr id="20" name="Picture 19" descr="A close-up of a wire&#10;&#10;Description automatically generated with low confidence">
            <a:extLst>
              <a:ext uri="{FF2B5EF4-FFF2-40B4-BE49-F238E27FC236}">
                <a16:creationId xmlns:a16="http://schemas.microsoft.com/office/drawing/2014/main" id="{4A73AEC2-9143-E04E-9373-4922959E796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47" y="4681015"/>
            <a:ext cx="2190919" cy="1972198"/>
          </a:xfrm>
          <a:prstGeom prst="rect">
            <a:avLst/>
          </a:prstGeom>
        </p:spPr>
      </p:pic>
      <p:pic>
        <p:nvPicPr>
          <p:cNvPr id="21" name="Picture 20" descr="A picture containing chart&#10;&#10;Description automatically generated">
            <a:extLst>
              <a:ext uri="{FF2B5EF4-FFF2-40B4-BE49-F238E27FC236}">
                <a16:creationId xmlns:a16="http://schemas.microsoft.com/office/drawing/2014/main" id="{A8742542-ED28-2B4A-9806-B6427544C68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891" y="4282386"/>
            <a:ext cx="3903236" cy="2555180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3D3AE35-FE84-3F49-B4A4-460507A032FE}"/>
              </a:ext>
            </a:extLst>
          </p:cNvPr>
          <p:cNvCxnSpPr>
            <a:cxnSpLocks/>
          </p:cNvCxnSpPr>
          <p:nvPr/>
        </p:nvCxnSpPr>
        <p:spPr bwMode="auto">
          <a:xfrm flipV="1">
            <a:off x="2527591" y="5194763"/>
            <a:ext cx="868363" cy="442568"/>
          </a:xfrm>
          <a:prstGeom prst="straightConnector1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04098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F63C3-A083-EB43-B530-2506A47063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CB7B68-2272-274E-9641-914C411DA4B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001C43B-A03E-5147-8335-6DA40BB564B6}"/>
              </a:ext>
            </a:extLst>
          </p:cNvPr>
          <p:cNvSpPr txBox="1">
            <a:spLocks/>
          </p:cNvSpPr>
          <p:nvPr/>
        </p:nvSpPr>
        <p:spPr>
          <a:xfrm>
            <a:off x="0" y="18255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Results obtained during the transport CERN-Liverpool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EEB3BDF-3B1E-0A46-9CA0-E450272B172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46" y="1229113"/>
            <a:ext cx="4941941" cy="329462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052FB12-DB5D-B949-8750-16E6BC6D2E6F}"/>
              </a:ext>
            </a:extLst>
          </p:cNvPr>
          <p:cNvSpPr txBox="1"/>
          <p:nvPr/>
        </p:nvSpPr>
        <p:spPr>
          <a:xfrm>
            <a:off x="4998797" y="1548784"/>
            <a:ext cx="2341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92D050"/>
                </a:solidFill>
              </a:rPr>
              <a:t>Y: Transverse</a:t>
            </a:r>
            <a:endParaRPr lang="en-CH" b="1" dirty="0">
              <a:solidFill>
                <a:srgbClr val="92D050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X</a:t>
            </a:r>
            <a:endParaRPr lang="en-CH" b="1" dirty="0">
              <a:solidFill>
                <a:srgbClr val="FF0000"/>
              </a:solidFill>
            </a:endParaRPr>
          </a:p>
          <a:p>
            <a:r>
              <a:rPr lang="en-CH" b="1" dirty="0">
                <a:solidFill>
                  <a:srgbClr val="7030A0"/>
                </a:solidFill>
              </a:rPr>
              <a:t>Z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D880E19-EF43-5B47-ABA1-B5EDC61FD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746" y="4881993"/>
            <a:ext cx="5907742" cy="843885"/>
          </a:xfrm>
        </p:spPr>
        <p:txBody>
          <a:bodyPr>
            <a:normAutofit/>
          </a:bodyPr>
          <a:lstStyle/>
          <a:p>
            <a:pPr marL="39688" indent="0">
              <a:buNone/>
            </a:pPr>
            <a:r>
              <a:rPr lang="en-US" sz="2000" dirty="0"/>
              <a:t>There is a clear 12 Hz transverse mode of the APA supported at 4 points</a:t>
            </a:r>
          </a:p>
        </p:txBody>
      </p:sp>
      <p:pic>
        <p:nvPicPr>
          <p:cNvPr id="25" name="Picture 24" descr="A picture containing chart&#10;&#10;Description automatically generated">
            <a:extLst>
              <a:ext uri="{FF2B5EF4-FFF2-40B4-BE49-F238E27FC236}">
                <a16:creationId xmlns:a16="http://schemas.microsoft.com/office/drawing/2014/main" id="{CE33F83E-894E-1E42-B0D4-AEEB83B286B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3215" y="922978"/>
            <a:ext cx="6188785" cy="2688127"/>
          </a:xfrm>
          <a:prstGeom prst="rect">
            <a:avLst/>
          </a:prstGeom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F4D9B22-5CD8-B144-8819-EDEC73EB6E40}"/>
              </a:ext>
            </a:extLst>
          </p:cNvPr>
          <p:cNvSpPr txBox="1">
            <a:spLocks/>
          </p:cNvSpPr>
          <p:nvPr/>
        </p:nvSpPr>
        <p:spPr>
          <a:xfrm>
            <a:off x="7141315" y="3728981"/>
            <a:ext cx="4911155" cy="1030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688" indent="0">
              <a:buFont typeface="Arial" panose="020B0604020202020204" pitchFamily="34" charset="0"/>
              <a:buNone/>
            </a:pPr>
            <a:r>
              <a:rPr lang="en-US" sz="2000" dirty="0"/>
              <a:t>The Tilt and Roll are lower than 15 degrees </a:t>
            </a:r>
          </a:p>
          <a:p>
            <a:pPr lvl="1"/>
            <a:r>
              <a:rPr lang="en-US" sz="2000" dirty="0"/>
              <a:t>This is not of concern </a:t>
            </a:r>
          </a:p>
        </p:txBody>
      </p:sp>
    </p:spTree>
    <p:extLst>
      <p:ext uri="{BB962C8B-B14F-4D97-AF65-F5344CB8AC3E}">
        <p14:creationId xmlns:p14="http://schemas.microsoft.com/office/powerpoint/2010/main" val="3678867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F63C3-A083-EB43-B530-2506A47063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CB7B68-2272-274E-9641-914C411DA4B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001C43B-A03E-5147-8335-6DA40BB564B6}"/>
              </a:ext>
            </a:extLst>
          </p:cNvPr>
          <p:cNvSpPr txBox="1">
            <a:spLocks/>
          </p:cNvSpPr>
          <p:nvPr/>
        </p:nvSpPr>
        <p:spPr>
          <a:xfrm>
            <a:off x="0" y="18255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Results obtained during the transport CERN-Liverpool</a:t>
            </a: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9DCB9017-AD5C-6648-8663-6E63514851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45" y="3849480"/>
            <a:ext cx="8718808" cy="3016278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D341154C-73CA-2A4A-8AFE-F5EE8CCC564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419" y="1065663"/>
            <a:ext cx="8573034" cy="2832164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4A390593-0949-9046-BB31-B9D0C8EC3C12}"/>
              </a:ext>
            </a:extLst>
          </p:cNvPr>
          <p:cNvSpPr txBox="1">
            <a:spLocks/>
          </p:cNvSpPr>
          <p:nvPr/>
        </p:nvSpPr>
        <p:spPr>
          <a:xfrm>
            <a:off x="9101044" y="2171007"/>
            <a:ext cx="2352204" cy="691524"/>
          </a:xfrm>
          <a:prstGeom prst="rect">
            <a:avLst/>
          </a:prstGeom>
          <a:ln w="34925">
            <a:solidFill>
              <a:srgbClr val="002060"/>
            </a:solidFill>
          </a:ln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latin typeface="+mn-lt"/>
              </a:rPr>
              <a:t>UK  Transport Measured PSDs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EE36305A-BB3A-7A4F-942E-AE43962D4CAB}"/>
              </a:ext>
            </a:extLst>
          </p:cNvPr>
          <p:cNvSpPr txBox="1">
            <a:spLocks/>
          </p:cNvSpPr>
          <p:nvPr/>
        </p:nvSpPr>
        <p:spPr>
          <a:xfrm>
            <a:off x="9101044" y="4623233"/>
            <a:ext cx="2352204" cy="691524"/>
          </a:xfrm>
          <a:prstGeom prst="rect">
            <a:avLst/>
          </a:prstGeom>
          <a:ln w="34925">
            <a:solidFill>
              <a:srgbClr val="002060"/>
            </a:solidFill>
          </a:ln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latin typeface="+mn-lt"/>
              </a:rPr>
              <a:t>CERN  Transport Measured PSDs</a:t>
            </a:r>
          </a:p>
        </p:txBody>
      </p:sp>
    </p:spTree>
    <p:extLst>
      <p:ext uri="{BB962C8B-B14F-4D97-AF65-F5344CB8AC3E}">
        <p14:creationId xmlns:p14="http://schemas.microsoft.com/office/powerpoint/2010/main" val="933907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99A5C29-68CD-47F2-BA3B-8D4FD5CF1540}"/>
              </a:ext>
            </a:extLst>
          </p:cNvPr>
          <p:cNvSpPr txBox="1">
            <a:spLocks/>
          </p:cNvSpPr>
          <p:nvPr/>
        </p:nvSpPr>
        <p:spPr>
          <a:xfrm>
            <a:off x="212432" y="161384"/>
            <a:ext cx="7827818" cy="62331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+mn-lt"/>
              </a:rPr>
              <a:t>CERN versus UK  Transport Measured PSDs</a:t>
            </a:r>
          </a:p>
        </p:txBody>
      </p:sp>
      <p:pic>
        <p:nvPicPr>
          <p:cNvPr id="15" name="Picture 14" descr="Diagram, engineering drawing&#10;&#10;Description automatically generated">
            <a:extLst>
              <a:ext uri="{FF2B5EF4-FFF2-40B4-BE49-F238E27FC236}">
                <a16:creationId xmlns:a16="http://schemas.microsoft.com/office/drawing/2014/main" id="{DCD464E0-02D1-0248-9666-330297F4D0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0254"/>
            <a:ext cx="9908498" cy="5237025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6944D17-922A-4941-8782-2D5C7B6D32C7}"/>
              </a:ext>
            </a:extLst>
          </p:cNvPr>
          <p:cNvSpPr txBox="1">
            <a:spLocks/>
          </p:cNvSpPr>
          <p:nvPr/>
        </p:nvSpPr>
        <p:spPr>
          <a:xfrm>
            <a:off x="528412" y="5900297"/>
            <a:ext cx="8517610" cy="124465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688" indent="0">
              <a:buFont typeface="Arial" panose="020B0604020202020204" pitchFamily="34" charset="0"/>
              <a:buNone/>
            </a:pPr>
            <a:r>
              <a:rPr lang="en-US" dirty="0"/>
              <a:t>Results very similar to the ones measured during the truck transport around CERN area</a:t>
            </a:r>
          </a:p>
          <a:p>
            <a:pPr marL="39688" indent="0">
              <a:buFont typeface="Arial" panose="020B0604020202020204" pitchFamily="34" charset="0"/>
              <a:buNone/>
            </a:pPr>
            <a:r>
              <a:rPr lang="en-US" dirty="0"/>
              <a:t>Even if there is an amplification of the accelerations on the APA frame around 12 -15 Hz  </a:t>
            </a:r>
          </a:p>
          <a:p>
            <a:pPr marL="39688" indent="0">
              <a:buFont typeface="Arial" panose="020B0604020202020204" pitchFamily="34" charset="0"/>
              <a:buNone/>
            </a:pPr>
            <a:r>
              <a:rPr lang="en-US" dirty="0"/>
              <a:t>this remains lower than the design values 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96DE281F-E89F-204C-B597-EB1C407AA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600F6-EC80-7040-B49B-DC0F061DA4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556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830</Words>
  <Application>Microsoft Macintosh PowerPoint</Application>
  <PresentationFormat>Widescreen</PresentationFormat>
  <Paragraphs>121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APA transport strategy</vt:lpstr>
      <vt:lpstr>Points to consider</vt:lpstr>
      <vt:lpstr>Proposed solution</vt:lpstr>
      <vt:lpstr>Current results of the ASF testing campaign   The goals are :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 transport strategy</dc:title>
  <dc:creator>Marzio Nessi</dc:creator>
  <cp:lastModifiedBy>Olga Beltramello</cp:lastModifiedBy>
  <cp:revision>13</cp:revision>
  <dcterms:created xsi:type="dcterms:W3CDTF">2022-04-04T05:46:28Z</dcterms:created>
  <dcterms:modified xsi:type="dcterms:W3CDTF">2022-04-04T09:05:03Z</dcterms:modified>
</cp:coreProperties>
</file>