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</p:sldMasterIdLst>
  <p:notesMasterIdLst>
    <p:notesMasterId r:id="rId22"/>
  </p:notesMasterIdLst>
  <p:handoutMasterIdLst>
    <p:handoutMasterId r:id="rId23"/>
  </p:handoutMasterIdLst>
  <p:sldIdLst>
    <p:sldId id="2503" r:id="rId6"/>
    <p:sldId id="329" r:id="rId7"/>
    <p:sldId id="3028" r:id="rId8"/>
    <p:sldId id="3024" r:id="rId9"/>
    <p:sldId id="3026" r:id="rId10"/>
    <p:sldId id="2512" r:id="rId11"/>
    <p:sldId id="2521" r:id="rId12"/>
    <p:sldId id="2513" r:id="rId13"/>
    <p:sldId id="2514" r:id="rId14"/>
    <p:sldId id="2515" r:id="rId15"/>
    <p:sldId id="2517" r:id="rId16"/>
    <p:sldId id="2522" r:id="rId17"/>
    <p:sldId id="2518" r:id="rId18"/>
    <p:sldId id="2523" r:id="rId19"/>
    <p:sldId id="2524" r:id="rId20"/>
    <p:sldId id="2520" r:id="rId21"/>
  </p:sldIdLst>
  <p:sldSz cx="12192000" cy="6858000"/>
  <p:notesSz cx="6985000" cy="92837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 userDrawn="1">
          <p15:clr>
            <a:srgbClr val="A4A3A4"/>
          </p15:clr>
        </p15:guide>
        <p15:guide id="2" orient="horz" pos="4186" userDrawn="1">
          <p15:clr>
            <a:srgbClr val="A4A3A4"/>
          </p15:clr>
        </p15:guide>
        <p15:guide id="3" orient="horz" pos="3394" userDrawn="1">
          <p15:clr>
            <a:srgbClr val="A4A3A4"/>
          </p15:clr>
        </p15:guide>
        <p15:guide id="4" orient="horz" pos="777" userDrawn="1">
          <p15:clr>
            <a:srgbClr val="A4A3A4"/>
          </p15:clr>
        </p15:guide>
        <p15:guide id="5" orient="horz" pos="1749" userDrawn="1">
          <p15:clr>
            <a:srgbClr val="A4A3A4"/>
          </p15:clr>
        </p15:guide>
        <p15:guide id="6" orient="horz" pos="457" userDrawn="1">
          <p15:clr>
            <a:srgbClr val="A4A3A4"/>
          </p15:clr>
        </p15:guide>
        <p15:guide id="7" pos="380" userDrawn="1">
          <p15:clr>
            <a:srgbClr val="A4A3A4"/>
          </p15:clr>
        </p15:guide>
        <p15:guide id="8" pos="734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aine G Mccluskey" initials="EGM" lastIdx="1" clrIdx="0">
    <p:extLst>
      <p:ext uri="{19B8F6BF-5375-455C-9EA6-DF929625EA0E}">
        <p15:presenceInfo xmlns:p15="http://schemas.microsoft.com/office/powerpoint/2012/main" userId="S::mccluskey@services.fnal.gov::df1c1e58-44d7-473b-87b2-c09fd2ed5497" providerId="AD"/>
      </p:ext>
    </p:extLst>
  </p:cmAuthor>
  <p:cmAuthor id="2" name="Jolie" initials="J" lastIdx="9" clrIdx="1">
    <p:extLst>
      <p:ext uri="{19B8F6BF-5375-455C-9EA6-DF929625EA0E}">
        <p15:presenceInfo xmlns:p15="http://schemas.microsoft.com/office/powerpoint/2012/main" userId="S::jrmacier@services.fnal.gov::092693b1-a69a-4339-83de-6650eb6d6f2f" providerId="AD"/>
      </p:ext>
    </p:extLst>
  </p:cmAuthor>
  <p:cmAuthor id="3" name="Robert J. O'Sullivan" initials="RO" lastIdx="16" clrIdx="2">
    <p:extLst>
      <p:ext uri="{19B8F6BF-5375-455C-9EA6-DF929625EA0E}">
        <p15:presenceInfo xmlns:p15="http://schemas.microsoft.com/office/powerpoint/2012/main" userId="S::bobo@services.fnal.gov::8ce1a7f3-f269-4c60-9a24-0f7b697dbfc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646"/>
    <a:srgbClr val="FFFF99"/>
    <a:srgbClr val="4F81BD"/>
    <a:srgbClr val="C0504D"/>
    <a:srgbClr val="004C97"/>
    <a:srgbClr val="00B5E2"/>
    <a:srgbClr val="63666A"/>
    <a:srgbClr val="5A5A5A"/>
    <a:srgbClr val="67676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>
      <p:cViewPr varScale="1">
        <p:scale>
          <a:sx n="94" d="100"/>
          <a:sy n="94" d="100"/>
        </p:scale>
        <p:origin x="77" y="226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380"/>
        <p:guide pos="73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4/8/2022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4/8/2022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11746"/>
            <a:ext cx="11057467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7" y="3209908"/>
            <a:ext cx="11061700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15761" y="6488431"/>
            <a:ext cx="6549479" cy="187325"/>
          </a:xfrm>
        </p:spPr>
        <p:txBody>
          <a:bodyPr/>
          <a:lstStyle/>
          <a:p>
            <a:pPr>
              <a:defRPr/>
            </a:pPr>
            <a:r>
              <a:rPr lang="en-US"/>
              <a:t>Cryostat Ladders and Egress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352" y="6488431"/>
            <a:ext cx="700617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8FB8245-C0E1-4471-BB93-7EA3F3DC96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410839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8 April 2022</a:t>
            </a:r>
          </a:p>
        </p:txBody>
      </p:sp>
    </p:spTree>
    <p:extLst>
      <p:ext uri="{BB962C8B-B14F-4D97-AF65-F5344CB8AC3E}">
        <p14:creationId xmlns:p14="http://schemas.microsoft.com/office/powerpoint/2010/main" val="809509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44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99363" y="6488431"/>
            <a:ext cx="6965878" cy="187325"/>
          </a:xfrm>
        </p:spPr>
        <p:txBody>
          <a:bodyPr/>
          <a:lstStyle/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92352" y="6488431"/>
            <a:ext cx="700617" cy="187325"/>
          </a:xfr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8FB8245-C0E1-4471-BB93-7EA3F3DC962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098169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399885" y="6488431"/>
            <a:ext cx="70061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609600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6335272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0DAAE906-8AAE-4B53-A6A5-981574B10F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35502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347369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4745" y="432611"/>
            <a:ext cx="11072356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0" y="5347369"/>
            <a:ext cx="54228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6335272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marL="256032" lvl="0" indent="-265176" algn="l" defTabSz="457200" rtl="0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E57BC82D-A827-42AE-A090-8B827C4B39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51553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1057467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821519" y="6488431"/>
            <a:ext cx="710331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492352" y="6488431"/>
            <a:ext cx="70061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80F84C3-AAAD-42A4-BF3D-6ACE9E350A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5" y="6488431"/>
            <a:ext cx="132420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461529" y="6488430"/>
            <a:ext cx="70061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3F8F6C8-BAAF-4D4A-A3A0-448596DDB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51553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175906"/>
            <a:ext cx="402336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38250"/>
            <a:ext cx="6711949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9098"/>
            <a:ext cx="11057467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4023365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9C23A2E0-AF67-414B-A4B4-E66525B2D5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5" y="6488431"/>
            <a:ext cx="1313926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6" y="1227138"/>
            <a:ext cx="11061700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686118"/>
            <a:ext cx="1105746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425569"/>
            <a:ext cx="11057461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B9DBF6E-42F6-4744-BB00-707B0BEDCB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51553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>
            <a:cxnSpLocks/>
          </p:cNvCxnSpPr>
          <p:nvPr/>
        </p:nvCxnSpPr>
        <p:spPr>
          <a:xfrm>
            <a:off x="380144" y="475760"/>
            <a:ext cx="11599523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68" y="6083428"/>
            <a:ext cx="2100381" cy="379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>
            <a:cxnSpLocks/>
          </p:cNvCxnSpPr>
          <p:nvPr/>
        </p:nvCxnSpPr>
        <p:spPr>
          <a:xfrm>
            <a:off x="287676" y="5728951"/>
            <a:ext cx="11691991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9941" y="5916605"/>
            <a:ext cx="874109" cy="859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7905" y="5807965"/>
            <a:ext cx="2489454" cy="930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214" y="6030041"/>
            <a:ext cx="2909413" cy="4862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36C1517-621B-43C2-9BA9-5BF605AF910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109090" y="41084"/>
            <a:ext cx="1810669" cy="374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7" r:id="rId2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>
            <a:cxnSpLocks/>
          </p:cNvCxnSpPr>
          <p:nvPr/>
        </p:nvCxnSpPr>
        <p:spPr>
          <a:xfrm>
            <a:off x="287676" y="6357938"/>
            <a:ext cx="1166770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5985" y="6488431"/>
            <a:ext cx="1313926" cy="200023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05.05.21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21518" y="6488432"/>
            <a:ext cx="7329349" cy="187324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speaker|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679" y="6488431"/>
            <a:ext cx="70061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1F0F08D-1383-4141-915C-29DECEA73C87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310285" y="6425229"/>
            <a:ext cx="1518036" cy="3137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F115E-1BEF-44C6-8E72-6CB582EBE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Access Ladders / Egress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28886-C0A0-407C-A1E3-AE9CA354CB7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6-Apr-22</a:t>
            </a:r>
          </a:p>
        </p:txBody>
      </p:sp>
    </p:spTree>
    <p:extLst>
      <p:ext uri="{BB962C8B-B14F-4D97-AF65-F5344CB8AC3E}">
        <p14:creationId xmlns:p14="http://schemas.microsoft.com/office/powerpoint/2010/main" val="3868348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441714E-C55C-4871-AED8-0AF6E4AF8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Conveniently there is a stairwell located in the corner 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147E4DB8-51EB-49A6-BA6E-740EAD24502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5578" b="15578"/>
          <a:stretch/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F34FBE-41E4-4660-ACDC-C2A379EC8EA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5D29E5-8786-4EEE-A455-89A068B7416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3103BF97-538C-41B9-8ADE-A7AE0B9952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3DD442-1717-43D3-B80A-989F5B6F2D68}"/>
              </a:ext>
            </a:extLst>
          </p:cNvPr>
          <p:cNvSpPr txBox="1"/>
          <p:nvPr/>
        </p:nvSpPr>
        <p:spPr>
          <a:xfrm>
            <a:off x="7656943" y="2089087"/>
            <a:ext cx="4300397" cy="1339913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Would need to modify the transitions from the existing stairwell and the cryostat levels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A8CD9C7-8BD1-465A-8926-40EE24626D67}"/>
              </a:ext>
            </a:extLst>
          </p:cNvPr>
          <p:cNvSpPr/>
          <p:nvPr/>
        </p:nvSpPr>
        <p:spPr>
          <a:xfrm>
            <a:off x="2462541" y="1358020"/>
            <a:ext cx="1819747" cy="4463358"/>
          </a:xfrm>
          <a:prstGeom prst="ellipse">
            <a:avLst/>
          </a:prstGeom>
          <a:noFill/>
          <a:ln w="76200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0101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3D1A5-B867-4341-B291-7998953F4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of detector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F061E4-C86C-4BCB-8AF1-053FB4EED98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814" b="3814"/>
          <a:stretch/>
        </p:blipFill>
        <p:spPr/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0B8A8-159E-4E6B-B152-C2A092669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A3E85-2011-4EC6-8215-E7ACEF4F72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39FEE9-A06A-4855-BA85-30C6092C0C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DC6DBB2-8CC4-4D2E-84F2-41E8CEA64DEE}"/>
              </a:ext>
            </a:extLst>
          </p:cNvPr>
          <p:cNvSpPr/>
          <p:nvPr/>
        </p:nvSpPr>
        <p:spPr>
          <a:xfrm flipH="1">
            <a:off x="7515148" y="1892863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DA5E793-5171-46E8-8512-5CA889479529}"/>
              </a:ext>
            </a:extLst>
          </p:cNvPr>
          <p:cNvSpPr/>
          <p:nvPr/>
        </p:nvSpPr>
        <p:spPr>
          <a:xfrm flipH="1">
            <a:off x="7515148" y="4024936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E6D1051-6B00-47FF-877D-836F6867CC7C}"/>
              </a:ext>
            </a:extLst>
          </p:cNvPr>
          <p:cNvSpPr/>
          <p:nvPr/>
        </p:nvSpPr>
        <p:spPr>
          <a:xfrm flipH="1">
            <a:off x="7515148" y="5100809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262A2A2-AF46-47A7-B81F-A7F78FF1A7AC}"/>
              </a:ext>
            </a:extLst>
          </p:cNvPr>
          <p:cNvSpPr/>
          <p:nvPr/>
        </p:nvSpPr>
        <p:spPr>
          <a:xfrm flipH="1">
            <a:off x="7515148" y="2986818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DAF798-77A2-422A-9A2E-C567F1D64825}"/>
              </a:ext>
            </a:extLst>
          </p:cNvPr>
          <p:cNvSpPr txBox="1"/>
          <p:nvPr/>
        </p:nvSpPr>
        <p:spPr>
          <a:xfrm>
            <a:off x="226332" y="4508626"/>
            <a:ext cx="3675707" cy="1521376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Horizontal access can be used as well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Could be difficult to make the corner with a backboard. </a:t>
            </a:r>
          </a:p>
        </p:txBody>
      </p:sp>
    </p:spTree>
    <p:extLst>
      <p:ext uri="{BB962C8B-B14F-4D97-AF65-F5344CB8AC3E}">
        <p14:creationId xmlns:p14="http://schemas.microsoft.com/office/powerpoint/2010/main" val="173710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3D1A5-B867-4341-B291-7998953F4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of detector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29F061E4-C86C-4BCB-8AF1-053FB4EED980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814" b="3814"/>
          <a:stretch/>
        </p:blipFill>
        <p:spPr/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0B8A8-159E-4E6B-B152-C2A092669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A3E85-2011-4EC6-8215-E7ACEF4F72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39FEE9-A06A-4855-BA85-30C6092C0C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6DC6DBB2-8CC4-4D2E-84F2-41E8CEA64DEE}"/>
              </a:ext>
            </a:extLst>
          </p:cNvPr>
          <p:cNvSpPr/>
          <p:nvPr/>
        </p:nvSpPr>
        <p:spPr>
          <a:xfrm flipH="1">
            <a:off x="7515148" y="1892863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FDA5E793-5171-46E8-8512-5CA889479529}"/>
              </a:ext>
            </a:extLst>
          </p:cNvPr>
          <p:cNvSpPr/>
          <p:nvPr/>
        </p:nvSpPr>
        <p:spPr>
          <a:xfrm flipH="1">
            <a:off x="7515148" y="4024936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AE6D1051-6B00-47FF-877D-836F6867CC7C}"/>
              </a:ext>
            </a:extLst>
          </p:cNvPr>
          <p:cNvSpPr/>
          <p:nvPr/>
        </p:nvSpPr>
        <p:spPr>
          <a:xfrm flipH="1">
            <a:off x="7515148" y="5100809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6262A2A2-AF46-47A7-B81F-A7F78FF1A7AC}"/>
              </a:ext>
            </a:extLst>
          </p:cNvPr>
          <p:cNvSpPr/>
          <p:nvPr/>
        </p:nvSpPr>
        <p:spPr>
          <a:xfrm flipH="1">
            <a:off x="7515148" y="2986818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DAF798-77A2-422A-9A2E-C567F1D64825}"/>
              </a:ext>
            </a:extLst>
          </p:cNvPr>
          <p:cNvSpPr txBox="1"/>
          <p:nvPr/>
        </p:nvSpPr>
        <p:spPr>
          <a:xfrm>
            <a:off x="226332" y="4508626"/>
            <a:ext cx="3675707" cy="1521376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 plan for vertical egress could be helpful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Ideally a single route from top to bottom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4BEDF7E-0DF3-455A-9FC9-E4E0DF6A6C1A}"/>
              </a:ext>
            </a:extLst>
          </p:cNvPr>
          <p:cNvCxnSpPr/>
          <p:nvPr/>
        </p:nvCxnSpPr>
        <p:spPr>
          <a:xfrm flipH="1" flipV="1">
            <a:off x="4698749" y="1530036"/>
            <a:ext cx="289710" cy="4173647"/>
          </a:xfrm>
          <a:prstGeom prst="straightConnector1">
            <a:avLst/>
          </a:prstGeom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6176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0F3753-EB36-4CD7-9E7E-53DB32260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Holes in the walking surface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FF767E-B92B-4D52-809E-FF620A3BBA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961" b="3961"/>
          <a:stretch/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DFDAC-E285-48B3-A89C-AF82679FC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13DFD-9167-4910-A2CE-B0C46357AEA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9A8EF75-6688-48C3-89AA-1B51F91E8B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53B3FFB-BCE6-4C17-A41E-166123B371CD}"/>
              </a:ext>
            </a:extLst>
          </p:cNvPr>
          <p:cNvSpPr/>
          <p:nvPr/>
        </p:nvSpPr>
        <p:spPr>
          <a:xfrm flipH="1">
            <a:off x="10646874" y="1349655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E6A4A2B-1644-498D-975A-3407A729A5DD}"/>
              </a:ext>
            </a:extLst>
          </p:cNvPr>
          <p:cNvSpPr/>
          <p:nvPr/>
        </p:nvSpPr>
        <p:spPr>
          <a:xfrm flipH="1">
            <a:off x="10279038" y="2322956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225A474-AA22-4A1F-982F-A13DACEE49C0}"/>
              </a:ext>
            </a:extLst>
          </p:cNvPr>
          <p:cNvSpPr/>
          <p:nvPr/>
        </p:nvSpPr>
        <p:spPr>
          <a:xfrm flipH="1">
            <a:off x="10095120" y="2817110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5F030ED-3AD6-4C89-846A-92813DF7A771}"/>
              </a:ext>
            </a:extLst>
          </p:cNvPr>
          <p:cNvSpPr/>
          <p:nvPr/>
        </p:nvSpPr>
        <p:spPr>
          <a:xfrm flipH="1">
            <a:off x="10462956" y="1843809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519049-712A-4435-B309-5920ABA7664C}"/>
              </a:ext>
            </a:extLst>
          </p:cNvPr>
          <p:cNvSpPr txBox="1"/>
          <p:nvPr/>
        </p:nvSpPr>
        <p:spPr>
          <a:xfrm>
            <a:off x="8338259" y="4810124"/>
            <a:ext cx="3675707" cy="1219877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The holes will have to be addressed. </a:t>
            </a:r>
          </a:p>
        </p:txBody>
      </p:sp>
    </p:spTree>
    <p:extLst>
      <p:ext uri="{BB962C8B-B14F-4D97-AF65-F5344CB8AC3E}">
        <p14:creationId xmlns:p14="http://schemas.microsoft.com/office/powerpoint/2010/main" val="3416700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0F3753-EB36-4CD7-9E7E-53DB32260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Covering holes in the walking surface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FF767E-B92B-4D52-809E-FF620A3BBA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961" b="3961"/>
          <a:stretch/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DFDAC-E285-48B3-A89C-AF82679FC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13DFD-9167-4910-A2CE-B0C46357AEA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9A8EF75-6688-48C3-89AA-1B51F91E8B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53B3FFB-BCE6-4C17-A41E-166123B371CD}"/>
              </a:ext>
            </a:extLst>
          </p:cNvPr>
          <p:cNvSpPr/>
          <p:nvPr/>
        </p:nvSpPr>
        <p:spPr>
          <a:xfrm flipH="1">
            <a:off x="10646874" y="1349655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E6A4A2B-1644-498D-975A-3407A729A5DD}"/>
              </a:ext>
            </a:extLst>
          </p:cNvPr>
          <p:cNvSpPr/>
          <p:nvPr/>
        </p:nvSpPr>
        <p:spPr>
          <a:xfrm flipH="1">
            <a:off x="10279038" y="2322956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225A474-AA22-4A1F-982F-A13DACEE49C0}"/>
              </a:ext>
            </a:extLst>
          </p:cNvPr>
          <p:cNvSpPr/>
          <p:nvPr/>
        </p:nvSpPr>
        <p:spPr>
          <a:xfrm flipH="1">
            <a:off x="10095120" y="2817110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5F030ED-3AD6-4C89-846A-92813DF7A771}"/>
              </a:ext>
            </a:extLst>
          </p:cNvPr>
          <p:cNvSpPr/>
          <p:nvPr/>
        </p:nvSpPr>
        <p:spPr>
          <a:xfrm flipH="1">
            <a:off x="10462956" y="1843809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519049-712A-4435-B309-5920ABA7664C}"/>
              </a:ext>
            </a:extLst>
          </p:cNvPr>
          <p:cNvSpPr txBox="1"/>
          <p:nvPr/>
        </p:nvSpPr>
        <p:spPr>
          <a:xfrm>
            <a:off x="8338259" y="4199072"/>
            <a:ext cx="3675707" cy="1830929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Level 3 &amp; 4 (yellow) can be permanently bolted or welded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Level 2 (black) must be removable to access Level 1. 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59FB43C-F2B0-49D6-BE78-877A8BE6861F}"/>
              </a:ext>
            </a:extLst>
          </p:cNvPr>
          <p:cNvSpPr/>
          <p:nvPr/>
        </p:nvSpPr>
        <p:spPr>
          <a:xfrm rot="20636676">
            <a:off x="2471597" y="4309451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EE5E541-FDBA-4046-842C-865C56709D3A}"/>
              </a:ext>
            </a:extLst>
          </p:cNvPr>
          <p:cNvSpPr/>
          <p:nvPr/>
        </p:nvSpPr>
        <p:spPr>
          <a:xfrm rot="20636676">
            <a:off x="2530597" y="3683937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46459A-76D7-4850-B700-3BAC1EBB19CF}"/>
              </a:ext>
            </a:extLst>
          </p:cNvPr>
          <p:cNvSpPr/>
          <p:nvPr/>
        </p:nvSpPr>
        <p:spPr>
          <a:xfrm rot="20636676">
            <a:off x="3490754" y="3463632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27F898-3FB7-4ECE-9929-1E0DB2999A9A}"/>
              </a:ext>
            </a:extLst>
          </p:cNvPr>
          <p:cNvSpPr/>
          <p:nvPr/>
        </p:nvSpPr>
        <p:spPr>
          <a:xfrm rot="20905191">
            <a:off x="4356767" y="3242773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B9799BC-F62B-45BB-9CFC-416B7441B189}"/>
              </a:ext>
            </a:extLst>
          </p:cNvPr>
          <p:cNvSpPr/>
          <p:nvPr/>
        </p:nvSpPr>
        <p:spPr>
          <a:xfrm rot="20636676">
            <a:off x="5742885" y="3458814"/>
            <a:ext cx="134400" cy="7548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9FA9E8-37C2-437E-A6EC-9BAE303219C3}"/>
              </a:ext>
            </a:extLst>
          </p:cNvPr>
          <p:cNvSpPr/>
          <p:nvPr/>
        </p:nvSpPr>
        <p:spPr>
          <a:xfrm rot="20636676">
            <a:off x="4196069" y="3843427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3C35382-6BD8-42FF-AD6E-17EE0E8770F8}"/>
              </a:ext>
            </a:extLst>
          </p:cNvPr>
          <p:cNvSpPr/>
          <p:nvPr/>
        </p:nvSpPr>
        <p:spPr>
          <a:xfrm rot="20636676">
            <a:off x="3367891" y="4065007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5ABE6AE-4BED-4FB6-A6E8-29A064415E52}"/>
              </a:ext>
            </a:extLst>
          </p:cNvPr>
          <p:cNvSpPr/>
          <p:nvPr/>
        </p:nvSpPr>
        <p:spPr>
          <a:xfrm rot="20636676">
            <a:off x="6428685" y="3274664"/>
            <a:ext cx="134400" cy="7548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947FE2A-01ED-4C5A-A6DA-FA799A639C05}"/>
              </a:ext>
            </a:extLst>
          </p:cNvPr>
          <p:cNvSpPr/>
          <p:nvPr/>
        </p:nvSpPr>
        <p:spPr>
          <a:xfrm rot="20636676">
            <a:off x="7044636" y="3110732"/>
            <a:ext cx="134400" cy="7548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D864626-1A7B-4C82-AD8F-44745DDDCFE1}"/>
              </a:ext>
            </a:extLst>
          </p:cNvPr>
          <p:cNvSpPr/>
          <p:nvPr/>
        </p:nvSpPr>
        <p:spPr>
          <a:xfrm rot="20636676">
            <a:off x="7653978" y="2959967"/>
            <a:ext cx="106339" cy="5834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D992E02-6CED-474E-95DF-41C301329ADE}"/>
              </a:ext>
            </a:extLst>
          </p:cNvPr>
          <p:cNvSpPr/>
          <p:nvPr/>
        </p:nvSpPr>
        <p:spPr>
          <a:xfrm rot="20636676">
            <a:off x="8217501" y="2810282"/>
            <a:ext cx="106339" cy="5834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16B3B7F-944C-4B82-81A8-054FB54E6C09}"/>
              </a:ext>
            </a:extLst>
          </p:cNvPr>
          <p:cNvSpPr/>
          <p:nvPr/>
        </p:nvSpPr>
        <p:spPr>
          <a:xfrm rot="20636676">
            <a:off x="4991089" y="3630742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38C838-8C9A-4F21-A9D9-FB2F140C3806}"/>
              </a:ext>
            </a:extLst>
          </p:cNvPr>
          <p:cNvSpPr/>
          <p:nvPr/>
        </p:nvSpPr>
        <p:spPr>
          <a:xfrm rot="20905191">
            <a:off x="5194967" y="3045923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9BF4B54-7677-49E1-B416-F036D6193D9C}"/>
              </a:ext>
            </a:extLst>
          </p:cNvPr>
          <p:cNvSpPr/>
          <p:nvPr/>
        </p:nvSpPr>
        <p:spPr>
          <a:xfrm rot="20905191">
            <a:off x="5962414" y="2881098"/>
            <a:ext cx="163871" cy="806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66F024E-F648-4965-A7C4-FCFC3BEAC085}"/>
              </a:ext>
            </a:extLst>
          </p:cNvPr>
          <p:cNvSpPr/>
          <p:nvPr/>
        </p:nvSpPr>
        <p:spPr>
          <a:xfrm rot="20905191">
            <a:off x="6662501" y="2700458"/>
            <a:ext cx="163871" cy="806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D11B4D5-C863-4C21-9A12-E6403ED87468}"/>
              </a:ext>
            </a:extLst>
          </p:cNvPr>
          <p:cNvSpPr/>
          <p:nvPr/>
        </p:nvSpPr>
        <p:spPr>
          <a:xfrm rot="20905191">
            <a:off x="7323200" y="2557682"/>
            <a:ext cx="140257" cy="7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7891D9F-7155-4014-82E8-3938865128FE}"/>
              </a:ext>
            </a:extLst>
          </p:cNvPr>
          <p:cNvSpPr/>
          <p:nvPr/>
        </p:nvSpPr>
        <p:spPr>
          <a:xfrm rot="20905191">
            <a:off x="7923275" y="2412425"/>
            <a:ext cx="140257" cy="7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3A8DD59-ACC1-4A30-9C70-D8B0F43C511C}"/>
              </a:ext>
            </a:extLst>
          </p:cNvPr>
          <p:cNvSpPr/>
          <p:nvPr/>
        </p:nvSpPr>
        <p:spPr>
          <a:xfrm rot="20636676">
            <a:off x="2438182" y="4862475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530F3D8-4050-4EC9-8202-E6F73D70F6FB}"/>
              </a:ext>
            </a:extLst>
          </p:cNvPr>
          <p:cNvSpPr/>
          <p:nvPr/>
        </p:nvSpPr>
        <p:spPr>
          <a:xfrm rot="20636676">
            <a:off x="2740148" y="4782728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4620D9E-4721-40B6-857F-EB81D9D7E59C}"/>
              </a:ext>
            </a:extLst>
          </p:cNvPr>
          <p:cNvSpPr/>
          <p:nvPr/>
        </p:nvSpPr>
        <p:spPr>
          <a:xfrm rot="20636676">
            <a:off x="3032707" y="4697355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76BA2FC-DA04-40F0-BF4E-73DBAC9227C4}"/>
              </a:ext>
            </a:extLst>
          </p:cNvPr>
          <p:cNvSpPr/>
          <p:nvPr/>
        </p:nvSpPr>
        <p:spPr>
          <a:xfrm rot="20636676">
            <a:off x="3306349" y="4617610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F2D7B62-DD21-49A5-837D-74D2222135AB}"/>
              </a:ext>
            </a:extLst>
          </p:cNvPr>
          <p:cNvSpPr/>
          <p:nvPr/>
        </p:nvSpPr>
        <p:spPr>
          <a:xfrm rot="20636676">
            <a:off x="3574469" y="4537864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A907F1C-8A96-4842-99BD-098B65AF3DAF}"/>
              </a:ext>
            </a:extLst>
          </p:cNvPr>
          <p:cNvSpPr/>
          <p:nvPr/>
        </p:nvSpPr>
        <p:spPr>
          <a:xfrm rot="20636676">
            <a:off x="3842588" y="4458117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9E27231-2FB7-44A4-92B1-D7EC45E9E44B}"/>
              </a:ext>
            </a:extLst>
          </p:cNvPr>
          <p:cNvSpPr/>
          <p:nvPr/>
        </p:nvSpPr>
        <p:spPr>
          <a:xfrm rot="20636676">
            <a:off x="4103558" y="4383953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EC1A07E-B632-4058-8C5F-5358FCB8150E}"/>
              </a:ext>
            </a:extLst>
          </p:cNvPr>
          <p:cNvSpPr/>
          <p:nvPr/>
        </p:nvSpPr>
        <p:spPr>
          <a:xfrm rot="20636676">
            <a:off x="4356728" y="4311943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45F7F3B-BF9F-4011-AE27-0520AC1A8BA8}"/>
              </a:ext>
            </a:extLst>
          </p:cNvPr>
          <p:cNvSpPr/>
          <p:nvPr/>
        </p:nvSpPr>
        <p:spPr>
          <a:xfrm rot="20636676">
            <a:off x="4591165" y="4234848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344ED95-DACD-419F-BC36-1427A7125CB5}"/>
              </a:ext>
            </a:extLst>
          </p:cNvPr>
          <p:cNvSpPr/>
          <p:nvPr/>
        </p:nvSpPr>
        <p:spPr>
          <a:xfrm rot="20636676">
            <a:off x="4833345" y="4159094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EBE1625-F690-4AF1-82DF-8DB1A706580B}"/>
              </a:ext>
            </a:extLst>
          </p:cNvPr>
          <p:cNvSpPr/>
          <p:nvPr/>
        </p:nvSpPr>
        <p:spPr>
          <a:xfrm rot="20636676">
            <a:off x="5075525" y="4084648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AE9108E-7265-4B92-A02F-61EDF7BE2AF3}"/>
              </a:ext>
            </a:extLst>
          </p:cNvPr>
          <p:cNvSpPr/>
          <p:nvPr/>
        </p:nvSpPr>
        <p:spPr>
          <a:xfrm rot="20636676">
            <a:off x="5311154" y="4029205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3E963C-058B-4F1F-B188-993EA7F9525B}"/>
              </a:ext>
            </a:extLst>
          </p:cNvPr>
          <p:cNvSpPr/>
          <p:nvPr/>
        </p:nvSpPr>
        <p:spPr>
          <a:xfrm rot="20636676">
            <a:off x="5542999" y="3961843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15ADC66-7E65-442E-B6B3-E91993E396DC}"/>
              </a:ext>
            </a:extLst>
          </p:cNvPr>
          <p:cNvSpPr/>
          <p:nvPr/>
        </p:nvSpPr>
        <p:spPr>
          <a:xfrm rot="20636676">
            <a:off x="5758852" y="3899500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2DF6507-2B19-4773-8140-D19E5B84A612}"/>
              </a:ext>
            </a:extLst>
          </p:cNvPr>
          <p:cNvSpPr/>
          <p:nvPr/>
        </p:nvSpPr>
        <p:spPr>
          <a:xfrm rot="20636676">
            <a:off x="5974704" y="3837857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7C434E3-FD27-47FF-BB35-D2DF2BA9C69C}"/>
              </a:ext>
            </a:extLst>
          </p:cNvPr>
          <p:cNvSpPr/>
          <p:nvPr/>
        </p:nvSpPr>
        <p:spPr>
          <a:xfrm rot="20636676">
            <a:off x="6190556" y="3776605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5D9E245-6090-469F-A57D-5901CD9CA693}"/>
              </a:ext>
            </a:extLst>
          </p:cNvPr>
          <p:cNvSpPr/>
          <p:nvPr/>
        </p:nvSpPr>
        <p:spPr>
          <a:xfrm rot="20636676">
            <a:off x="6396097" y="3728438"/>
            <a:ext cx="128595" cy="77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F82948D-B67B-4C24-9E30-FE879A5F8606}"/>
              </a:ext>
            </a:extLst>
          </p:cNvPr>
          <p:cNvSpPr/>
          <p:nvPr/>
        </p:nvSpPr>
        <p:spPr>
          <a:xfrm rot="20636676">
            <a:off x="6609527" y="3663455"/>
            <a:ext cx="128595" cy="77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47BE603-1667-49C8-BB77-8ED266DD4F27}"/>
              </a:ext>
            </a:extLst>
          </p:cNvPr>
          <p:cNvSpPr/>
          <p:nvPr/>
        </p:nvSpPr>
        <p:spPr>
          <a:xfrm rot="20636676">
            <a:off x="6820283" y="3613975"/>
            <a:ext cx="128595" cy="77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FDF8D30-A60A-4936-BD08-8EF318355438}"/>
              </a:ext>
            </a:extLst>
          </p:cNvPr>
          <p:cNvSpPr/>
          <p:nvPr/>
        </p:nvSpPr>
        <p:spPr>
          <a:xfrm rot="20636676">
            <a:off x="7006745" y="3559403"/>
            <a:ext cx="114012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457EE5F-8077-44FF-96B7-CA8D1664C5B7}"/>
              </a:ext>
            </a:extLst>
          </p:cNvPr>
          <p:cNvSpPr/>
          <p:nvPr/>
        </p:nvSpPr>
        <p:spPr>
          <a:xfrm rot="20636676">
            <a:off x="7208396" y="3508159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8003E9B-8652-4E50-91CC-9251C63F6C61}"/>
              </a:ext>
            </a:extLst>
          </p:cNvPr>
          <p:cNvSpPr/>
          <p:nvPr/>
        </p:nvSpPr>
        <p:spPr>
          <a:xfrm rot="20636676">
            <a:off x="7389914" y="3456503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039C903-8DE6-4A18-AEFA-65BFBC13F88C}"/>
              </a:ext>
            </a:extLst>
          </p:cNvPr>
          <p:cNvSpPr/>
          <p:nvPr/>
        </p:nvSpPr>
        <p:spPr>
          <a:xfrm rot="20636676">
            <a:off x="7576447" y="3401494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34E7DC1-5023-441E-B5E1-6366D8E364A7}"/>
              </a:ext>
            </a:extLst>
          </p:cNvPr>
          <p:cNvSpPr/>
          <p:nvPr/>
        </p:nvSpPr>
        <p:spPr>
          <a:xfrm rot="20636676">
            <a:off x="7760364" y="3349546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19D86A3-C331-4B70-9515-E5DD45A8E6F9}"/>
              </a:ext>
            </a:extLst>
          </p:cNvPr>
          <p:cNvSpPr/>
          <p:nvPr/>
        </p:nvSpPr>
        <p:spPr>
          <a:xfrm rot="20636676">
            <a:off x="7929852" y="3303392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31E743F-17E7-4A61-93F5-65B2207CD913}"/>
              </a:ext>
            </a:extLst>
          </p:cNvPr>
          <p:cNvSpPr/>
          <p:nvPr/>
        </p:nvSpPr>
        <p:spPr>
          <a:xfrm rot="20636676">
            <a:off x="8121701" y="3257862"/>
            <a:ext cx="74713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9C618A-EA8B-4365-BD48-107A59967A1E}"/>
              </a:ext>
            </a:extLst>
          </p:cNvPr>
          <p:cNvCxnSpPr/>
          <p:nvPr/>
        </p:nvCxnSpPr>
        <p:spPr>
          <a:xfrm flipV="1">
            <a:off x="8204340" y="1843809"/>
            <a:ext cx="2442534" cy="60469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F9B88E5-D5CE-49A8-8B77-8BC4F5060A77}"/>
              </a:ext>
            </a:extLst>
          </p:cNvPr>
          <p:cNvCxnSpPr>
            <a:cxnSpLocks/>
          </p:cNvCxnSpPr>
          <p:nvPr/>
        </p:nvCxnSpPr>
        <p:spPr>
          <a:xfrm flipV="1">
            <a:off x="8369319" y="2244930"/>
            <a:ext cx="2163274" cy="59105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BA5FC43-F108-45C7-9549-67587BBAE6D7}"/>
              </a:ext>
            </a:extLst>
          </p:cNvPr>
          <p:cNvCxnSpPr>
            <a:cxnSpLocks/>
          </p:cNvCxnSpPr>
          <p:nvPr/>
        </p:nvCxnSpPr>
        <p:spPr>
          <a:xfrm flipV="1">
            <a:off x="8243824" y="2684830"/>
            <a:ext cx="1976791" cy="601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1189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C0F3753-EB36-4CD7-9E7E-53DB322600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Covering holes in the walking surface</a:t>
            </a:r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2FF767E-B92B-4D52-809E-FF620A3BBA8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961" b="3961"/>
          <a:stretch/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7DFDAC-E285-48B3-A89C-AF82679FCF4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13DFD-9167-4910-A2CE-B0C46357AEA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9A8EF75-6688-48C3-89AA-1B51F91E8B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53B3FFB-BCE6-4C17-A41E-166123B371CD}"/>
              </a:ext>
            </a:extLst>
          </p:cNvPr>
          <p:cNvSpPr/>
          <p:nvPr/>
        </p:nvSpPr>
        <p:spPr>
          <a:xfrm flipH="1">
            <a:off x="10646874" y="1349655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BE6A4A2B-1644-498D-975A-3407A729A5DD}"/>
              </a:ext>
            </a:extLst>
          </p:cNvPr>
          <p:cNvSpPr/>
          <p:nvPr/>
        </p:nvSpPr>
        <p:spPr>
          <a:xfrm flipH="1">
            <a:off x="10279038" y="2322956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225A474-AA22-4A1F-982F-A13DACEE49C0}"/>
              </a:ext>
            </a:extLst>
          </p:cNvPr>
          <p:cNvSpPr/>
          <p:nvPr/>
        </p:nvSpPr>
        <p:spPr>
          <a:xfrm flipH="1">
            <a:off x="10095120" y="2817110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95F030ED-3AD6-4C89-846A-92813DF7A771}"/>
              </a:ext>
            </a:extLst>
          </p:cNvPr>
          <p:cNvSpPr/>
          <p:nvPr/>
        </p:nvSpPr>
        <p:spPr>
          <a:xfrm flipH="1">
            <a:off x="10462956" y="1843809"/>
            <a:ext cx="1204111" cy="58476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7519049-712A-4435-B309-5920ABA7664C}"/>
              </a:ext>
            </a:extLst>
          </p:cNvPr>
          <p:cNvSpPr txBox="1"/>
          <p:nvPr/>
        </p:nvSpPr>
        <p:spPr>
          <a:xfrm>
            <a:off x="8338259" y="4756919"/>
            <a:ext cx="3675707" cy="1273081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Does there need to be some vertical access available?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Level 4 to top?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59FB43C-F2B0-49D6-BE78-877A8BE6861F}"/>
              </a:ext>
            </a:extLst>
          </p:cNvPr>
          <p:cNvSpPr/>
          <p:nvPr/>
        </p:nvSpPr>
        <p:spPr>
          <a:xfrm rot="20636676">
            <a:off x="2471597" y="4309451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EE5E541-FDBA-4046-842C-865C56709D3A}"/>
              </a:ext>
            </a:extLst>
          </p:cNvPr>
          <p:cNvSpPr/>
          <p:nvPr/>
        </p:nvSpPr>
        <p:spPr>
          <a:xfrm rot="20636676">
            <a:off x="2530597" y="3683937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46459A-76D7-4850-B700-3BAC1EBB19CF}"/>
              </a:ext>
            </a:extLst>
          </p:cNvPr>
          <p:cNvSpPr/>
          <p:nvPr/>
        </p:nvSpPr>
        <p:spPr>
          <a:xfrm rot="20636676">
            <a:off x="3490754" y="3463632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E27F898-3FB7-4ECE-9929-1E0DB2999A9A}"/>
              </a:ext>
            </a:extLst>
          </p:cNvPr>
          <p:cNvSpPr/>
          <p:nvPr/>
        </p:nvSpPr>
        <p:spPr>
          <a:xfrm rot="20905191">
            <a:off x="4356767" y="3242773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B9799BC-F62B-45BB-9CFC-416B7441B189}"/>
              </a:ext>
            </a:extLst>
          </p:cNvPr>
          <p:cNvSpPr/>
          <p:nvPr/>
        </p:nvSpPr>
        <p:spPr>
          <a:xfrm rot="20636676">
            <a:off x="5742885" y="3458814"/>
            <a:ext cx="134400" cy="7548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C9FA9E8-37C2-437E-A6EC-9BAE303219C3}"/>
              </a:ext>
            </a:extLst>
          </p:cNvPr>
          <p:cNvSpPr/>
          <p:nvPr/>
        </p:nvSpPr>
        <p:spPr>
          <a:xfrm rot="20636676">
            <a:off x="4196069" y="3843427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3C35382-6BD8-42FF-AD6E-17EE0E8770F8}"/>
              </a:ext>
            </a:extLst>
          </p:cNvPr>
          <p:cNvSpPr/>
          <p:nvPr/>
        </p:nvSpPr>
        <p:spPr>
          <a:xfrm rot="20636676">
            <a:off x="3367891" y="4065007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5ABE6AE-4BED-4FB6-A6E8-29A064415E52}"/>
              </a:ext>
            </a:extLst>
          </p:cNvPr>
          <p:cNvSpPr/>
          <p:nvPr/>
        </p:nvSpPr>
        <p:spPr>
          <a:xfrm rot="20636676">
            <a:off x="6428685" y="3274664"/>
            <a:ext cx="134400" cy="7548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947FE2A-01ED-4C5A-A6DA-FA799A639C05}"/>
              </a:ext>
            </a:extLst>
          </p:cNvPr>
          <p:cNvSpPr/>
          <p:nvPr/>
        </p:nvSpPr>
        <p:spPr>
          <a:xfrm rot="20636676">
            <a:off x="7044636" y="3110732"/>
            <a:ext cx="134400" cy="7548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D864626-1A7B-4C82-AD8F-44745DDDCFE1}"/>
              </a:ext>
            </a:extLst>
          </p:cNvPr>
          <p:cNvSpPr/>
          <p:nvPr/>
        </p:nvSpPr>
        <p:spPr>
          <a:xfrm rot="20636676">
            <a:off x="7653978" y="2959967"/>
            <a:ext cx="106339" cy="5834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D992E02-6CED-474E-95DF-41C301329ADE}"/>
              </a:ext>
            </a:extLst>
          </p:cNvPr>
          <p:cNvSpPr/>
          <p:nvPr/>
        </p:nvSpPr>
        <p:spPr>
          <a:xfrm rot="20636676">
            <a:off x="8217501" y="2810282"/>
            <a:ext cx="106339" cy="58344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16B3B7F-944C-4B82-81A8-054FB54E6C09}"/>
              </a:ext>
            </a:extLst>
          </p:cNvPr>
          <p:cNvSpPr/>
          <p:nvPr/>
        </p:nvSpPr>
        <p:spPr>
          <a:xfrm rot="20636676">
            <a:off x="4991089" y="3630742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E38C838-8C9A-4F21-A9D9-FB2F140C3806}"/>
              </a:ext>
            </a:extLst>
          </p:cNvPr>
          <p:cNvSpPr/>
          <p:nvPr/>
        </p:nvSpPr>
        <p:spPr>
          <a:xfrm rot="20905191">
            <a:off x="5194967" y="3045923"/>
            <a:ext cx="199177" cy="108641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9BF4B54-7677-49E1-B416-F036D6193D9C}"/>
              </a:ext>
            </a:extLst>
          </p:cNvPr>
          <p:cNvSpPr/>
          <p:nvPr/>
        </p:nvSpPr>
        <p:spPr>
          <a:xfrm rot="20905191">
            <a:off x="5962414" y="2881098"/>
            <a:ext cx="163871" cy="806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66F024E-F648-4965-A7C4-FCFC3BEAC085}"/>
              </a:ext>
            </a:extLst>
          </p:cNvPr>
          <p:cNvSpPr/>
          <p:nvPr/>
        </p:nvSpPr>
        <p:spPr>
          <a:xfrm rot="20905191">
            <a:off x="6662501" y="2700458"/>
            <a:ext cx="163871" cy="80629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8D11B4D5-C863-4C21-9A12-E6403ED87468}"/>
              </a:ext>
            </a:extLst>
          </p:cNvPr>
          <p:cNvSpPr/>
          <p:nvPr/>
        </p:nvSpPr>
        <p:spPr>
          <a:xfrm rot="20905191">
            <a:off x="7323200" y="2557682"/>
            <a:ext cx="140257" cy="7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7891D9F-7155-4014-82E8-3938865128FE}"/>
              </a:ext>
            </a:extLst>
          </p:cNvPr>
          <p:cNvSpPr/>
          <p:nvPr/>
        </p:nvSpPr>
        <p:spPr>
          <a:xfrm rot="20905191">
            <a:off x="7923275" y="2412425"/>
            <a:ext cx="140257" cy="72163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3A8DD59-ACC1-4A30-9C70-D8B0F43C511C}"/>
              </a:ext>
            </a:extLst>
          </p:cNvPr>
          <p:cNvSpPr/>
          <p:nvPr/>
        </p:nvSpPr>
        <p:spPr>
          <a:xfrm rot="20636676">
            <a:off x="2438182" y="4862475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E530F3D8-4050-4EC9-8202-E6F73D70F6FB}"/>
              </a:ext>
            </a:extLst>
          </p:cNvPr>
          <p:cNvSpPr/>
          <p:nvPr/>
        </p:nvSpPr>
        <p:spPr>
          <a:xfrm rot="20636676">
            <a:off x="2740148" y="4782728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4620D9E-4721-40B6-857F-EB81D9D7E59C}"/>
              </a:ext>
            </a:extLst>
          </p:cNvPr>
          <p:cNvSpPr/>
          <p:nvPr/>
        </p:nvSpPr>
        <p:spPr>
          <a:xfrm rot="20636676">
            <a:off x="3032707" y="4697355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76BA2FC-DA04-40F0-BF4E-73DBAC9227C4}"/>
              </a:ext>
            </a:extLst>
          </p:cNvPr>
          <p:cNvSpPr/>
          <p:nvPr/>
        </p:nvSpPr>
        <p:spPr>
          <a:xfrm rot="20636676">
            <a:off x="3306349" y="4617610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3F2D7B62-DD21-49A5-837D-74D2222135AB}"/>
              </a:ext>
            </a:extLst>
          </p:cNvPr>
          <p:cNvSpPr/>
          <p:nvPr/>
        </p:nvSpPr>
        <p:spPr>
          <a:xfrm rot="20636676">
            <a:off x="3574469" y="4537864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EA907F1C-8A96-4842-99BD-098B65AF3DAF}"/>
              </a:ext>
            </a:extLst>
          </p:cNvPr>
          <p:cNvSpPr/>
          <p:nvPr/>
        </p:nvSpPr>
        <p:spPr>
          <a:xfrm rot="20636676">
            <a:off x="3842588" y="4458117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D9E27231-2FB7-44A4-92B1-D7EC45E9E44B}"/>
              </a:ext>
            </a:extLst>
          </p:cNvPr>
          <p:cNvSpPr/>
          <p:nvPr/>
        </p:nvSpPr>
        <p:spPr>
          <a:xfrm rot="20636676">
            <a:off x="4103558" y="4383953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EC1A07E-B632-4058-8C5F-5358FCB8150E}"/>
              </a:ext>
            </a:extLst>
          </p:cNvPr>
          <p:cNvSpPr/>
          <p:nvPr/>
        </p:nvSpPr>
        <p:spPr>
          <a:xfrm rot="20636676">
            <a:off x="4356728" y="4311943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445F7F3B-BF9F-4011-AE27-0520AC1A8BA8}"/>
              </a:ext>
            </a:extLst>
          </p:cNvPr>
          <p:cNvSpPr/>
          <p:nvPr/>
        </p:nvSpPr>
        <p:spPr>
          <a:xfrm rot="20636676">
            <a:off x="4591165" y="4234848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8344ED95-DACD-419F-BC36-1427A7125CB5}"/>
              </a:ext>
            </a:extLst>
          </p:cNvPr>
          <p:cNvSpPr/>
          <p:nvPr/>
        </p:nvSpPr>
        <p:spPr>
          <a:xfrm rot="20636676">
            <a:off x="4833345" y="4159094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CEBE1625-F690-4AF1-82DF-8DB1A706580B}"/>
              </a:ext>
            </a:extLst>
          </p:cNvPr>
          <p:cNvSpPr/>
          <p:nvPr/>
        </p:nvSpPr>
        <p:spPr>
          <a:xfrm rot="20636676">
            <a:off x="5075525" y="4084648"/>
            <a:ext cx="162743" cy="119128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5AE9108E-7265-4B92-A02F-61EDF7BE2AF3}"/>
              </a:ext>
            </a:extLst>
          </p:cNvPr>
          <p:cNvSpPr/>
          <p:nvPr/>
        </p:nvSpPr>
        <p:spPr>
          <a:xfrm rot="20636676">
            <a:off x="5311154" y="4029205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63E963C-058B-4F1F-B188-993EA7F9525B}"/>
              </a:ext>
            </a:extLst>
          </p:cNvPr>
          <p:cNvSpPr/>
          <p:nvPr/>
        </p:nvSpPr>
        <p:spPr>
          <a:xfrm rot="20636676">
            <a:off x="5542999" y="3961843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B15ADC66-7E65-442E-B6B3-E91993E396DC}"/>
              </a:ext>
            </a:extLst>
          </p:cNvPr>
          <p:cNvSpPr/>
          <p:nvPr/>
        </p:nvSpPr>
        <p:spPr>
          <a:xfrm rot="20636676">
            <a:off x="5758852" y="3899500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2DF6507-2B19-4773-8140-D19E5B84A612}"/>
              </a:ext>
            </a:extLst>
          </p:cNvPr>
          <p:cNvSpPr/>
          <p:nvPr/>
        </p:nvSpPr>
        <p:spPr>
          <a:xfrm rot="20636676">
            <a:off x="5974704" y="3837857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07C434E3-FD27-47FF-BB35-D2DF2BA9C69C}"/>
              </a:ext>
            </a:extLst>
          </p:cNvPr>
          <p:cNvSpPr/>
          <p:nvPr/>
        </p:nvSpPr>
        <p:spPr>
          <a:xfrm rot="20636676">
            <a:off x="6190556" y="3776605"/>
            <a:ext cx="156017" cy="9529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5D9E245-6090-469F-A57D-5901CD9CA693}"/>
              </a:ext>
            </a:extLst>
          </p:cNvPr>
          <p:cNvSpPr/>
          <p:nvPr/>
        </p:nvSpPr>
        <p:spPr>
          <a:xfrm rot="20636676">
            <a:off x="6396097" y="3728438"/>
            <a:ext cx="128595" cy="77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1F82948D-B67B-4C24-9E30-FE879A5F8606}"/>
              </a:ext>
            </a:extLst>
          </p:cNvPr>
          <p:cNvSpPr/>
          <p:nvPr/>
        </p:nvSpPr>
        <p:spPr>
          <a:xfrm rot="20636676">
            <a:off x="6609527" y="3663455"/>
            <a:ext cx="128595" cy="77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47BE603-1667-49C8-BB77-8ED266DD4F27}"/>
              </a:ext>
            </a:extLst>
          </p:cNvPr>
          <p:cNvSpPr/>
          <p:nvPr/>
        </p:nvSpPr>
        <p:spPr>
          <a:xfrm rot="20636676">
            <a:off x="6820283" y="3613975"/>
            <a:ext cx="128595" cy="7715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3FDF8D30-A60A-4936-BD08-8EF318355438}"/>
              </a:ext>
            </a:extLst>
          </p:cNvPr>
          <p:cNvSpPr/>
          <p:nvPr/>
        </p:nvSpPr>
        <p:spPr>
          <a:xfrm rot="20636676">
            <a:off x="7006745" y="3559403"/>
            <a:ext cx="114012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457EE5F-8077-44FF-96B7-CA8D1664C5B7}"/>
              </a:ext>
            </a:extLst>
          </p:cNvPr>
          <p:cNvSpPr/>
          <p:nvPr/>
        </p:nvSpPr>
        <p:spPr>
          <a:xfrm rot="20636676">
            <a:off x="7208396" y="3508159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8003E9B-8652-4E50-91CC-9251C63F6C61}"/>
              </a:ext>
            </a:extLst>
          </p:cNvPr>
          <p:cNvSpPr/>
          <p:nvPr/>
        </p:nvSpPr>
        <p:spPr>
          <a:xfrm rot="20636676">
            <a:off x="7389914" y="3456503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4039C903-8DE6-4A18-AEFA-65BFBC13F88C}"/>
              </a:ext>
            </a:extLst>
          </p:cNvPr>
          <p:cNvSpPr/>
          <p:nvPr/>
        </p:nvSpPr>
        <p:spPr>
          <a:xfrm rot="20636676">
            <a:off x="7576447" y="3401494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34E7DC1-5023-441E-B5E1-6366D8E364A7}"/>
              </a:ext>
            </a:extLst>
          </p:cNvPr>
          <p:cNvSpPr/>
          <p:nvPr/>
        </p:nvSpPr>
        <p:spPr>
          <a:xfrm rot="20636676">
            <a:off x="7760364" y="3349546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719D86A3-C331-4B70-9515-E5DD45A8E6F9}"/>
              </a:ext>
            </a:extLst>
          </p:cNvPr>
          <p:cNvSpPr/>
          <p:nvPr/>
        </p:nvSpPr>
        <p:spPr>
          <a:xfrm rot="20636676">
            <a:off x="7929852" y="3303392"/>
            <a:ext cx="93478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B31E743F-17E7-4A61-93F5-65B2207CD913}"/>
              </a:ext>
            </a:extLst>
          </p:cNvPr>
          <p:cNvSpPr/>
          <p:nvPr/>
        </p:nvSpPr>
        <p:spPr>
          <a:xfrm rot="20636676">
            <a:off x="8121701" y="3257862"/>
            <a:ext cx="74713" cy="67851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D9C618A-EA8B-4365-BD48-107A59967A1E}"/>
              </a:ext>
            </a:extLst>
          </p:cNvPr>
          <p:cNvCxnSpPr/>
          <p:nvPr/>
        </p:nvCxnSpPr>
        <p:spPr>
          <a:xfrm flipV="1">
            <a:off x="8204340" y="1843809"/>
            <a:ext cx="2442534" cy="604697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F9B88E5-D5CE-49A8-8B77-8BC4F5060A77}"/>
              </a:ext>
            </a:extLst>
          </p:cNvPr>
          <p:cNvCxnSpPr>
            <a:cxnSpLocks/>
          </p:cNvCxnSpPr>
          <p:nvPr/>
        </p:nvCxnSpPr>
        <p:spPr>
          <a:xfrm flipV="1">
            <a:off x="8369319" y="2244930"/>
            <a:ext cx="2163274" cy="591050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8BA5FC43-F108-45C7-9549-67587BBAE6D7}"/>
              </a:ext>
            </a:extLst>
          </p:cNvPr>
          <p:cNvCxnSpPr>
            <a:cxnSpLocks/>
          </p:cNvCxnSpPr>
          <p:nvPr/>
        </p:nvCxnSpPr>
        <p:spPr>
          <a:xfrm flipV="1">
            <a:off x="8243824" y="2684830"/>
            <a:ext cx="1976791" cy="6012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6FCB7D4-31CB-4C5C-95FA-A6CF3CFB675D}"/>
              </a:ext>
            </a:extLst>
          </p:cNvPr>
          <p:cNvCxnSpPr>
            <a:cxnSpLocks/>
          </p:cNvCxnSpPr>
          <p:nvPr/>
        </p:nvCxnSpPr>
        <p:spPr>
          <a:xfrm flipH="1" flipV="1">
            <a:off x="4325972" y="2559715"/>
            <a:ext cx="130383" cy="643614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580CC9A7-311B-4B6F-A460-A5D2F7FED1DF}"/>
              </a:ext>
            </a:extLst>
          </p:cNvPr>
          <p:cNvCxnSpPr>
            <a:cxnSpLocks/>
          </p:cNvCxnSpPr>
          <p:nvPr/>
        </p:nvCxnSpPr>
        <p:spPr>
          <a:xfrm flipV="1">
            <a:off x="8820150" y="1651842"/>
            <a:ext cx="136476" cy="587972"/>
          </a:xfrm>
          <a:prstGeom prst="straightConnector1">
            <a:avLst/>
          </a:prstGeom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0013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BECCCF13-2DE5-4C51-A1F3-9C2CD8600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6CE293-500F-44B8-948C-2229461BE0F0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speaker|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755D25-524F-4F75-9429-BAAE0AEAE45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663080B-B7DD-F94E-BF93-E5AF96AB217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9065AD5A-65A8-4E34-A3FB-44995E59794F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Non-permit confined space</a:t>
            </a:r>
          </a:p>
          <a:p>
            <a:pPr lvl="1"/>
            <a:r>
              <a:rPr lang="en-US" dirty="0"/>
              <a:t>Configuration control the access to the labyrinth</a:t>
            </a:r>
          </a:p>
          <a:p>
            <a:pPr lvl="1"/>
            <a:r>
              <a:rPr lang="en-US" dirty="0"/>
              <a:t>Require a rescue plan </a:t>
            </a:r>
          </a:p>
          <a:p>
            <a:endParaRPr lang="en-US" dirty="0"/>
          </a:p>
          <a:p>
            <a:r>
              <a:rPr lang="en-US" dirty="0"/>
              <a:t>Levels 2, 3, &amp; 4 require fall protection</a:t>
            </a:r>
          </a:p>
          <a:p>
            <a:endParaRPr lang="en-US" dirty="0"/>
          </a:p>
          <a:p>
            <a:r>
              <a:rPr lang="en-US" dirty="0"/>
              <a:t>Horizontal (4 level) access </a:t>
            </a:r>
          </a:p>
          <a:p>
            <a:pPr lvl="1"/>
            <a:r>
              <a:rPr lang="en-US" dirty="0"/>
              <a:t>Simplify access and egress in an emergency</a:t>
            </a:r>
          </a:p>
          <a:p>
            <a:pPr lvl="1"/>
            <a:r>
              <a:rPr lang="en-US" dirty="0"/>
              <a:t>Use fewer ladders</a:t>
            </a:r>
          </a:p>
          <a:p>
            <a:pPr lvl="1"/>
            <a:r>
              <a:rPr lang="en-US" dirty="0"/>
              <a:t>Some modifications required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8DADE008-3780-4256-BC6C-03DEA7142C11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1D89BD6-9AF6-46F8-94C3-D6CCC985E4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05.05.21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31BA199-FE32-42DB-85B5-D8F4A28FAF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462514"/>
              </p:ext>
            </p:extLst>
          </p:nvPr>
        </p:nvGraphicFramePr>
        <p:xfrm>
          <a:off x="6335271" y="1228687"/>
          <a:ext cx="5331796" cy="48466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5898">
                  <a:extLst>
                    <a:ext uri="{9D8B030D-6E8A-4147-A177-3AD203B41FA5}">
                      <a16:colId xmlns:a16="http://schemas.microsoft.com/office/drawing/2014/main" val="1949251823"/>
                    </a:ext>
                  </a:extLst>
                </a:gridCol>
                <a:gridCol w="2665898">
                  <a:extLst>
                    <a:ext uri="{9D8B030D-6E8A-4147-A177-3AD203B41FA5}">
                      <a16:colId xmlns:a16="http://schemas.microsoft.com/office/drawing/2014/main" val="930305376"/>
                    </a:ext>
                  </a:extLst>
                </a:gridCol>
              </a:tblGrid>
              <a:tr h="18516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Description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Code Section &amp; title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8696156"/>
                  </a:ext>
                </a:extLst>
              </a:tr>
              <a:tr h="766467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OSHA defines Hole means a gap or open space in a floor, roof, horizontal walking-working surface, or similar surface that is at least 2 inches (5 cm) in its least dimension.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1910.21(b) Definitions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5812985"/>
                  </a:ext>
                </a:extLst>
              </a:tr>
              <a:tr h="18516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1910.22 General Requirements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7620082"/>
                  </a:ext>
                </a:extLst>
              </a:tr>
              <a:tr h="3789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Design and installation of ladders minimum clear step width of 10 inches (25 cm)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1910.23 Ladders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84301264"/>
                  </a:ext>
                </a:extLst>
              </a:tr>
              <a:tr h="5411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Design and installation of ladders in vaults/manholes minimum clear step width of 10 inches (25 cm)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1910.24 Step bolts &amp; manhole steps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864140031"/>
                  </a:ext>
                </a:extLst>
              </a:tr>
              <a:tr h="72425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Minimum 22-inches width for stairs access to equipment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1910.25, Stairways for mechanical equipment access – NFPA 101, Section 40.2.5.3, is similar; however, restricts occupant load to 20 people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90393491"/>
                  </a:ext>
                </a:extLst>
              </a:tr>
              <a:tr h="5726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Scaffolds points to 1926 Subpart L, descent rope systems must be designed to 5,000 lbs (not applicable)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1910.27 Scaffolds &amp; Rope Descent Systems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89306406"/>
                  </a:ext>
                </a:extLst>
              </a:tr>
              <a:tr h="54116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Requires employers to provide protection for each employee exposed to fall and falling object hazards.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OSHA 1910.28 Duty to have fall protection &amp; falling object protection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039790910"/>
                  </a:ext>
                </a:extLst>
              </a:tr>
              <a:tr h="37893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42-inches height Guardrail with mid-rail can be utilized as fall protection mitigation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OSHA 1910.29 Fall protection systems &amp; falling object protection-criteria &amp; practices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55537957"/>
                  </a:ext>
                </a:extLst>
              </a:tr>
              <a:tr h="572699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Employer must provide fall protection, other sections in OSHA requires the employer to provide hazard training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OSHA 1910.30 Training Requirements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7777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149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Cryostat Ladders and Egress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9C72E-2A13-EB4D-AD45-6D4E6ACAED8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Current Scenario and usage</a:t>
            </a:r>
          </a:p>
          <a:p>
            <a:r>
              <a:rPr lang="en-US" dirty="0"/>
              <a:t>ESH Requirements</a:t>
            </a:r>
          </a:p>
          <a:p>
            <a:r>
              <a:rPr lang="en-US" dirty="0"/>
              <a:t>Alternate Proposal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8 April 2022</a:t>
            </a:r>
          </a:p>
        </p:txBody>
      </p:sp>
    </p:spTree>
    <p:extLst>
      <p:ext uri="{BB962C8B-B14F-4D97-AF65-F5344CB8AC3E}">
        <p14:creationId xmlns:p14="http://schemas.microsoft.com/office/powerpoint/2010/main" val="993413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9B688C1-977D-4E5B-B0CA-9F9070927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Cryostat access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00E1E3-C25C-4629-86B3-96DF0C4B7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Cryostat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97F7F5-0433-497A-A390-9DA2321EF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E91B1A11-43C0-4C37-B880-4974D86E3B1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Access needed during the initial construction</a:t>
            </a:r>
          </a:p>
          <a:p>
            <a:r>
              <a:rPr lang="en-US" dirty="0"/>
              <a:t>Initial leak test</a:t>
            </a:r>
          </a:p>
          <a:p>
            <a:r>
              <a:rPr lang="en-US" dirty="0"/>
              <a:t>After construction there will be periodic inspection of features on the exterior of the cryostat</a:t>
            </a:r>
          </a:p>
          <a:p>
            <a:pPr lvl="1"/>
            <a:r>
              <a:rPr lang="en-US" dirty="0"/>
              <a:t>Bolts and fasteners </a:t>
            </a:r>
          </a:p>
          <a:p>
            <a:pPr lvl="1"/>
            <a:r>
              <a:rPr lang="en-US" dirty="0"/>
              <a:t>Possible Ice accumulation</a:t>
            </a:r>
          </a:p>
          <a:p>
            <a:r>
              <a:rPr lang="en-US" dirty="0"/>
              <a:t>No immediate need for inspecting rock surface but may be needed as things age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B7AA1E-79DC-4946-8823-C303D9EF8A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8 April 2022</a:t>
            </a:r>
          </a:p>
        </p:txBody>
      </p:sp>
    </p:spTree>
    <p:extLst>
      <p:ext uri="{BB962C8B-B14F-4D97-AF65-F5344CB8AC3E}">
        <p14:creationId xmlns:p14="http://schemas.microsoft.com/office/powerpoint/2010/main" val="3660274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749E5-4935-4E73-A893-E890BEF52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Scenario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B49A3B-C881-40E3-8296-6B53F9A8A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Cryostat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A4E1A9-534C-43BA-BF50-7E4C60182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4A497DE8-65C8-4D38-8352-B0A64FFFD990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979039224"/>
              </p:ext>
            </p:extLst>
          </p:nvPr>
        </p:nvGraphicFramePr>
        <p:xfrm>
          <a:off x="609600" y="1238250"/>
          <a:ext cx="11056925" cy="3065590"/>
        </p:xfrm>
        <a:graphic>
          <a:graphicData uri="http://schemas.openxmlformats.org/drawingml/2006/table">
            <a:tbl>
              <a:tblPr/>
              <a:tblGrid>
                <a:gridCol w="808737">
                  <a:extLst>
                    <a:ext uri="{9D8B030D-6E8A-4147-A177-3AD203B41FA5}">
                      <a16:colId xmlns:a16="http://schemas.microsoft.com/office/drawing/2014/main" val="4228136086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2603116529"/>
                    </a:ext>
                  </a:extLst>
                </a:gridCol>
                <a:gridCol w="246980">
                  <a:extLst>
                    <a:ext uri="{9D8B030D-6E8A-4147-A177-3AD203B41FA5}">
                      <a16:colId xmlns:a16="http://schemas.microsoft.com/office/drawing/2014/main" val="2522153774"/>
                    </a:ext>
                  </a:extLst>
                </a:gridCol>
                <a:gridCol w="314778">
                  <a:extLst>
                    <a:ext uri="{9D8B030D-6E8A-4147-A177-3AD203B41FA5}">
                      <a16:colId xmlns:a16="http://schemas.microsoft.com/office/drawing/2014/main" val="2351676503"/>
                    </a:ext>
                  </a:extLst>
                </a:gridCol>
                <a:gridCol w="334149">
                  <a:extLst>
                    <a:ext uri="{9D8B030D-6E8A-4147-A177-3AD203B41FA5}">
                      <a16:colId xmlns:a16="http://schemas.microsoft.com/office/drawing/2014/main" val="1418252434"/>
                    </a:ext>
                  </a:extLst>
                </a:gridCol>
                <a:gridCol w="302187">
                  <a:extLst>
                    <a:ext uri="{9D8B030D-6E8A-4147-A177-3AD203B41FA5}">
                      <a16:colId xmlns:a16="http://schemas.microsoft.com/office/drawing/2014/main" val="490478369"/>
                    </a:ext>
                  </a:extLst>
                </a:gridCol>
                <a:gridCol w="371922">
                  <a:extLst>
                    <a:ext uri="{9D8B030D-6E8A-4147-A177-3AD203B41FA5}">
                      <a16:colId xmlns:a16="http://schemas.microsoft.com/office/drawing/2014/main" val="789520546"/>
                    </a:ext>
                  </a:extLst>
                </a:gridCol>
                <a:gridCol w="314778">
                  <a:extLst>
                    <a:ext uri="{9D8B030D-6E8A-4147-A177-3AD203B41FA5}">
                      <a16:colId xmlns:a16="http://schemas.microsoft.com/office/drawing/2014/main" val="2116073139"/>
                    </a:ext>
                  </a:extLst>
                </a:gridCol>
                <a:gridCol w="460060">
                  <a:extLst>
                    <a:ext uri="{9D8B030D-6E8A-4147-A177-3AD203B41FA5}">
                      <a16:colId xmlns:a16="http://schemas.microsoft.com/office/drawing/2014/main" val="2682667728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210058528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259744773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2052071007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011630442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799620370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2182801581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2073465513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687593073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3290161864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621004957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4180867014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734419988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3288331362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588863574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90331192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4100934681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678042167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4217355191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723498968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723113379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535692240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317194257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2910217848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389336270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517272806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82603461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015896187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898052346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465918896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786724355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058498295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4036823093"/>
                    </a:ext>
                  </a:extLst>
                </a:gridCol>
                <a:gridCol w="232451">
                  <a:extLst>
                    <a:ext uri="{9D8B030D-6E8A-4147-A177-3AD203B41FA5}">
                      <a16:colId xmlns:a16="http://schemas.microsoft.com/office/drawing/2014/main" val="1175690131"/>
                    </a:ext>
                  </a:extLst>
                </a:gridCol>
              </a:tblGrid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Total Portals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Cryostat levels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8695647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Dimensions of cryostat sides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 m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0849611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distance around cryostat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1500230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for 3 levels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portal with opening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4956059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130671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0064878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5866774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SOUTH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Bay 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3295885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958861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9803978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198257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4531099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750345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172081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3873678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5037796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Bay 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0636235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1063051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466295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1698634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0291517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9807529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35735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4308289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025671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WEST(TCO)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Bay 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240443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0873517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542347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6308930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2184060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0718733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981301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078973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0383652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5735578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Bay #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2049089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Level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LM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6569385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Roof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983784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176293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521045"/>
                  </a:ext>
                </a:extLst>
              </a:tr>
              <a:tr h="75128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 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9370851"/>
                  </a:ext>
                </a:extLst>
              </a:tr>
              <a:tr h="71551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1234672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7D2E5E-99F3-4707-85E1-FD2A005EB7D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8 April 2022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8BFD57E-9DD9-427C-80AF-0D6F6F3D547E}"/>
              </a:ext>
              <a:ext uri="{147F2762-F138-4A5C-976F-8EAC2B608ADB}">
                <a16:predDERef xmlns:a16="http://schemas.microsoft.com/office/drawing/2014/main" pred="{233E6917-BC53-4CBF-BA6A-8D9B0BB3F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4574" y="2866721"/>
            <a:ext cx="5239633" cy="3381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C7DBB4-ADB2-4A9E-A5EC-2A610B375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98" y="4193750"/>
            <a:ext cx="5372850" cy="153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193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00D46-4C2D-4A0C-AE45-1A9A46ABE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ESH Requirements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728197-E13B-477F-AC35-C52E62638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Cryostat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E1A2AA-20B1-4483-9E60-3E77FD03C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AA3EDC-84CE-5D44-955B-22A59AD2752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5CC7014F-E77D-4548-BB04-89C67ACD3808}"/>
              </a:ext>
            </a:extLst>
          </p:cNvPr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95150915"/>
              </p:ext>
            </p:extLst>
          </p:nvPr>
        </p:nvGraphicFramePr>
        <p:xfrm>
          <a:off x="77893" y="994564"/>
          <a:ext cx="12120880" cy="5348070"/>
        </p:xfrm>
        <a:graphic>
          <a:graphicData uri="http://schemas.openxmlformats.org/drawingml/2006/table">
            <a:tbl>
              <a:tblPr firstRow="1" firstCol="1" bandRow="1"/>
              <a:tblGrid>
                <a:gridCol w="6060440">
                  <a:extLst>
                    <a:ext uri="{9D8B030D-6E8A-4147-A177-3AD203B41FA5}">
                      <a16:colId xmlns:a16="http://schemas.microsoft.com/office/drawing/2014/main" val="3512666958"/>
                    </a:ext>
                  </a:extLst>
                </a:gridCol>
                <a:gridCol w="6060440">
                  <a:extLst>
                    <a:ext uri="{9D8B030D-6E8A-4147-A177-3AD203B41FA5}">
                      <a16:colId xmlns:a16="http://schemas.microsoft.com/office/drawing/2014/main" val="3034029334"/>
                    </a:ext>
                  </a:extLst>
                </a:gridCol>
              </a:tblGrid>
              <a:tr h="23098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Code Section &amp; title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6818643"/>
                  </a:ext>
                </a:extLst>
              </a:tr>
              <a:tr h="7175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i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</a:t>
                      </a:r>
                      <a:r>
                        <a:rPr lang="en-US" sz="1600" i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SHA defines </a:t>
                      </a:r>
                      <a:r>
                        <a:rPr lang="en-US" sz="1600" i="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Hole </a:t>
                      </a:r>
                      <a:r>
                        <a:rPr lang="en-US" sz="1600" i="1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means a gap or open space in a floor, roof, horizontal walking-working surface, or similar surface that is at least 2 inches (5 cm) in its least dimension</a:t>
                      </a:r>
                      <a:r>
                        <a:rPr lang="en-US" sz="160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1910.21(b) Definitions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2507745"/>
                  </a:ext>
                </a:extLst>
              </a:tr>
              <a:tr h="230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1910.22 General Requirements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0998170"/>
                  </a:ext>
                </a:extLst>
              </a:tr>
              <a:tr h="474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and installation of ladders</a:t>
                      </a:r>
                      <a:r>
                        <a:rPr lang="en-US" sz="160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minimum clear step width of 10 inches (25 cm)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1910.23 Ladders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1508548"/>
                  </a:ext>
                </a:extLst>
              </a:tr>
              <a:tr h="474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solidFill>
                            <a:srgbClr val="333333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Design and installation of ladders in vaults/manholes minimum clear step width of 10 inches (25 cm)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1910.24 Step bolts &amp; manhole steps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7439691"/>
                  </a:ext>
                </a:extLst>
              </a:tr>
              <a:tr h="7175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Minimum 22-inches width for stairs access to equipment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1910.25, Stairways for mechanical equipment access – NFPA 101, Section 40.2.5.3, is similar; however, restricts occupant load to 20 people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578635"/>
                  </a:ext>
                </a:extLst>
              </a:tr>
              <a:tr h="474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Scaffolds points to 1926 Subpart L, descent rope systems must be designed to 5,000 lbs (not applicable)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1910.27 Scaffolds &amp; Rope Descent Systems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029907"/>
                  </a:ext>
                </a:extLst>
              </a:tr>
              <a:tr h="474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Requires employers to provide protection for each employee exposed to fall and falling object hazards.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1910.28 Duty to have fall protection &amp; falling object protection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0995991"/>
                  </a:ext>
                </a:extLst>
              </a:tr>
              <a:tr h="4742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42-inches height Guardrail with mid-rail can be utilized as fall protection mitigation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1910.29 Fall protection systems &amp; falling object protection-criteria &amp; practices</a:t>
                      </a:r>
                      <a:endParaRPr lang="en-US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3099242"/>
                  </a:ext>
                </a:extLst>
              </a:tr>
              <a:tr h="7703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Employer must provide fall protection, other sections in OSHA requires the employer to provide hazard training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OSHA 1910.30 Training Requirements</a:t>
                      </a:r>
                      <a:endParaRPr lang="en-US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9444681"/>
                  </a:ext>
                </a:extLst>
              </a:tr>
            </a:tbl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4DAC6E-4CD6-4A87-8955-A7A2A8951AE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8 April 2022</a:t>
            </a:r>
          </a:p>
        </p:txBody>
      </p:sp>
    </p:spTree>
    <p:extLst>
      <p:ext uri="{BB962C8B-B14F-4D97-AF65-F5344CB8AC3E}">
        <p14:creationId xmlns:p14="http://schemas.microsoft.com/office/powerpoint/2010/main" val="1181924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0233E5AD-3439-4C7D-803D-28C308BEC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the outer cryostat labyrinth </a:t>
            </a:r>
          </a:p>
        </p:txBody>
      </p:sp>
      <p:pic>
        <p:nvPicPr>
          <p:cNvPr id="5" name="Picture Placeholder 4" descr="A picture containing pencil&#10;&#10;Description automatically generated">
            <a:extLst>
              <a:ext uri="{FF2B5EF4-FFF2-40B4-BE49-F238E27FC236}">
                <a16:creationId xmlns:a16="http://schemas.microsoft.com/office/drawing/2014/main" id="{C5F8F201-929F-48D3-9AE9-4F61BC9C3D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864" b="3864"/>
          <a:stretch/>
        </p:blipFill>
        <p:spPr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0B8A8-159E-4E6B-B152-C2A092669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A3E85-2011-4EC6-8215-E7ACEF4F72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39FEE9-A06A-4855-BA85-30C6092C0C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B9B9E50-51B9-4778-A3F4-09946FD9125C}"/>
              </a:ext>
            </a:extLst>
          </p:cNvPr>
          <p:cNvSpPr/>
          <p:nvPr/>
        </p:nvSpPr>
        <p:spPr>
          <a:xfrm flipH="1">
            <a:off x="8701145" y="1892863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C7EB0761-CC57-43B5-905A-AE751CB6B1B4}"/>
              </a:ext>
            </a:extLst>
          </p:cNvPr>
          <p:cNvSpPr/>
          <p:nvPr/>
        </p:nvSpPr>
        <p:spPr>
          <a:xfrm flipH="1">
            <a:off x="8701145" y="3508899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76576284-97C9-43D7-A927-B6116F416765}"/>
              </a:ext>
            </a:extLst>
          </p:cNvPr>
          <p:cNvSpPr/>
          <p:nvPr/>
        </p:nvSpPr>
        <p:spPr>
          <a:xfrm flipH="1">
            <a:off x="8701145" y="4430854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F94E8C48-6957-45B0-B774-A9567F0AF69E}"/>
              </a:ext>
            </a:extLst>
          </p:cNvPr>
          <p:cNvSpPr/>
          <p:nvPr/>
        </p:nvSpPr>
        <p:spPr>
          <a:xfrm flipH="1">
            <a:off x="8701145" y="2697112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55D99AC-A233-4CE0-99E3-24838D9A0EAC}"/>
              </a:ext>
            </a:extLst>
          </p:cNvPr>
          <p:cNvSpPr txBox="1"/>
          <p:nvPr/>
        </p:nvSpPr>
        <p:spPr>
          <a:xfrm>
            <a:off x="325924" y="4311461"/>
            <a:ext cx="4381878" cy="1709487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Non-permit confined space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configuration control the access to the labyrinth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Require a rescue plan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Levels 2, 3, &amp; 4 require fall protection</a:t>
            </a:r>
          </a:p>
        </p:txBody>
      </p:sp>
    </p:spTree>
    <p:extLst>
      <p:ext uri="{BB962C8B-B14F-4D97-AF65-F5344CB8AC3E}">
        <p14:creationId xmlns:p14="http://schemas.microsoft.com/office/powerpoint/2010/main" val="36830511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>
            <a:extLst>
              <a:ext uri="{FF2B5EF4-FFF2-40B4-BE49-F238E27FC236}">
                <a16:creationId xmlns:a16="http://schemas.microsoft.com/office/drawing/2014/main" id="{0233E5AD-3439-4C7D-803D-28C308BECE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 to the outer cryostat labyrinth. </a:t>
            </a:r>
          </a:p>
        </p:txBody>
      </p:sp>
      <p:pic>
        <p:nvPicPr>
          <p:cNvPr id="5" name="Picture Placeholder 4" descr="A picture containing pencil&#10;&#10;Description automatically generated">
            <a:extLst>
              <a:ext uri="{FF2B5EF4-FFF2-40B4-BE49-F238E27FC236}">
                <a16:creationId xmlns:a16="http://schemas.microsoft.com/office/drawing/2014/main" id="{C5F8F201-929F-48D3-9AE9-4F61BC9C3D8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864" b="3864"/>
          <a:stretch/>
        </p:blipFill>
        <p:spPr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0B8A8-159E-4E6B-B152-C2A092669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A3E85-2011-4EC6-8215-E7ACEF4F72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39FEE9-A06A-4855-BA85-30C6092C0C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DB9B9E50-51B9-4778-A3F4-09946FD9125C}"/>
              </a:ext>
            </a:extLst>
          </p:cNvPr>
          <p:cNvSpPr/>
          <p:nvPr/>
        </p:nvSpPr>
        <p:spPr>
          <a:xfrm flipH="1">
            <a:off x="8701145" y="1892863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30" name="Arrow: Right 29">
            <a:extLst>
              <a:ext uri="{FF2B5EF4-FFF2-40B4-BE49-F238E27FC236}">
                <a16:creationId xmlns:a16="http://schemas.microsoft.com/office/drawing/2014/main" id="{C7EB0761-CC57-43B5-905A-AE751CB6B1B4}"/>
              </a:ext>
            </a:extLst>
          </p:cNvPr>
          <p:cNvSpPr/>
          <p:nvPr/>
        </p:nvSpPr>
        <p:spPr>
          <a:xfrm flipH="1">
            <a:off x="8701145" y="3508899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76576284-97C9-43D7-A927-B6116F416765}"/>
              </a:ext>
            </a:extLst>
          </p:cNvPr>
          <p:cNvSpPr/>
          <p:nvPr/>
        </p:nvSpPr>
        <p:spPr>
          <a:xfrm flipH="1">
            <a:off x="8701145" y="4430854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32" name="Arrow: Right 31">
            <a:extLst>
              <a:ext uri="{FF2B5EF4-FFF2-40B4-BE49-F238E27FC236}">
                <a16:creationId xmlns:a16="http://schemas.microsoft.com/office/drawing/2014/main" id="{F94E8C48-6957-45B0-B774-A9567F0AF69E}"/>
              </a:ext>
            </a:extLst>
          </p:cNvPr>
          <p:cNvSpPr/>
          <p:nvPr/>
        </p:nvSpPr>
        <p:spPr>
          <a:xfrm flipH="1">
            <a:off x="8701145" y="2697112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55D99AC-A233-4CE0-99E3-24838D9A0EAC}"/>
              </a:ext>
            </a:extLst>
          </p:cNvPr>
          <p:cNvSpPr txBox="1"/>
          <p:nvPr/>
        </p:nvSpPr>
        <p:spPr>
          <a:xfrm>
            <a:off x="172027" y="3331673"/>
            <a:ext cx="4019739" cy="2689275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Using multiple vertical ladders to access the 4 levels of the outer cryostat areas, complicates emergency egress and emergency extraction.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Also uses a lot of ladders.</a:t>
            </a:r>
          </a:p>
        </p:txBody>
      </p:sp>
    </p:spTree>
    <p:extLst>
      <p:ext uri="{BB962C8B-B14F-4D97-AF65-F5344CB8AC3E}">
        <p14:creationId xmlns:p14="http://schemas.microsoft.com/office/powerpoint/2010/main" val="159754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39FEE9-A06A-4855-BA85-30C6092C0C8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5BDF96-D38A-4AEA-AA62-B04C367B23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Focusing on horizontal access at each level</a:t>
            </a:r>
          </a:p>
        </p:txBody>
      </p:sp>
      <p:pic>
        <p:nvPicPr>
          <p:cNvPr id="12" name="Picture Placeholder 11" descr="A picture containing pencil&#10;&#10;Description automatically generated">
            <a:extLst>
              <a:ext uri="{FF2B5EF4-FFF2-40B4-BE49-F238E27FC236}">
                <a16:creationId xmlns:a16="http://schemas.microsoft.com/office/drawing/2014/main" id="{52DA6CD4-6C7B-46BF-94B6-39904FC93781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862" b="3862"/>
          <a:stretch/>
        </p:blipFill>
        <p:spPr/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C0B8A8-159E-4E6B-B152-C2A092669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A3E85-2011-4EC6-8215-E7ACEF4F72C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3EE4B08F-A6D3-4136-B2C5-B0398FAB6B13}"/>
              </a:ext>
            </a:extLst>
          </p:cNvPr>
          <p:cNvSpPr/>
          <p:nvPr/>
        </p:nvSpPr>
        <p:spPr>
          <a:xfrm flipH="1">
            <a:off x="8701145" y="1892863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1065935C-E5F1-4520-8EF7-5ECBAC077C59}"/>
              </a:ext>
            </a:extLst>
          </p:cNvPr>
          <p:cNvSpPr/>
          <p:nvPr/>
        </p:nvSpPr>
        <p:spPr>
          <a:xfrm flipH="1">
            <a:off x="8701145" y="3508899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C273E51F-3B30-4330-8BAC-62AD39CA8419}"/>
              </a:ext>
            </a:extLst>
          </p:cNvPr>
          <p:cNvSpPr/>
          <p:nvPr/>
        </p:nvSpPr>
        <p:spPr>
          <a:xfrm flipH="1">
            <a:off x="8701145" y="4430854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2160032D-99D5-478D-B8D7-D3D96928F49D}"/>
              </a:ext>
            </a:extLst>
          </p:cNvPr>
          <p:cNvSpPr/>
          <p:nvPr/>
        </p:nvSpPr>
        <p:spPr>
          <a:xfrm flipH="1">
            <a:off x="8701145" y="2697112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4799A02-8E66-49FA-A82F-94EF5AC58C02}"/>
              </a:ext>
            </a:extLst>
          </p:cNvPr>
          <p:cNvSpPr txBox="1"/>
          <p:nvPr/>
        </p:nvSpPr>
        <p:spPr>
          <a:xfrm>
            <a:off x="226332" y="3757186"/>
            <a:ext cx="3675707" cy="2272816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Configuring the outer cryostat to focus on horizonal access/egress simplifies the emergency extraction/escape.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Level 1 is unique.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Eliminates many ladders.</a:t>
            </a:r>
          </a:p>
        </p:txBody>
      </p:sp>
    </p:spTree>
    <p:extLst>
      <p:ext uri="{BB962C8B-B14F-4D97-AF65-F5344CB8AC3E}">
        <p14:creationId xmlns:p14="http://schemas.microsoft.com/office/powerpoint/2010/main" val="1395406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AEB32C-D1BE-43B2-A3C8-78C601F3D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Access/Egress off the cryostat outer area</a:t>
            </a:r>
          </a:p>
        </p:txBody>
      </p:sp>
      <p:pic>
        <p:nvPicPr>
          <p:cNvPr id="10" name="Picture Placeholder 9" descr="A picture containing text, sky&#10;&#10;Description automatically generated">
            <a:extLst>
              <a:ext uri="{FF2B5EF4-FFF2-40B4-BE49-F238E27FC236}">
                <a16:creationId xmlns:a16="http://schemas.microsoft.com/office/drawing/2014/main" id="{C5D3916A-CC18-48AA-9D4C-61F20E33937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3484" b="3484"/>
          <a:stretch/>
        </p:blipFill>
        <p:spPr/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DC19CF-013A-4C62-B528-348E8C029BB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dln| Ladders and Egress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D66B69-5E0C-400F-A6CB-49D77599CCF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609735B5-E0F8-D44A-A3DE-E2CD0DCDE7CF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BDB81F2-A860-42AB-AC0B-2D37D6C3BA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6-Apr-22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C654F47-698B-40A2-BF09-8790DE842AD5}"/>
              </a:ext>
            </a:extLst>
          </p:cNvPr>
          <p:cNvSpPr/>
          <p:nvPr/>
        </p:nvSpPr>
        <p:spPr>
          <a:xfrm flipH="1">
            <a:off x="8701145" y="1892863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4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8BB0CEAF-176F-464F-AC2C-B33106244B3D}"/>
              </a:ext>
            </a:extLst>
          </p:cNvPr>
          <p:cNvSpPr/>
          <p:nvPr/>
        </p:nvSpPr>
        <p:spPr>
          <a:xfrm flipH="1">
            <a:off x="8701145" y="3508899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2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5572637-184E-4FA8-B038-2FF25F8B5B76}"/>
              </a:ext>
            </a:extLst>
          </p:cNvPr>
          <p:cNvSpPr/>
          <p:nvPr/>
        </p:nvSpPr>
        <p:spPr>
          <a:xfrm flipH="1">
            <a:off x="8701145" y="4430854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1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F399098-2ED6-415F-AF98-3D791F8833DB}"/>
              </a:ext>
            </a:extLst>
          </p:cNvPr>
          <p:cNvSpPr/>
          <p:nvPr/>
        </p:nvSpPr>
        <p:spPr>
          <a:xfrm flipH="1">
            <a:off x="8701145" y="2697112"/>
            <a:ext cx="1908927" cy="757297"/>
          </a:xfrm>
          <a:prstGeom prst="rightArrow">
            <a:avLst>
              <a:gd name="adj1" fmla="val 50000"/>
              <a:gd name="adj2" fmla="val 87060"/>
            </a:avLst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Level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99D31D-CF13-49A2-ADFF-C8DB0A28A0CC}"/>
              </a:ext>
            </a:extLst>
          </p:cNvPr>
          <p:cNvSpPr txBox="1"/>
          <p:nvPr/>
        </p:nvSpPr>
        <p:spPr>
          <a:xfrm>
            <a:off x="398352" y="4734962"/>
            <a:ext cx="3385993" cy="1276932"/>
          </a:xfrm>
          <a:prstGeom prst="roundRect">
            <a:avLst/>
          </a:prstGeom>
          <a:solidFill>
            <a:schemeClr val="dk1">
              <a:alpha val="7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Scaffold or stairwell at one end to allow access/egress to levels 2, 3, &amp; 4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DFAB675-F66B-4664-83F5-FDD19C9DD7D4}"/>
              </a:ext>
            </a:extLst>
          </p:cNvPr>
          <p:cNvSpPr/>
          <p:nvPr/>
        </p:nvSpPr>
        <p:spPr>
          <a:xfrm>
            <a:off x="6346480" y="1240324"/>
            <a:ext cx="1520982" cy="4844566"/>
          </a:xfrm>
          <a:custGeom>
            <a:avLst/>
            <a:gdLst>
              <a:gd name="connsiteX0" fmla="*/ 0 w 1493822"/>
              <a:gd name="connsiteY0" fmla="*/ 0 h 4627282"/>
              <a:gd name="connsiteX1" fmla="*/ 1493822 w 1493822"/>
              <a:gd name="connsiteY1" fmla="*/ 0 h 4627282"/>
              <a:gd name="connsiteX2" fmla="*/ 1493822 w 1493822"/>
              <a:gd name="connsiteY2" fmla="*/ 4627282 h 4627282"/>
              <a:gd name="connsiteX3" fmla="*/ 0 w 1493822"/>
              <a:gd name="connsiteY3" fmla="*/ 4627282 h 4627282"/>
              <a:gd name="connsiteX4" fmla="*/ 0 w 1493822"/>
              <a:gd name="connsiteY4" fmla="*/ 0 h 4627282"/>
              <a:gd name="connsiteX0" fmla="*/ 0 w 1502875"/>
              <a:gd name="connsiteY0" fmla="*/ 344032 h 4971314"/>
              <a:gd name="connsiteX1" fmla="*/ 1502875 w 1502875"/>
              <a:gd name="connsiteY1" fmla="*/ 0 h 4971314"/>
              <a:gd name="connsiteX2" fmla="*/ 1493822 w 1502875"/>
              <a:gd name="connsiteY2" fmla="*/ 4971314 h 4971314"/>
              <a:gd name="connsiteX3" fmla="*/ 0 w 1502875"/>
              <a:gd name="connsiteY3" fmla="*/ 4971314 h 4971314"/>
              <a:gd name="connsiteX4" fmla="*/ 0 w 1502875"/>
              <a:gd name="connsiteY4" fmla="*/ 344032 h 4971314"/>
              <a:gd name="connsiteX0" fmla="*/ 0 w 1502875"/>
              <a:gd name="connsiteY0" fmla="*/ 344032 h 4971314"/>
              <a:gd name="connsiteX1" fmla="*/ 959668 w 1502875"/>
              <a:gd name="connsiteY1" fmla="*/ 126749 h 4971314"/>
              <a:gd name="connsiteX2" fmla="*/ 1502875 w 1502875"/>
              <a:gd name="connsiteY2" fmla="*/ 0 h 4971314"/>
              <a:gd name="connsiteX3" fmla="*/ 1493822 w 1502875"/>
              <a:gd name="connsiteY3" fmla="*/ 4971314 h 4971314"/>
              <a:gd name="connsiteX4" fmla="*/ 0 w 1502875"/>
              <a:gd name="connsiteY4" fmla="*/ 4971314 h 4971314"/>
              <a:gd name="connsiteX5" fmla="*/ 0 w 1502875"/>
              <a:gd name="connsiteY5" fmla="*/ 344032 h 4971314"/>
              <a:gd name="connsiteX0" fmla="*/ 0 w 1520982"/>
              <a:gd name="connsiteY0" fmla="*/ 217284 h 4844566"/>
              <a:gd name="connsiteX1" fmla="*/ 959668 w 1520982"/>
              <a:gd name="connsiteY1" fmla="*/ 1 h 4844566"/>
              <a:gd name="connsiteX2" fmla="*/ 1520982 w 1520982"/>
              <a:gd name="connsiteY2" fmla="*/ 0 h 4844566"/>
              <a:gd name="connsiteX3" fmla="*/ 1493822 w 1520982"/>
              <a:gd name="connsiteY3" fmla="*/ 4844566 h 4844566"/>
              <a:gd name="connsiteX4" fmla="*/ 0 w 1520982"/>
              <a:gd name="connsiteY4" fmla="*/ 4844566 h 4844566"/>
              <a:gd name="connsiteX5" fmla="*/ 0 w 1520982"/>
              <a:gd name="connsiteY5" fmla="*/ 217284 h 4844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20982" h="4844566">
                <a:moveTo>
                  <a:pt x="0" y="217284"/>
                </a:moveTo>
                <a:lnTo>
                  <a:pt x="959668" y="1"/>
                </a:lnTo>
                <a:lnTo>
                  <a:pt x="1520982" y="0"/>
                </a:lnTo>
                <a:cubicBezTo>
                  <a:pt x="1517964" y="1657105"/>
                  <a:pt x="1496840" y="3187461"/>
                  <a:pt x="1493822" y="4844566"/>
                </a:cubicBezTo>
                <a:lnTo>
                  <a:pt x="0" y="4844566"/>
                </a:lnTo>
                <a:lnTo>
                  <a:pt x="0" y="217284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 w="38100"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0EE178-AC8F-48DB-AA76-07DEDE8A9C63}"/>
              </a:ext>
            </a:extLst>
          </p:cNvPr>
          <p:cNvSpPr/>
          <p:nvPr/>
        </p:nvSpPr>
        <p:spPr>
          <a:xfrm>
            <a:off x="7840302" y="1220145"/>
            <a:ext cx="869897" cy="4855692"/>
          </a:xfrm>
          <a:custGeom>
            <a:avLst/>
            <a:gdLst>
              <a:gd name="connsiteX0" fmla="*/ 0 w 833683"/>
              <a:gd name="connsiteY0" fmla="*/ 0 h 4846639"/>
              <a:gd name="connsiteX1" fmla="*/ 833683 w 833683"/>
              <a:gd name="connsiteY1" fmla="*/ 0 h 4846639"/>
              <a:gd name="connsiteX2" fmla="*/ 833683 w 833683"/>
              <a:gd name="connsiteY2" fmla="*/ 4846639 h 4846639"/>
              <a:gd name="connsiteX3" fmla="*/ 0 w 833683"/>
              <a:gd name="connsiteY3" fmla="*/ 4846639 h 4846639"/>
              <a:gd name="connsiteX4" fmla="*/ 0 w 833683"/>
              <a:gd name="connsiteY4" fmla="*/ 0 h 4846639"/>
              <a:gd name="connsiteX0" fmla="*/ 0 w 860843"/>
              <a:gd name="connsiteY0" fmla="*/ 0 h 4846639"/>
              <a:gd name="connsiteX1" fmla="*/ 860843 w 860843"/>
              <a:gd name="connsiteY1" fmla="*/ 316872 h 4846639"/>
              <a:gd name="connsiteX2" fmla="*/ 833683 w 860843"/>
              <a:gd name="connsiteY2" fmla="*/ 4846639 h 4846639"/>
              <a:gd name="connsiteX3" fmla="*/ 0 w 860843"/>
              <a:gd name="connsiteY3" fmla="*/ 4846639 h 4846639"/>
              <a:gd name="connsiteX4" fmla="*/ 0 w 860843"/>
              <a:gd name="connsiteY4" fmla="*/ 0 h 4846639"/>
              <a:gd name="connsiteX0" fmla="*/ 0 w 860843"/>
              <a:gd name="connsiteY0" fmla="*/ 0 h 4955280"/>
              <a:gd name="connsiteX1" fmla="*/ 860843 w 860843"/>
              <a:gd name="connsiteY1" fmla="*/ 425513 h 4955280"/>
              <a:gd name="connsiteX2" fmla="*/ 833683 w 860843"/>
              <a:gd name="connsiteY2" fmla="*/ 4955280 h 4955280"/>
              <a:gd name="connsiteX3" fmla="*/ 0 w 860843"/>
              <a:gd name="connsiteY3" fmla="*/ 4955280 h 4955280"/>
              <a:gd name="connsiteX4" fmla="*/ 0 w 860843"/>
              <a:gd name="connsiteY4" fmla="*/ 0 h 4955280"/>
              <a:gd name="connsiteX0" fmla="*/ 0 w 860843"/>
              <a:gd name="connsiteY0" fmla="*/ 0 h 4955280"/>
              <a:gd name="connsiteX1" fmla="*/ 244443 w 860843"/>
              <a:gd name="connsiteY1" fmla="*/ 110715 h 4955280"/>
              <a:gd name="connsiteX2" fmla="*/ 860843 w 860843"/>
              <a:gd name="connsiteY2" fmla="*/ 425513 h 4955280"/>
              <a:gd name="connsiteX3" fmla="*/ 833683 w 860843"/>
              <a:gd name="connsiteY3" fmla="*/ 4955280 h 4955280"/>
              <a:gd name="connsiteX4" fmla="*/ 0 w 860843"/>
              <a:gd name="connsiteY4" fmla="*/ 4955280 h 4955280"/>
              <a:gd name="connsiteX5" fmla="*/ 0 w 860843"/>
              <a:gd name="connsiteY5" fmla="*/ 0 h 4955280"/>
              <a:gd name="connsiteX0" fmla="*/ 0 w 869897"/>
              <a:gd name="connsiteY0" fmla="*/ 0 h 4855692"/>
              <a:gd name="connsiteX1" fmla="*/ 253497 w 869897"/>
              <a:gd name="connsiteY1" fmla="*/ 11127 h 4855692"/>
              <a:gd name="connsiteX2" fmla="*/ 869897 w 869897"/>
              <a:gd name="connsiteY2" fmla="*/ 325925 h 4855692"/>
              <a:gd name="connsiteX3" fmla="*/ 842737 w 869897"/>
              <a:gd name="connsiteY3" fmla="*/ 4855692 h 4855692"/>
              <a:gd name="connsiteX4" fmla="*/ 9054 w 869897"/>
              <a:gd name="connsiteY4" fmla="*/ 4855692 h 4855692"/>
              <a:gd name="connsiteX5" fmla="*/ 0 w 869897"/>
              <a:gd name="connsiteY5" fmla="*/ 0 h 4855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9897" h="4855692">
                <a:moveTo>
                  <a:pt x="0" y="0"/>
                </a:moveTo>
                <a:lnTo>
                  <a:pt x="253497" y="11127"/>
                </a:lnTo>
                <a:lnTo>
                  <a:pt x="869897" y="325925"/>
                </a:lnTo>
                <a:lnTo>
                  <a:pt x="842737" y="4855692"/>
                </a:lnTo>
                <a:lnTo>
                  <a:pt x="9054" y="485569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 w="38100"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43847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yostatOuterAreaAccess-Ladders" id="{5C5BBFAD-42FC-4852-9E1C-376C53D1EE5A}" vid="{F962A92D-2C79-4378-A995-788FB3BF8F95}"/>
    </a:ext>
  </a:extLst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yostatOuterAreaAccess-Ladders" id="{5C5BBFAD-42FC-4852-9E1C-376C53D1EE5A}" vid="{3EA396FF-1284-432B-AA8F-0E68EF97C4B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13A158B6CF1942A8E4C66ADD4C29A2" ma:contentTypeVersion="16" ma:contentTypeDescription="Create a new document." ma:contentTypeScope="" ma:versionID="f7b52b130ad6e7399cb4321fdbc443dc">
  <xsd:schema xmlns:xsd="http://www.w3.org/2001/XMLSchema" xmlns:xs="http://www.w3.org/2001/XMLSchema" xmlns:p="http://schemas.microsoft.com/office/2006/metadata/properties" xmlns:ns1="http://schemas.microsoft.com/sharepoint/v3" xmlns:ns3="4015de2c-2a62-45ba-8285-bdf4ae027a83" xmlns:ns4="41ffd1a0-94dc-43ab-a856-3f671abd15fd" targetNamespace="http://schemas.microsoft.com/office/2006/metadata/properties" ma:root="true" ma:fieldsID="d85585fd7a425802fb369a2e66a94e0a" ns1:_="" ns3:_="" ns4:_="">
    <xsd:import namespace="http://schemas.microsoft.com/sharepoint/v3"/>
    <xsd:import namespace="4015de2c-2a62-45ba-8285-bdf4ae027a83"/>
    <xsd:import namespace="41ffd1a0-94dc-43ab-a856-3f671abd15f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1:_ip_UnifiedCompliancePolicyProperties" minOccurs="0"/>
                <xsd:element ref="ns1:_ip_UnifiedCompliancePolicyUIAc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15de2c-2a62-45ba-8285-bdf4ae027a83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ffd1a0-94dc-43ab-a856-3f671abd15f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3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5A8348-B893-480E-B73E-F68EF07244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21AB8FB-521F-436B-8DB8-AF19661E6E7B}">
  <ds:schemaRefs>
    <ds:schemaRef ds:uri="http://schemas.microsoft.com/office/2006/documentManagement/types"/>
    <ds:schemaRef ds:uri="4015de2c-2a62-45ba-8285-bdf4ae027a83"/>
    <ds:schemaRef ds:uri="http://schemas.microsoft.com/sharepoint/v3"/>
    <ds:schemaRef ds:uri="41ffd1a0-94dc-43ab-a856-3f671abd15fd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CEFA780-8E93-4BE4-AA06-3618CE56D14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015de2c-2a62-45ba-8285-bdf4ae027a83"/>
    <ds:schemaRef ds:uri="41ffd1a0-94dc-43ab-a856-3f671abd15f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2408</TotalTime>
  <Words>1605</Words>
  <Application>Microsoft Office PowerPoint</Application>
  <PresentationFormat>Widescreen</PresentationFormat>
  <Paragraphs>744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Helvetica</vt:lpstr>
      <vt:lpstr>Lucida Grande</vt:lpstr>
      <vt:lpstr>LBNF Template_051215</vt:lpstr>
      <vt:lpstr>LBNF Content-Footer Theme</vt:lpstr>
      <vt:lpstr>Cryostat Access Ladders / Egress</vt:lpstr>
      <vt:lpstr>Agenda</vt:lpstr>
      <vt:lpstr>Cryostat access</vt:lpstr>
      <vt:lpstr>Current Scenario</vt:lpstr>
      <vt:lpstr>ESH Requirements</vt:lpstr>
      <vt:lpstr>Access to the outer cryostat labyrinth </vt:lpstr>
      <vt:lpstr>Access to the outer cryostat labyrinth. </vt:lpstr>
      <vt:lpstr>Focusing on horizontal access at each level</vt:lpstr>
      <vt:lpstr>Access/Egress off the cryostat outer area</vt:lpstr>
      <vt:lpstr>Conveniently there is a stairwell located in the corner </vt:lpstr>
      <vt:lpstr>Back of detector</vt:lpstr>
      <vt:lpstr>Back of detector</vt:lpstr>
      <vt:lpstr>Holes in the walking surface</vt:lpstr>
      <vt:lpstr>Covering holes in the walking surface</vt:lpstr>
      <vt:lpstr>Covering holes in the walking surface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E. Freitag</dc:creator>
  <cp:lastModifiedBy>Jolie R Macier</cp:lastModifiedBy>
  <cp:revision>20</cp:revision>
  <cp:lastPrinted>2015-05-22T11:54:13Z</cp:lastPrinted>
  <dcterms:created xsi:type="dcterms:W3CDTF">2021-11-03T12:20:05Z</dcterms:created>
  <dcterms:modified xsi:type="dcterms:W3CDTF">2022-04-08T10:23:24Z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0x010100BF13A158B6CF1942A8E4C66ADD4C29A2</vt:lpwstr>
  </property>
</Properties>
</file>