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60" r:id="rId4"/>
    <p:sldId id="261" r:id="rId5"/>
    <p:sldId id="266" r:id="rId6"/>
    <p:sldId id="262" r:id="rId7"/>
    <p:sldId id="265" r:id="rId8"/>
    <p:sldId id="263" r:id="rId9"/>
    <p:sldId id="264" r:id="rId10"/>
    <p:sldId id="259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114" y="59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06T14:21:29.861" idx="1">
    <p:pos x="10" y="10"/>
    <p:text>If possible, use image related to your institute, facility, activty, etc.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02/06/2022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RADNEXT Kick-Off Meeting – 19-21 May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/radnext-2022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ILL</a:t>
            </a:r>
            <a:endParaRPr lang="en-GB" sz="3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440682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 smtClean="0"/>
              <a:t>Manon Letiche </a:t>
            </a:r>
          </a:p>
          <a:p>
            <a:r>
              <a:rPr lang="en-GB" sz="6200" dirty="0" smtClean="0"/>
              <a:t>RADNEXT 1</a:t>
            </a:r>
            <a:r>
              <a:rPr lang="en-GB" sz="6200" baseline="30000" dirty="0" smtClean="0"/>
              <a:t>st</a:t>
            </a:r>
            <a:r>
              <a:rPr lang="en-GB" sz="6200" dirty="0" smtClean="0"/>
              <a:t> Annual Meeting </a:t>
            </a:r>
            <a:r>
              <a:rPr lang="en-US" sz="6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– 8-9 June 2022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https://</a:t>
            </a:r>
            <a:r>
              <a:rPr lang="en-US" sz="6400" u="sng" dirty="0" smtClean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indico.cern.ch/e/radnext-2022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294CD40-EDCC-4870-8842-DA3B39556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9319" y="993775"/>
            <a:ext cx="4805362" cy="32035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Annual </a:t>
            </a:r>
            <a:r>
              <a:rPr lang="en-US" dirty="0"/>
              <a:t>Meeting – </a:t>
            </a:r>
            <a:r>
              <a:rPr lang="en-US" dirty="0" smtClean="0"/>
              <a:t>8-9 June 2022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5225142" y="4328418"/>
            <a:ext cx="1907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Source: CERN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300" dirty="0" smtClean="0"/>
              <a:t>1. </a:t>
            </a:r>
            <a:r>
              <a:rPr lang="fr-CH" sz="2300" dirty="0" err="1" smtClean="0"/>
              <a:t>Completed</a:t>
            </a:r>
            <a:r>
              <a:rPr lang="fr-CH" sz="2300" dirty="0" smtClean="0"/>
              <a:t> TA </a:t>
            </a:r>
            <a:r>
              <a:rPr lang="fr-CH" sz="2300" dirty="0" err="1" smtClean="0"/>
              <a:t>campaigns</a:t>
            </a:r>
            <a:endParaRPr lang="en-GB" sz="2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dirty="0" smtClean="0"/>
              <a:t>N/A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Annual </a:t>
            </a:r>
            <a:r>
              <a:rPr lang="en-US" dirty="0"/>
              <a:t>Meeting – </a:t>
            </a:r>
            <a:r>
              <a:rPr lang="en-US" dirty="0" smtClean="0"/>
              <a:t>8-9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54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300" dirty="0" smtClean="0"/>
              <a:t>2. </a:t>
            </a:r>
            <a:r>
              <a:rPr lang="fr-CH" sz="2300" dirty="0" err="1" smtClean="0"/>
              <a:t>Scheduled</a:t>
            </a:r>
            <a:r>
              <a:rPr lang="fr-CH" sz="2300" dirty="0" smtClean="0"/>
              <a:t> TA </a:t>
            </a:r>
            <a:r>
              <a:rPr lang="fr-CH" sz="2300" dirty="0" err="1" smtClean="0"/>
              <a:t>campaigns</a:t>
            </a:r>
            <a:endParaRPr lang="en-GB" sz="2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FR" dirty="0" smtClean="0"/>
              <a:t>N/A</a:t>
            </a: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Annual </a:t>
            </a:r>
            <a:r>
              <a:rPr lang="en-US" dirty="0"/>
              <a:t>Meeting – </a:t>
            </a:r>
            <a:r>
              <a:rPr lang="en-US" dirty="0" smtClean="0"/>
              <a:t>8-9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016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3. </a:t>
            </a:r>
            <a:r>
              <a:rPr lang="fr-CH" dirty="0" err="1" smtClean="0"/>
              <a:t>Accepted</a:t>
            </a:r>
            <a:r>
              <a:rPr lang="fr-CH" dirty="0" smtClean="0"/>
              <a:t> and </a:t>
            </a:r>
            <a:r>
              <a:rPr lang="fr-CH" dirty="0" err="1" smtClean="0"/>
              <a:t>assigned</a:t>
            </a:r>
            <a:r>
              <a:rPr lang="fr-CH" dirty="0" smtClean="0"/>
              <a:t> TA </a:t>
            </a:r>
            <a:r>
              <a:rPr lang="fr-CH" dirty="0" err="1" smtClean="0"/>
              <a:t>campaigns</a:t>
            </a:r>
            <a:r>
              <a:rPr lang="fr-CH" dirty="0" smtClean="0"/>
              <a:t>,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scheduled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FR" dirty="0" smtClean="0"/>
              <a:t>N/A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Annual </a:t>
            </a:r>
            <a:r>
              <a:rPr lang="en-US" dirty="0"/>
              <a:t>Meeting – </a:t>
            </a:r>
            <a:r>
              <a:rPr lang="en-US" dirty="0" smtClean="0"/>
              <a:t>8-9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7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TENIS: Thermal and </a:t>
            </a:r>
            <a:r>
              <a:rPr lang="fr-FR" dirty="0" err="1"/>
              <a:t>Epi-thermal</a:t>
            </a:r>
            <a:r>
              <a:rPr lang="fr-FR" dirty="0"/>
              <a:t> </a:t>
            </a:r>
            <a:r>
              <a:rPr lang="fr-FR" dirty="0" smtClean="0"/>
              <a:t>Neutron Irradiation Station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4125" y="994205"/>
            <a:ext cx="4021014" cy="3203145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sz="1600" b="1" dirty="0"/>
              <a:t>Beam characteristics</a:t>
            </a:r>
          </a:p>
          <a:p>
            <a:pPr lvl="2"/>
            <a:r>
              <a:rPr lang="en-US" dirty="0"/>
              <a:t>Beam with a fission </a:t>
            </a:r>
            <a:r>
              <a:rPr lang="en-US" dirty="0" smtClean="0"/>
              <a:t>spectrum: large component of thermal neutrons</a:t>
            </a:r>
            <a:endParaRPr lang="en-US" dirty="0"/>
          </a:p>
          <a:p>
            <a:pPr lvl="2"/>
            <a:r>
              <a:rPr lang="en-GB" dirty="0" smtClean="0"/>
              <a:t>Flux</a:t>
            </a:r>
            <a:r>
              <a:rPr lang="en-GB" baseline="-25000" dirty="0"/>
              <a:t> </a:t>
            </a:r>
            <a:r>
              <a:rPr lang="en-GB" baseline="-25000" dirty="0" smtClean="0"/>
              <a:t>thermal-equivalent</a:t>
            </a:r>
            <a:r>
              <a:rPr lang="en-GB" dirty="0" smtClean="0"/>
              <a:t>: </a:t>
            </a:r>
            <a:r>
              <a:rPr lang="en-GB" dirty="0"/>
              <a:t>2,4 n.cm</a:t>
            </a:r>
            <a:r>
              <a:rPr lang="en-GB" baseline="30000" dirty="0"/>
              <a:t>-2</a:t>
            </a:r>
            <a:r>
              <a:rPr lang="en-GB" dirty="0"/>
              <a:t>.s</a:t>
            </a:r>
            <a:r>
              <a:rPr lang="en-GB" baseline="30000" dirty="0"/>
              <a:t>-1 </a:t>
            </a:r>
            <a:r>
              <a:rPr lang="en-GB" dirty="0"/>
              <a:t> estimated by Au foils activation at the sample position for a reactor power of 55MW</a:t>
            </a:r>
          </a:p>
          <a:p>
            <a:pPr lvl="2"/>
            <a:r>
              <a:rPr lang="en-GB" dirty="0"/>
              <a:t>Adjustable beam size from 1x1 mm</a:t>
            </a:r>
            <a:r>
              <a:rPr lang="en-GB" baseline="30000" dirty="0"/>
              <a:t>2</a:t>
            </a:r>
            <a:r>
              <a:rPr lang="en-GB" dirty="0"/>
              <a:t> to  50 x 50 mm</a:t>
            </a:r>
            <a:r>
              <a:rPr lang="en-GB" baseline="30000" dirty="0"/>
              <a:t>2</a:t>
            </a:r>
          </a:p>
          <a:p>
            <a:pPr marL="743981" lvl="2" indent="0">
              <a:buNone/>
            </a:pPr>
            <a:endParaRPr lang="en-US" dirty="0"/>
          </a:p>
          <a:p>
            <a:pPr lvl="1"/>
            <a:r>
              <a:rPr lang="en-US" sz="1600" dirty="0"/>
              <a:t>A </a:t>
            </a:r>
            <a:r>
              <a:rPr lang="en-US" sz="1600" dirty="0" smtClean="0"/>
              <a:t>calculated </a:t>
            </a:r>
            <a:r>
              <a:rPr lang="en-US" sz="1600" dirty="0"/>
              <a:t>flux of gamma coming from the reactor, </a:t>
            </a:r>
            <a:r>
              <a:rPr lang="en-US" sz="1600" b="1" dirty="0"/>
              <a:t>compatible with TID test</a:t>
            </a:r>
          </a:p>
          <a:p>
            <a:pPr lvl="2"/>
            <a:r>
              <a:rPr lang="el-GR" dirty="0"/>
              <a:t>Φγ = 7.5</a:t>
            </a:r>
            <a:r>
              <a:rPr lang="en-GB" dirty="0"/>
              <a:t>x10</a:t>
            </a:r>
            <a:r>
              <a:rPr lang="en-GB" baseline="30000" dirty="0"/>
              <a:t>8</a:t>
            </a:r>
            <a:r>
              <a:rPr lang="en-GB" dirty="0"/>
              <a:t> </a:t>
            </a:r>
            <a:r>
              <a:rPr lang="el-GR" dirty="0"/>
              <a:t>γ/</a:t>
            </a:r>
            <a:r>
              <a:rPr lang="en-GB" dirty="0"/>
              <a:t>cm</a:t>
            </a:r>
            <a:r>
              <a:rPr lang="en-GB" baseline="30000" dirty="0"/>
              <a:t>2</a:t>
            </a:r>
            <a:r>
              <a:rPr lang="en-GB" dirty="0"/>
              <a:t>/s</a:t>
            </a:r>
          </a:p>
          <a:p>
            <a:pPr lvl="2"/>
            <a:r>
              <a:rPr lang="en-GB" dirty="0"/>
              <a:t>Dose Rate = 18 </a:t>
            </a:r>
            <a:r>
              <a:rPr lang="en-GB" dirty="0" err="1"/>
              <a:t>Gy</a:t>
            </a:r>
            <a:r>
              <a:rPr lang="en-GB" dirty="0"/>
              <a:t>/h  (1,8 </a:t>
            </a:r>
            <a:r>
              <a:rPr lang="en-GB" dirty="0" err="1"/>
              <a:t>KRad</a:t>
            </a:r>
            <a:r>
              <a:rPr lang="en-GB" dirty="0"/>
              <a:t>/h)</a:t>
            </a:r>
          </a:p>
          <a:p>
            <a:pPr lvl="2"/>
            <a:r>
              <a:rPr lang="en-GB" dirty="0"/>
              <a:t>Maximum dose rate reachable using Cd: 115 </a:t>
            </a:r>
            <a:r>
              <a:rPr lang="en-GB" dirty="0" err="1"/>
              <a:t>Gy</a:t>
            </a:r>
            <a:r>
              <a:rPr lang="en-GB" dirty="0"/>
              <a:t>/h (11,5 </a:t>
            </a:r>
            <a:r>
              <a:rPr lang="en-GB" dirty="0" err="1"/>
              <a:t>kRad</a:t>
            </a:r>
            <a:r>
              <a:rPr lang="en-GB" dirty="0"/>
              <a:t>/h)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RADNEXT Kick-Off Meeting – 19-21 May 2021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6" t="14423" r="5901"/>
          <a:stretch/>
        </p:blipFill>
        <p:spPr>
          <a:xfrm rot="5400000">
            <a:off x="6057527" y="1576270"/>
            <a:ext cx="3798365" cy="192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566" y="934680"/>
            <a:ext cx="2548948" cy="3120000"/>
          </a:xfrm>
          <a:prstGeom prst="rect">
            <a:avLst/>
          </a:prstGeom>
        </p:spPr>
      </p:pic>
      <p:sp>
        <p:nvSpPr>
          <p:cNvPr id="8" name="TextBox 13"/>
          <p:cNvSpPr txBox="1"/>
          <p:nvPr/>
        </p:nvSpPr>
        <p:spPr>
          <a:xfrm rot="16200000">
            <a:off x="3404581" y="1565761"/>
            <a:ext cx="1539204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67" i="1" dirty="0">
                <a:solidFill>
                  <a:schemeClr val="bg2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@P. Jayet CEA LETI</a:t>
            </a:r>
            <a:endParaRPr lang="en-GB" sz="1067" i="1" dirty="0">
              <a:solidFill>
                <a:schemeClr val="bg2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7865029" y="4399578"/>
            <a:ext cx="1024639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67" i="1" dirty="0">
                <a:solidFill>
                  <a:schemeClr val="bg2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TIMA </a:t>
            </a:r>
            <a:r>
              <a:rPr lang="fr-FR" sz="1067" i="1" dirty="0" err="1">
                <a:solidFill>
                  <a:schemeClr val="bg2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set-up</a:t>
            </a:r>
            <a:endParaRPr lang="en-GB" sz="1067" i="1" dirty="0">
              <a:solidFill>
                <a:schemeClr val="bg2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642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4. TA time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awarded</a:t>
            </a:r>
            <a:r>
              <a:rPr lang="fr-CH" dirty="0" smtClean="0"/>
              <a:t> VS Total </a:t>
            </a:r>
            <a:r>
              <a:rPr lang="fr-CH" dirty="0" err="1" smtClean="0"/>
              <a:t>facility</a:t>
            </a:r>
            <a:r>
              <a:rPr lang="fr-CH" dirty="0" smtClean="0"/>
              <a:t> TA quota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ILL HFR reactor shutdown: October 2021 – “January” 2023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Very few proposals for thermal neutrons have been received</a:t>
            </a:r>
          </a:p>
          <a:p>
            <a:pPr lvl="1" algn="just"/>
            <a:r>
              <a:rPr lang="en-GB" dirty="0" smtClean="0"/>
              <a:t>Is it due to our large communication about the shutdown?</a:t>
            </a:r>
          </a:p>
          <a:p>
            <a:pPr lvl="1" algn="just"/>
            <a:r>
              <a:rPr lang="en-GB" dirty="0"/>
              <a:t>Is it due </a:t>
            </a:r>
            <a:r>
              <a:rPr lang="en-GB" dirty="0" smtClean="0"/>
              <a:t>to a lack of communication about thermal neutrons applications?</a:t>
            </a:r>
          </a:p>
          <a:p>
            <a:pPr lvl="1" algn="just"/>
            <a:endParaRPr lang="en-GB" dirty="0" smtClean="0"/>
          </a:p>
          <a:p>
            <a:pPr algn="just"/>
            <a:r>
              <a:rPr lang="en-GB" dirty="0" smtClean="0"/>
              <a:t>100h through TA at TENIS facility to be granted during RADNEXT project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Annual </a:t>
            </a:r>
            <a:r>
              <a:rPr lang="en-US" dirty="0"/>
              <a:t>Meeting – </a:t>
            </a:r>
            <a:r>
              <a:rPr lang="en-US" dirty="0" smtClean="0"/>
              <a:t>8-9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136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Ground floor and avionic applications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RADNEXT Kick-Off Meeting – 19-21 May 2021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7" y="880452"/>
            <a:ext cx="6173190" cy="28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426" y="1164602"/>
            <a:ext cx="5929936" cy="19253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r="23026" b="20271"/>
          <a:stretch/>
        </p:blipFill>
        <p:spPr>
          <a:xfrm>
            <a:off x="4968577" y="2525690"/>
            <a:ext cx="3938073" cy="21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/>
          <a:srcRect l="5380" r="3704"/>
          <a:stretch/>
        </p:blipFill>
        <p:spPr>
          <a:xfrm>
            <a:off x="73308" y="2889210"/>
            <a:ext cx="4973594" cy="18000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075" y="3758309"/>
            <a:ext cx="3600000" cy="10981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4000" y="3078388"/>
            <a:ext cx="3600000" cy="7778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74392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300" dirty="0" smtClean="0"/>
              <a:t>5. </a:t>
            </a:r>
            <a:r>
              <a:rPr lang="fr-CH" sz="2300" dirty="0" err="1" smtClean="0"/>
              <a:t>Approach</a:t>
            </a:r>
            <a:r>
              <a:rPr lang="fr-CH" sz="2300" dirty="0" smtClean="0"/>
              <a:t> for user (</a:t>
            </a:r>
            <a:r>
              <a:rPr lang="fr-CH" sz="2300" dirty="0" err="1" smtClean="0"/>
              <a:t>financial</a:t>
            </a:r>
            <a:r>
              <a:rPr lang="fr-CH" sz="2300" dirty="0" smtClean="0"/>
              <a:t>) support</a:t>
            </a:r>
            <a:endParaRPr lang="en-GB" sz="2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dirty="0" smtClean="0"/>
              <a:t>N/A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Annual </a:t>
            </a:r>
            <a:r>
              <a:rPr lang="en-US" dirty="0"/>
              <a:t>Meeting – </a:t>
            </a:r>
            <a:r>
              <a:rPr lang="en-US" dirty="0" smtClean="0"/>
              <a:t>8-9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948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300" dirty="0" smtClean="0"/>
              <a:t>6. </a:t>
            </a:r>
            <a:r>
              <a:rPr lang="fr-CH" sz="2300" dirty="0" err="1" smtClean="0"/>
              <a:t>Overall</a:t>
            </a:r>
            <a:r>
              <a:rPr lang="fr-CH" sz="2300" dirty="0" smtClean="0"/>
              <a:t> feedback about TA workflow</a:t>
            </a:r>
            <a:endParaRPr lang="en-GB" sz="2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CH" dirty="0"/>
              <a:t>This </a:t>
            </a:r>
            <a:r>
              <a:rPr lang="fr-CH" dirty="0" smtClean="0"/>
              <a:t>6th </a:t>
            </a:r>
            <a:r>
              <a:rPr lang="fr-CH" dirty="0"/>
              <a:t>point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covered</a:t>
            </a:r>
            <a:r>
              <a:rPr lang="fr-CH" dirty="0"/>
              <a:t> in 1 slide.</a:t>
            </a: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RADNEXT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Annual </a:t>
            </a:r>
            <a:r>
              <a:rPr lang="en-US" dirty="0"/>
              <a:t>Meeting – </a:t>
            </a:r>
            <a:r>
              <a:rPr lang="en-US" dirty="0" smtClean="0"/>
              <a:t>8-9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1386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5173</TotalTime>
  <Words>329</Words>
  <Application>Microsoft Office PowerPoint</Application>
  <PresentationFormat>Affichage à l'écran (16:9)</PresentationFormat>
  <Paragraphs>56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CERN2Corporate16-9</vt:lpstr>
      <vt:lpstr>ILL</vt:lpstr>
      <vt:lpstr>1. Completed TA campaigns</vt:lpstr>
      <vt:lpstr>2. Scheduled TA campaigns</vt:lpstr>
      <vt:lpstr>3. Accepted and assigned TA campaigns, to be scheduled</vt:lpstr>
      <vt:lpstr>TENIS: Thermal and Epi-thermal Neutron Irradiation Station</vt:lpstr>
      <vt:lpstr>4. TA time already awarded VS Total facility TA quota</vt:lpstr>
      <vt:lpstr>Ground floor and avionic applications</vt:lpstr>
      <vt:lpstr>5. Approach for user (financial) support</vt:lpstr>
      <vt:lpstr>6. Overall feedback about TA workflow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Manon LETICHE</cp:lastModifiedBy>
  <cp:revision>356</cp:revision>
  <dcterms:created xsi:type="dcterms:W3CDTF">2016-04-26T16:44:32Z</dcterms:created>
  <dcterms:modified xsi:type="dcterms:W3CDTF">2022-06-02T14:23:19Z</dcterms:modified>
</cp:coreProperties>
</file>