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910" r:id="rId3"/>
    <p:sldId id="911" r:id="rId4"/>
    <p:sldId id="885" r:id="rId5"/>
    <p:sldId id="886" r:id="rId6"/>
    <p:sldId id="887" r:id="rId7"/>
    <p:sldId id="888" r:id="rId8"/>
    <p:sldId id="903" r:id="rId9"/>
    <p:sldId id="925" r:id="rId10"/>
    <p:sldId id="926" r:id="rId11"/>
    <p:sldId id="927" r:id="rId12"/>
    <p:sldId id="928" r:id="rId13"/>
    <p:sldId id="929" r:id="rId14"/>
    <p:sldId id="930" r:id="rId15"/>
    <p:sldId id="917" r:id="rId16"/>
    <p:sldId id="900" r:id="rId17"/>
    <p:sldId id="891" r:id="rId18"/>
    <p:sldId id="892" r:id="rId19"/>
    <p:sldId id="931" r:id="rId20"/>
    <p:sldId id="924" r:id="rId21"/>
    <p:sldId id="922" r:id="rId22"/>
    <p:sldId id="89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5CC"/>
    <a:srgbClr val="ED0202"/>
    <a:srgbClr val="898989"/>
    <a:srgbClr val="000000"/>
    <a:srgbClr val="33CC00"/>
    <a:srgbClr val="41719C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27" autoAdjust="0"/>
    <p:restoredTop sz="98063" autoAdjust="0"/>
  </p:normalViewPr>
  <p:slideViewPr>
    <p:cSldViewPr snapToGrid="0">
      <p:cViewPr varScale="1">
        <p:scale>
          <a:sx n="114" d="100"/>
          <a:sy n="114" d="100"/>
        </p:scale>
        <p:origin x="11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E9DA3-7739-3744-B18A-E15A0785C813}" type="datetime1">
              <a:rPr lang="en-US" smtClean="0"/>
              <a:t>4/8/2022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2BA1C-BAB0-6944-BFE5-A96294756A91}" type="datetime1">
              <a:rPr lang="en-US" smtClean="0"/>
              <a:t>4/8/2022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65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7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93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74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05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847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8896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AWAKE Review, 28 November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Steffen Doebert, BE-RF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AWAKE Review, 28 November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Steffen Doebert, BE-RF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AWAKE Review, 28 November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Steffen Doebert, BE-RF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AWAKE Review, 28 November 2019</a:t>
            </a:r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AWAKE Review, 28 November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Steffen Doebert, BE-RF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AWAKE Review, 28 November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Steffen Doebert, BE-RF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AWAKE Review, 28 November 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Steffen Doebert, BE-RF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AWAKE Review, 28 November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Steffen Doebert, BE-RF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AWAKE Review, 28 November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Steffen Doebert, BE-RF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AWAKE Review, 28 November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Steffen Doebert, BE-RF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AWAKE Review, 28 November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Steffen Doebert, BE-RF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9871136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AWAKE Review, 28 November 2019</a:t>
            </a:r>
            <a:endParaRPr lang="en-US" dirty="0"/>
          </a:p>
        </p:txBody>
      </p:sp>
      <p:pic>
        <p:nvPicPr>
          <p:cNvPr id="7" name="Picture 6" descr="AWAKE_white_background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3437" y="166679"/>
            <a:ext cx="1084856" cy="546044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3.e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744" y="1680341"/>
            <a:ext cx="11724041" cy="126693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Electron source systems for AWAKE Run 2</a:t>
            </a:r>
            <a:br>
              <a:rPr lang="en-US" sz="4800" dirty="0" smtClean="0"/>
            </a:br>
            <a:endParaRPr lang="en-US" sz="31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114450" y="4042761"/>
            <a:ext cx="51554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LWFA4AWAKE meeting, 11.4.2022	</a:t>
            </a:r>
          </a:p>
          <a:p>
            <a:pPr algn="ctr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Steffen Doebert,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91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568" y="1456529"/>
            <a:ext cx="3473633" cy="2191287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591043" y="1143000"/>
                <a:ext cx="1077033" cy="261610"/>
              </a:xfrm>
              <a:prstGeom prst="rect">
                <a:avLst/>
              </a:prstGeom>
              <a:ln w="25400">
                <a:solidFill>
                  <a:srgbClr val="00206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Max_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1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1043" y="1143000"/>
                <a:ext cx="1077033" cy="261610"/>
              </a:xfrm>
              <a:prstGeom prst="rect">
                <a:avLst/>
              </a:prstGeom>
              <a:blipFill>
                <a:blip r:embed="rId3"/>
                <a:stretch>
                  <a:fillRect b="-10870"/>
                </a:stretch>
              </a:blipFill>
              <a:ln w="25400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811" y="1454379"/>
            <a:ext cx="3567462" cy="2173224"/>
          </a:xfrm>
          <a:prstGeom prst="rect">
            <a:avLst/>
          </a:prstGeom>
          <a:ln w="15875">
            <a:solidFill>
              <a:srgbClr val="002060"/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7239001" y="1149161"/>
            <a:ext cx="1077033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Bunch Length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812" y="4102419"/>
            <a:ext cx="3580525" cy="233974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35" y="4102418"/>
            <a:ext cx="3558497" cy="233319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7274911" y="3788789"/>
            <a:ext cx="1361447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Bunch Emittance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515866" y="3788789"/>
            <a:ext cx="1077033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Spread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35926" y="452736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3.1 100pC-1000pC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50126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3. High Current Operation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332884" y="6435608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Mohsen Dayyani Kelisani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756818" y="187411"/>
            <a:ext cx="72515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Flexibility to produce higher charge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0.1 to 1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nC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per bunch</a:t>
            </a:r>
          </a:p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57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9165" y="452582"/>
            <a:ext cx="6465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RUN 2 injector parameter for 150 MeV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2727" y="2863273"/>
            <a:ext cx="57634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Energy: 		151.8 MeV</a:t>
            </a:r>
          </a:p>
          <a:p>
            <a:r>
              <a:rPr lang="en-US" sz="2000" b="1" dirty="0" smtClean="0"/>
              <a:t>Energy Spread:	144.5 </a:t>
            </a:r>
            <a:r>
              <a:rPr lang="en-US" sz="2000" b="1" dirty="0" err="1"/>
              <a:t>k</a:t>
            </a:r>
            <a:r>
              <a:rPr lang="en-US" sz="2000" b="1" dirty="0" err="1" smtClean="0"/>
              <a:t>eV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rms</a:t>
            </a:r>
            <a:endParaRPr lang="en-US" sz="2000" b="1" dirty="0" smtClean="0"/>
          </a:p>
          <a:p>
            <a:r>
              <a:rPr lang="en-US" sz="2000" b="1" dirty="0" smtClean="0"/>
              <a:t>Emittance: x/y:	0.7 mm </a:t>
            </a:r>
            <a:r>
              <a:rPr lang="en-US" sz="2000" b="1" dirty="0" err="1" smtClean="0"/>
              <a:t>mrad</a:t>
            </a:r>
            <a:endParaRPr lang="en-US" sz="2000" b="1" dirty="0" smtClean="0"/>
          </a:p>
          <a:p>
            <a:r>
              <a:rPr lang="en-US" sz="2000" b="1" dirty="0" smtClean="0"/>
              <a:t>Bunch length: 	60 um </a:t>
            </a:r>
            <a:r>
              <a:rPr lang="en-US" sz="2000" b="1" dirty="0" err="1" smtClean="0"/>
              <a:t>rms</a:t>
            </a:r>
            <a:endParaRPr lang="en-US" sz="2000" b="1" dirty="0" smtClean="0"/>
          </a:p>
          <a:p>
            <a:r>
              <a:rPr lang="en-US" sz="2000" b="1" dirty="0" smtClean="0"/>
              <a:t>Bunch Charge: 	100 </a:t>
            </a:r>
            <a:r>
              <a:rPr lang="en-US" sz="2000" b="1" dirty="0" err="1" smtClean="0"/>
              <a:t>pC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95927" y="1034396"/>
            <a:ext cx="9707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Only scaled down accelerating gradient, identical initial distributions, </a:t>
            </a:r>
          </a:p>
          <a:p>
            <a:r>
              <a:rPr lang="en-US" sz="2000" b="1" dirty="0" smtClean="0"/>
              <a:t>no new optimization</a:t>
            </a:r>
            <a:endParaRPr lang="en-GB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968" y="1862431"/>
            <a:ext cx="6596105" cy="494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7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9165" y="452582"/>
            <a:ext cx="6465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RUN 2 injector parameter for 150 MeV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65" y="978977"/>
            <a:ext cx="5500253" cy="571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25" y="3409950"/>
            <a:ext cx="57150" cy="38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763" y="914247"/>
            <a:ext cx="5814292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7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9165" y="452582"/>
            <a:ext cx="6465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RUN 2 injector parameter for 150 MeV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763" y="1293090"/>
            <a:ext cx="6399260" cy="479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43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9164" y="452582"/>
            <a:ext cx="7730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Original tentative RUN 2 injector parameter for 160 MeV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2727" y="2863273"/>
            <a:ext cx="57634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Energy: 		161.8 MeV</a:t>
            </a:r>
          </a:p>
          <a:p>
            <a:r>
              <a:rPr lang="en-US" sz="2000" b="1" dirty="0" smtClean="0"/>
              <a:t>Energy Spread:	172.8 </a:t>
            </a:r>
            <a:r>
              <a:rPr lang="en-US" sz="2000" b="1" dirty="0" err="1"/>
              <a:t>k</a:t>
            </a:r>
            <a:r>
              <a:rPr lang="en-US" sz="2000" b="1" dirty="0" err="1" smtClean="0"/>
              <a:t>eV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rms</a:t>
            </a:r>
            <a:endParaRPr lang="en-US" sz="2000" b="1" dirty="0" smtClean="0"/>
          </a:p>
          <a:p>
            <a:r>
              <a:rPr lang="en-US" sz="2000" b="1" dirty="0" smtClean="0"/>
              <a:t>Emittance: x/y:	0.7 mm </a:t>
            </a:r>
            <a:r>
              <a:rPr lang="en-US" sz="2000" b="1" dirty="0" err="1" smtClean="0"/>
              <a:t>mrad</a:t>
            </a:r>
            <a:endParaRPr lang="en-US" sz="2000" b="1" dirty="0" smtClean="0"/>
          </a:p>
          <a:p>
            <a:r>
              <a:rPr lang="en-US" sz="2000" b="1" dirty="0" smtClean="0"/>
              <a:t>Bunch length: 	60 um </a:t>
            </a:r>
            <a:r>
              <a:rPr lang="en-US" sz="2000" b="1" dirty="0" err="1" smtClean="0"/>
              <a:t>rms</a:t>
            </a:r>
            <a:endParaRPr lang="en-US" sz="2000" b="1" dirty="0" smtClean="0"/>
          </a:p>
          <a:p>
            <a:r>
              <a:rPr lang="en-US" sz="2000" b="1" dirty="0" smtClean="0"/>
              <a:t>Bunch Charge: 	100 </a:t>
            </a:r>
            <a:r>
              <a:rPr lang="en-US" sz="2000" b="1" dirty="0" err="1" smtClean="0"/>
              <a:t>pC</a:t>
            </a:r>
            <a:endParaRPr lang="en-GB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7237" y="11430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38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52" y="665020"/>
            <a:ext cx="11986652" cy="50470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69417" y="4068028"/>
            <a:ext cx="664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TCV4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632357">
            <a:off x="7073669" y="3436681"/>
            <a:ext cx="790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TSG41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39006" y="2819194"/>
            <a:ext cx="65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TCC4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7662" y="2269827"/>
            <a:ext cx="64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TT41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503589" y="4132015"/>
            <a:ext cx="16884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KLYSTRON AREA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821519">
            <a:off x="4530435" y="4248625"/>
            <a:ext cx="10807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RF GUN 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0821519">
            <a:off x="1547749" y="4686032"/>
            <a:ext cx="10807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RF GUN 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42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5061" y="1490019"/>
            <a:ext cx="924178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600" b="1" dirty="0" smtClean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Collaborations:</a:t>
            </a:r>
          </a:p>
          <a:p>
            <a:pPr>
              <a:lnSpc>
                <a:spcPct val="150000"/>
              </a:lnSpc>
            </a:pP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>-    Uppsala, </a:t>
            </a:r>
            <a:r>
              <a:rPr lang="en-GB" sz="2400" b="1" dirty="0" err="1" smtClean="0"/>
              <a:t>rf</a:t>
            </a:r>
            <a:r>
              <a:rPr lang="en-GB" sz="2400" b="1" dirty="0" smtClean="0"/>
              <a:t> hardware and personnel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b="1" dirty="0" smtClean="0"/>
              <a:t>Lancaster</a:t>
            </a:r>
            <a:r>
              <a:rPr lang="en-US" sz="2400" b="1" dirty="0"/>
              <a:t>, </a:t>
            </a:r>
            <a:r>
              <a:rPr lang="en-US" sz="2400" b="1" dirty="0" smtClean="0"/>
              <a:t>personnel</a:t>
            </a:r>
            <a:endParaRPr lang="en-GB" sz="2400" b="1" dirty="0" smtClean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GB" sz="2400" b="1" dirty="0" smtClean="0"/>
              <a:t>CLIC in kind contribution </a:t>
            </a:r>
            <a:endParaRPr lang="en-GB" sz="2400" b="1" dirty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GB" sz="2400" b="1" dirty="0" smtClean="0"/>
              <a:t>CLEAR support for the prototype (infrastructure, services, laser)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GB" sz="2400" b="1" dirty="0" smtClean="0"/>
              <a:t>INFN </a:t>
            </a:r>
            <a:r>
              <a:rPr lang="en-GB" sz="2400" b="1" dirty="0" err="1" smtClean="0"/>
              <a:t>Frascati</a:t>
            </a:r>
            <a:r>
              <a:rPr lang="en-GB" sz="2400" b="1" dirty="0" smtClean="0"/>
              <a:t>, RF-gun, </a:t>
            </a:r>
            <a:r>
              <a:rPr lang="en-GB" sz="2400" b="1" dirty="0" err="1" smtClean="0"/>
              <a:t>acc</a:t>
            </a:r>
            <a:r>
              <a:rPr lang="en-GB" sz="2400" b="1" dirty="0" smtClean="0"/>
              <a:t>-structure design</a:t>
            </a:r>
            <a:r>
              <a:rPr lang="en-GB" sz="2400" b="1" dirty="0"/>
              <a:t/>
            </a:r>
            <a:br>
              <a:rPr lang="en-GB" sz="2400" b="1" dirty="0"/>
            </a:br>
            <a:endParaRPr lang="en-US" sz="2400" b="1" dirty="0" smtClean="0"/>
          </a:p>
          <a:p>
            <a:pPr>
              <a:lnSpc>
                <a:spcPct val="150000"/>
              </a:lnSpc>
            </a:pPr>
            <a:endParaRPr lang="en-GB" sz="2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54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52" y="901537"/>
            <a:ext cx="9336330" cy="53150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03242" y="252873"/>
            <a:ext cx="954156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Injector prototype in CTF2</a:t>
            </a:r>
          </a:p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GB" sz="3600" b="1" dirty="0" smtClean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CLEAR and AWAKE</a:t>
            </a:r>
          </a:p>
          <a:p>
            <a:pPr algn="ctr"/>
            <a:r>
              <a:rPr lang="en-GB" sz="2400" b="1" dirty="0" smtClean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 (AWAKE Run2 Test Injector)</a:t>
            </a:r>
          </a:p>
          <a:p>
            <a:pPr algn="ctr"/>
            <a:endParaRPr lang="en-GB" sz="36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87320" y="5738070"/>
            <a:ext cx="9655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1155CC"/>
                </a:solidFill>
              </a:rPr>
              <a:t>Reduced scale prototype, 60 MeV, INFN RF-GUN, T24 as </a:t>
            </a:r>
            <a:r>
              <a:rPr lang="en-GB" dirty="0" err="1" smtClean="0">
                <a:solidFill>
                  <a:srgbClr val="1155CC"/>
                </a:solidFill>
              </a:rPr>
              <a:t>buncher</a:t>
            </a:r>
            <a:r>
              <a:rPr lang="en-GB" dirty="0" smtClean="0">
                <a:solidFill>
                  <a:srgbClr val="1155CC"/>
                </a:solidFill>
              </a:rPr>
              <a:t> and PSI-structure for acceleration.</a:t>
            </a:r>
          </a:p>
          <a:p>
            <a:r>
              <a:rPr lang="en-GB" dirty="0" smtClean="0">
                <a:solidFill>
                  <a:srgbClr val="1155CC"/>
                </a:solidFill>
              </a:rPr>
              <a:t>Goal: demonstrate the velocity bunching and emittance preservation with x-band</a:t>
            </a:r>
            <a:endParaRPr lang="en-GB" dirty="0">
              <a:solidFill>
                <a:srgbClr val="1155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0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26183" y="250562"/>
            <a:ext cx="9101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 in CTF2</a:t>
            </a:r>
            <a:endParaRPr lang="en-GB" sz="36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305" y="969946"/>
            <a:ext cx="7621172" cy="57158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1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3242" y="536712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and Outlook</a:t>
            </a:r>
            <a:endParaRPr lang="en-GB" sz="36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02235" y="1571294"/>
            <a:ext cx="8681569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Solid baseline of the new injector is existing</a:t>
            </a:r>
          </a:p>
          <a:p>
            <a:endParaRPr lang="en-GB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 Design, Integration and Parameter optimisation for both injectors ongoing</a:t>
            </a:r>
          </a:p>
          <a:p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Prototyping of key elements (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-gun,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-structures, RF –system, diagnostics) and corresponding test injector already well advanced</a:t>
            </a:r>
            <a:endParaRPr lang="en-GB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Several  important and active collaborations in place to support the tasks with significant contributions.</a:t>
            </a:r>
            <a:b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9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AA8B404E-5E81-4843-A259-8D7D663D6B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96" y="1172895"/>
            <a:ext cx="8612861" cy="4415155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C5868021-B1C0-8741-83A1-70AFC4545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922" y="55502"/>
            <a:ext cx="10515600" cy="623228"/>
          </a:xfrm>
        </p:spPr>
        <p:txBody>
          <a:bodyPr>
            <a:normAutofit fontScale="90000"/>
          </a:bodyPr>
          <a:lstStyle/>
          <a:p>
            <a:r>
              <a:rPr lang="en-GB" dirty="0"/>
              <a:t>AWAKE Run 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F1325D-A46C-B540-9A1D-48A7745AC473}"/>
              </a:ext>
            </a:extLst>
          </p:cNvPr>
          <p:cNvSpPr txBox="1"/>
          <p:nvPr/>
        </p:nvSpPr>
        <p:spPr>
          <a:xfrm>
            <a:off x="55151" y="588120"/>
            <a:ext cx="11917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è"/>
            </a:pPr>
            <a:r>
              <a:rPr lang="en-US" sz="1600" b="1" dirty="0">
                <a:sym typeface="Wingdings"/>
              </a:rPr>
              <a:t>Demonstrate possibility to use AWAKE scheme for high energy physics applications in mid-term future!</a:t>
            </a:r>
          </a:p>
          <a:p>
            <a:pPr marL="285750" indent="-285750">
              <a:buFont typeface="Wingdings" charset="0"/>
              <a:buChar char="è"/>
            </a:pPr>
            <a:r>
              <a:rPr lang="en-US" sz="1600" dirty="0">
                <a:sym typeface="Wingdings"/>
              </a:rPr>
              <a:t>Start 2021!  </a:t>
            </a:r>
            <a:r>
              <a:rPr lang="en-US" sz="1600" dirty="0" smtClean="0">
                <a:sym typeface="Wingdings"/>
              </a:rPr>
              <a:t>Staged program for ~ 10 years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E95FB6-92BD-F74E-ACD3-8907E53AD6E0}"/>
              </a:ext>
            </a:extLst>
          </p:cNvPr>
          <p:cNvSpPr txBox="1"/>
          <p:nvPr/>
        </p:nvSpPr>
        <p:spPr>
          <a:xfrm>
            <a:off x="1423330" y="5417202"/>
            <a:ext cx="8540959" cy="984885"/>
          </a:xfrm>
          <a:prstGeom prst="rect">
            <a:avLst/>
          </a:prstGeom>
          <a:noFill/>
          <a:ln w="15875">
            <a:solidFill>
              <a:srgbClr val="1155CC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/>
              <a:t>Accelerate an electron beam to high energy </a:t>
            </a:r>
            <a:r>
              <a:rPr lang="en-US" sz="1600" dirty="0"/>
              <a:t>(gradient of 0.5-1GV/m)</a:t>
            </a:r>
            <a:endParaRPr lang="en-US" sz="1400" b="1" dirty="0"/>
          </a:p>
          <a:p>
            <a:pPr>
              <a:spcAft>
                <a:spcPts val="600"/>
              </a:spcAft>
            </a:pPr>
            <a:r>
              <a:rPr lang="en-US" sz="1600" b="1" dirty="0"/>
              <a:t>Preserve electron beam quality </a:t>
            </a:r>
            <a:r>
              <a:rPr lang="en-US" sz="1600" dirty="0"/>
              <a:t>as well as possible (emittance preservation at 10 mm mrad level) </a:t>
            </a:r>
          </a:p>
          <a:p>
            <a:pPr>
              <a:spcAft>
                <a:spcPts val="600"/>
              </a:spcAft>
            </a:pPr>
            <a:r>
              <a:rPr lang="en-US" sz="1600" b="1" dirty="0"/>
              <a:t>Demonstrate scalable </a:t>
            </a:r>
            <a:r>
              <a:rPr lang="en-US" sz="1600" dirty="0"/>
              <a:t>plasma source technology (e.g. helicon prototype)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0A4E86-F1D0-A34B-84CB-A95B8F3DCEE2}"/>
              </a:ext>
            </a:extLst>
          </p:cNvPr>
          <p:cNvSpPr txBox="1"/>
          <p:nvPr/>
        </p:nvSpPr>
        <p:spPr>
          <a:xfrm>
            <a:off x="1423330" y="5059182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155CC"/>
                </a:solidFill>
                <a:highlight>
                  <a:srgbClr val="FFFF00"/>
                </a:highlight>
              </a:rPr>
              <a:t>Goals:</a:t>
            </a:r>
          </a:p>
        </p:txBody>
      </p:sp>
      <p:sp>
        <p:nvSpPr>
          <p:cNvPr id="2" name="Rectangle 1"/>
          <p:cNvSpPr/>
          <p:nvPr/>
        </p:nvSpPr>
        <p:spPr>
          <a:xfrm>
            <a:off x="7035335" y="989815"/>
            <a:ext cx="5091766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Need to work in blow-out regime and do beam-loading</a:t>
            </a: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New electron </a:t>
            </a:r>
            <a:r>
              <a:rPr lang="en-US" sz="1400" b="1" dirty="0" smtClean="0">
                <a:solidFill>
                  <a:srgbClr val="FF0000"/>
                </a:solidFill>
                <a:sym typeface="Wingdings" pitchFamily="2" charset="2"/>
              </a:rPr>
              <a:t>beam based on x-band:</a:t>
            </a:r>
            <a:br>
              <a:rPr lang="en-US" sz="1400" b="1" dirty="0" smtClean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sz="1400" b="1" dirty="0" smtClean="0">
                <a:solidFill>
                  <a:srgbClr val="FF0000"/>
                </a:solidFill>
                <a:sym typeface="Wingdings" pitchFamily="2" charset="2"/>
              </a:rPr>
              <a:t>150 </a:t>
            </a: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MeV, 200 fs, 100 </a:t>
            </a:r>
            <a:r>
              <a:rPr lang="en-US" sz="1400" b="1" dirty="0" err="1">
                <a:solidFill>
                  <a:srgbClr val="FF0000"/>
                </a:solidFill>
                <a:sym typeface="Wingdings" pitchFamily="2" charset="2"/>
              </a:rPr>
              <a:t>pC</a:t>
            </a: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, σ = 5.75 </a:t>
            </a:r>
            <a:r>
              <a:rPr lang="en-US" sz="1400" b="1" dirty="0" smtClean="0">
                <a:solidFill>
                  <a:srgbClr val="FF0000"/>
                </a:solidFill>
                <a:sym typeface="Wingdings" pitchFamily="2" charset="2"/>
              </a:rPr>
              <a:t>µm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08E7F3-7935-0C41-A697-5855A98DE8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648" y="1878833"/>
            <a:ext cx="3750885" cy="1211573"/>
          </a:xfrm>
          <a:prstGeom prst="rect">
            <a:avLst/>
          </a:prstGeom>
          <a:ln w="22225">
            <a:solidFill>
              <a:schemeClr val="bg1">
                <a:lumMod val="85000"/>
              </a:schemeClr>
            </a:solidFill>
          </a:ln>
        </p:spPr>
      </p:pic>
      <p:pic>
        <p:nvPicPr>
          <p:cNvPr id="14" name="Picture 13" descr="A picture containing indoor, engine, several, miller&#10;&#10;Description automatically generated">
            <a:extLst>
              <a:ext uri="{FF2B5EF4-FFF2-40B4-BE49-F238E27FC236}">
                <a16:creationId xmlns:a16="http://schemas.microsoft.com/office/drawing/2014/main" id="{E9F9E26C-9E70-D049-8D82-BF64D43E62CB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9453" y="3232227"/>
            <a:ext cx="1783080" cy="133731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6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4519" y="2340345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material</a:t>
            </a:r>
            <a:endParaRPr lang="en-GB" sz="36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95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chedule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70370" y="6067112"/>
            <a:ext cx="605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more conflicts with CLEAR for time being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648114"/>
              </p:ext>
            </p:extLst>
          </p:nvPr>
        </p:nvGraphicFramePr>
        <p:xfrm>
          <a:off x="342245" y="1258491"/>
          <a:ext cx="11306175" cy="300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Worksheet" r:id="rId4" imgW="11306079" imgH="3009900" progId="Excel.Sheet.12">
                  <p:embed/>
                </p:oleObj>
              </mc:Choice>
              <mc:Fallback>
                <p:oleObj name="Worksheet" r:id="rId4" imgW="11306079" imgH="30099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2245" y="1258491"/>
                        <a:ext cx="11306175" cy="300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83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90194" y="138949"/>
            <a:ext cx="7222922" cy="71713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New layout proposal from Uppsala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975" y="982920"/>
            <a:ext cx="8168919" cy="52155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41204" y="6325299"/>
            <a:ext cx="3489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K. Pepitone, V. Clerc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457813" y="3909270"/>
            <a:ext cx="1333849" cy="36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155CC"/>
                </a:solidFill>
              </a:rPr>
              <a:t>TCV4</a:t>
            </a:r>
            <a:endParaRPr lang="en-GB" b="1" dirty="0">
              <a:solidFill>
                <a:srgbClr val="1155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3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D91F5BD-06F6-554A-AF21-4840D4BDB2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77" y="1776046"/>
            <a:ext cx="3847999" cy="470973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2ED0B6F-A048-1441-BFD3-F96BD5FD5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00" y="392026"/>
            <a:ext cx="10203708" cy="999652"/>
          </a:xfrm>
        </p:spPr>
        <p:txBody>
          <a:bodyPr>
            <a:noAutofit/>
          </a:bodyPr>
          <a:lstStyle/>
          <a:p>
            <a:r>
              <a:rPr lang="en-GB" sz="2800" dirty="0"/>
              <a:t>AWAKE Run 2a:  Demonstrate Electron Seeding of Self-Modulation in First Plasma Cell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6227AD-A904-0E44-95D8-FB21B5C5FCDA}"/>
              </a:ext>
            </a:extLst>
          </p:cNvPr>
          <p:cNvSpPr/>
          <p:nvPr/>
        </p:nvSpPr>
        <p:spPr>
          <a:xfrm>
            <a:off x="597877" y="1637382"/>
            <a:ext cx="3701561" cy="306650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D72F99-DA7A-484F-B566-A043E31FC658}"/>
              </a:ext>
            </a:extLst>
          </p:cNvPr>
          <p:cNvSpPr txBox="1"/>
          <p:nvPr/>
        </p:nvSpPr>
        <p:spPr>
          <a:xfrm>
            <a:off x="5350164" y="1232522"/>
            <a:ext cx="5260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Why electron bunch seeding:</a:t>
            </a:r>
          </a:p>
          <a:p>
            <a:r>
              <a:rPr lang="en-GB" sz="1600" dirty="0">
                <a:sym typeface="Wingdings" pitchFamily="2" charset="2"/>
              </a:rPr>
              <a:t> Modulates entire proton bunch with phase reproducibility</a:t>
            </a:r>
            <a:endParaRPr lang="en-GB" sz="16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7E9010E-22C7-8748-A37A-3DA11D2BD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581" y="5369456"/>
            <a:ext cx="5469661" cy="36933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Run 2a: use the existing AWAKE Facility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D7D71B-F242-F643-BF60-6562EDD2235D}"/>
              </a:ext>
            </a:extLst>
          </p:cNvPr>
          <p:cNvSpPr txBox="1"/>
          <p:nvPr/>
        </p:nvSpPr>
        <p:spPr>
          <a:xfrm>
            <a:off x="352581" y="5699763"/>
            <a:ext cx="3450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ym typeface="Wingdings" pitchFamily="2" charset="2"/>
              </a:rPr>
              <a:t> Physics program in ~2021/2022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7F0828-34E7-3843-B9E2-334620EC95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074" y="2169783"/>
            <a:ext cx="6779726" cy="250555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55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242" y="122171"/>
            <a:ext cx="10618507" cy="717134"/>
          </a:xfrm>
        </p:spPr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arameters for both injectors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00430" y="1974786"/>
              <a:ext cx="11227123" cy="1381876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1573115">
                      <a:extLst>
                        <a:ext uri="{9D8B030D-6E8A-4147-A177-3AD203B41FA5}">
                          <a16:colId xmlns:a16="http://schemas.microsoft.com/office/drawing/2014/main" val="599800641"/>
                        </a:ext>
                      </a:extLst>
                    </a:gridCol>
                    <a:gridCol w="1482051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974093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072821">
                      <a:extLst>
                        <a:ext uri="{9D8B030D-6E8A-4147-A177-3AD203B41FA5}">
                          <a16:colId xmlns:a16="http://schemas.microsoft.com/office/drawing/2014/main" val="3052793350"/>
                        </a:ext>
                      </a:extLst>
                    </a:gridCol>
                    <a:gridCol w="1627464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661020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136275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473809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74662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b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stability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Charge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r>
                            <a:rPr lang="en-US" sz="1600" b="1" baseline="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size</a:t>
                          </a:r>
                          <a:br>
                            <a:rPr lang="en-US" sz="1600" b="1" baseline="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baseline="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plasma focus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1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𝟖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𝐌𝐞𝐕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1600" b="1" i="0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GB" sz="1600" b="1" i="0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%</m:t>
                              </m:r>
                            </m:oMath>
                          </a14:m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600" b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𝐬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  <m:r>
                                  <a:rPr lang="en-US" sz="1600" b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𝟔𝟎𝟎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𝐩</m:t>
                                </m:r>
                                <m:r>
                                  <a:rPr lang="en-US" sz="16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𝐂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</a:t>
                          </a:r>
                          <a:r>
                            <a:rPr lang="en-US" sz="1600" b="1" baseline="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- 5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~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𝟏𝟗𝟎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µ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2</a:t>
                          </a:r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𝐌𝐞𝐕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GB" sz="1600" b="1" i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%</m:t>
                              </m:r>
                            </m:oMath>
                          </a14:m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?</a:t>
                          </a:r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𝟎𝟎</m:t>
                                </m:r>
                                <m:r>
                                  <a:rPr lang="en-GB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𝟑𝟎𝟎</m:t>
                                </m:r>
                                <m:r>
                                  <a:rPr lang="en-US" sz="1600" b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𝐟𝐬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  <m:r>
                                  <a:rPr lang="en-US" sz="1600" b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𝐩</m:t>
                                </m:r>
                                <m:r>
                                  <a:rPr lang="en-US" sz="1600" b="1" i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𝐂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</a:t>
                          </a:r>
                          <a:r>
                            <a:rPr lang="en-US" sz="1600" b="1" baseline="0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𝟓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𝟕𝟓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µ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0944332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8576175"/>
                  </p:ext>
                </p:extLst>
              </p:nvPr>
            </p:nvGraphicFramePr>
            <p:xfrm>
              <a:off x="300430" y="1974786"/>
              <a:ext cx="11227123" cy="1381876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1573115">
                      <a:extLst>
                        <a:ext uri="{9D8B030D-6E8A-4147-A177-3AD203B41FA5}">
                          <a16:colId xmlns:a16="http://schemas.microsoft.com/office/drawing/2014/main" val="599800641"/>
                        </a:ext>
                      </a:extLst>
                    </a:gridCol>
                    <a:gridCol w="1482051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974093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072821">
                      <a:extLst>
                        <a:ext uri="{9D8B030D-6E8A-4147-A177-3AD203B41FA5}">
                          <a16:colId xmlns:a16="http://schemas.microsoft.com/office/drawing/2014/main" val="3052793350"/>
                        </a:ext>
                      </a:extLst>
                    </a:gridCol>
                    <a:gridCol w="1627464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661020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136275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473809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74662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b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stability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Charge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r>
                            <a:rPr lang="en-US" sz="1600" b="1" baseline="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size</a:t>
                          </a:r>
                          <a:br>
                            <a:rPr lang="en-US" sz="1600" b="1" baseline="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baseline="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plasma focus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1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6148" t="-250943" r="-550000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6352" t="-250943" r="-744025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4232" t="-250943" r="-276779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06618" t="-250943" r="-171691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5179" t="-250943" r="-108482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61983" t="-250943" r="-413" b="-1320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2</a:t>
                          </a:r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6148" t="-357692" r="-550000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6352" t="-357692" r="-744025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?</a:t>
                          </a:r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4232" t="-357692" r="-276779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06618" t="-357692" r="-171691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5179" t="-357692" r="-108482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61983" t="-357692" r="-413" b="-3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9443326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TextBox 10"/>
          <p:cNvSpPr txBox="1"/>
          <p:nvPr/>
        </p:nvSpPr>
        <p:spPr>
          <a:xfrm>
            <a:off x="982677" y="4592249"/>
            <a:ext cx="6173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Energy as high as affordable 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Energy spread as low as possible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Energy stability as good as possible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Emittance reasonably low, no need for ultra-low</a:t>
            </a: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89540" y="1033827"/>
            <a:ext cx="10737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Working documents held by Rebecca (Injector 2, EDMS 2378918) and John (Injector 1, EDMS 2417022,2588263)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2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98" y="243470"/>
            <a:ext cx="10515600" cy="1765425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Well advanced concept and beam dynamics design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66886" y="4805062"/>
              <a:ext cx="4863328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𝑴𝒆𝑽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𝒇𝒔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%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smtClean="0"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400" smtClean="0">
                                        <a:latin typeface="Cambria Math" panose="02040503050406030204" pitchFamily="18" charset="0"/>
                                      </a:rPr>
                                      <m:t>𝒂𝒗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𝟏𝟔𝟓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𝟐𝟎𝟕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0.44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1" i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400" b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400" b="1" i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en-US" sz="1400" b="1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9</a:t>
                          </a:r>
                          <a:endParaRPr lang="en-US" sz="1400" b="1" u="sng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latin typeface="Cambria Math" panose="02040503050406030204" pitchFamily="18" charset="0"/>
                                  </a:rPr>
                                  <m:t>168</m:t>
                                </m:r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5764317"/>
                  </p:ext>
                </p:extLst>
              </p:nvPr>
            </p:nvGraphicFramePr>
            <p:xfrm>
              <a:off x="766886" y="4805062"/>
              <a:ext cx="4863328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19" t="-1515" r="-476978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719" t="-1515" r="-376978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2174" t="-1515" r="-279710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25781" t="-1515" r="-201563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29134" t="-1515" r="-103150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5000" t="-1515" r="-2344" b="-969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19" t="-111667" r="-476978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2174" t="-111667" r="-279710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0.44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29134" t="-111667" r="-103150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5000" t="-111667" r="-2344" b="-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504" y="4533186"/>
            <a:ext cx="5029200" cy="1815992"/>
          </a:xfrm>
          <a:prstGeom prst="rect">
            <a:avLst/>
          </a:prstGeom>
          <a:solidFill>
            <a:schemeClr val="bg1"/>
          </a:solidFill>
          <a:ln w="22225">
            <a:solidFill>
              <a:srgbClr val="00206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011746" y="3169992"/>
              <a:ext cx="4343118" cy="1218091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91591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909260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989285210"/>
                        </a:ext>
                      </a:extLst>
                    </a:gridCol>
                  </a:tblGrid>
                  <a:tr h="308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Gun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II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1459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3.0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  <a:tr h="320861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Gradient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35</m:t>
                                </m:r>
                                <m:r>
                                  <a:rPr lang="en-US" sz="120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u="sng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0625565"/>
                      </a:ext>
                    </a:extLst>
                  </a:tr>
                  <a:tr h="269522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N. Cell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1.5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30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01131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4511212"/>
                  </p:ext>
                </p:extLst>
              </p:nvPr>
            </p:nvGraphicFramePr>
            <p:xfrm>
              <a:off x="7011746" y="3169992"/>
              <a:ext cx="4343118" cy="1218091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91591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909260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989285210"/>
                        </a:ext>
                      </a:extLst>
                    </a:gridCol>
                  </a:tblGrid>
                  <a:tr h="308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Gun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II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1459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105882" r="-276667" b="-20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18978" t="-105882" r="-202920" b="-20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16667" t="-105882" r="-101449" b="-20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16667" t="-105882" r="-1449" b="-2078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  <a:tr h="320861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Gradient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198113" r="-276667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18978" t="-198113" r="-20292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16667" t="-198113" r="-101449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16667" t="-198113" r="-1449" b="-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062556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N. Cell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351111" r="-276667" b="-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18978" t="-351111" r="-202920" b="-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16667" t="-351111" r="-101449" b="-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16667" t="-351111" r="-1449" b="-1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11317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986579" y="2060798"/>
              <a:ext cx="3733800" cy="640019"/>
            </p:xfrm>
            <a:graphic>
              <a:graphicData uri="http://schemas.openxmlformats.org/drawingml/2006/table">
                <a:tbl>
                  <a:tblPr firstRow="1" bandRow="1">
                    <a:tableStyleId>{2A488322-F2BA-4B5B-9748-0D474271808F}</a:tableStyleId>
                  </a:tblPr>
                  <a:tblGrid>
                    <a:gridCol w="787412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78169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21564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93772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649357">
                      <a:extLst>
                        <a:ext uri="{9D8B030D-6E8A-4147-A177-3AD203B41FA5}">
                          <a16:colId xmlns:a16="http://schemas.microsoft.com/office/drawing/2014/main" val="2413272670"/>
                        </a:ext>
                      </a:extLst>
                    </a:gridCol>
                  </a:tblGrid>
                  <a:tr h="2649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𝝀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𝒏𝒎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𝒘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𝒆𝒗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dirty="0" smtClean="0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dirty="0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𝒑𝒔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1" i="0" smtClean="0">
                                        <a:latin typeface="Cambria Math" panose="02040503050406030204" pitchFamily="18" charset="0"/>
                                      </a:rPr>
                                      <m:t>𝐧</m:t>
                                    </m:r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56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262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4.31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0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1.0−5.0</m:t>
                                </m:r>
                              </m:oMath>
                            </m:oMathPara>
                          </a14:m>
                          <a:endParaRPr lang="en-US" sz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0.1-1.0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3304081"/>
                  </p:ext>
                </p:extLst>
              </p:nvPr>
            </p:nvGraphicFramePr>
            <p:xfrm>
              <a:off x="6986579" y="2060798"/>
              <a:ext cx="3733800" cy="640019"/>
            </p:xfrm>
            <a:graphic>
              <a:graphicData uri="http://schemas.openxmlformats.org/drawingml/2006/table">
                <a:tbl>
                  <a:tblPr firstRow="1" bandRow="1">
                    <a:tableStyleId>{2A488322-F2BA-4B5B-9748-0D474271808F}</a:tableStyleId>
                  </a:tblPr>
                  <a:tblGrid>
                    <a:gridCol w="787412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78169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21564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93772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649357">
                      <a:extLst>
                        <a:ext uri="{9D8B030D-6E8A-4147-A177-3AD203B41FA5}">
                          <a16:colId xmlns:a16="http://schemas.microsoft.com/office/drawing/2014/main" val="2413272670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t="-6667" r="-376744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000" t="-6667" r="-276744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18644" t="-6667" r="-202542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89231" t="-6667" r="-83846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72897" t="-6667" r="-1869" b="-14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56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262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000" t="-78689" r="-27674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89231" t="-78689" r="-83846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0.1-1.0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/>
          <p:cNvSpPr txBox="1"/>
          <p:nvPr/>
        </p:nvSpPr>
        <p:spPr>
          <a:xfrm>
            <a:off x="6920504" y="1702456"/>
            <a:ext cx="312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Laser parameters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011746" y="2689826"/>
            <a:ext cx="312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parameters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907632" y="5865352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Mohsen Dayyani Kelisani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24" y="1887122"/>
            <a:ext cx="5969499" cy="2439100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88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design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252673" y="6006353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Mohsen Dayyani Kelisani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49" y="986828"/>
            <a:ext cx="6546705" cy="2132803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49" y="3427164"/>
            <a:ext cx="6608152" cy="2303679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54" y="986828"/>
            <a:ext cx="2979703" cy="2680827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54" y="3937429"/>
            <a:ext cx="3053953" cy="1693825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4266" y="82042"/>
            <a:ext cx="753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Awake schematic RF layout</a:t>
            </a:r>
            <a:endParaRPr lang="en-GB" sz="44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411608" y="4630645"/>
            <a:ext cx="2149111" cy="542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496" y="3811830"/>
            <a:ext cx="1419257" cy="15557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808" y="4253203"/>
            <a:ext cx="1009856" cy="6072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3011" y="4271792"/>
            <a:ext cx="1701300" cy="764215"/>
          </a:xfrm>
          <a:prstGeom prst="rect">
            <a:avLst/>
          </a:prstGeom>
        </p:spPr>
      </p:pic>
      <p:cxnSp>
        <p:nvCxnSpPr>
          <p:cNvPr id="20" name="Straight Connector 19"/>
          <p:cNvCxnSpPr>
            <a:endCxn id="9" idx="3"/>
          </p:cNvCxnSpPr>
          <p:nvPr/>
        </p:nvCxnSpPr>
        <p:spPr>
          <a:xfrm flipH="1">
            <a:off x="6114311" y="4649234"/>
            <a:ext cx="3558778" cy="466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8981892" y="4409657"/>
            <a:ext cx="158621" cy="436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9318766" y="4400328"/>
            <a:ext cx="163207" cy="436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9687479" y="4400328"/>
            <a:ext cx="158621" cy="436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1363241" y="3673330"/>
            <a:ext cx="1576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Solenoid</a:t>
            </a:r>
            <a:endParaRPr lang="en-GB" sz="1200" b="1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872" y="4271792"/>
            <a:ext cx="1701300" cy="764215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3129093" y="4042703"/>
            <a:ext cx="369332" cy="357070"/>
            <a:chOff x="3221372" y="2373790"/>
            <a:chExt cx="369332" cy="357070"/>
          </a:xfrm>
        </p:grpSpPr>
        <p:sp>
          <p:nvSpPr>
            <p:cNvPr id="40" name="Rectangle 39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480951" y="4042703"/>
            <a:ext cx="369332" cy="357070"/>
            <a:chOff x="3221372" y="2373790"/>
            <a:chExt cx="369332" cy="357070"/>
          </a:xfrm>
        </p:grpSpPr>
        <p:sp>
          <p:nvSpPr>
            <p:cNvPr id="49" name="Rectangle 48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495446" y="4042703"/>
            <a:ext cx="369332" cy="357070"/>
            <a:chOff x="3221372" y="2373790"/>
            <a:chExt cx="369332" cy="357070"/>
          </a:xfrm>
        </p:grpSpPr>
        <p:sp>
          <p:nvSpPr>
            <p:cNvPr id="52" name="Rectangle 51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Box 52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867500" y="4042703"/>
            <a:ext cx="369332" cy="357070"/>
            <a:chOff x="3221372" y="2373790"/>
            <a:chExt cx="369332" cy="357070"/>
          </a:xfrm>
        </p:grpSpPr>
        <p:sp>
          <p:nvSpPr>
            <p:cNvPr id="55" name="Rectangle 54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219358" y="4042703"/>
            <a:ext cx="369332" cy="357070"/>
            <a:chOff x="3221372" y="2373790"/>
            <a:chExt cx="369332" cy="357070"/>
          </a:xfrm>
        </p:grpSpPr>
        <p:sp>
          <p:nvSpPr>
            <p:cNvPr id="58" name="Rectangle 57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571374" y="4042703"/>
            <a:ext cx="369332" cy="357070"/>
            <a:chOff x="3221372" y="2373790"/>
            <a:chExt cx="369332" cy="357070"/>
          </a:xfrm>
        </p:grpSpPr>
        <p:sp>
          <p:nvSpPr>
            <p:cNvPr id="61" name="Rectangle 60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923232" y="4042703"/>
            <a:ext cx="369332" cy="357070"/>
            <a:chOff x="3221372" y="2373790"/>
            <a:chExt cx="369332" cy="357070"/>
          </a:xfrm>
        </p:grpSpPr>
        <p:sp>
          <p:nvSpPr>
            <p:cNvPr id="64" name="Rectangle 63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111619" y="4856837"/>
            <a:ext cx="369332" cy="357070"/>
            <a:chOff x="3221372" y="2373790"/>
            <a:chExt cx="369332" cy="357070"/>
          </a:xfrm>
        </p:grpSpPr>
        <p:sp>
          <p:nvSpPr>
            <p:cNvPr id="67" name="Rectangle 66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63477" y="4856837"/>
            <a:ext cx="369332" cy="357070"/>
            <a:chOff x="3221372" y="2373790"/>
            <a:chExt cx="369332" cy="357070"/>
          </a:xfrm>
        </p:grpSpPr>
        <p:sp>
          <p:nvSpPr>
            <p:cNvPr id="70" name="Rectangle 69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TextBox 70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4477972" y="4856837"/>
            <a:ext cx="369332" cy="357070"/>
            <a:chOff x="3221372" y="2373790"/>
            <a:chExt cx="369332" cy="357070"/>
          </a:xfrm>
        </p:grpSpPr>
        <p:sp>
          <p:nvSpPr>
            <p:cNvPr id="73" name="Rectangle 72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850026" y="4856837"/>
            <a:ext cx="369332" cy="357070"/>
            <a:chOff x="3221372" y="2373790"/>
            <a:chExt cx="369332" cy="357070"/>
          </a:xfrm>
        </p:grpSpPr>
        <p:sp>
          <p:nvSpPr>
            <p:cNvPr id="76" name="Rectangle 75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201884" y="4856837"/>
            <a:ext cx="369332" cy="357070"/>
            <a:chOff x="3221372" y="2373790"/>
            <a:chExt cx="369332" cy="357070"/>
          </a:xfrm>
        </p:grpSpPr>
        <p:sp>
          <p:nvSpPr>
            <p:cNvPr id="79" name="Rectangle 78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5553900" y="4856837"/>
            <a:ext cx="369332" cy="357070"/>
            <a:chOff x="3221372" y="2373790"/>
            <a:chExt cx="369332" cy="357070"/>
          </a:xfrm>
        </p:grpSpPr>
        <p:sp>
          <p:nvSpPr>
            <p:cNvPr id="82" name="Rectangle 81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905758" y="4856837"/>
            <a:ext cx="369332" cy="357070"/>
            <a:chOff x="3221372" y="2373790"/>
            <a:chExt cx="369332" cy="357070"/>
          </a:xfrm>
        </p:grpSpPr>
        <p:sp>
          <p:nvSpPr>
            <p:cNvPr id="85" name="Rectangle 84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TextBox 85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sp>
        <p:nvSpPr>
          <p:cNvPr id="87" name="Isosceles Triangle 86"/>
          <p:cNvSpPr/>
          <p:nvPr/>
        </p:nvSpPr>
        <p:spPr>
          <a:xfrm rot="10800000">
            <a:off x="1413318" y="1181844"/>
            <a:ext cx="998290" cy="78856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Isosceles Triangle 87"/>
          <p:cNvSpPr/>
          <p:nvPr/>
        </p:nvSpPr>
        <p:spPr>
          <a:xfrm rot="10800000">
            <a:off x="5793419" y="1181844"/>
            <a:ext cx="998290" cy="78856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Isosceles Triangle 88"/>
          <p:cNvSpPr/>
          <p:nvPr/>
        </p:nvSpPr>
        <p:spPr>
          <a:xfrm rot="10800000">
            <a:off x="3079185" y="1192466"/>
            <a:ext cx="998290" cy="78856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Connector 90"/>
          <p:cNvCxnSpPr>
            <a:stCxn id="87" idx="0"/>
          </p:cNvCxnSpPr>
          <p:nvPr/>
        </p:nvCxnSpPr>
        <p:spPr>
          <a:xfrm flipH="1">
            <a:off x="1912462" y="1970409"/>
            <a:ext cx="1" cy="165607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>
            <a:off x="3577325" y="1981031"/>
            <a:ext cx="1" cy="165607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6292564" y="1981031"/>
            <a:ext cx="1" cy="82803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>
            <a:off x="4627701" y="2798444"/>
            <a:ext cx="1664863" cy="12954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6292564" y="2801001"/>
            <a:ext cx="1267919" cy="133427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/>
          <p:cNvSpPr/>
          <p:nvPr/>
        </p:nvSpPr>
        <p:spPr>
          <a:xfrm>
            <a:off x="6312097" y="1949636"/>
            <a:ext cx="288599" cy="31457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extBox 101"/>
          <p:cNvSpPr txBox="1"/>
          <p:nvPr/>
        </p:nvSpPr>
        <p:spPr>
          <a:xfrm>
            <a:off x="1123896" y="572003"/>
            <a:ext cx="1577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Mini klystron</a:t>
            </a:r>
            <a:br>
              <a:rPr lang="en-GB" sz="1400" b="1" dirty="0" smtClean="0"/>
            </a:br>
            <a:r>
              <a:rPr lang="en-GB" sz="1400" b="1" dirty="0" smtClean="0"/>
              <a:t>7-10 MW, S-band</a:t>
            </a:r>
            <a:endParaRPr lang="en-GB" sz="14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2983809" y="639491"/>
            <a:ext cx="1544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Mini klystron</a:t>
            </a:r>
            <a:br>
              <a:rPr lang="en-GB" sz="1400" b="1" dirty="0" smtClean="0"/>
            </a:br>
            <a:r>
              <a:rPr lang="en-GB" sz="1400" b="1" dirty="0" smtClean="0"/>
              <a:t>5-10 MW, x-band</a:t>
            </a:r>
            <a:endParaRPr lang="en-GB" sz="14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6948276" y="2819732"/>
            <a:ext cx="30001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Possibly long waveguides 30 m</a:t>
            </a:r>
          </a:p>
          <a:p>
            <a:r>
              <a:rPr lang="en-GB" sz="1400" b="1" dirty="0" smtClean="0"/>
              <a:t>Round or double height WG needed</a:t>
            </a:r>
          </a:p>
          <a:p>
            <a:r>
              <a:rPr lang="en-GB" sz="1400" b="1" dirty="0" smtClean="0"/>
              <a:t>Or 2 klystrons</a:t>
            </a:r>
            <a:endParaRPr lang="en-GB" sz="14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6641363" y="1918928"/>
            <a:ext cx="2340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PC, 160 -200 MW</a:t>
            </a:r>
            <a:endParaRPr lang="en-GB" sz="14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6854414" y="864526"/>
            <a:ext cx="2340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50 MW klystron, x-band</a:t>
            </a:r>
            <a:endParaRPr lang="en-GB" sz="14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2447400" y="5678666"/>
            <a:ext cx="6986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Total Energy 150- 160 MeV, 10 Hz rep. rate, single bunch</a:t>
            </a:r>
          </a:p>
          <a:p>
            <a:pPr algn="ctr"/>
            <a:r>
              <a:rPr lang="en-GB" b="1" dirty="0" smtClean="0"/>
              <a:t>Will try to use CLIC developed x-band components as much as possible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719581" y="5045553"/>
            <a:ext cx="36995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~ 80 MV/m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Option with 3 structures at 55 MV/m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1960591" y="1859972"/>
            <a:ext cx="288599" cy="31457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431941" y="2014397"/>
            <a:ext cx="2340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PC, 15 -20 MW</a:t>
            </a:r>
            <a:endParaRPr lang="en-GB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6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3242" y="536712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requirements</a:t>
            </a:r>
            <a:endParaRPr lang="en-GB" sz="36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02234" y="1571294"/>
            <a:ext cx="9438345" cy="286232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certain flexibility in the beam parameters which can be delivered keeping good energy spread and emittance</a:t>
            </a:r>
            <a:b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Energy: +- 10%, Charge +400% ?, Bunch length: 100%, beam size : see transport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onstraint space for hardware</a:t>
            </a:r>
            <a:b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Excellent timing stability and synchronisation with laser and self modulation device</a:t>
            </a:r>
            <a:b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fs stability</a:t>
            </a:r>
          </a:p>
          <a:p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5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590" y="1636192"/>
            <a:ext cx="2985211" cy="1966678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3505200" y="1304410"/>
            <a:ext cx="1447800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Pulse Duration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636191"/>
            <a:ext cx="3124200" cy="1982406"/>
          </a:xfrm>
          <a:prstGeom prst="rect">
            <a:avLst/>
          </a:prstGeom>
          <a:ln w="15875">
            <a:solidFill>
              <a:srgbClr val="002060"/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7348184" y="1290963"/>
            <a:ext cx="1077033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Spot Size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970872"/>
            <a:ext cx="6934200" cy="227419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235926" y="452736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3.1 100pC-1000pC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50126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3. High Current Operation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56818" y="187411"/>
            <a:ext cx="72515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Flexibility to produce higher charge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(for lower plasma density or experimental reasons)</a:t>
            </a:r>
          </a:p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40904" y="6305736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Mohsen Dayyani Kelisani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487517" y="818004"/>
            <a:ext cx="7961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Changing only laser pulse length and adapting magnetic field slightly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48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62321</TotalTime>
  <Words>988</Words>
  <Application>Microsoft Office PowerPoint</Application>
  <PresentationFormat>Widescreen</PresentationFormat>
  <Paragraphs>216</Paragraphs>
  <Slides>22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 Math</vt:lpstr>
      <vt:lpstr>Times New Roman</vt:lpstr>
      <vt:lpstr>Wingdings</vt:lpstr>
      <vt:lpstr>Office Theme</vt:lpstr>
      <vt:lpstr>Worksheet</vt:lpstr>
      <vt:lpstr>Electron source systems for AWAKE Run 2 </vt:lpstr>
      <vt:lpstr>AWAKE Run 2</vt:lpstr>
      <vt:lpstr>AWAKE Run 2a:  Demonstrate Electron Seeding of Self-Modulation in First Plasma Cell</vt:lpstr>
      <vt:lpstr>Parameters for both injectors</vt:lpstr>
      <vt:lpstr>Reference design</vt:lpstr>
      <vt:lpstr>Reference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Schedule </vt:lpstr>
      <vt:lpstr>New layout proposal from Uppsala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Steffen Doebert</cp:lastModifiedBy>
  <cp:revision>956</cp:revision>
  <cp:lastPrinted>2019-11-10T14:33:14Z</cp:lastPrinted>
  <dcterms:created xsi:type="dcterms:W3CDTF">2016-07-07T11:05:41Z</dcterms:created>
  <dcterms:modified xsi:type="dcterms:W3CDTF">2022-04-08T13:25:43Z</dcterms:modified>
</cp:coreProperties>
</file>