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325EB4-11F6-4972-8C34-F70CCA74C933}" type="datetimeFigureOut">
              <a:rPr lang="fr-FR" smtClean="0"/>
              <a:pPr/>
              <a:t>25/11/2010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101687-ABE1-48D9-9513-74006ED9504E}" type="slidenum">
              <a:rPr lang="fr-BE" smtClean="0"/>
              <a:pPr/>
              <a:t>‹N°›</a:t>
            </a:fld>
            <a:endParaRPr lang="fr-BE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/record/numeroIdentifian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BE" sz="4800" dirty="0" smtClean="0">
                <a:solidFill>
                  <a:srgbClr val="002060"/>
                </a:solidFill>
              </a:rPr>
              <a:t>COMPTE-RENDU DE LA JOURNEE DU MERCREDI 24 NOVEMBRE 2010</a:t>
            </a:r>
            <a:endParaRPr lang="fr-BE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Les différents </a:t>
            </a:r>
            <a:r>
              <a:rPr lang="fr-BE" dirty="0" err="1" smtClean="0">
                <a:solidFill>
                  <a:srgbClr val="002060"/>
                </a:solidFill>
                <a:latin typeface="+mn-lt"/>
              </a:rPr>
              <a:t>templates</a:t>
            </a:r>
            <a:r>
              <a:rPr lang="fr-BE" dirty="0" smtClean="0">
                <a:solidFill>
                  <a:srgbClr val="002060"/>
                </a:solidFill>
                <a:latin typeface="+mn-lt"/>
              </a:rPr>
              <a:t> d’</a:t>
            </a:r>
            <a:r>
              <a:rPr lang="fr-BE" dirty="0" err="1" smtClean="0">
                <a:solidFill>
                  <a:srgbClr val="002060"/>
                </a:solidFill>
                <a:latin typeface="+mn-lt"/>
              </a:rPr>
              <a:t>Invenio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BE" sz="2800" dirty="0" smtClean="0"/>
              <a:t>L’interface utilisateur d’</a:t>
            </a:r>
            <a:r>
              <a:rPr lang="fr-BE" sz="2800" dirty="0" err="1" smtClean="0"/>
              <a:t>Invenio</a:t>
            </a:r>
            <a:r>
              <a:rPr lang="fr-BE" sz="2800" dirty="0" smtClean="0"/>
              <a:t> est personnalisable par  la modification des styles (logo, couleur, image,..).</a:t>
            </a:r>
          </a:p>
          <a:p>
            <a:pPr>
              <a:buNone/>
            </a:pPr>
            <a:r>
              <a:rPr lang="fr-BE" sz="2800" dirty="0" smtClean="0"/>
              <a:t>Nous pouvons citer entre autres les exemples suivants:</a:t>
            </a:r>
          </a:p>
          <a:p>
            <a:pPr>
              <a:buFont typeface="Wingdings" pitchFamily="2" charset="2"/>
              <a:buChar char="q"/>
            </a:pPr>
            <a:r>
              <a:rPr lang="fr-BE" sz="2800" dirty="0" smtClean="0"/>
              <a:t>Inspire</a:t>
            </a:r>
          </a:p>
          <a:p>
            <a:pPr>
              <a:buFont typeface="Wingdings" pitchFamily="2" charset="2"/>
              <a:buChar char="q"/>
            </a:pPr>
            <a:r>
              <a:rPr lang="fr-BE" sz="2800" dirty="0" smtClean="0"/>
              <a:t>ILC</a:t>
            </a:r>
          </a:p>
          <a:p>
            <a:pPr>
              <a:buFont typeface="Wingdings" pitchFamily="2" charset="2"/>
              <a:buChar char="q"/>
            </a:pPr>
            <a:r>
              <a:rPr lang="fr-BE" sz="2800" dirty="0" smtClean="0"/>
              <a:t>EPFL</a:t>
            </a:r>
          </a:p>
          <a:p>
            <a:pPr>
              <a:buFont typeface="Wingdings" pitchFamily="2" charset="2"/>
              <a:buChar char="q"/>
            </a:pPr>
            <a:r>
              <a:rPr lang="fr-BE" sz="2800" dirty="0" smtClean="0"/>
              <a:t>RERO DOC</a:t>
            </a:r>
          </a:p>
          <a:p>
            <a:pPr>
              <a:buNone/>
            </a:pPr>
            <a:endParaRPr lang="fr-BE" sz="2800" dirty="0" smtClean="0"/>
          </a:p>
          <a:p>
            <a:pPr>
              <a:buNone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Type de collections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BE" dirty="0" smtClean="0"/>
              <a:t>L’organisation globale des documents par </a:t>
            </a:r>
            <a:r>
              <a:rPr lang="fr-BE" dirty="0" err="1" smtClean="0"/>
              <a:t>Invenio</a:t>
            </a:r>
            <a:r>
              <a:rPr lang="fr-BE" dirty="0" smtClean="0"/>
              <a:t> s’effectue à travers l’arborescence des collections.</a:t>
            </a:r>
          </a:p>
          <a:p>
            <a:pPr>
              <a:buNone/>
            </a:pPr>
            <a:r>
              <a:rPr lang="fr-BE" dirty="0" smtClean="0"/>
              <a:t>Il existe trois types de collections à savoir: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Les collections  régulières (articles, thèses..)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Les collections virtuelles (mots clés, auteurs)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Les collections  externes</a:t>
            </a:r>
          </a:p>
          <a:p>
            <a:pPr>
              <a:buFontTx/>
              <a:buChar char="-"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Droits d’accès des collections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r-BE" sz="3200" dirty="0" smtClean="0"/>
              <a:t>Public</a:t>
            </a:r>
          </a:p>
          <a:p>
            <a:pPr>
              <a:buFont typeface="Wingdings" pitchFamily="2" charset="2"/>
              <a:buChar char="q"/>
            </a:pPr>
            <a:r>
              <a:rPr lang="fr-BE" sz="3200" dirty="0" smtClean="0"/>
              <a:t>Restriction par adresse IP Ou nom de domaines</a:t>
            </a:r>
          </a:p>
          <a:p>
            <a:pPr>
              <a:buFont typeface="Wingdings" pitchFamily="2" charset="2"/>
              <a:buChar char="q"/>
            </a:pPr>
            <a:r>
              <a:rPr lang="fr-BE" sz="3200" dirty="0" smtClean="0"/>
              <a:t>Restriction par groupe</a:t>
            </a:r>
          </a:p>
          <a:p>
            <a:endParaRPr lang="fr-BE" sz="3200" dirty="0" smtClean="0"/>
          </a:p>
          <a:p>
            <a:pPr>
              <a:buNone/>
            </a:pPr>
            <a:r>
              <a:rPr lang="fr-BE" sz="3200" dirty="0" smtClean="0"/>
              <a:t>L’interface de collections est personnalisable</a:t>
            </a:r>
          </a:p>
          <a:p>
            <a:endParaRPr lang="fr-B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Notices bibliographiques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BE" sz="3200" dirty="0" smtClean="0"/>
              <a:t>Les notices bibliographiques sont accessibles à travers l’url:</a:t>
            </a:r>
          </a:p>
          <a:p>
            <a:pPr>
              <a:buNone/>
            </a:pPr>
            <a:r>
              <a:rPr lang="fr-BE" sz="3200" dirty="0" smtClean="0"/>
              <a:t> </a:t>
            </a:r>
            <a:r>
              <a:rPr lang="fr-BE" sz="32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http://localhost/record/numeroIdentifiant</a:t>
            </a:r>
            <a:endParaRPr lang="fr-BE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fr-BE" sz="3200" dirty="0" smtClean="0"/>
              <a:t> Elles peuvent aussi accessible en parcourant l’arborescence de la collection à laquelle elle est attachée</a:t>
            </a:r>
            <a:endParaRPr lang="fr-B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dirty="0" smtClean="0">
                <a:solidFill>
                  <a:srgbClr val="002060"/>
                </a:solidFill>
                <a:latin typeface="+mn-lt"/>
              </a:rPr>
              <a:t>Fonctionnalités du moteur de recherche</a:t>
            </a:r>
            <a:endParaRPr lang="fr-BE" sz="3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BE" dirty="0" smtClean="0"/>
              <a:t>Interface de recherche simple et personnalisable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Recherche basée sur la combinaison de Métadonnées, full-</a:t>
            </a:r>
            <a:r>
              <a:rPr lang="fr-BE" dirty="0" err="1" smtClean="0"/>
              <a:t>text</a:t>
            </a:r>
            <a:r>
              <a:rPr lang="fr-BE" dirty="0" smtClean="0"/>
              <a:t>, citations</a:t>
            </a:r>
          </a:p>
          <a:p>
            <a:pPr>
              <a:buFont typeface="Wingdings" pitchFamily="2" charset="2"/>
              <a:buChar char="q"/>
            </a:pPr>
            <a:r>
              <a:rPr lang="fr-BE" dirty="0" err="1" smtClean="0"/>
              <a:t>Synthaxe</a:t>
            </a:r>
            <a:r>
              <a:rPr lang="fr-BE" dirty="0" smtClean="0"/>
              <a:t> de moteur de recherche à la </a:t>
            </a:r>
            <a:r>
              <a:rPr lang="fr-BE" dirty="0" err="1" smtClean="0"/>
              <a:t>google</a:t>
            </a:r>
            <a:r>
              <a:rPr lang="fr-BE" dirty="0" smtClean="0"/>
              <a:t>, recherche basée sur les champs , MARC, expressions régulières, requêtes booléennes, parenthèse, période…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  Les résultats des recherches peuvent être triés suivant certains critères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400" dirty="0" smtClean="0">
                <a:solidFill>
                  <a:srgbClr val="002060"/>
                </a:solidFill>
                <a:latin typeface="+mn-lt"/>
              </a:rPr>
              <a:t>Fonctionnalités Web 2.0</a:t>
            </a:r>
            <a:endParaRPr lang="fr-BE" sz="4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BE" dirty="0" smtClean="0"/>
              <a:t> </a:t>
            </a:r>
            <a:r>
              <a:rPr lang="fr-BE" sz="3600" dirty="0" smtClean="0"/>
              <a:t>Création de comptes</a:t>
            </a:r>
          </a:p>
          <a:p>
            <a:pPr>
              <a:buFont typeface="Wingdings" pitchFamily="2" charset="2"/>
              <a:buChar char="q"/>
            </a:pPr>
            <a:r>
              <a:rPr lang="fr-BE" sz="3600" dirty="0" smtClean="0"/>
              <a:t>Commentaires</a:t>
            </a:r>
          </a:p>
          <a:p>
            <a:pPr>
              <a:buFont typeface="Wingdings" pitchFamily="2" charset="2"/>
              <a:buChar char="q"/>
            </a:pPr>
            <a:r>
              <a:rPr lang="fr-BE" sz="3600" dirty="0" smtClean="0"/>
              <a:t>Paniers</a:t>
            </a:r>
          </a:p>
          <a:p>
            <a:pPr>
              <a:buFont typeface="Wingdings" pitchFamily="2" charset="2"/>
              <a:buChar char="q"/>
            </a:pPr>
            <a:r>
              <a:rPr lang="fr-BE" sz="3600" dirty="0" smtClean="0"/>
              <a:t>Alertes</a:t>
            </a:r>
          </a:p>
          <a:p>
            <a:pPr>
              <a:buFont typeface="Wingdings" pitchFamily="2" charset="2"/>
              <a:buChar char="q"/>
            </a:pPr>
            <a:r>
              <a:rPr lang="fr-BE" sz="3600" dirty="0" smtClean="0"/>
              <a:t>Révisions</a:t>
            </a:r>
          </a:p>
          <a:p>
            <a:pPr>
              <a:buFont typeface="Wingdings" pitchFamily="2" charset="2"/>
              <a:buChar char="q"/>
            </a:pPr>
            <a:endParaRPr lang="fr-BE" sz="3600" dirty="0" smtClean="0"/>
          </a:p>
          <a:p>
            <a:pPr>
              <a:buFont typeface="Wingdings" pitchFamily="2" charset="2"/>
              <a:buChar char="q"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Interface Administrateur </a:t>
            </a:r>
            <a:r>
              <a:rPr lang="fr-BE" dirty="0" err="1" smtClean="0">
                <a:solidFill>
                  <a:srgbClr val="002060"/>
                </a:solidFill>
                <a:latin typeface="+mn-lt"/>
              </a:rPr>
              <a:t>Invenio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BE" sz="3600" dirty="0" smtClean="0"/>
              <a:t>Définition des droits d’accès pour un utilisateur à travers </a:t>
            </a:r>
            <a:r>
              <a:rPr lang="fr-BE" sz="3600" dirty="0" err="1" smtClean="0">
                <a:solidFill>
                  <a:srgbClr val="C00000"/>
                </a:solidFill>
              </a:rPr>
              <a:t>WebAccess</a:t>
            </a:r>
            <a:endParaRPr lang="fr-BE" sz="36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BE" sz="3600" dirty="0" smtClean="0"/>
              <a:t>Soumission d’un document : l’onglet soumission est propre à l’interface utilisateur et on peut y accéder en cliquant sur l’onglet</a:t>
            </a:r>
            <a:r>
              <a:rPr lang="fr-BE" sz="4000" dirty="0" smtClean="0">
                <a:solidFill>
                  <a:srgbClr val="C00000"/>
                </a:solidFill>
              </a:rPr>
              <a:t> </a:t>
            </a:r>
            <a:r>
              <a:rPr lang="fr-BE" sz="4000" dirty="0" err="1" smtClean="0">
                <a:solidFill>
                  <a:srgbClr val="C00000"/>
                </a:solidFill>
              </a:rPr>
              <a:t>submit</a:t>
            </a:r>
            <a:endParaRPr lang="fr-BE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Tâches d’administration 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BE" dirty="0" smtClean="0"/>
              <a:t>Les tâches  </a:t>
            </a:r>
            <a:r>
              <a:rPr lang="fr-BE" dirty="0" err="1" smtClean="0"/>
              <a:t>bibindex</a:t>
            </a:r>
            <a:r>
              <a:rPr lang="fr-BE" dirty="0" smtClean="0"/>
              <a:t>, </a:t>
            </a:r>
            <a:r>
              <a:rPr lang="fr-BE" dirty="0" err="1" smtClean="0"/>
              <a:t>bibsched</a:t>
            </a:r>
            <a:r>
              <a:rPr lang="fr-BE" dirty="0" smtClean="0"/>
              <a:t>, </a:t>
            </a:r>
            <a:r>
              <a:rPr lang="fr-BE" dirty="0" err="1" smtClean="0"/>
              <a:t>bibreformat</a:t>
            </a:r>
            <a:r>
              <a:rPr lang="fr-BE" dirty="0" smtClean="0"/>
              <a:t>, </a:t>
            </a:r>
            <a:r>
              <a:rPr lang="fr-BE" dirty="0" err="1" smtClean="0"/>
              <a:t>webcoll</a:t>
            </a:r>
            <a:r>
              <a:rPr lang="fr-BE" dirty="0" smtClean="0"/>
              <a:t>, </a:t>
            </a:r>
            <a:r>
              <a:rPr lang="fr-BE" dirty="0" err="1" smtClean="0"/>
              <a:t>bibrank</a:t>
            </a:r>
            <a:r>
              <a:rPr lang="fr-BE" dirty="0" smtClean="0"/>
              <a:t>, </a:t>
            </a:r>
            <a:r>
              <a:rPr lang="fr-BE" dirty="0" err="1" smtClean="0"/>
              <a:t>bibupload</a:t>
            </a:r>
            <a:r>
              <a:rPr lang="fr-BE" dirty="0" smtClean="0"/>
              <a:t> sont exécutées respectivement de façon manuelle par la ligne de commande suivante:</a:t>
            </a: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bibindex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bibsched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bibreformat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webcoll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bibrank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fr-BE" dirty="0" err="1" smtClean="0">
                <a:solidFill>
                  <a:srgbClr val="CC3300"/>
                </a:solidFill>
              </a:rPr>
              <a:t>Sudo</a:t>
            </a:r>
            <a:r>
              <a:rPr lang="fr-BE" dirty="0" smtClean="0">
                <a:solidFill>
                  <a:srgbClr val="CC3300"/>
                </a:solidFill>
              </a:rPr>
              <a:t> –u www-data/</a:t>
            </a:r>
            <a:r>
              <a:rPr lang="fr-BE" dirty="0" err="1" smtClean="0">
                <a:solidFill>
                  <a:srgbClr val="CC3300"/>
                </a:solidFill>
              </a:rPr>
              <a:t>opt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invenio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bin</a:t>
            </a:r>
            <a:r>
              <a:rPr lang="fr-BE" dirty="0" smtClean="0">
                <a:solidFill>
                  <a:srgbClr val="CC3300"/>
                </a:solidFill>
              </a:rPr>
              <a:t>/</a:t>
            </a:r>
            <a:r>
              <a:rPr lang="fr-BE" dirty="0" err="1" smtClean="0">
                <a:solidFill>
                  <a:srgbClr val="CC3300"/>
                </a:solidFill>
              </a:rPr>
              <a:t>bibupload</a:t>
            </a:r>
            <a:endParaRPr lang="fr-BE" dirty="0" smtClean="0">
              <a:solidFill>
                <a:srgbClr val="CC3300"/>
              </a:solidFill>
            </a:endParaRPr>
          </a:p>
          <a:p>
            <a:pPr>
              <a:buNone/>
            </a:pPr>
            <a:endParaRPr lang="fr-BE" dirty="0" smtClean="0"/>
          </a:p>
          <a:p>
            <a:pPr>
              <a:buNone/>
            </a:pPr>
            <a:endParaRPr lang="fr-BE" dirty="0" smtClean="0"/>
          </a:p>
          <a:p>
            <a:pPr>
              <a:buNone/>
            </a:pPr>
            <a:endParaRPr lang="fr-BE" dirty="0" smtClean="0"/>
          </a:p>
          <a:p>
            <a:pPr>
              <a:buNone/>
            </a:pPr>
            <a:endParaRPr lang="fr-BE" dirty="0" smtClean="0"/>
          </a:p>
          <a:p>
            <a:pPr>
              <a:buNone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Edition de notices/Création de collections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/>
          <a:lstStyle/>
          <a:p>
            <a:endParaRPr lang="fr-BE" dirty="0" smtClean="0"/>
          </a:p>
          <a:p>
            <a:pPr>
              <a:buNone/>
            </a:pPr>
            <a:r>
              <a:rPr lang="fr-BE" sz="2800" dirty="0" smtClean="0"/>
              <a:t>La modification des notices est effectuée à travers le bouton </a:t>
            </a:r>
            <a:r>
              <a:rPr lang="fr-BE" sz="2800" dirty="0" err="1" smtClean="0">
                <a:solidFill>
                  <a:srgbClr val="C00000"/>
                </a:solidFill>
              </a:rPr>
              <a:t>Run</a:t>
            </a:r>
            <a:r>
              <a:rPr lang="fr-BE" sz="2800" dirty="0" smtClean="0">
                <a:solidFill>
                  <a:srgbClr val="C00000"/>
                </a:solidFill>
              </a:rPr>
              <a:t> Record Editor  </a:t>
            </a:r>
            <a:r>
              <a:rPr lang="fr-BE" sz="2800" dirty="0" smtClean="0"/>
              <a:t>du menu administration</a:t>
            </a:r>
          </a:p>
          <a:p>
            <a:pPr>
              <a:buNone/>
            </a:pPr>
            <a:r>
              <a:rPr lang="fr-BE" sz="2800" dirty="0" smtClean="0"/>
              <a:t>Le bouton</a:t>
            </a:r>
            <a:r>
              <a:rPr lang="fr-BE" sz="2800" dirty="0" smtClean="0">
                <a:solidFill>
                  <a:srgbClr val="C00000"/>
                </a:solidFill>
              </a:rPr>
              <a:t> </a:t>
            </a:r>
            <a:r>
              <a:rPr lang="fr-BE" sz="2800" dirty="0" err="1" smtClean="0">
                <a:solidFill>
                  <a:srgbClr val="C00000"/>
                </a:solidFill>
              </a:rPr>
              <a:t>websearch</a:t>
            </a:r>
            <a:r>
              <a:rPr lang="fr-BE" sz="2800" dirty="0" smtClean="0">
                <a:solidFill>
                  <a:srgbClr val="C00000"/>
                </a:solidFill>
              </a:rPr>
              <a:t> </a:t>
            </a:r>
            <a:r>
              <a:rPr lang="fr-BE" sz="2800" dirty="0" smtClean="0"/>
              <a:t>du menu administration permet  entre autres d’attacher une notice à l’arborescence de collections</a:t>
            </a:r>
          </a:p>
          <a:p>
            <a:pPr>
              <a:buNone/>
            </a:pPr>
            <a:r>
              <a:rPr lang="fr-BE" sz="2800" dirty="0" err="1" smtClean="0">
                <a:solidFill>
                  <a:srgbClr val="C00000"/>
                </a:solidFill>
              </a:rPr>
              <a:t>Webcomment</a:t>
            </a:r>
            <a:r>
              <a:rPr lang="fr-BE" sz="2800" dirty="0" smtClean="0"/>
              <a:t> permet l’ajout de commentaires</a:t>
            </a:r>
            <a:endParaRPr lang="fr-B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002060"/>
                </a:solidFill>
              </a:rPr>
              <a:t>   SOMMAIRE</a:t>
            </a:r>
            <a:endParaRPr lang="fr-BE" dirty="0">
              <a:solidFill>
                <a:srgbClr val="00206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r-BE" sz="4000" dirty="0" smtClean="0"/>
              <a:t>  Dublin </a:t>
            </a:r>
            <a:r>
              <a:rPr lang="fr-BE" sz="4000" dirty="0" err="1" smtClean="0"/>
              <a:t>Core</a:t>
            </a:r>
            <a:endParaRPr lang="fr-BE" sz="4000" dirty="0" smtClean="0"/>
          </a:p>
          <a:p>
            <a:pPr>
              <a:buFont typeface="Wingdings" pitchFamily="2" charset="2"/>
              <a:buChar char="q"/>
            </a:pPr>
            <a:r>
              <a:rPr lang="fr-BE" sz="4000" dirty="0" smtClean="0"/>
              <a:t> Ressources en libre accès</a:t>
            </a:r>
          </a:p>
          <a:p>
            <a:pPr>
              <a:buFont typeface="Wingdings" pitchFamily="2" charset="2"/>
              <a:buChar char="q"/>
            </a:pPr>
            <a:r>
              <a:rPr lang="fr-BE" sz="4000" dirty="0" smtClean="0"/>
              <a:t>Interface utilisateur d’</a:t>
            </a:r>
            <a:r>
              <a:rPr lang="fr-BE" sz="4000" dirty="0" err="1" smtClean="0"/>
              <a:t>Invenio</a:t>
            </a:r>
            <a:endParaRPr lang="fr-BE" sz="4000" dirty="0" smtClean="0"/>
          </a:p>
          <a:p>
            <a:pPr>
              <a:buFont typeface="Wingdings" pitchFamily="2" charset="2"/>
              <a:buChar char="q"/>
            </a:pPr>
            <a:r>
              <a:rPr lang="fr-BE" sz="4000" dirty="0" smtClean="0"/>
              <a:t>Interface administrateur d’</a:t>
            </a:r>
            <a:r>
              <a:rPr lang="fr-BE" sz="4000" dirty="0" err="1" smtClean="0"/>
              <a:t>Invenio</a:t>
            </a:r>
            <a:endParaRPr lang="fr-BE" sz="4000" dirty="0" smtClean="0"/>
          </a:p>
          <a:p>
            <a:pPr>
              <a:buFont typeface="Wingdings" pitchFamily="2" charset="2"/>
              <a:buChar char="q"/>
            </a:pPr>
            <a:endParaRPr lang="fr-BE" sz="4000" dirty="0" smtClean="0"/>
          </a:p>
          <a:p>
            <a:pPr>
              <a:buNone/>
            </a:pPr>
            <a:endParaRPr lang="fr-BE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143000"/>
          </a:xfrm>
        </p:spPr>
        <p:txBody>
          <a:bodyPr>
            <a:normAutofit/>
          </a:bodyPr>
          <a:lstStyle/>
          <a:p>
            <a:r>
              <a:rPr lang="fr-BE" sz="4000" dirty="0" smtClean="0">
                <a:solidFill>
                  <a:srgbClr val="002060"/>
                </a:solidFill>
                <a:latin typeface="+mn-lt"/>
              </a:rPr>
              <a:t>Dublin </a:t>
            </a:r>
            <a:r>
              <a:rPr lang="fr-BE" sz="4000" dirty="0" err="1" smtClean="0">
                <a:solidFill>
                  <a:srgbClr val="002060"/>
                </a:solidFill>
                <a:latin typeface="+mn-lt"/>
              </a:rPr>
              <a:t>Core</a:t>
            </a:r>
            <a:r>
              <a:rPr lang="fr-BE" sz="4000" dirty="0" smtClean="0">
                <a:solidFill>
                  <a:srgbClr val="002060"/>
                </a:solidFill>
                <a:latin typeface="+mn-lt"/>
              </a:rPr>
              <a:t>: définition et historique</a:t>
            </a:r>
            <a:endParaRPr lang="fr-BE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BE" dirty="0" smtClean="0"/>
              <a:t>Schéma de métadonnées génériques qui permet de décrire des ressources numériques ou physiques e t d’établir des relations avec d’autres ressources.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Dublin </a:t>
            </a:r>
            <a:r>
              <a:rPr lang="fr-BE" dirty="0" err="1" smtClean="0"/>
              <a:t>Core</a:t>
            </a:r>
            <a:r>
              <a:rPr lang="fr-BE" dirty="0" smtClean="0"/>
              <a:t> tire son nom d’un groupe de travail qui s’est réuni en 1995 dans la ville de Dublin.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Standard ouvert assurant une interopérabilité entre systèmes et soutenu par l’organisation DCMI(Dublin </a:t>
            </a:r>
            <a:r>
              <a:rPr lang="fr-BE" dirty="0" err="1" smtClean="0"/>
              <a:t>Core</a:t>
            </a:r>
            <a:r>
              <a:rPr lang="fr-BE" dirty="0" smtClean="0"/>
              <a:t> </a:t>
            </a:r>
            <a:r>
              <a:rPr lang="fr-BE" dirty="0" err="1" smtClean="0"/>
              <a:t>Metadata</a:t>
            </a:r>
            <a:r>
              <a:rPr lang="fr-BE" dirty="0" smtClean="0"/>
              <a:t> Initiative)</a:t>
            </a:r>
          </a:p>
          <a:p>
            <a:pPr>
              <a:buNone/>
            </a:pPr>
            <a:r>
              <a:rPr lang="fr-BE" dirty="0" smtClean="0"/>
              <a:t> 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>
                <a:solidFill>
                  <a:srgbClr val="002060"/>
                </a:solidFill>
                <a:latin typeface="+mn-lt"/>
              </a:rPr>
              <a:t>Dublin </a:t>
            </a:r>
            <a:r>
              <a:rPr lang="fr-BE" dirty="0" err="1" smtClean="0">
                <a:solidFill>
                  <a:srgbClr val="002060"/>
                </a:solidFill>
                <a:latin typeface="+mn-lt"/>
              </a:rPr>
              <a:t>Core</a:t>
            </a:r>
            <a:r>
              <a:rPr lang="fr-BE" dirty="0" smtClean="0">
                <a:solidFill>
                  <a:srgbClr val="002060"/>
                </a:solidFill>
                <a:latin typeface="+mn-lt"/>
              </a:rPr>
              <a:t>: caractéristiques </a:t>
            </a:r>
            <a:endParaRPr lang="fr-BE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BE" dirty="0" smtClean="0"/>
              <a:t>Il s’agit de 16 champs de métadonnées permettant de décrire les ressources numériques. On peut citer entre autres le titre, le format, l’identifiant .</a:t>
            </a:r>
          </a:p>
          <a:p>
            <a:pPr>
              <a:buNone/>
            </a:pPr>
            <a:r>
              <a:rPr lang="fr-BE" dirty="0" smtClean="0"/>
              <a:t>Dublin </a:t>
            </a:r>
            <a:r>
              <a:rPr lang="fr-BE" dirty="0" err="1" smtClean="0"/>
              <a:t>core</a:t>
            </a:r>
            <a:r>
              <a:rPr lang="fr-BE" dirty="0" smtClean="0"/>
              <a:t> respecte les caractéristiques suivantes: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 Elément optionnel et répétable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Ne suivant pas un ordre défini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Critères de recherches améliorés par un vocabulaire contrôlé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Open Archives Initiative Protocol for Metadata Harvesting (OAI-PMH)	</a:t>
            </a:r>
            <a:endParaRPr lang="en-US" sz="3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BE" sz="5400" dirty="0" smtClean="0"/>
              <a:t>La récupération des métadonnées des archives ouvertes  est effectuées par le protocole OAI-PMH.</a:t>
            </a:r>
            <a:endParaRPr lang="fr-BE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400" dirty="0" smtClean="0">
                <a:solidFill>
                  <a:srgbClr val="002060"/>
                </a:solidFill>
                <a:latin typeface="+mn-lt"/>
              </a:rPr>
              <a:t>Les catégories de Dublin </a:t>
            </a:r>
            <a:r>
              <a:rPr lang="fr-BE" sz="4400" dirty="0" err="1" smtClean="0">
                <a:solidFill>
                  <a:srgbClr val="002060"/>
                </a:solidFill>
                <a:latin typeface="+mn-lt"/>
              </a:rPr>
              <a:t>Core</a:t>
            </a:r>
            <a:endParaRPr lang="fr-BE" sz="4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r-BE" sz="3200" dirty="0" smtClean="0"/>
              <a:t>Simple Dublin </a:t>
            </a:r>
            <a:r>
              <a:rPr lang="fr-BE" sz="3200" dirty="0" err="1" smtClean="0"/>
              <a:t>Core</a:t>
            </a:r>
            <a:endParaRPr lang="fr-BE" sz="3200" dirty="0" smtClean="0"/>
          </a:p>
          <a:p>
            <a:pPr>
              <a:buFont typeface="Wingdings" pitchFamily="2" charset="2"/>
              <a:buChar char="q"/>
            </a:pPr>
            <a:r>
              <a:rPr lang="fr-BE" sz="3200" dirty="0" smtClean="0"/>
              <a:t>Dublin </a:t>
            </a:r>
            <a:r>
              <a:rPr lang="fr-BE" sz="3200" dirty="0" err="1" smtClean="0"/>
              <a:t>Core</a:t>
            </a:r>
            <a:r>
              <a:rPr lang="fr-BE" sz="3200" dirty="0" smtClean="0"/>
              <a:t> amélioré avec trois champs additionnels (audience, provenance, droits)</a:t>
            </a:r>
          </a:p>
          <a:p>
            <a:pPr>
              <a:buFont typeface="Wingdings" pitchFamily="2" charset="2"/>
              <a:buChar char="q"/>
            </a:pPr>
            <a:r>
              <a:rPr lang="fr-BE" sz="3200" dirty="0" smtClean="0"/>
              <a:t> Les éléments sont plus spécifiques</a:t>
            </a:r>
          </a:p>
          <a:p>
            <a:pPr>
              <a:buFont typeface="Wingdings" pitchFamily="2" charset="2"/>
              <a:buChar char="q"/>
            </a:pPr>
            <a:r>
              <a:rPr lang="fr-BE" sz="3200" dirty="0" smtClean="0"/>
              <a:t>Schéma d’encodage interprétant  la valeur de l’élément</a:t>
            </a:r>
            <a:endParaRPr lang="fr-B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sz="4000" dirty="0" smtClean="0">
                <a:solidFill>
                  <a:srgbClr val="002060"/>
                </a:solidFill>
                <a:latin typeface="+mn-lt"/>
              </a:rPr>
              <a:t>Ressources en accès libre: problématique</a:t>
            </a:r>
            <a:endParaRPr lang="fr-BE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BE" dirty="0" smtClean="0"/>
              <a:t>Les bibliothèques universitaires doivent assurer la collecte de tout matériel produit par l’institution.</a:t>
            </a:r>
          </a:p>
          <a:p>
            <a:pPr>
              <a:buNone/>
            </a:pPr>
            <a:r>
              <a:rPr lang="fr-BE" dirty="0" smtClean="0"/>
              <a:t>Les universités privés quant à eux ont des difficultés à collecter les publications faites dans un domaine donné.</a:t>
            </a:r>
          </a:p>
          <a:p>
            <a:pPr>
              <a:buNone/>
            </a:pPr>
            <a:r>
              <a:rPr lang="fr-BE" dirty="0" smtClean="0"/>
              <a:t>La migration des bibliothèques physiques aux bibliothèques numérique  pose cependant la problématique du libre accès aux ressources de toute discipline car sont celles-ci ne sont pas toujours disponibles au grand public</a:t>
            </a:r>
          </a:p>
          <a:p>
            <a:pPr>
              <a:buNone/>
            </a:pPr>
            <a:endParaRPr lang="fr-BE" dirty="0" smtClean="0"/>
          </a:p>
          <a:p>
            <a:pPr>
              <a:buNone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dirty="0" smtClean="0">
                <a:solidFill>
                  <a:srgbClr val="002060"/>
                </a:solidFill>
              </a:rPr>
              <a:t>Ressources en accès libre: licences</a:t>
            </a:r>
            <a:endParaRPr lang="fr-BE" sz="3600" dirty="0">
              <a:solidFill>
                <a:srgbClr val="00206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BE" dirty="0" err="1" smtClean="0"/>
              <a:t>Creactive</a:t>
            </a:r>
            <a:r>
              <a:rPr lang="fr-BE" dirty="0" smtClean="0"/>
              <a:t> </a:t>
            </a:r>
            <a:r>
              <a:rPr lang="fr-BE" dirty="0" err="1" smtClean="0"/>
              <a:t>commons</a:t>
            </a:r>
            <a:r>
              <a:rPr lang="fr-BE" dirty="0" smtClean="0"/>
              <a:t>: License permettant de rendre une ressource numérique disponible à tous.</a:t>
            </a:r>
          </a:p>
          <a:p>
            <a:pPr>
              <a:buNone/>
            </a:pPr>
            <a:r>
              <a:rPr lang="fr-BE" dirty="0" smtClean="0"/>
              <a:t>Les différentes plates formes où ces ressources  sont plus ou moins accessibles sont: INASP, ROAR, SHERPA ROMEO, Toubkal….</a:t>
            </a:r>
          </a:p>
          <a:p>
            <a:pPr>
              <a:buNone/>
            </a:pPr>
            <a:r>
              <a:rPr lang="fr-BE" dirty="0" smtClean="0"/>
              <a:t>Dépôts privés:</a:t>
            </a:r>
          </a:p>
          <a:p>
            <a:pPr>
              <a:buNone/>
            </a:pPr>
            <a:r>
              <a:rPr lang="fr-BE" dirty="0" smtClean="0"/>
              <a:t>Broadband, </a:t>
            </a:r>
            <a:r>
              <a:rPr lang="fr-BE" dirty="0" err="1" smtClean="0"/>
              <a:t>arXiv</a:t>
            </a:r>
            <a:r>
              <a:rPr lang="fr-BE" dirty="0" smtClean="0"/>
              <a:t>, REPEC…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572560" cy="1071570"/>
          </a:xfrm>
        </p:spPr>
        <p:txBody>
          <a:bodyPr>
            <a:normAutofit fontScale="90000"/>
          </a:bodyPr>
          <a:lstStyle/>
          <a:p>
            <a:r>
              <a:rPr lang="fr-BE" sz="4000" dirty="0" smtClean="0">
                <a:solidFill>
                  <a:srgbClr val="002060"/>
                </a:solidFill>
                <a:latin typeface="+mn-lt"/>
              </a:rPr>
              <a:t>Interface</a:t>
            </a:r>
            <a:r>
              <a:rPr lang="fr-BE" sz="4000" dirty="0" smtClean="0">
                <a:solidFill>
                  <a:srgbClr val="002060"/>
                </a:solidFill>
              </a:rPr>
              <a:t> utilisateur </a:t>
            </a:r>
            <a:r>
              <a:rPr lang="fr-BE" sz="4000" dirty="0" err="1" smtClean="0">
                <a:solidFill>
                  <a:srgbClr val="002060"/>
                </a:solidFill>
              </a:rPr>
              <a:t>Invenio</a:t>
            </a:r>
            <a:r>
              <a:rPr lang="fr-BE" sz="4000" dirty="0" smtClean="0">
                <a:solidFill>
                  <a:srgbClr val="002060"/>
                </a:solidFill>
              </a:rPr>
              <a:t>: fonctionnalités</a:t>
            </a:r>
            <a:endParaRPr lang="fr-BE" sz="4000" dirty="0">
              <a:solidFill>
                <a:srgbClr val="00206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BE" dirty="0" smtClean="0"/>
              <a:t>Navigation dans l’arbre de collection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Puissant moteur de recherche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Métadonnées flexible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Affichage de l’enregistrement </a:t>
            </a:r>
            <a:r>
              <a:rPr lang="fr-BE" dirty="0" err="1" smtClean="0"/>
              <a:t>personnaliusable</a:t>
            </a:r>
            <a:endParaRPr lang="fr-BE" dirty="0" smtClean="0"/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Fonctionnalités du Web 2.0</a:t>
            </a:r>
          </a:p>
          <a:p>
            <a:pPr>
              <a:buFont typeface="Wingdings" pitchFamily="2" charset="2"/>
              <a:buChar char="q"/>
            </a:pPr>
            <a:r>
              <a:rPr lang="fr-BE" dirty="0" smtClean="0"/>
              <a:t>Circulation de livres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686</Words>
  <Application>Microsoft Office PowerPoint</Application>
  <PresentationFormat>Affichage à l'écran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Débit</vt:lpstr>
      <vt:lpstr>Diapositive 1</vt:lpstr>
      <vt:lpstr>   SOMMAIRE</vt:lpstr>
      <vt:lpstr>Dublin Core: définition et historique</vt:lpstr>
      <vt:lpstr>Dublin Core: caractéristiques </vt:lpstr>
      <vt:lpstr>Open Archives Initiative Protocol for Metadata Harvesting (OAI-PMH) </vt:lpstr>
      <vt:lpstr>Les catégories de Dublin Core</vt:lpstr>
      <vt:lpstr>Ressources en accès libre: problématique</vt:lpstr>
      <vt:lpstr>Ressources en accès libre: licences</vt:lpstr>
      <vt:lpstr>Interface utilisateur Invenio: fonctionnalités</vt:lpstr>
      <vt:lpstr>Les différents templates d’Invenio</vt:lpstr>
      <vt:lpstr>Type de collections</vt:lpstr>
      <vt:lpstr>Droits d’accès des collections</vt:lpstr>
      <vt:lpstr>Notices bibliographiques</vt:lpstr>
      <vt:lpstr>Fonctionnalités du moteur de recherche</vt:lpstr>
      <vt:lpstr>Fonctionnalités Web 2.0</vt:lpstr>
      <vt:lpstr>Interface Administrateur Invenio</vt:lpstr>
      <vt:lpstr>Tâches d’administration </vt:lpstr>
      <vt:lpstr>Edition de notices/Création de collections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miranda</dc:creator>
  <cp:lastModifiedBy>miranda</cp:lastModifiedBy>
  <cp:revision>40</cp:revision>
  <dcterms:created xsi:type="dcterms:W3CDTF">2010-11-24T19:47:03Z</dcterms:created>
  <dcterms:modified xsi:type="dcterms:W3CDTF">2010-11-25T08:17:06Z</dcterms:modified>
</cp:coreProperties>
</file>