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28" r:id="rId2"/>
    <p:sldId id="457" r:id="rId3"/>
    <p:sldId id="456" r:id="rId4"/>
    <p:sldId id="433" r:id="rId5"/>
    <p:sldId id="350" r:id="rId6"/>
    <p:sldId id="368" r:id="rId7"/>
    <p:sldId id="314" r:id="rId8"/>
    <p:sldId id="369" r:id="rId9"/>
    <p:sldId id="370" r:id="rId10"/>
    <p:sldId id="371" r:id="rId11"/>
    <p:sldId id="372" r:id="rId12"/>
    <p:sldId id="373" r:id="rId13"/>
    <p:sldId id="374" r:id="rId14"/>
    <p:sldId id="310" r:id="rId15"/>
    <p:sldId id="413" r:id="rId16"/>
    <p:sldId id="414" r:id="rId17"/>
    <p:sldId id="415" r:id="rId18"/>
    <p:sldId id="416" r:id="rId19"/>
    <p:sldId id="417" r:id="rId20"/>
    <p:sldId id="408" r:id="rId21"/>
    <p:sldId id="411" r:id="rId22"/>
    <p:sldId id="409" r:id="rId23"/>
    <p:sldId id="412" r:id="rId24"/>
    <p:sldId id="410" r:id="rId25"/>
    <p:sldId id="317" r:id="rId26"/>
    <p:sldId id="318" r:id="rId27"/>
    <p:sldId id="319" r:id="rId28"/>
    <p:sldId id="431" r:id="rId29"/>
    <p:sldId id="436" r:id="rId30"/>
    <p:sldId id="439" r:id="rId31"/>
    <p:sldId id="440" r:id="rId32"/>
    <p:sldId id="441" r:id="rId33"/>
    <p:sldId id="442" r:id="rId34"/>
    <p:sldId id="443" r:id="rId35"/>
    <p:sldId id="444" r:id="rId36"/>
    <p:sldId id="445" r:id="rId37"/>
    <p:sldId id="454" r:id="rId38"/>
    <p:sldId id="435" r:id="rId39"/>
    <p:sldId id="420" r:id="rId40"/>
    <p:sldId id="421" r:id="rId41"/>
    <p:sldId id="422" r:id="rId42"/>
    <p:sldId id="423" r:id="rId43"/>
    <p:sldId id="424" r:id="rId44"/>
    <p:sldId id="426" r:id="rId45"/>
    <p:sldId id="427" r:id="rId46"/>
    <p:sldId id="432" r:id="rId47"/>
    <p:sldId id="320" r:id="rId48"/>
    <p:sldId id="336" r:id="rId49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33CC33"/>
    <a:srgbClr val="009900"/>
    <a:srgbClr val="006699"/>
    <a:srgbClr val="FF0000"/>
    <a:srgbClr val="0033CC"/>
    <a:srgbClr val="99CC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512" autoAdjust="0"/>
  </p:normalViewPr>
  <p:slideViewPr>
    <p:cSldViewPr snapToGrid="0">
      <p:cViewPr varScale="1">
        <p:scale>
          <a:sx n="101" d="100"/>
          <a:sy n="101" d="100"/>
        </p:scale>
        <p:origin x="-2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38"/>
    </p:cViewPr>
  </p:sorterViewPr>
  <p:notesViewPr>
    <p:cSldViewPr snapToGrid="0">
      <p:cViewPr>
        <p:scale>
          <a:sx n="100" d="100"/>
          <a:sy n="100" d="100"/>
        </p:scale>
        <p:origin x="-1200" y="1686"/>
      </p:cViewPr>
      <p:guideLst>
        <p:guide orient="horz" pos="2928"/>
        <p:guide pos="22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CEA916-633D-46A3-AE85-F8733D192639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B4FD1A-8819-4C1F-9DAB-6B09CA467C76}">
      <dgm:prSet custT="1"/>
      <dgm:spPr/>
      <dgm:t>
        <a:bodyPr/>
        <a:lstStyle/>
        <a:p>
          <a:pPr rtl="0"/>
          <a:r>
            <a:rPr lang="fr-FR" sz="1400" b="1" dirty="0" smtClean="0">
              <a:latin typeface="+mn-lt"/>
              <a:cs typeface="Times New Roman" pitchFamily="18" charset="0"/>
            </a:rPr>
            <a:t>Etude l’existant</a:t>
          </a:r>
          <a:endParaRPr lang="fr-FR" sz="1400" b="1" dirty="0">
            <a:latin typeface="+mn-lt"/>
            <a:cs typeface="Times New Roman" pitchFamily="18" charset="0"/>
          </a:endParaRPr>
        </a:p>
      </dgm:t>
    </dgm:pt>
    <dgm:pt modelId="{318F9983-A074-4D69-9FBD-EECB63AF5483}" type="parTrans" cxnId="{EE9268A6-5A2B-44F2-8508-A72EE610FB04}">
      <dgm:prSet/>
      <dgm:spPr/>
      <dgm:t>
        <a:bodyPr/>
        <a:lstStyle/>
        <a:p>
          <a:endParaRPr lang="fr-FR"/>
        </a:p>
      </dgm:t>
    </dgm:pt>
    <dgm:pt modelId="{93831B4E-BC03-41A2-A896-13975AD6A122}" type="sibTrans" cxnId="{EE9268A6-5A2B-44F2-8508-A72EE610FB04}">
      <dgm:prSet/>
      <dgm:spPr/>
      <dgm:t>
        <a:bodyPr/>
        <a:lstStyle/>
        <a:p>
          <a:endParaRPr lang="fr-FR"/>
        </a:p>
      </dgm:t>
    </dgm:pt>
    <dgm:pt modelId="{6408B528-650F-4549-9C6C-09031F5621F9}">
      <dgm:prSet custT="1"/>
      <dgm:spPr/>
      <dgm:t>
        <a:bodyPr/>
        <a:lstStyle/>
        <a:p>
          <a:pPr rtl="0"/>
          <a:r>
            <a:rPr lang="fr-FR" sz="1400" b="1" dirty="0" smtClean="0">
              <a:latin typeface="+mn-lt"/>
              <a:cs typeface="Times New Roman" pitchFamily="18" charset="0"/>
            </a:rPr>
            <a:t>Constitution du réseau</a:t>
          </a:r>
          <a:endParaRPr lang="fr-FR" sz="1400" b="1" dirty="0">
            <a:latin typeface="+mn-lt"/>
            <a:cs typeface="Times New Roman" pitchFamily="18" charset="0"/>
          </a:endParaRPr>
        </a:p>
      </dgm:t>
    </dgm:pt>
    <dgm:pt modelId="{0F2D2A7D-8811-435F-818A-5ED2E5C8532C}" type="parTrans" cxnId="{03782BE6-25E3-4C0E-865D-3B6944B93BE7}">
      <dgm:prSet/>
      <dgm:spPr/>
      <dgm:t>
        <a:bodyPr/>
        <a:lstStyle/>
        <a:p>
          <a:endParaRPr lang="fr-FR"/>
        </a:p>
      </dgm:t>
    </dgm:pt>
    <dgm:pt modelId="{515B20EB-55C8-4CE5-ADB5-97D472BFDA04}" type="sibTrans" cxnId="{03782BE6-25E3-4C0E-865D-3B6944B93BE7}">
      <dgm:prSet/>
      <dgm:spPr/>
      <dgm:t>
        <a:bodyPr/>
        <a:lstStyle/>
        <a:p>
          <a:endParaRPr lang="fr-FR"/>
        </a:p>
      </dgm:t>
    </dgm:pt>
    <dgm:pt modelId="{8B589AB5-FF16-4742-835A-81AA72AED697}">
      <dgm:prSet custT="1"/>
      <dgm:spPr/>
      <dgm:t>
        <a:bodyPr/>
        <a:lstStyle/>
        <a:p>
          <a:pPr rtl="0"/>
          <a:r>
            <a:rPr lang="fr-FR" sz="1400" b="1" dirty="0" smtClean="0">
              <a:latin typeface="+mn-lt"/>
              <a:cs typeface="Times New Roman" pitchFamily="18" charset="0"/>
            </a:rPr>
            <a:t>Constitution des sous comités de travail (les comités de pilotage des projets)</a:t>
          </a:r>
          <a:endParaRPr lang="fr-FR" sz="1400" b="1" dirty="0">
            <a:latin typeface="+mn-lt"/>
            <a:cs typeface="Times New Roman" pitchFamily="18" charset="0"/>
          </a:endParaRPr>
        </a:p>
      </dgm:t>
    </dgm:pt>
    <dgm:pt modelId="{EB89A21C-6F33-4ABC-9953-F4E803A80F02}" type="parTrans" cxnId="{672D3FA0-C909-4040-B937-2B75325DF254}">
      <dgm:prSet/>
      <dgm:spPr/>
      <dgm:t>
        <a:bodyPr/>
        <a:lstStyle/>
        <a:p>
          <a:endParaRPr lang="fr-FR"/>
        </a:p>
      </dgm:t>
    </dgm:pt>
    <dgm:pt modelId="{7FC5B214-7AA3-42F2-80FB-DBFB987AEFEF}" type="sibTrans" cxnId="{672D3FA0-C909-4040-B937-2B75325DF254}">
      <dgm:prSet/>
      <dgm:spPr/>
      <dgm:t>
        <a:bodyPr/>
        <a:lstStyle/>
        <a:p>
          <a:endParaRPr lang="fr-FR"/>
        </a:p>
      </dgm:t>
    </dgm:pt>
    <dgm:pt modelId="{837F9131-DA22-43C5-BA46-E0B37B32C49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FR" sz="1200" dirty="0" smtClean="0">
              <a:latin typeface="+mn-lt"/>
              <a:cs typeface="Times New Roman" pitchFamily="18" charset="0"/>
            </a:rPr>
            <a:t>Enquête auprès des bibliothèques des universités (bibliothèques de facultés, bibliothèques de départements, …) et des établissements de formation des cadres ;</a:t>
          </a:r>
          <a:endParaRPr lang="fr-FR" sz="1200" dirty="0">
            <a:latin typeface="+mn-lt"/>
            <a:cs typeface="Times New Roman" pitchFamily="18" charset="0"/>
          </a:endParaRPr>
        </a:p>
      </dgm:t>
    </dgm:pt>
    <dgm:pt modelId="{0834ECDD-02B2-439C-A564-D2BF03B70F3E}" type="parTrans" cxnId="{C893AF7D-4571-4FB3-A706-40295B7E51EB}">
      <dgm:prSet/>
      <dgm:spPr/>
      <dgm:t>
        <a:bodyPr/>
        <a:lstStyle/>
        <a:p>
          <a:endParaRPr lang="fr-FR"/>
        </a:p>
      </dgm:t>
    </dgm:pt>
    <dgm:pt modelId="{027AB66B-6031-4ED9-BF4F-CFEC601F500E}" type="sibTrans" cxnId="{C893AF7D-4571-4FB3-A706-40295B7E51EB}">
      <dgm:prSet/>
      <dgm:spPr/>
      <dgm:t>
        <a:bodyPr/>
        <a:lstStyle/>
        <a:p>
          <a:endParaRPr lang="fr-FR"/>
        </a:p>
      </dgm:t>
    </dgm:pt>
    <dgm:pt modelId="{4A7C16E4-093E-49AD-B1C6-E860F699DEB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FR" sz="1200" dirty="0" err="1" smtClean="0">
              <a:latin typeface="+mn-lt"/>
              <a:cs typeface="Times New Roman" pitchFamily="18" charset="0"/>
            </a:rPr>
            <a:t>Benchmarking</a:t>
          </a:r>
          <a:r>
            <a:rPr lang="fr-FR" sz="1200" dirty="0" smtClean="0">
              <a:latin typeface="+mn-lt"/>
              <a:cs typeface="Times New Roman" pitchFamily="18" charset="0"/>
            </a:rPr>
            <a:t> des expériences similaires dans d’autres pays (modèle régional et international) ;</a:t>
          </a:r>
          <a:endParaRPr lang="fr-FR" sz="1200" dirty="0">
            <a:latin typeface="+mn-lt"/>
            <a:cs typeface="Times New Roman" pitchFamily="18" charset="0"/>
          </a:endParaRPr>
        </a:p>
      </dgm:t>
    </dgm:pt>
    <dgm:pt modelId="{F7252E54-9EAB-4674-81D5-4793A174AE5D}" type="parTrans" cxnId="{604276B9-E82A-4DAD-B615-E56DD3A8DED4}">
      <dgm:prSet/>
      <dgm:spPr/>
      <dgm:t>
        <a:bodyPr/>
        <a:lstStyle/>
        <a:p>
          <a:endParaRPr lang="fr-FR"/>
        </a:p>
      </dgm:t>
    </dgm:pt>
    <dgm:pt modelId="{D0C92A52-52BB-4E6B-8E96-299E649D4260}" type="sibTrans" cxnId="{604276B9-E82A-4DAD-B615-E56DD3A8DED4}">
      <dgm:prSet/>
      <dgm:spPr/>
      <dgm:t>
        <a:bodyPr/>
        <a:lstStyle/>
        <a:p>
          <a:endParaRPr lang="fr-FR"/>
        </a:p>
      </dgm:t>
    </dgm:pt>
    <dgm:pt modelId="{E13F3461-07BC-4C36-9320-4A3ACB87636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FR" sz="1200" dirty="0" smtClean="0">
              <a:latin typeface="+mn-lt"/>
              <a:cs typeface="Times New Roman" pitchFamily="18" charset="0"/>
            </a:rPr>
            <a:t>Dépouillement des résultats : enquête, recommandations du séminaire et </a:t>
          </a:r>
          <a:r>
            <a:rPr lang="fr-FR" sz="1200" dirty="0" err="1" smtClean="0">
              <a:latin typeface="+mn-lt"/>
              <a:cs typeface="Times New Roman" pitchFamily="18" charset="0"/>
            </a:rPr>
            <a:t>benchmarking</a:t>
          </a:r>
          <a:r>
            <a:rPr lang="fr-FR" sz="1200" dirty="0" smtClean="0">
              <a:latin typeface="+mn-lt"/>
              <a:cs typeface="Times New Roman" pitchFamily="18" charset="0"/>
            </a:rPr>
            <a:t> des expériences similaires .</a:t>
          </a:r>
          <a:endParaRPr lang="fr-FR" sz="1200" dirty="0">
            <a:latin typeface="+mn-lt"/>
            <a:cs typeface="Times New Roman" pitchFamily="18" charset="0"/>
          </a:endParaRPr>
        </a:p>
      </dgm:t>
    </dgm:pt>
    <dgm:pt modelId="{358D3C69-1F71-4CCC-ACA5-F2090C5BEBD5}" type="parTrans" cxnId="{85CEDAC9-F86A-4B4B-B8FA-B8F0E19434CD}">
      <dgm:prSet/>
      <dgm:spPr/>
      <dgm:t>
        <a:bodyPr/>
        <a:lstStyle/>
        <a:p>
          <a:endParaRPr lang="fr-FR"/>
        </a:p>
      </dgm:t>
    </dgm:pt>
    <dgm:pt modelId="{382DE8FE-4343-41AA-A3B3-ADC13FC9669C}" type="sibTrans" cxnId="{85CEDAC9-F86A-4B4B-B8FA-B8F0E19434CD}">
      <dgm:prSet/>
      <dgm:spPr/>
      <dgm:t>
        <a:bodyPr/>
        <a:lstStyle/>
        <a:p>
          <a:endParaRPr lang="fr-FR"/>
        </a:p>
      </dgm:t>
    </dgm:pt>
    <dgm:pt modelId="{EFF71CD2-F15F-4D70-965D-4C708D0EE6F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FR" sz="1200" dirty="0" smtClean="0">
              <a:latin typeface="+mn-lt"/>
              <a:cs typeface="Times New Roman" pitchFamily="18" charset="0"/>
            </a:rPr>
            <a:t>Constitution d’un comité de pilotage du projet de réseau documentaire universitaire ;</a:t>
          </a:r>
          <a:endParaRPr lang="fr-FR" sz="1200" dirty="0">
            <a:latin typeface="+mn-lt"/>
            <a:cs typeface="Times New Roman" pitchFamily="18" charset="0"/>
          </a:endParaRPr>
        </a:p>
      </dgm:t>
    </dgm:pt>
    <dgm:pt modelId="{09628A39-E0F3-423A-BF48-C67A924356B5}" type="parTrans" cxnId="{032DE406-2749-48ED-8D9C-98D0975E6E25}">
      <dgm:prSet/>
      <dgm:spPr/>
      <dgm:t>
        <a:bodyPr/>
        <a:lstStyle/>
        <a:p>
          <a:endParaRPr lang="fr-FR"/>
        </a:p>
      </dgm:t>
    </dgm:pt>
    <dgm:pt modelId="{EE97E2C9-3204-45C8-A1A7-85A9BF1B7A98}" type="sibTrans" cxnId="{032DE406-2749-48ED-8D9C-98D0975E6E25}">
      <dgm:prSet/>
      <dgm:spPr/>
      <dgm:t>
        <a:bodyPr/>
        <a:lstStyle/>
        <a:p>
          <a:endParaRPr lang="fr-FR"/>
        </a:p>
      </dgm:t>
    </dgm:pt>
    <dgm:pt modelId="{E2544D6B-2C0E-4631-9C7C-5E0D0A7C900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FR" sz="1200" dirty="0" smtClean="0">
              <a:latin typeface="+mn-lt"/>
              <a:cs typeface="Times New Roman" pitchFamily="18" charset="0"/>
            </a:rPr>
            <a:t>Mise en place du statut juridique et fonctionnel du réseau ;</a:t>
          </a:r>
          <a:endParaRPr lang="fr-FR" sz="1200" dirty="0">
            <a:latin typeface="+mn-lt"/>
            <a:cs typeface="Times New Roman" pitchFamily="18" charset="0"/>
          </a:endParaRPr>
        </a:p>
      </dgm:t>
    </dgm:pt>
    <dgm:pt modelId="{00E0F730-07C1-4ABC-95CB-7C06DEE97C90}" type="parTrans" cxnId="{04609D92-89A3-4825-A1B4-64B7DBDBD143}">
      <dgm:prSet/>
      <dgm:spPr/>
      <dgm:t>
        <a:bodyPr/>
        <a:lstStyle/>
        <a:p>
          <a:endParaRPr lang="fr-FR"/>
        </a:p>
      </dgm:t>
    </dgm:pt>
    <dgm:pt modelId="{57936A0C-DB60-419F-8F16-5050BC6C86CF}" type="sibTrans" cxnId="{04609D92-89A3-4825-A1B4-64B7DBDBD143}">
      <dgm:prSet/>
      <dgm:spPr/>
      <dgm:t>
        <a:bodyPr/>
        <a:lstStyle/>
        <a:p>
          <a:endParaRPr lang="fr-FR"/>
        </a:p>
      </dgm:t>
    </dgm:pt>
    <dgm:pt modelId="{52582A82-1B05-42CA-973D-90C90A5F754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FR" sz="1200" dirty="0" smtClean="0">
              <a:latin typeface="+mn-lt"/>
              <a:cs typeface="Times New Roman" pitchFamily="18" charset="0"/>
            </a:rPr>
            <a:t>Nomination des membres du comité de pilotage de réseau ;</a:t>
          </a:r>
          <a:endParaRPr lang="fr-FR" sz="1200" dirty="0">
            <a:latin typeface="+mn-lt"/>
            <a:cs typeface="Times New Roman" pitchFamily="18" charset="0"/>
          </a:endParaRPr>
        </a:p>
      </dgm:t>
    </dgm:pt>
    <dgm:pt modelId="{D57EBFED-3E85-40F1-BCB3-FE41A729C0C2}" type="parTrans" cxnId="{F332A14D-62B3-4E43-8773-E83DF5346DF6}">
      <dgm:prSet/>
      <dgm:spPr/>
      <dgm:t>
        <a:bodyPr/>
        <a:lstStyle/>
        <a:p>
          <a:endParaRPr lang="fr-FR"/>
        </a:p>
      </dgm:t>
    </dgm:pt>
    <dgm:pt modelId="{3E668DD2-B675-496E-A03B-ECF4C6EFC50A}" type="sibTrans" cxnId="{F332A14D-62B3-4E43-8773-E83DF5346DF6}">
      <dgm:prSet/>
      <dgm:spPr/>
      <dgm:t>
        <a:bodyPr/>
        <a:lstStyle/>
        <a:p>
          <a:endParaRPr lang="fr-FR"/>
        </a:p>
      </dgm:t>
    </dgm:pt>
    <dgm:pt modelId="{445E8C91-D873-4A3F-BCA6-C498EB4FBED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FR" sz="1200" dirty="0" smtClean="0">
              <a:latin typeface="+mn-lt"/>
              <a:cs typeface="Times New Roman" pitchFamily="18" charset="0"/>
            </a:rPr>
            <a:t>Formation des membres du réseau .</a:t>
          </a:r>
          <a:endParaRPr lang="fr-FR" sz="1200" dirty="0">
            <a:latin typeface="+mn-lt"/>
            <a:cs typeface="Times New Roman" pitchFamily="18" charset="0"/>
          </a:endParaRPr>
        </a:p>
      </dgm:t>
    </dgm:pt>
    <dgm:pt modelId="{2298DEB3-2174-4664-875C-665C7F328A15}" type="parTrans" cxnId="{201CAD68-23E8-4A40-A080-B49F17E3C4D5}">
      <dgm:prSet/>
      <dgm:spPr/>
      <dgm:t>
        <a:bodyPr/>
        <a:lstStyle/>
        <a:p>
          <a:endParaRPr lang="fr-FR"/>
        </a:p>
      </dgm:t>
    </dgm:pt>
    <dgm:pt modelId="{5947BAA4-ACD3-453F-8EE3-36F24590E0F0}" type="sibTrans" cxnId="{201CAD68-23E8-4A40-A080-B49F17E3C4D5}">
      <dgm:prSet/>
      <dgm:spPr/>
      <dgm:t>
        <a:bodyPr/>
        <a:lstStyle/>
        <a:p>
          <a:endParaRPr lang="fr-FR"/>
        </a:p>
      </dgm:t>
    </dgm:pt>
    <dgm:pt modelId="{CAC0F591-4DD3-453D-8824-72BDD155CA5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FR" sz="1200" dirty="0" smtClean="0">
              <a:latin typeface="+mn-lt"/>
              <a:cs typeface="Times New Roman" pitchFamily="18" charset="0"/>
            </a:rPr>
            <a:t>Constitution et définition des attributions du comité de pilotage du catalogue collectif universitaire ;</a:t>
          </a:r>
        </a:p>
      </dgm:t>
    </dgm:pt>
    <dgm:pt modelId="{100B8B68-5BF8-471A-B7C8-B0A9B544457B}" type="parTrans" cxnId="{90EBF191-2D15-4924-9CC5-65258B89BBD6}">
      <dgm:prSet/>
      <dgm:spPr/>
      <dgm:t>
        <a:bodyPr/>
        <a:lstStyle/>
        <a:p>
          <a:endParaRPr lang="fr-FR"/>
        </a:p>
      </dgm:t>
    </dgm:pt>
    <dgm:pt modelId="{CBC34AF3-460E-491C-B528-6405C84BB39E}" type="sibTrans" cxnId="{90EBF191-2D15-4924-9CC5-65258B89BBD6}">
      <dgm:prSet/>
      <dgm:spPr/>
      <dgm:t>
        <a:bodyPr/>
        <a:lstStyle/>
        <a:p>
          <a:endParaRPr lang="fr-FR"/>
        </a:p>
      </dgm:t>
    </dgm:pt>
    <dgm:pt modelId="{838ACE4D-50A8-4D9E-A25C-1DC78419349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FR" sz="1200" dirty="0" smtClean="0">
              <a:latin typeface="+mn-lt"/>
              <a:cs typeface="Times New Roman" pitchFamily="18" charset="0"/>
            </a:rPr>
            <a:t>Constitution et définition des attributions du comité de pilotage du prêt inter-établissement et FDP ;</a:t>
          </a:r>
        </a:p>
      </dgm:t>
    </dgm:pt>
    <dgm:pt modelId="{C4052D9C-3805-46DC-86EB-9A66864FB26F}" type="parTrans" cxnId="{92413CCC-C4F7-4E83-8766-B8BAA9EF49CB}">
      <dgm:prSet/>
      <dgm:spPr/>
      <dgm:t>
        <a:bodyPr/>
        <a:lstStyle/>
        <a:p>
          <a:endParaRPr lang="fr-FR"/>
        </a:p>
      </dgm:t>
    </dgm:pt>
    <dgm:pt modelId="{55D7DFC0-0703-440A-A232-0461C38A6A00}" type="sibTrans" cxnId="{92413CCC-C4F7-4E83-8766-B8BAA9EF49CB}">
      <dgm:prSet/>
      <dgm:spPr/>
      <dgm:t>
        <a:bodyPr/>
        <a:lstStyle/>
        <a:p>
          <a:endParaRPr lang="fr-FR"/>
        </a:p>
      </dgm:t>
    </dgm:pt>
    <dgm:pt modelId="{BE8693D5-583E-4149-BD3F-B1F5BE4EFA7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FR" sz="1200" dirty="0" smtClean="0">
              <a:latin typeface="+mn-lt"/>
              <a:cs typeface="Times New Roman" pitchFamily="18" charset="0"/>
            </a:rPr>
            <a:t>Constitution et définition des attributions du comité de pilotage de la mutualisation des ressources (papier et électronique) ;</a:t>
          </a:r>
        </a:p>
      </dgm:t>
    </dgm:pt>
    <dgm:pt modelId="{E4FB4B6C-5B4C-4B85-8727-80A47485448A}" type="parTrans" cxnId="{9F25E8D5-8833-4833-AE8B-5492F2C4F03F}">
      <dgm:prSet/>
      <dgm:spPr/>
      <dgm:t>
        <a:bodyPr/>
        <a:lstStyle/>
        <a:p>
          <a:endParaRPr lang="fr-FR"/>
        </a:p>
      </dgm:t>
    </dgm:pt>
    <dgm:pt modelId="{99655281-221D-4445-9DF9-FEC6C5D13EE3}" type="sibTrans" cxnId="{9F25E8D5-8833-4833-AE8B-5492F2C4F03F}">
      <dgm:prSet/>
      <dgm:spPr/>
      <dgm:t>
        <a:bodyPr/>
        <a:lstStyle/>
        <a:p>
          <a:endParaRPr lang="fr-FR"/>
        </a:p>
      </dgm:t>
    </dgm:pt>
    <dgm:pt modelId="{56F6F282-947A-4D2E-BE3C-95C7CFCA5EF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FR" sz="1200" dirty="0" smtClean="0">
              <a:latin typeface="+mn-lt"/>
              <a:cs typeface="Times New Roman" pitchFamily="18" charset="0"/>
            </a:rPr>
            <a:t>Constitution et définition des attributions du comité de pilotage des projets de valorisation de la production scientifique marocaine :</a:t>
          </a:r>
        </a:p>
      </dgm:t>
    </dgm:pt>
    <dgm:pt modelId="{9FDF0792-9FC9-496C-A06B-2684ABD79337}" type="parTrans" cxnId="{E70C0A01-F32E-46BE-A9A5-6376BF2CD5A9}">
      <dgm:prSet/>
      <dgm:spPr/>
      <dgm:t>
        <a:bodyPr/>
        <a:lstStyle/>
        <a:p>
          <a:endParaRPr lang="fr-FR"/>
        </a:p>
      </dgm:t>
    </dgm:pt>
    <dgm:pt modelId="{CA3132B2-B953-43AC-88D5-9BFDD9154015}" type="sibTrans" cxnId="{E70C0A01-F32E-46BE-A9A5-6376BF2CD5A9}">
      <dgm:prSet/>
      <dgm:spPr/>
      <dgm:t>
        <a:bodyPr/>
        <a:lstStyle/>
        <a:p>
          <a:endParaRPr lang="fr-FR"/>
        </a:p>
      </dgm:t>
    </dgm:pt>
    <dgm:pt modelId="{F9555D2F-AFF6-44A6-9A0F-11891A44F32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FR" sz="1200" dirty="0" smtClean="0">
              <a:latin typeface="+mn-lt"/>
              <a:cs typeface="Times New Roman" pitchFamily="18" charset="0"/>
            </a:rPr>
            <a:t>Toubkal, Compétences, Revues scientifiques marocaines, actes de congrès, …</a:t>
          </a:r>
        </a:p>
      </dgm:t>
    </dgm:pt>
    <dgm:pt modelId="{68715408-C278-40F0-9560-B446BBFA69F4}" type="parTrans" cxnId="{3CB5306C-A0CD-4F3E-A925-7D12D0E5265C}">
      <dgm:prSet/>
      <dgm:spPr/>
      <dgm:t>
        <a:bodyPr/>
        <a:lstStyle/>
        <a:p>
          <a:endParaRPr lang="fr-FR"/>
        </a:p>
      </dgm:t>
    </dgm:pt>
    <dgm:pt modelId="{6244E723-3ED4-4D31-807C-006FAF6C5095}" type="sibTrans" cxnId="{3CB5306C-A0CD-4F3E-A925-7D12D0E5265C}">
      <dgm:prSet/>
      <dgm:spPr/>
      <dgm:t>
        <a:bodyPr/>
        <a:lstStyle/>
        <a:p>
          <a:endParaRPr lang="fr-FR"/>
        </a:p>
      </dgm:t>
    </dgm:pt>
    <dgm:pt modelId="{86E78B7F-337A-4107-95B1-0DB790EFC2DA}" type="pres">
      <dgm:prSet presAssocID="{DBCEA916-633D-46A3-AE85-F8733D19263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ED6204EE-568E-4EA5-A68A-20CB20E094F4}" type="pres">
      <dgm:prSet presAssocID="{74B4FD1A-8819-4C1F-9DAB-6B09CA467C76}" presName="linNode" presStyleCnt="0"/>
      <dgm:spPr/>
    </dgm:pt>
    <dgm:pt modelId="{69761E13-A02C-4850-8472-303BEBB4C388}" type="pres">
      <dgm:prSet presAssocID="{74B4FD1A-8819-4C1F-9DAB-6B09CA467C76}" presName="parentShp" presStyleLbl="node1" presStyleIdx="0" presStyleCnt="3" custScaleX="64849" custScaleY="221315" custLinFactNeighborX="-1661" custLinFactNeighborY="-938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667AABA-C3B5-4B57-96CE-643E12866CF2}" type="pres">
      <dgm:prSet presAssocID="{74B4FD1A-8819-4C1F-9DAB-6B09CA467C76}" presName="childShp" presStyleLbl="bgAccFollowNode1" presStyleIdx="0" presStyleCnt="3" custScaleX="128304" custScaleY="4548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B75385-AE07-435C-8478-B88554A14033}" type="pres">
      <dgm:prSet presAssocID="{93831B4E-BC03-41A2-A896-13975AD6A122}" presName="spacing" presStyleCnt="0"/>
      <dgm:spPr/>
    </dgm:pt>
    <dgm:pt modelId="{C8041E4B-1739-4CD4-A998-3D4A67B2CD5F}" type="pres">
      <dgm:prSet presAssocID="{6408B528-650F-4549-9C6C-09031F5621F9}" presName="linNode" presStyleCnt="0"/>
      <dgm:spPr/>
    </dgm:pt>
    <dgm:pt modelId="{A8D1DDFA-7321-40CE-92E8-3CAAE54B317E}" type="pres">
      <dgm:prSet presAssocID="{6408B528-650F-4549-9C6C-09031F5621F9}" presName="parentShp" presStyleLbl="node1" presStyleIdx="1" presStyleCnt="3" custScaleX="64932" custScaleY="193515" custLinFactNeighborX="-1606" custLinFactNeighborY="105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F62597A-D498-4A10-BB50-88EDD6CEF588}" type="pres">
      <dgm:prSet presAssocID="{6408B528-650F-4549-9C6C-09031F5621F9}" presName="childShp" presStyleLbl="bgAccFollowNode1" presStyleIdx="1" presStyleCnt="3" custScaleX="123542" custScaleY="375382" custLinFactNeighborX="0" custLinFactNeighborY="1595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96C5E5C-DCCF-4341-ACB8-2CDA1C18DB28}" type="pres">
      <dgm:prSet presAssocID="{515B20EB-55C8-4CE5-ADB5-97D472BFDA04}" presName="spacing" presStyleCnt="0"/>
      <dgm:spPr/>
    </dgm:pt>
    <dgm:pt modelId="{14C978E3-44F9-4057-83E2-ABE9AE06943A}" type="pres">
      <dgm:prSet presAssocID="{8B589AB5-FF16-4742-835A-81AA72AED697}" presName="linNode" presStyleCnt="0"/>
      <dgm:spPr/>
    </dgm:pt>
    <dgm:pt modelId="{AA54889F-91D8-415D-8B48-1542960B1FB2}" type="pres">
      <dgm:prSet presAssocID="{8B589AB5-FF16-4742-835A-81AA72AED697}" presName="parentShp" presStyleLbl="node1" presStyleIdx="2" presStyleCnt="3" custScaleX="64932" custScaleY="263421" custLinFactNeighborX="-1643" custLinFactNeighborY="-1013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A95B72D-F28D-4D2F-8605-ADD5B6DB90D9}" type="pres">
      <dgm:prSet presAssocID="{8B589AB5-FF16-4742-835A-81AA72AED697}" presName="childShp" presStyleLbl="bgAccFollowNode1" presStyleIdx="2" presStyleCnt="3" custScaleX="125263" custScaleY="681920" custLinFactNeighborX="-56" custLinFactNeighborY="-50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332A14D-62B3-4E43-8773-E83DF5346DF6}" srcId="{6408B528-650F-4549-9C6C-09031F5621F9}" destId="{52582A82-1B05-42CA-973D-90C90A5F7548}" srcOrd="2" destOrd="0" parTransId="{D57EBFED-3E85-40F1-BCB3-FE41A729C0C2}" sibTransId="{3E668DD2-B675-496E-A03B-ECF4C6EFC50A}"/>
    <dgm:cxn modelId="{88F72721-0EF1-4ACB-BAA6-F5E60B74CCBD}" type="presOf" srcId="{838ACE4D-50A8-4D9E-A25C-1DC78419349D}" destId="{BA95B72D-F28D-4D2F-8605-ADD5B6DB90D9}" srcOrd="0" destOrd="1" presId="urn:microsoft.com/office/officeart/2005/8/layout/vList6"/>
    <dgm:cxn modelId="{92413CCC-C4F7-4E83-8766-B8BAA9EF49CB}" srcId="{8B589AB5-FF16-4742-835A-81AA72AED697}" destId="{838ACE4D-50A8-4D9E-A25C-1DC78419349D}" srcOrd="1" destOrd="0" parTransId="{C4052D9C-3805-46DC-86EB-9A66864FB26F}" sibTransId="{55D7DFC0-0703-440A-A232-0461C38A6A00}"/>
    <dgm:cxn modelId="{AF7695DE-8D9A-4741-A8C3-A680CB1AC88E}" type="presOf" srcId="{74B4FD1A-8819-4C1F-9DAB-6B09CA467C76}" destId="{69761E13-A02C-4850-8472-303BEBB4C388}" srcOrd="0" destOrd="0" presId="urn:microsoft.com/office/officeart/2005/8/layout/vList6"/>
    <dgm:cxn modelId="{EE9268A6-5A2B-44F2-8508-A72EE610FB04}" srcId="{DBCEA916-633D-46A3-AE85-F8733D192639}" destId="{74B4FD1A-8819-4C1F-9DAB-6B09CA467C76}" srcOrd="0" destOrd="0" parTransId="{318F9983-A074-4D69-9FBD-EECB63AF5483}" sibTransId="{93831B4E-BC03-41A2-A896-13975AD6A122}"/>
    <dgm:cxn modelId="{201CAD68-23E8-4A40-A080-B49F17E3C4D5}" srcId="{6408B528-650F-4549-9C6C-09031F5621F9}" destId="{445E8C91-D873-4A3F-BCA6-C498EB4FBEDB}" srcOrd="3" destOrd="0" parTransId="{2298DEB3-2174-4664-875C-665C7F328A15}" sibTransId="{5947BAA4-ACD3-453F-8EE3-36F24590E0F0}"/>
    <dgm:cxn modelId="{672D3FA0-C909-4040-B937-2B75325DF254}" srcId="{DBCEA916-633D-46A3-AE85-F8733D192639}" destId="{8B589AB5-FF16-4742-835A-81AA72AED697}" srcOrd="2" destOrd="0" parTransId="{EB89A21C-6F33-4ABC-9953-F4E803A80F02}" sibTransId="{7FC5B214-7AA3-42F2-80FB-DBFB987AEFEF}"/>
    <dgm:cxn modelId="{032DE406-2749-48ED-8D9C-98D0975E6E25}" srcId="{6408B528-650F-4549-9C6C-09031F5621F9}" destId="{EFF71CD2-F15F-4D70-965D-4C708D0EE6F9}" srcOrd="0" destOrd="0" parTransId="{09628A39-E0F3-423A-BF48-C67A924356B5}" sibTransId="{EE97E2C9-3204-45C8-A1A7-85A9BF1B7A98}"/>
    <dgm:cxn modelId="{D8024120-567F-4CFF-8648-FA3CF02AC444}" type="presOf" srcId="{4A7C16E4-093E-49AD-B1C6-E860F699DEB0}" destId="{5667AABA-C3B5-4B57-96CE-643E12866CF2}" srcOrd="0" destOrd="1" presId="urn:microsoft.com/office/officeart/2005/8/layout/vList6"/>
    <dgm:cxn modelId="{40C41FEF-2B77-4CDA-A8A5-119119E4FB10}" type="presOf" srcId="{837F9131-DA22-43C5-BA46-E0B37B32C49F}" destId="{5667AABA-C3B5-4B57-96CE-643E12866CF2}" srcOrd="0" destOrd="0" presId="urn:microsoft.com/office/officeart/2005/8/layout/vList6"/>
    <dgm:cxn modelId="{ADD5BFE7-358D-4AA5-A03C-D00BD463472D}" type="presOf" srcId="{56F6F282-947A-4D2E-BE3C-95C7CFCA5EF1}" destId="{BA95B72D-F28D-4D2F-8605-ADD5B6DB90D9}" srcOrd="0" destOrd="3" presId="urn:microsoft.com/office/officeart/2005/8/layout/vList6"/>
    <dgm:cxn modelId="{83DB7338-60F7-46AD-8E49-830989EF0007}" type="presOf" srcId="{E2544D6B-2C0E-4631-9C7C-5E0D0A7C9007}" destId="{4F62597A-D498-4A10-BB50-88EDD6CEF588}" srcOrd="0" destOrd="1" presId="urn:microsoft.com/office/officeart/2005/8/layout/vList6"/>
    <dgm:cxn modelId="{9F25E8D5-8833-4833-AE8B-5492F2C4F03F}" srcId="{8B589AB5-FF16-4742-835A-81AA72AED697}" destId="{BE8693D5-583E-4149-BD3F-B1F5BE4EFA76}" srcOrd="2" destOrd="0" parTransId="{E4FB4B6C-5B4C-4B85-8727-80A47485448A}" sibTransId="{99655281-221D-4445-9DF9-FEC6C5D13EE3}"/>
    <dgm:cxn modelId="{0D5AB7D4-9DF3-42A0-A67A-B22994C70F18}" type="presOf" srcId="{8B589AB5-FF16-4742-835A-81AA72AED697}" destId="{AA54889F-91D8-415D-8B48-1542960B1FB2}" srcOrd="0" destOrd="0" presId="urn:microsoft.com/office/officeart/2005/8/layout/vList6"/>
    <dgm:cxn modelId="{A7581DB2-6DD9-4DB3-9358-5DB5550524A0}" type="presOf" srcId="{52582A82-1B05-42CA-973D-90C90A5F7548}" destId="{4F62597A-D498-4A10-BB50-88EDD6CEF588}" srcOrd="0" destOrd="2" presId="urn:microsoft.com/office/officeart/2005/8/layout/vList6"/>
    <dgm:cxn modelId="{29639082-26A0-421C-9FB9-4B22E0FC0F78}" type="presOf" srcId="{6408B528-650F-4549-9C6C-09031F5621F9}" destId="{A8D1DDFA-7321-40CE-92E8-3CAAE54B317E}" srcOrd="0" destOrd="0" presId="urn:microsoft.com/office/officeart/2005/8/layout/vList6"/>
    <dgm:cxn modelId="{604276B9-E82A-4DAD-B615-E56DD3A8DED4}" srcId="{74B4FD1A-8819-4C1F-9DAB-6B09CA467C76}" destId="{4A7C16E4-093E-49AD-B1C6-E860F699DEB0}" srcOrd="1" destOrd="0" parTransId="{F7252E54-9EAB-4674-81D5-4793A174AE5D}" sibTransId="{D0C92A52-52BB-4E6B-8E96-299E649D4260}"/>
    <dgm:cxn modelId="{86027360-633F-44E0-BA92-EB5ABCE27C07}" type="presOf" srcId="{EFF71CD2-F15F-4D70-965D-4C708D0EE6F9}" destId="{4F62597A-D498-4A10-BB50-88EDD6CEF588}" srcOrd="0" destOrd="0" presId="urn:microsoft.com/office/officeart/2005/8/layout/vList6"/>
    <dgm:cxn modelId="{9CA2E035-852A-4BE0-9544-9133075F42E8}" type="presOf" srcId="{CAC0F591-4DD3-453D-8824-72BDD155CA50}" destId="{BA95B72D-F28D-4D2F-8605-ADD5B6DB90D9}" srcOrd="0" destOrd="0" presId="urn:microsoft.com/office/officeart/2005/8/layout/vList6"/>
    <dgm:cxn modelId="{C893AF7D-4571-4FB3-A706-40295B7E51EB}" srcId="{74B4FD1A-8819-4C1F-9DAB-6B09CA467C76}" destId="{837F9131-DA22-43C5-BA46-E0B37B32C49F}" srcOrd="0" destOrd="0" parTransId="{0834ECDD-02B2-439C-A564-D2BF03B70F3E}" sibTransId="{027AB66B-6031-4ED9-BF4F-CFEC601F500E}"/>
    <dgm:cxn modelId="{5261A680-5DE8-4237-93F1-A72AA2C064C5}" type="presOf" srcId="{445E8C91-D873-4A3F-BCA6-C498EB4FBEDB}" destId="{4F62597A-D498-4A10-BB50-88EDD6CEF588}" srcOrd="0" destOrd="3" presId="urn:microsoft.com/office/officeart/2005/8/layout/vList6"/>
    <dgm:cxn modelId="{12907B7A-6BCC-4CA2-890D-29AE5D2A38FA}" type="presOf" srcId="{F9555D2F-AFF6-44A6-9A0F-11891A44F322}" destId="{BA95B72D-F28D-4D2F-8605-ADD5B6DB90D9}" srcOrd="0" destOrd="4" presId="urn:microsoft.com/office/officeart/2005/8/layout/vList6"/>
    <dgm:cxn modelId="{90EBF191-2D15-4924-9CC5-65258B89BBD6}" srcId="{8B589AB5-FF16-4742-835A-81AA72AED697}" destId="{CAC0F591-4DD3-453D-8824-72BDD155CA50}" srcOrd="0" destOrd="0" parTransId="{100B8B68-5BF8-471A-B7C8-B0A9B544457B}" sibTransId="{CBC34AF3-460E-491C-B528-6405C84BB39E}"/>
    <dgm:cxn modelId="{E70C0A01-F32E-46BE-A9A5-6376BF2CD5A9}" srcId="{8B589AB5-FF16-4742-835A-81AA72AED697}" destId="{56F6F282-947A-4D2E-BE3C-95C7CFCA5EF1}" srcOrd="3" destOrd="0" parTransId="{9FDF0792-9FC9-496C-A06B-2684ABD79337}" sibTransId="{CA3132B2-B953-43AC-88D5-9BFDD9154015}"/>
    <dgm:cxn modelId="{3CB5306C-A0CD-4F3E-A925-7D12D0E5265C}" srcId="{8B589AB5-FF16-4742-835A-81AA72AED697}" destId="{F9555D2F-AFF6-44A6-9A0F-11891A44F322}" srcOrd="4" destOrd="0" parTransId="{68715408-C278-40F0-9560-B446BBFA69F4}" sibTransId="{6244E723-3ED4-4D31-807C-006FAF6C5095}"/>
    <dgm:cxn modelId="{03782BE6-25E3-4C0E-865D-3B6944B93BE7}" srcId="{DBCEA916-633D-46A3-AE85-F8733D192639}" destId="{6408B528-650F-4549-9C6C-09031F5621F9}" srcOrd="1" destOrd="0" parTransId="{0F2D2A7D-8811-435F-818A-5ED2E5C8532C}" sibTransId="{515B20EB-55C8-4CE5-ADB5-97D472BFDA04}"/>
    <dgm:cxn modelId="{85CEDAC9-F86A-4B4B-B8FA-B8F0E19434CD}" srcId="{74B4FD1A-8819-4C1F-9DAB-6B09CA467C76}" destId="{E13F3461-07BC-4C36-9320-4A3ACB876368}" srcOrd="2" destOrd="0" parTransId="{358D3C69-1F71-4CCC-ACA5-F2090C5BEBD5}" sibTransId="{382DE8FE-4343-41AA-A3B3-ADC13FC9669C}"/>
    <dgm:cxn modelId="{013711D6-9A7B-4978-99DF-1B505CC14002}" type="presOf" srcId="{BE8693D5-583E-4149-BD3F-B1F5BE4EFA76}" destId="{BA95B72D-F28D-4D2F-8605-ADD5B6DB90D9}" srcOrd="0" destOrd="2" presId="urn:microsoft.com/office/officeart/2005/8/layout/vList6"/>
    <dgm:cxn modelId="{04609D92-89A3-4825-A1B4-64B7DBDBD143}" srcId="{6408B528-650F-4549-9C6C-09031F5621F9}" destId="{E2544D6B-2C0E-4631-9C7C-5E0D0A7C9007}" srcOrd="1" destOrd="0" parTransId="{00E0F730-07C1-4ABC-95CB-7C06DEE97C90}" sibTransId="{57936A0C-DB60-419F-8F16-5050BC6C86CF}"/>
    <dgm:cxn modelId="{BF74F2F7-0372-432F-BB24-AE6FAF73907B}" type="presOf" srcId="{E13F3461-07BC-4C36-9320-4A3ACB876368}" destId="{5667AABA-C3B5-4B57-96CE-643E12866CF2}" srcOrd="0" destOrd="2" presId="urn:microsoft.com/office/officeart/2005/8/layout/vList6"/>
    <dgm:cxn modelId="{0C278764-A507-451D-A575-D2E8456635BE}" type="presOf" srcId="{DBCEA916-633D-46A3-AE85-F8733D192639}" destId="{86E78B7F-337A-4107-95B1-0DB790EFC2DA}" srcOrd="0" destOrd="0" presId="urn:microsoft.com/office/officeart/2005/8/layout/vList6"/>
    <dgm:cxn modelId="{C5930CD0-3849-4372-A292-57EB335C2A92}" type="presParOf" srcId="{86E78B7F-337A-4107-95B1-0DB790EFC2DA}" destId="{ED6204EE-568E-4EA5-A68A-20CB20E094F4}" srcOrd="0" destOrd="0" presId="urn:microsoft.com/office/officeart/2005/8/layout/vList6"/>
    <dgm:cxn modelId="{201EA079-F303-43CE-8F9E-7574DA59C9D3}" type="presParOf" srcId="{ED6204EE-568E-4EA5-A68A-20CB20E094F4}" destId="{69761E13-A02C-4850-8472-303BEBB4C388}" srcOrd="0" destOrd="0" presId="urn:microsoft.com/office/officeart/2005/8/layout/vList6"/>
    <dgm:cxn modelId="{43CEA6EF-CA39-4C34-B317-5A2C370DB318}" type="presParOf" srcId="{ED6204EE-568E-4EA5-A68A-20CB20E094F4}" destId="{5667AABA-C3B5-4B57-96CE-643E12866CF2}" srcOrd="1" destOrd="0" presId="urn:microsoft.com/office/officeart/2005/8/layout/vList6"/>
    <dgm:cxn modelId="{BB2E36C4-58C7-4EBF-86EA-11E6040DB312}" type="presParOf" srcId="{86E78B7F-337A-4107-95B1-0DB790EFC2DA}" destId="{AFB75385-AE07-435C-8478-B88554A14033}" srcOrd="1" destOrd="0" presId="urn:microsoft.com/office/officeart/2005/8/layout/vList6"/>
    <dgm:cxn modelId="{46AFCA0F-1776-4565-900E-A99126137806}" type="presParOf" srcId="{86E78B7F-337A-4107-95B1-0DB790EFC2DA}" destId="{C8041E4B-1739-4CD4-A998-3D4A67B2CD5F}" srcOrd="2" destOrd="0" presId="urn:microsoft.com/office/officeart/2005/8/layout/vList6"/>
    <dgm:cxn modelId="{54EC7E7F-2B0E-4783-86D7-CEB0C1687B7B}" type="presParOf" srcId="{C8041E4B-1739-4CD4-A998-3D4A67B2CD5F}" destId="{A8D1DDFA-7321-40CE-92E8-3CAAE54B317E}" srcOrd="0" destOrd="0" presId="urn:microsoft.com/office/officeart/2005/8/layout/vList6"/>
    <dgm:cxn modelId="{10FD2010-1167-45BA-A5D6-46EEFFF0FC4B}" type="presParOf" srcId="{C8041E4B-1739-4CD4-A998-3D4A67B2CD5F}" destId="{4F62597A-D498-4A10-BB50-88EDD6CEF588}" srcOrd="1" destOrd="0" presId="urn:microsoft.com/office/officeart/2005/8/layout/vList6"/>
    <dgm:cxn modelId="{D097F8C2-E18B-4D03-8DD9-40B58F050F8A}" type="presParOf" srcId="{86E78B7F-337A-4107-95B1-0DB790EFC2DA}" destId="{896C5E5C-DCCF-4341-ACB8-2CDA1C18DB28}" srcOrd="3" destOrd="0" presId="urn:microsoft.com/office/officeart/2005/8/layout/vList6"/>
    <dgm:cxn modelId="{C52C9037-310E-4998-96F8-E1B52980169D}" type="presParOf" srcId="{86E78B7F-337A-4107-95B1-0DB790EFC2DA}" destId="{14C978E3-44F9-4057-83E2-ABE9AE06943A}" srcOrd="4" destOrd="0" presId="urn:microsoft.com/office/officeart/2005/8/layout/vList6"/>
    <dgm:cxn modelId="{FA95CEC0-AB2C-4F3E-8709-C46AF369C829}" type="presParOf" srcId="{14C978E3-44F9-4057-83E2-ABE9AE06943A}" destId="{AA54889F-91D8-415D-8B48-1542960B1FB2}" srcOrd="0" destOrd="0" presId="urn:microsoft.com/office/officeart/2005/8/layout/vList6"/>
    <dgm:cxn modelId="{40312A0E-67C0-4736-8B1F-26809F3B29AE}" type="presParOf" srcId="{14C978E3-44F9-4057-83E2-ABE9AE06943A}" destId="{BA95B72D-F28D-4D2F-8605-ADD5B6DB90D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797EB1-67BD-48FF-972B-60BAD2ADD6B0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B501128-4B4D-47E1-9488-54BC20DBC5B1}">
      <dgm:prSet phldrT="[Texte]" custT="1"/>
      <dgm:spPr/>
      <dgm:t>
        <a:bodyPr/>
        <a:lstStyle/>
        <a:p>
          <a:pPr rtl="0"/>
          <a:r>
            <a:rPr lang="fr-FR" sz="1400" b="1" dirty="0" smtClean="0">
              <a:latin typeface="+mn-lt"/>
              <a:cs typeface="Times New Roman" pitchFamily="18" charset="0"/>
            </a:rPr>
            <a:t>Action de promotion et de sensibilisation</a:t>
          </a:r>
          <a:endParaRPr lang="fr-FR" sz="1400" b="1" dirty="0">
            <a:latin typeface="+mn-lt"/>
            <a:cs typeface="Times New Roman" pitchFamily="18" charset="0"/>
          </a:endParaRPr>
        </a:p>
      </dgm:t>
    </dgm:pt>
    <dgm:pt modelId="{6F0A6F9D-5FFC-4950-83BD-71B99C6019B7}" type="parTrans" cxnId="{6CC0F49B-ADD5-49C8-B038-7036A7494446}">
      <dgm:prSet/>
      <dgm:spPr/>
      <dgm:t>
        <a:bodyPr/>
        <a:lstStyle/>
        <a:p>
          <a:endParaRPr lang="fr-FR"/>
        </a:p>
      </dgm:t>
    </dgm:pt>
    <dgm:pt modelId="{F4AFB1D5-0829-4BCB-B0E3-5EF851823482}" type="sibTrans" cxnId="{6CC0F49B-ADD5-49C8-B038-7036A7494446}">
      <dgm:prSet/>
      <dgm:spPr/>
      <dgm:t>
        <a:bodyPr/>
        <a:lstStyle/>
        <a:p>
          <a:endParaRPr lang="fr-FR"/>
        </a:p>
      </dgm:t>
    </dgm:pt>
    <dgm:pt modelId="{6C4D9FEB-A4F2-478F-B8D9-27454D998AC7}">
      <dgm:prSet custT="1"/>
      <dgm:spPr/>
      <dgm:t>
        <a:bodyPr/>
        <a:lstStyle/>
        <a:p>
          <a:pPr rtl="0"/>
          <a:r>
            <a:rPr lang="fr-FR" sz="1400" b="1" dirty="0" smtClean="0">
              <a:latin typeface="+mn-lt"/>
              <a:cs typeface="Times New Roman" pitchFamily="18" charset="0"/>
            </a:rPr>
            <a:t>Conception et mise en place d’un site web d’information et de communication sur le réseau (plate forme de formation, intranet, …)</a:t>
          </a:r>
          <a:endParaRPr lang="fr-FR" sz="1400" b="1" dirty="0">
            <a:latin typeface="+mn-lt"/>
            <a:cs typeface="Times New Roman" pitchFamily="18" charset="0"/>
          </a:endParaRPr>
        </a:p>
      </dgm:t>
    </dgm:pt>
    <dgm:pt modelId="{423AD709-480E-4CDB-BA35-7E8A886A7DBC}" type="parTrans" cxnId="{E354BC43-D780-49BC-807C-0A4745CAB074}">
      <dgm:prSet/>
      <dgm:spPr/>
      <dgm:t>
        <a:bodyPr/>
        <a:lstStyle/>
        <a:p>
          <a:endParaRPr lang="fr-FR"/>
        </a:p>
      </dgm:t>
    </dgm:pt>
    <dgm:pt modelId="{06F6ACE5-A010-4934-9161-D2A2873E29E5}" type="sibTrans" cxnId="{E354BC43-D780-49BC-807C-0A4745CAB074}">
      <dgm:prSet/>
      <dgm:spPr/>
      <dgm:t>
        <a:bodyPr/>
        <a:lstStyle/>
        <a:p>
          <a:endParaRPr lang="fr-FR"/>
        </a:p>
      </dgm:t>
    </dgm:pt>
    <dgm:pt modelId="{862C79B5-FBFD-4A57-80DA-E5667E34F544}">
      <dgm:prSet custT="1"/>
      <dgm:spPr/>
      <dgm:t>
        <a:bodyPr/>
        <a:lstStyle/>
        <a:p>
          <a:r>
            <a:rPr lang="fr-FR" sz="1200" dirty="0" smtClean="0">
              <a:latin typeface="+mn-lt"/>
              <a:cs typeface="Times New Roman" pitchFamily="18" charset="0"/>
            </a:rPr>
            <a:t>Définition des besoins ;</a:t>
          </a:r>
          <a:endParaRPr lang="fr-FR" sz="1200" dirty="0">
            <a:latin typeface="+mn-lt"/>
            <a:cs typeface="Times New Roman" pitchFamily="18" charset="0"/>
          </a:endParaRPr>
        </a:p>
      </dgm:t>
    </dgm:pt>
    <dgm:pt modelId="{7EE413E3-A6F3-4859-941F-620FA696C5AC}" type="parTrans" cxnId="{4432EE13-6CDB-45D8-9317-27B65082AAFA}">
      <dgm:prSet/>
      <dgm:spPr/>
      <dgm:t>
        <a:bodyPr/>
        <a:lstStyle/>
        <a:p>
          <a:endParaRPr lang="fr-FR"/>
        </a:p>
      </dgm:t>
    </dgm:pt>
    <dgm:pt modelId="{88639FC5-F18D-42B8-8EA9-C86DA6044EE3}" type="sibTrans" cxnId="{4432EE13-6CDB-45D8-9317-27B65082AAFA}">
      <dgm:prSet/>
      <dgm:spPr/>
      <dgm:t>
        <a:bodyPr/>
        <a:lstStyle/>
        <a:p>
          <a:endParaRPr lang="fr-FR"/>
        </a:p>
      </dgm:t>
    </dgm:pt>
    <dgm:pt modelId="{23ABEB38-89D4-4724-BF5A-79B722647279}">
      <dgm:prSet custT="1"/>
      <dgm:spPr/>
      <dgm:t>
        <a:bodyPr/>
        <a:lstStyle/>
        <a:p>
          <a:r>
            <a:rPr lang="en-US" sz="1200" dirty="0" smtClean="0">
              <a:latin typeface="+mn-lt"/>
              <a:cs typeface="Times New Roman" pitchFamily="18" charset="0"/>
            </a:rPr>
            <a:t>Benchmarking des sites web similaires ;</a:t>
          </a:r>
          <a:endParaRPr lang="fr-FR" sz="1200" dirty="0">
            <a:latin typeface="+mn-lt"/>
            <a:cs typeface="Times New Roman" pitchFamily="18" charset="0"/>
          </a:endParaRPr>
        </a:p>
      </dgm:t>
    </dgm:pt>
    <dgm:pt modelId="{6573A49B-E554-4C59-8D3D-D5DA123F7D54}" type="parTrans" cxnId="{E8E172E9-ACD4-4074-B1D4-8AE364A5D659}">
      <dgm:prSet/>
      <dgm:spPr/>
      <dgm:t>
        <a:bodyPr/>
        <a:lstStyle/>
        <a:p>
          <a:endParaRPr lang="fr-FR"/>
        </a:p>
      </dgm:t>
    </dgm:pt>
    <dgm:pt modelId="{6482078C-21CF-427D-BEC9-CC9EAFEDD247}" type="sibTrans" cxnId="{E8E172E9-ACD4-4074-B1D4-8AE364A5D659}">
      <dgm:prSet/>
      <dgm:spPr/>
      <dgm:t>
        <a:bodyPr/>
        <a:lstStyle/>
        <a:p>
          <a:endParaRPr lang="fr-FR"/>
        </a:p>
      </dgm:t>
    </dgm:pt>
    <dgm:pt modelId="{F7091AFD-E93A-434E-99B7-540C60FC4BC0}">
      <dgm:prSet custT="1"/>
      <dgm:spPr/>
      <dgm:t>
        <a:bodyPr/>
        <a:lstStyle/>
        <a:p>
          <a:r>
            <a:rPr lang="fr-FR" sz="1200" dirty="0" smtClean="0">
              <a:latin typeface="+mn-lt"/>
              <a:cs typeface="Times New Roman" pitchFamily="18" charset="0"/>
            </a:rPr>
            <a:t>Elaboration du cahier de charge (fonctionnel et technique) ;</a:t>
          </a:r>
          <a:endParaRPr lang="fr-FR" sz="1200" dirty="0">
            <a:latin typeface="+mn-lt"/>
            <a:cs typeface="Times New Roman" pitchFamily="18" charset="0"/>
          </a:endParaRPr>
        </a:p>
      </dgm:t>
    </dgm:pt>
    <dgm:pt modelId="{BC74622F-7DAE-4737-AEFB-3CB1E6F9E8C9}" type="parTrans" cxnId="{51EBAAC1-F38B-416C-B693-0A49B0A5E50D}">
      <dgm:prSet/>
      <dgm:spPr/>
      <dgm:t>
        <a:bodyPr/>
        <a:lstStyle/>
        <a:p>
          <a:endParaRPr lang="fr-FR"/>
        </a:p>
      </dgm:t>
    </dgm:pt>
    <dgm:pt modelId="{2F0D8718-2A71-43B0-B85C-F064B9743A37}" type="sibTrans" cxnId="{51EBAAC1-F38B-416C-B693-0A49B0A5E50D}">
      <dgm:prSet/>
      <dgm:spPr/>
      <dgm:t>
        <a:bodyPr/>
        <a:lstStyle/>
        <a:p>
          <a:endParaRPr lang="fr-FR"/>
        </a:p>
      </dgm:t>
    </dgm:pt>
    <dgm:pt modelId="{59BB4D2C-89F3-4A4C-9508-2680ADE7C725}">
      <dgm:prSet custT="1"/>
      <dgm:spPr/>
      <dgm:t>
        <a:bodyPr/>
        <a:lstStyle/>
        <a:p>
          <a:r>
            <a:rPr lang="fr-FR" sz="1200" dirty="0" smtClean="0">
              <a:latin typeface="+mn-lt"/>
              <a:cs typeface="Times New Roman" pitchFamily="18" charset="0"/>
            </a:rPr>
            <a:t>Recrutement du personnel nécessaire pour assurer le suivi et la maintenance ;</a:t>
          </a:r>
          <a:endParaRPr lang="fr-FR" sz="1200" dirty="0">
            <a:latin typeface="+mn-lt"/>
            <a:cs typeface="Times New Roman" pitchFamily="18" charset="0"/>
          </a:endParaRPr>
        </a:p>
      </dgm:t>
    </dgm:pt>
    <dgm:pt modelId="{DADFE3D1-FFD3-48B8-B956-140C92BA618B}" type="parTrans" cxnId="{E746390C-E411-4D44-9EB9-25FF5CBFEF22}">
      <dgm:prSet/>
      <dgm:spPr/>
      <dgm:t>
        <a:bodyPr/>
        <a:lstStyle/>
        <a:p>
          <a:endParaRPr lang="fr-FR"/>
        </a:p>
      </dgm:t>
    </dgm:pt>
    <dgm:pt modelId="{5C3A3F6C-FF3F-44C6-86B3-EB8E28AFAEFC}" type="sibTrans" cxnId="{E746390C-E411-4D44-9EB9-25FF5CBFEF22}">
      <dgm:prSet/>
      <dgm:spPr/>
      <dgm:t>
        <a:bodyPr/>
        <a:lstStyle/>
        <a:p>
          <a:endParaRPr lang="fr-FR"/>
        </a:p>
      </dgm:t>
    </dgm:pt>
    <dgm:pt modelId="{C4BB5169-9E0B-489C-9987-3CEC471CDBA1}">
      <dgm:prSet custT="1"/>
      <dgm:spPr/>
      <dgm:t>
        <a:bodyPr/>
        <a:lstStyle/>
        <a:p>
          <a:r>
            <a:rPr lang="fr-FR" sz="1200" dirty="0" smtClean="0">
              <a:latin typeface="+mn-lt"/>
              <a:cs typeface="Times New Roman" pitchFamily="18" charset="0"/>
            </a:rPr>
            <a:t>Mise en ligne du site web.</a:t>
          </a:r>
          <a:endParaRPr lang="fr-FR" sz="1200" dirty="0">
            <a:latin typeface="+mn-lt"/>
            <a:cs typeface="Times New Roman" pitchFamily="18" charset="0"/>
          </a:endParaRPr>
        </a:p>
      </dgm:t>
    </dgm:pt>
    <dgm:pt modelId="{ACA7E91A-3985-4432-83D4-236EDCC4D2E2}" type="parTrans" cxnId="{6CBD7DB9-43A9-4233-9F24-0E54F663D4AF}">
      <dgm:prSet/>
      <dgm:spPr/>
      <dgm:t>
        <a:bodyPr/>
        <a:lstStyle/>
        <a:p>
          <a:endParaRPr lang="fr-FR"/>
        </a:p>
      </dgm:t>
    </dgm:pt>
    <dgm:pt modelId="{489313DF-585D-43F5-B4DE-BD282B9A91D3}" type="sibTrans" cxnId="{6CBD7DB9-43A9-4233-9F24-0E54F663D4AF}">
      <dgm:prSet/>
      <dgm:spPr/>
      <dgm:t>
        <a:bodyPr/>
        <a:lstStyle/>
        <a:p>
          <a:endParaRPr lang="fr-FR"/>
        </a:p>
      </dgm:t>
    </dgm:pt>
    <dgm:pt modelId="{924A65B3-C231-449B-8F6F-08B28E01908B}">
      <dgm:prSet custT="1"/>
      <dgm:spPr/>
      <dgm:t>
        <a:bodyPr/>
        <a:lstStyle/>
        <a:p>
          <a:r>
            <a:rPr lang="fr-FR" sz="1200" dirty="0" smtClean="0"/>
            <a:t>…</a:t>
          </a:r>
          <a:endParaRPr lang="fr-FR" sz="1200" dirty="0"/>
        </a:p>
      </dgm:t>
    </dgm:pt>
    <dgm:pt modelId="{F112059C-061B-4F93-88C5-8DA1144CE1C5}" type="parTrans" cxnId="{A0665C49-89E8-4903-9FD7-FE474A8FF7F9}">
      <dgm:prSet/>
      <dgm:spPr/>
      <dgm:t>
        <a:bodyPr/>
        <a:lstStyle/>
        <a:p>
          <a:endParaRPr lang="fr-FR"/>
        </a:p>
      </dgm:t>
    </dgm:pt>
    <dgm:pt modelId="{9249F894-C941-468D-A653-282AA8FF3CD5}" type="sibTrans" cxnId="{A0665C49-89E8-4903-9FD7-FE474A8FF7F9}">
      <dgm:prSet/>
      <dgm:spPr/>
      <dgm:t>
        <a:bodyPr/>
        <a:lstStyle/>
        <a:p>
          <a:endParaRPr lang="fr-FR"/>
        </a:p>
      </dgm:t>
    </dgm:pt>
    <dgm:pt modelId="{FC63C653-B726-41B3-A99E-6F9A33135BF1}">
      <dgm:prSet custT="1"/>
      <dgm:spPr/>
      <dgm:t>
        <a:bodyPr/>
        <a:lstStyle/>
        <a:p>
          <a:pPr rtl="0"/>
          <a:r>
            <a:rPr lang="fr-FR" sz="1400" b="1" dirty="0" smtClean="0">
              <a:latin typeface="+mn-lt"/>
              <a:cs typeface="Times New Roman" pitchFamily="18" charset="0"/>
            </a:rPr>
            <a:t>Adhésion à des organisations internationales</a:t>
          </a:r>
          <a:endParaRPr lang="fr-FR" sz="1400" b="1" dirty="0">
            <a:latin typeface="+mn-lt"/>
            <a:cs typeface="Times New Roman" pitchFamily="18" charset="0"/>
          </a:endParaRPr>
        </a:p>
      </dgm:t>
    </dgm:pt>
    <dgm:pt modelId="{8459E5B0-8D91-4B55-AB7C-7AB6C7F72AED}" type="parTrans" cxnId="{D9BBCFA1-EEA4-4E43-B5DD-EA9CDB002696}">
      <dgm:prSet/>
      <dgm:spPr/>
      <dgm:t>
        <a:bodyPr/>
        <a:lstStyle/>
        <a:p>
          <a:endParaRPr lang="fr-FR"/>
        </a:p>
      </dgm:t>
    </dgm:pt>
    <dgm:pt modelId="{D414B95F-9862-4242-894C-46FF191F8F0D}" type="sibTrans" cxnId="{D9BBCFA1-EEA4-4E43-B5DD-EA9CDB002696}">
      <dgm:prSet/>
      <dgm:spPr/>
      <dgm:t>
        <a:bodyPr/>
        <a:lstStyle/>
        <a:p>
          <a:endParaRPr lang="fr-FR"/>
        </a:p>
      </dgm:t>
    </dgm:pt>
    <dgm:pt modelId="{082AA4B8-095F-4CFB-AF27-B2612D56D8E1}">
      <dgm:prSet custT="1"/>
      <dgm:spPr/>
      <dgm:t>
        <a:bodyPr/>
        <a:lstStyle/>
        <a:p>
          <a:r>
            <a:rPr lang="fr-FR" sz="1200" dirty="0" smtClean="0">
              <a:latin typeface="+mn-lt"/>
              <a:cs typeface="Times New Roman" pitchFamily="18" charset="0"/>
            </a:rPr>
            <a:t>Etudes des réseaux susceptibles d’être des partenaires du réseau.</a:t>
          </a:r>
        </a:p>
      </dgm:t>
    </dgm:pt>
    <dgm:pt modelId="{4FFF6BB3-2151-4811-BF93-763076BDCECD}" type="parTrans" cxnId="{EF7488CB-5B84-40B2-BEDD-8B873F64AA4E}">
      <dgm:prSet/>
      <dgm:spPr/>
      <dgm:t>
        <a:bodyPr/>
        <a:lstStyle/>
        <a:p>
          <a:endParaRPr lang="fr-FR"/>
        </a:p>
      </dgm:t>
    </dgm:pt>
    <dgm:pt modelId="{CC6301B0-081E-4CB2-B010-E7410505DAEF}" type="sibTrans" cxnId="{EF7488CB-5B84-40B2-BEDD-8B873F64AA4E}">
      <dgm:prSet/>
      <dgm:spPr/>
      <dgm:t>
        <a:bodyPr/>
        <a:lstStyle/>
        <a:p>
          <a:endParaRPr lang="fr-FR"/>
        </a:p>
      </dgm:t>
    </dgm:pt>
    <dgm:pt modelId="{BCD094E0-64EE-4D8F-A36D-DFAEC8C0C9A2}" type="pres">
      <dgm:prSet presAssocID="{B4797EB1-67BD-48FF-972B-60BAD2ADD6B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B02E323E-77E6-44D7-AA59-951F3B6B54A2}" type="pres">
      <dgm:prSet presAssocID="{FC63C653-B726-41B3-A99E-6F9A33135BF1}" presName="linNode" presStyleCnt="0"/>
      <dgm:spPr/>
    </dgm:pt>
    <dgm:pt modelId="{3395CB87-FB6F-4A32-A570-267B66367041}" type="pres">
      <dgm:prSet presAssocID="{FC63C653-B726-41B3-A99E-6F9A33135BF1}" presName="parentShp" presStyleLbl="node1" presStyleIdx="0" presStyleCnt="3" custScaleX="73614" custScaleY="14796" custLinFactNeighborX="-10013" custLinFactNeighborY="-4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BB32D0-A839-400D-9D6D-9F88FD512866}" type="pres">
      <dgm:prSet presAssocID="{FC63C653-B726-41B3-A99E-6F9A33135BF1}" presName="childShp" presStyleLbl="bgAccFollowNode1" presStyleIdx="0" presStyleCnt="3" custScaleX="111227" custScaleY="11530" custLinFactNeighborX="-2431" custLinFactNeighborY="23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5F3350-F93C-4F36-9DED-91E9A7DC1EF5}" type="pres">
      <dgm:prSet presAssocID="{D414B95F-9862-4242-894C-46FF191F8F0D}" presName="spacing" presStyleCnt="0"/>
      <dgm:spPr/>
    </dgm:pt>
    <dgm:pt modelId="{A426A031-E287-4C54-91F9-7EC56C7DA3AB}" type="pres">
      <dgm:prSet presAssocID="{6C4D9FEB-A4F2-478F-B8D9-27454D998AC7}" presName="linNode" presStyleCnt="0"/>
      <dgm:spPr/>
    </dgm:pt>
    <dgm:pt modelId="{D3E74DC8-C5B0-4BEA-BA47-8E4F509C031B}" type="pres">
      <dgm:prSet presAssocID="{6C4D9FEB-A4F2-478F-B8D9-27454D998AC7}" presName="parentShp" presStyleLbl="node1" presStyleIdx="1" presStyleCnt="3" custScaleX="75177" custScaleY="25463" custLinFactNeighborX="-3413" custLinFactNeighborY="-25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B5AA84C-AD1D-40B3-B29D-E0609EFB1501}" type="pres">
      <dgm:prSet presAssocID="{6C4D9FEB-A4F2-478F-B8D9-27454D998AC7}" presName="childShp" presStyleLbl="bgAccFollowNode1" presStyleIdx="1" presStyleCnt="3" custScaleX="112617" custScaleY="3090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4700A9-B455-41B4-B6F2-B34267A0AE2B}" type="pres">
      <dgm:prSet presAssocID="{06F6ACE5-A010-4934-9161-D2A2873E29E5}" presName="spacing" presStyleCnt="0"/>
      <dgm:spPr/>
    </dgm:pt>
    <dgm:pt modelId="{F477FF95-7412-4DF5-8D97-7015231FF6A4}" type="pres">
      <dgm:prSet presAssocID="{AB501128-4B4D-47E1-9488-54BC20DBC5B1}" presName="linNode" presStyleCnt="0"/>
      <dgm:spPr/>
    </dgm:pt>
    <dgm:pt modelId="{34317C79-93D5-4E33-A367-9C34BE576963}" type="pres">
      <dgm:prSet presAssocID="{AB501128-4B4D-47E1-9488-54BC20DBC5B1}" presName="parentShp" presStyleLbl="node1" presStyleIdx="2" presStyleCnt="3" custScaleX="73612" custScaleY="12782" custLinFactNeighborX="-13021" custLinFactNeighborY="-798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1D0004F-12C9-438D-A58C-20A07494A64D}" type="pres">
      <dgm:prSet presAssocID="{AB501128-4B4D-47E1-9488-54BC20DBC5B1}" presName="childShp" presStyleLbl="bgAccFollowNode1" presStyleIdx="2" presStyleCnt="3" custScaleX="109893" custScaleY="7336" custLinFactNeighborX="-1261" custLinFactNeighborY="-657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432EE13-6CDB-45D8-9317-27B65082AAFA}" srcId="{6C4D9FEB-A4F2-478F-B8D9-27454D998AC7}" destId="{862C79B5-FBFD-4A57-80DA-E5667E34F544}" srcOrd="0" destOrd="0" parTransId="{7EE413E3-A6F3-4859-941F-620FA696C5AC}" sibTransId="{88639FC5-F18D-42B8-8EA9-C86DA6044EE3}"/>
    <dgm:cxn modelId="{A0C61DE7-6270-465E-A84E-B080C4BD9CCB}" type="presOf" srcId="{59BB4D2C-89F3-4A4C-9508-2680ADE7C725}" destId="{0B5AA84C-AD1D-40B3-B29D-E0609EFB1501}" srcOrd="0" destOrd="3" presId="urn:microsoft.com/office/officeart/2005/8/layout/vList6"/>
    <dgm:cxn modelId="{E746390C-E411-4D44-9EB9-25FF5CBFEF22}" srcId="{6C4D9FEB-A4F2-478F-B8D9-27454D998AC7}" destId="{59BB4D2C-89F3-4A4C-9508-2680ADE7C725}" srcOrd="3" destOrd="0" parTransId="{DADFE3D1-FFD3-48B8-B956-140C92BA618B}" sibTransId="{5C3A3F6C-FF3F-44C6-86B3-EB8E28AFAEFC}"/>
    <dgm:cxn modelId="{6CBD7DB9-43A9-4233-9F24-0E54F663D4AF}" srcId="{6C4D9FEB-A4F2-478F-B8D9-27454D998AC7}" destId="{C4BB5169-9E0B-489C-9987-3CEC471CDBA1}" srcOrd="4" destOrd="0" parTransId="{ACA7E91A-3985-4432-83D4-236EDCC4D2E2}" sibTransId="{489313DF-585D-43F5-B4DE-BD282B9A91D3}"/>
    <dgm:cxn modelId="{D36B0D1C-0881-498D-9613-95793147C837}" type="presOf" srcId="{082AA4B8-095F-4CFB-AF27-B2612D56D8E1}" destId="{A4BB32D0-A839-400D-9D6D-9F88FD512866}" srcOrd="0" destOrd="0" presId="urn:microsoft.com/office/officeart/2005/8/layout/vList6"/>
    <dgm:cxn modelId="{140B54A7-3A0D-41BA-AFC5-796EDDE7C45C}" type="presOf" srcId="{FC63C653-B726-41B3-A99E-6F9A33135BF1}" destId="{3395CB87-FB6F-4A32-A570-267B66367041}" srcOrd="0" destOrd="0" presId="urn:microsoft.com/office/officeart/2005/8/layout/vList6"/>
    <dgm:cxn modelId="{D9BBCFA1-EEA4-4E43-B5DD-EA9CDB002696}" srcId="{B4797EB1-67BD-48FF-972B-60BAD2ADD6B0}" destId="{FC63C653-B726-41B3-A99E-6F9A33135BF1}" srcOrd="0" destOrd="0" parTransId="{8459E5B0-8D91-4B55-AB7C-7AB6C7F72AED}" sibTransId="{D414B95F-9862-4242-894C-46FF191F8F0D}"/>
    <dgm:cxn modelId="{1E7E8A95-5861-45FF-8C5B-DBFA068BFB0E}" type="presOf" srcId="{6C4D9FEB-A4F2-478F-B8D9-27454D998AC7}" destId="{D3E74DC8-C5B0-4BEA-BA47-8E4F509C031B}" srcOrd="0" destOrd="0" presId="urn:microsoft.com/office/officeart/2005/8/layout/vList6"/>
    <dgm:cxn modelId="{EF7488CB-5B84-40B2-BEDD-8B873F64AA4E}" srcId="{FC63C653-B726-41B3-A99E-6F9A33135BF1}" destId="{082AA4B8-095F-4CFB-AF27-B2612D56D8E1}" srcOrd="0" destOrd="0" parTransId="{4FFF6BB3-2151-4811-BF93-763076BDCECD}" sibTransId="{CC6301B0-081E-4CB2-B010-E7410505DAEF}"/>
    <dgm:cxn modelId="{90A54CAC-3D8B-4CE1-9453-33208F395BD8}" type="presOf" srcId="{F7091AFD-E93A-434E-99B7-540C60FC4BC0}" destId="{0B5AA84C-AD1D-40B3-B29D-E0609EFB1501}" srcOrd="0" destOrd="2" presId="urn:microsoft.com/office/officeart/2005/8/layout/vList6"/>
    <dgm:cxn modelId="{9FF62DDC-2BE5-45D6-82FF-29377F3C209A}" type="presOf" srcId="{AB501128-4B4D-47E1-9488-54BC20DBC5B1}" destId="{34317C79-93D5-4E33-A367-9C34BE576963}" srcOrd="0" destOrd="0" presId="urn:microsoft.com/office/officeart/2005/8/layout/vList6"/>
    <dgm:cxn modelId="{A0665C49-89E8-4903-9FD7-FE474A8FF7F9}" srcId="{AB501128-4B4D-47E1-9488-54BC20DBC5B1}" destId="{924A65B3-C231-449B-8F6F-08B28E01908B}" srcOrd="0" destOrd="0" parTransId="{F112059C-061B-4F93-88C5-8DA1144CE1C5}" sibTransId="{9249F894-C941-468D-A653-282AA8FF3CD5}"/>
    <dgm:cxn modelId="{E1DE90D5-3720-41B8-A4CF-D66FC10BF996}" type="presOf" srcId="{924A65B3-C231-449B-8F6F-08B28E01908B}" destId="{C1D0004F-12C9-438D-A58C-20A07494A64D}" srcOrd="0" destOrd="0" presId="urn:microsoft.com/office/officeart/2005/8/layout/vList6"/>
    <dgm:cxn modelId="{69F80B2E-F23A-45CE-AD99-C6E49A296D80}" type="presOf" srcId="{B4797EB1-67BD-48FF-972B-60BAD2ADD6B0}" destId="{BCD094E0-64EE-4D8F-A36D-DFAEC8C0C9A2}" srcOrd="0" destOrd="0" presId="urn:microsoft.com/office/officeart/2005/8/layout/vList6"/>
    <dgm:cxn modelId="{6534E780-E8C9-4EA9-AE76-133C3F7012CB}" type="presOf" srcId="{C4BB5169-9E0B-489C-9987-3CEC471CDBA1}" destId="{0B5AA84C-AD1D-40B3-B29D-E0609EFB1501}" srcOrd="0" destOrd="4" presId="urn:microsoft.com/office/officeart/2005/8/layout/vList6"/>
    <dgm:cxn modelId="{6CC0F49B-ADD5-49C8-B038-7036A7494446}" srcId="{B4797EB1-67BD-48FF-972B-60BAD2ADD6B0}" destId="{AB501128-4B4D-47E1-9488-54BC20DBC5B1}" srcOrd="2" destOrd="0" parTransId="{6F0A6F9D-5FFC-4950-83BD-71B99C6019B7}" sibTransId="{F4AFB1D5-0829-4BCB-B0E3-5EF851823482}"/>
    <dgm:cxn modelId="{E8E172E9-ACD4-4074-B1D4-8AE364A5D659}" srcId="{6C4D9FEB-A4F2-478F-B8D9-27454D998AC7}" destId="{23ABEB38-89D4-4724-BF5A-79B722647279}" srcOrd="1" destOrd="0" parTransId="{6573A49B-E554-4C59-8D3D-D5DA123F7D54}" sibTransId="{6482078C-21CF-427D-BEC9-CC9EAFEDD247}"/>
    <dgm:cxn modelId="{7CBC5062-6AD7-4BD2-AC52-B8816F811DE6}" type="presOf" srcId="{862C79B5-FBFD-4A57-80DA-E5667E34F544}" destId="{0B5AA84C-AD1D-40B3-B29D-E0609EFB1501}" srcOrd="0" destOrd="0" presId="urn:microsoft.com/office/officeart/2005/8/layout/vList6"/>
    <dgm:cxn modelId="{88FD981B-9644-409C-9A60-EA02044A4CF7}" type="presOf" srcId="{23ABEB38-89D4-4724-BF5A-79B722647279}" destId="{0B5AA84C-AD1D-40B3-B29D-E0609EFB1501}" srcOrd="0" destOrd="1" presId="urn:microsoft.com/office/officeart/2005/8/layout/vList6"/>
    <dgm:cxn modelId="{51EBAAC1-F38B-416C-B693-0A49B0A5E50D}" srcId="{6C4D9FEB-A4F2-478F-B8D9-27454D998AC7}" destId="{F7091AFD-E93A-434E-99B7-540C60FC4BC0}" srcOrd="2" destOrd="0" parTransId="{BC74622F-7DAE-4737-AEFB-3CB1E6F9E8C9}" sibTransId="{2F0D8718-2A71-43B0-B85C-F064B9743A37}"/>
    <dgm:cxn modelId="{E354BC43-D780-49BC-807C-0A4745CAB074}" srcId="{B4797EB1-67BD-48FF-972B-60BAD2ADD6B0}" destId="{6C4D9FEB-A4F2-478F-B8D9-27454D998AC7}" srcOrd="1" destOrd="0" parTransId="{423AD709-480E-4CDB-BA35-7E8A886A7DBC}" sibTransId="{06F6ACE5-A010-4934-9161-D2A2873E29E5}"/>
    <dgm:cxn modelId="{49552D91-BD1B-4064-8300-F184D8A7C650}" type="presParOf" srcId="{BCD094E0-64EE-4D8F-A36D-DFAEC8C0C9A2}" destId="{B02E323E-77E6-44D7-AA59-951F3B6B54A2}" srcOrd="0" destOrd="0" presId="urn:microsoft.com/office/officeart/2005/8/layout/vList6"/>
    <dgm:cxn modelId="{58ADD348-55BF-440E-BE9B-73E955DCC45E}" type="presParOf" srcId="{B02E323E-77E6-44D7-AA59-951F3B6B54A2}" destId="{3395CB87-FB6F-4A32-A570-267B66367041}" srcOrd="0" destOrd="0" presId="urn:microsoft.com/office/officeart/2005/8/layout/vList6"/>
    <dgm:cxn modelId="{8F0990EE-3D12-48EF-B044-454748B4C4D6}" type="presParOf" srcId="{B02E323E-77E6-44D7-AA59-951F3B6B54A2}" destId="{A4BB32D0-A839-400D-9D6D-9F88FD512866}" srcOrd="1" destOrd="0" presId="urn:microsoft.com/office/officeart/2005/8/layout/vList6"/>
    <dgm:cxn modelId="{0D8E2403-7C0C-43E6-AB21-3881BF31BB1D}" type="presParOf" srcId="{BCD094E0-64EE-4D8F-A36D-DFAEC8C0C9A2}" destId="{E05F3350-F93C-4F36-9DED-91E9A7DC1EF5}" srcOrd="1" destOrd="0" presId="urn:microsoft.com/office/officeart/2005/8/layout/vList6"/>
    <dgm:cxn modelId="{A93FC47D-D853-4483-9D5F-CECB4FC7303C}" type="presParOf" srcId="{BCD094E0-64EE-4D8F-A36D-DFAEC8C0C9A2}" destId="{A426A031-E287-4C54-91F9-7EC56C7DA3AB}" srcOrd="2" destOrd="0" presId="urn:microsoft.com/office/officeart/2005/8/layout/vList6"/>
    <dgm:cxn modelId="{365337D5-43DE-491D-8F97-D0D5B05765A3}" type="presParOf" srcId="{A426A031-E287-4C54-91F9-7EC56C7DA3AB}" destId="{D3E74DC8-C5B0-4BEA-BA47-8E4F509C031B}" srcOrd="0" destOrd="0" presId="urn:microsoft.com/office/officeart/2005/8/layout/vList6"/>
    <dgm:cxn modelId="{46DF503F-1C03-4514-A989-4B901851A383}" type="presParOf" srcId="{A426A031-E287-4C54-91F9-7EC56C7DA3AB}" destId="{0B5AA84C-AD1D-40B3-B29D-E0609EFB1501}" srcOrd="1" destOrd="0" presId="urn:microsoft.com/office/officeart/2005/8/layout/vList6"/>
    <dgm:cxn modelId="{3DFC9E3D-067D-4DD4-B6C6-070A678B6CA9}" type="presParOf" srcId="{BCD094E0-64EE-4D8F-A36D-DFAEC8C0C9A2}" destId="{D14700A9-B455-41B4-B6F2-B34267A0AE2B}" srcOrd="3" destOrd="0" presId="urn:microsoft.com/office/officeart/2005/8/layout/vList6"/>
    <dgm:cxn modelId="{93C3AAD9-8D19-490A-BB7E-D1DBCCF8C5F7}" type="presParOf" srcId="{BCD094E0-64EE-4D8F-A36D-DFAEC8C0C9A2}" destId="{F477FF95-7412-4DF5-8D97-7015231FF6A4}" srcOrd="4" destOrd="0" presId="urn:microsoft.com/office/officeart/2005/8/layout/vList6"/>
    <dgm:cxn modelId="{4BCFD155-146C-44EC-9E29-E47BF91BD262}" type="presParOf" srcId="{F477FF95-7412-4DF5-8D97-7015231FF6A4}" destId="{34317C79-93D5-4E33-A367-9C34BE576963}" srcOrd="0" destOrd="0" presId="urn:microsoft.com/office/officeart/2005/8/layout/vList6"/>
    <dgm:cxn modelId="{3BDEBC81-0480-4A85-8BD3-4E35A8578D51}" type="presParOf" srcId="{F477FF95-7412-4DF5-8D97-7015231FF6A4}" destId="{C1D0004F-12C9-438D-A58C-20A07494A64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67AABA-C3B5-4B57-96CE-643E12866CF2}">
      <dsp:nvSpPr>
        <dsp:cNvPr id="0" name=""/>
        <dsp:cNvSpPr/>
      </dsp:nvSpPr>
      <dsp:spPr>
        <a:xfrm>
          <a:off x="2047560" y="3211"/>
          <a:ext cx="6065424" cy="148254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Enquête auprès des bibliothèques des universités (bibliothèques de facultés, bibliothèques de départements, …) et des établissements de formation des cadres ;</a:t>
          </a:r>
          <a:endParaRPr lang="fr-FR" sz="1200" kern="1200" dirty="0">
            <a:latin typeface="+mn-lt"/>
            <a:cs typeface="Times New Roman" pitchFamily="18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err="1" smtClean="0">
              <a:latin typeface="+mn-lt"/>
              <a:cs typeface="Times New Roman" pitchFamily="18" charset="0"/>
            </a:rPr>
            <a:t>Benchmarking</a:t>
          </a:r>
          <a:r>
            <a:rPr lang="fr-FR" sz="1200" kern="1200" dirty="0" smtClean="0">
              <a:latin typeface="+mn-lt"/>
              <a:cs typeface="Times New Roman" pitchFamily="18" charset="0"/>
            </a:rPr>
            <a:t> des expériences similaires dans d’autres pays (modèle régional et international) ;</a:t>
          </a:r>
          <a:endParaRPr lang="fr-FR" sz="1200" kern="1200" dirty="0">
            <a:latin typeface="+mn-lt"/>
            <a:cs typeface="Times New Roman" pitchFamily="18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Dépouillement des résultats : enquête, recommandations du séminaire et </a:t>
          </a:r>
          <a:r>
            <a:rPr lang="fr-FR" sz="1200" kern="1200" dirty="0" err="1" smtClean="0">
              <a:latin typeface="+mn-lt"/>
              <a:cs typeface="Times New Roman" pitchFamily="18" charset="0"/>
            </a:rPr>
            <a:t>benchmarking</a:t>
          </a:r>
          <a:r>
            <a:rPr lang="fr-FR" sz="1200" kern="1200" dirty="0" smtClean="0">
              <a:latin typeface="+mn-lt"/>
              <a:cs typeface="Times New Roman" pitchFamily="18" charset="0"/>
            </a:rPr>
            <a:t> des expériences similaires .</a:t>
          </a:r>
          <a:endParaRPr lang="fr-FR" sz="1200" kern="1200" dirty="0">
            <a:latin typeface="+mn-lt"/>
            <a:cs typeface="Times New Roman" pitchFamily="18" charset="0"/>
          </a:endParaRPr>
        </a:p>
      </dsp:txBody>
      <dsp:txXfrm>
        <a:off x="2047560" y="3211"/>
        <a:ext cx="6065424" cy="1482547"/>
      </dsp:txXfrm>
    </dsp:sp>
    <dsp:sp modelId="{69761E13-A02C-4850-8472-303BEBB4C388}">
      <dsp:nvSpPr>
        <dsp:cNvPr id="0" name=""/>
        <dsp:cNvSpPr/>
      </dsp:nvSpPr>
      <dsp:spPr>
        <a:xfrm>
          <a:off x="0" y="353168"/>
          <a:ext cx="2043774" cy="7214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latin typeface="+mn-lt"/>
              <a:cs typeface="Times New Roman" pitchFamily="18" charset="0"/>
            </a:rPr>
            <a:t>Etude l’existant</a:t>
          </a:r>
          <a:endParaRPr lang="fr-FR" sz="1400" b="1" kern="1200" dirty="0">
            <a:latin typeface="+mn-lt"/>
            <a:cs typeface="Times New Roman" pitchFamily="18" charset="0"/>
          </a:endParaRPr>
        </a:p>
      </dsp:txBody>
      <dsp:txXfrm>
        <a:off x="0" y="353168"/>
        <a:ext cx="2043774" cy="721422"/>
      </dsp:txXfrm>
    </dsp:sp>
    <dsp:sp modelId="{4F62597A-D498-4A10-BB50-88EDD6CEF588}">
      <dsp:nvSpPr>
        <dsp:cNvPr id="0" name=""/>
        <dsp:cNvSpPr/>
      </dsp:nvSpPr>
      <dsp:spPr>
        <a:xfrm>
          <a:off x="2107992" y="1570358"/>
          <a:ext cx="6004821" cy="122363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Constitution d’un comité de pilotage du projet de réseau documentaire universitaire ;</a:t>
          </a:r>
          <a:endParaRPr lang="fr-FR" sz="1200" kern="1200" dirty="0">
            <a:latin typeface="+mn-lt"/>
            <a:cs typeface="Times New Roman" pitchFamily="18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Mise en place du statut juridique et fonctionnel du réseau ;</a:t>
          </a:r>
          <a:endParaRPr lang="fr-FR" sz="1200" kern="1200" dirty="0">
            <a:latin typeface="+mn-lt"/>
            <a:cs typeface="Times New Roman" pitchFamily="18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Nomination des membres du comité de pilotage de réseau ;</a:t>
          </a:r>
          <a:endParaRPr lang="fr-FR" sz="1200" kern="1200" dirty="0">
            <a:latin typeface="+mn-lt"/>
            <a:cs typeface="Times New Roman" pitchFamily="18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Formation des membres du réseau .</a:t>
          </a:r>
          <a:endParaRPr lang="fr-FR" sz="1200" kern="1200" dirty="0">
            <a:latin typeface="+mn-lt"/>
            <a:cs typeface="Times New Roman" pitchFamily="18" charset="0"/>
          </a:endParaRPr>
        </a:p>
      </dsp:txBody>
      <dsp:txXfrm>
        <a:off x="2107992" y="1570358"/>
        <a:ext cx="6004821" cy="1223635"/>
      </dsp:txXfrm>
    </dsp:sp>
    <dsp:sp modelId="{A8D1DDFA-7321-40CE-92E8-3CAAE54B317E}">
      <dsp:nvSpPr>
        <dsp:cNvPr id="0" name=""/>
        <dsp:cNvSpPr/>
      </dsp:nvSpPr>
      <dsp:spPr>
        <a:xfrm>
          <a:off x="0" y="1849045"/>
          <a:ext cx="2104035" cy="6308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latin typeface="+mn-lt"/>
              <a:cs typeface="Times New Roman" pitchFamily="18" charset="0"/>
            </a:rPr>
            <a:t>Constitution du réseau</a:t>
          </a:r>
          <a:endParaRPr lang="fr-FR" sz="1400" b="1" kern="1200" dirty="0">
            <a:latin typeface="+mn-lt"/>
            <a:cs typeface="Times New Roman" pitchFamily="18" charset="0"/>
          </a:endParaRPr>
        </a:p>
      </dsp:txBody>
      <dsp:txXfrm>
        <a:off x="0" y="1849045"/>
        <a:ext cx="2104035" cy="630802"/>
      </dsp:txXfrm>
    </dsp:sp>
    <dsp:sp modelId="{BA95B72D-F28D-4D2F-8605-ADD5B6DB90D9}">
      <dsp:nvSpPr>
        <dsp:cNvPr id="0" name=""/>
        <dsp:cNvSpPr/>
      </dsp:nvSpPr>
      <dsp:spPr>
        <a:xfrm>
          <a:off x="2083863" y="2758241"/>
          <a:ext cx="6028897" cy="22228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Constitution et définition des attributions du comité de pilotage du catalogue collectif universitaire ;</a:t>
          </a: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Constitution et définition des attributions du comité de pilotage du prêt inter-établissement et FDP ;</a:t>
          </a: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Constitution et définition des attributions du comité de pilotage de la mutualisation des ressources (papier et électronique) ;</a:t>
          </a: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Constitution et définition des attributions du comité de pilotage des projets de valorisation de la production scientifique marocaine :</a:t>
          </a: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Toubkal, Compétences, Revues scientifiques marocaines, actes de congrès, …</a:t>
          </a:r>
        </a:p>
      </dsp:txBody>
      <dsp:txXfrm>
        <a:off x="2083863" y="2758241"/>
        <a:ext cx="6028897" cy="2222859"/>
      </dsp:txXfrm>
    </dsp:sp>
    <dsp:sp modelId="{AA54889F-91D8-415D-8B48-1542960B1FB2}">
      <dsp:nvSpPr>
        <dsp:cNvPr id="0" name=""/>
        <dsp:cNvSpPr/>
      </dsp:nvSpPr>
      <dsp:spPr>
        <a:xfrm>
          <a:off x="0" y="3423630"/>
          <a:ext cx="2083447" cy="8586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latin typeface="+mn-lt"/>
              <a:cs typeface="Times New Roman" pitchFamily="18" charset="0"/>
            </a:rPr>
            <a:t>Constitution des sous comités de travail (les comités de pilotage des projets)</a:t>
          </a:r>
          <a:endParaRPr lang="fr-FR" sz="1400" b="1" kern="1200" dirty="0">
            <a:latin typeface="+mn-lt"/>
            <a:cs typeface="Times New Roman" pitchFamily="18" charset="0"/>
          </a:endParaRPr>
        </a:p>
      </dsp:txBody>
      <dsp:txXfrm>
        <a:off x="0" y="3423630"/>
        <a:ext cx="2083447" cy="8586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BB32D0-A839-400D-9D6D-9F88FD512866}">
      <dsp:nvSpPr>
        <dsp:cNvPr id="0" name=""/>
        <dsp:cNvSpPr/>
      </dsp:nvSpPr>
      <dsp:spPr>
        <a:xfrm>
          <a:off x="2322913" y="573167"/>
          <a:ext cx="5102392" cy="5213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Etudes des réseaux susceptibles d’être des partenaires du réseau.</a:t>
          </a:r>
        </a:p>
      </dsp:txBody>
      <dsp:txXfrm>
        <a:off x="2322913" y="573167"/>
        <a:ext cx="5102392" cy="521333"/>
      </dsp:txXfrm>
    </dsp:sp>
    <dsp:sp modelId="{3395CB87-FB6F-4A32-A570-267B66367041}">
      <dsp:nvSpPr>
        <dsp:cNvPr id="0" name=""/>
        <dsp:cNvSpPr/>
      </dsp:nvSpPr>
      <dsp:spPr>
        <a:xfrm>
          <a:off x="0" y="486489"/>
          <a:ext cx="2251296" cy="6690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latin typeface="+mn-lt"/>
              <a:cs typeface="Times New Roman" pitchFamily="18" charset="0"/>
            </a:rPr>
            <a:t>Adhésion à des organisations internationales</a:t>
          </a:r>
          <a:endParaRPr lang="fr-FR" sz="1400" b="1" kern="1200" dirty="0">
            <a:latin typeface="+mn-lt"/>
            <a:cs typeface="Times New Roman" pitchFamily="18" charset="0"/>
          </a:endParaRPr>
        </a:p>
      </dsp:txBody>
      <dsp:txXfrm>
        <a:off x="0" y="486489"/>
        <a:ext cx="2251296" cy="669007"/>
      </dsp:txXfrm>
    </dsp:sp>
    <dsp:sp modelId="{0B5AA84C-AD1D-40B3-B29D-E0609EFB1501}">
      <dsp:nvSpPr>
        <dsp:cNvPr id="0" name=""/>
        <dsp:cNvSpPr/>
      </dsp:nvSpPr>
      <dsp:spPr>
        <a:xfrm>
          <a:off x="2389277" y="1609776"/>
          <a:ext cx="5166156" cy="139747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Définition des besoins ;</a:t>
          </a:r>
          <a:endParaRPr lang="fr-FR" sz="1200" kern="1200" dirty="0">
            <a:latin typeface="+mn-lt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+mn-lt"/>
              <a:cs typeface="Times New Roman" pitchFamily="18" charset="0"/>
            </a:rPr>
            <a:t>Benchmarking des sites web similaires ;</a:t>
          </a:r>
          <a:endParaRPr lang="fr-FR" sz="1200" kern="1200" dirty="0">
            <a:latin typeface="+mn-lt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Elaboration du cahier de charge (fonctionnel et technique) ;</a:t>
          </a:r>
          <a:endParaRPr lang="fr-FR" sz="1200" kern="1200" dirty="0">
            <a:latin typeface="+mn-lt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Recrutement du personnel nécessaire pour assurer le suivi et la maintenance ;</a:t>
          </a:r>
          <a:endParaRPr lang="fr-FR" sz="1200" kern="1200" dirty="0">
            <a:latin typeface="+mn-lt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+mn-lt"/>
              <a:cs typeface="Times New Roman" pitchFamily="18" charset="0"/>
            </a:rPr>
            <a:t>Mise en ligne du site web.</a:t>
          </a:r>
          <a:endParaRPr lang="fr-FR" sz="1200" kern="1200" dirty="0">
            <a:latin typeface="+mn-lt"/>
            <a:cs typeface="Times New Roman" pitchFamily="18" charset="0"/>
          </a:endParaRPr>
        </a:p>
      </dsp:txBody>
      <dsp:txXfrm>
        <a:off x="2389277" y="1609776"/>
        <a:ext cx="5166156" cy="1397473"/>
      </dsp:txXfrm>
    </dsp:sp>
    <dsp:sp modelId="{D3E74DC8-C5B0-4BEA-BA47-8E4F509C031B}">
      <dsp:nvSpPr>
        <dsp:cNvPr id="0" name=""/>
        <dsp:cNvSpPr/>
      </dsp:nvSpPr>
      <dsp:spPr>
        <a:xfrm>
          <a:off x="0" y="1721323"/>
          <a:ext cx="2299097" cy="1151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latin typeface="+mn-lt"/>
              <a:cs typeface="Times New Roman" pitchFamily="18" charset="0"/>
            </a:rPr>
            <a:t>Conception et mise en place d’un site web d’information et de communication sur le réseau (plate forme de formation, intranet, …)</a:t>
          </a:r>
          <a:endParaRPr lang="fr-FR" sz="1400" b="1" kern="1200" dirty="0">
            <a:latin typeface="+mn-lt"/>
            <a:cs typeface="Times New Roman" pitchFamily="18" charset="0"/>
          </a:endParaRPr>
        </a:p>
      </dsp:txBody>
      <dsp:txXfrm>
        <a:off x="0" y="1721323"/>
        <a:ext cx="2299097" cy="1151320"/>
      </dsp:txXfrm>
    </dsp:sp>
    <dsp:sp modelId="{C1D0004F-12C9-438D-A58C-20A07494A64D}">
      <dsp:nvSpPr>
        <dsp:cNvPr id="0" name=""/>
        <dsp:cNvSpPr/>
      </dsp:nvSpPr>
      <dsp:spPr>
        <a:xfrm>
          <a:off x="2389262" y="3285144"/>
          <a:ext cx="5041196" cy="3317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…</a:t>
          </a:r>
          <a:endParaRPr lang="fr-FR" sz="1200" kern="1200" dirty="0"/>
        </a:p>
      </dsp:txBody>
      <dsp:txXfrm>
        <a:off x="2389262" y="3285144"/>
        <a:ext cx="5041196" cy="331700"/>
      </dsp:txXfrm>
    </dsp:sp>
    <dsp:sp modelId="{34317C79-93D5-4E33-A367-9C34BE576963}">
      <dsp:nvSpPr>
        <dsp:cNvPr id="0" name=""/>
        <dsp:cNvSpPr/>
      </dsp:nvSpPr>
      <dsp:spPr>
        <a:xfrm>
          <a:off x="0" y="3098540"/>
          <a:ext cx="2251235" cy="5779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latin typeface="+mn-lt"/>
              <a:cs typeface="Times New Roman" pitchFamily="18" charset="0"/>
            </a:rPr>
            <a:t>Action de promotion et de sensibilisation</a:t>
          </a:r>
          <a:endParaRPr lang="fr-FR" sz="1400" b="1" kern="1200" dirty="0">
            <a:latin typeface="+mn-lt"/>
            <a:cs typeface="Times New Roman" pitchFamily="18" charset="0"/>
          </a:endParaRPr>
        </a:p>
      </dsp:txBody>
      <dsp:txXfrm>
        <a:off x="0" y="3098540"/>
        <a:ext cx="2251235" cy="577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3147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ctr" defTabSz="931863">
              <a:defRPr sz="1200"/>
            </a:lvl1pPr>
          </a:lstStyle>
          <a:p>
            <a:r>
              <a:rPr lang="fr-FR"/>
              <a:t>Institut Marocain de l’Information </a:t>
            </a:r>
          </a:p>
          <a:p>
            <a:r>
              <a:rPr lang="fr-FR"/>
              <a:t>Scientifique et Technique</a:t>
            </a:r>
          </a:p>
          <a:p>
            <a:endParaRPr lang="fr-FR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r>
              <a:rPr lang="fr-FR"/>
              <a:t>Rabat, le 18-12-2006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31FD6F37-E363-4C0E-B7D5-C08DDE0958F2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6390" name="Picture 6" descr="logo_cn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7688" cy="5222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fr-FR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fr-FR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fr-FR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05D9A84B-6B18-4F61-8C90-81DB4E51D826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9A84B-6B18-4F61-8C90-81DB4E51D826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9A84B-6B18-4F61-8C90-81DB4E51D826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9" name="Text Box 7"/>
          <p:cNvSpPr txBox="1">
            <a:spLocks noChangeArrowheads="1"/>
          </p:cNvSpPr>
          <p:nvPr userDrawn="1"/>
        </p:nvSpPr>
        <p:spPr bwMode="auto">
          <a:xfrm>
            <a:off x="0" y="6464300"/>
            <a:ext cx="7092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 dirty="0">
                <a:solidFill>
                  <a:schemeClr val="bg2"/>
                </a:solidFill>
              </a:rPr>
              <a:t>… Pour un </a:t>
            </a:r>
            <a:r>
              <a:rPr lang="fr-FR" sz="1400" b="1" i="1" dirty="0">
                <a:solidFill>
                  <a:schemeClr val="bg2"/>
                </a:solidFill>
              </a:rPr>
              <a:t>meilleur accès</a:t>
            </a:r>
            <a:r>
              <a:rPr lang="fr-FR" sz="1400" i="1" dirty="0">
                <a:solidFill>
                  <a:schemeClr val="bg2"/>
                </a:solidFill>
              </a:rPr>
              <a:t> et une </a:t>
            </a:r>
            <a:r>
              <a:rPr lang="fr-FR" sz="1400" b="1" i="1" dirty="0">
                <a:solidFill>
                  <a:schemeClr val="bg2"/>
                </a:solidFill>
              </a:rPr>
              <a:t>large diffusion </a:t>
            </a:r>
            <a:r>
              <a:rPr lang="fr-FR" sz="1400" i="1" dirty="0">
                <a:solidFill>
                  <a:schemeClr val="bg2"/>
                </a:solidFill>
              </a:rPr>
              <a:t>de l’</a:t>
            </a:r>
            <a:r>
              <a:rPr lang="fr-FR" sz="1400" b="1" i="1" dirty="0">
                <a:solidFill>
                  <a:schemeClr val="bg2"/>
                </a:solidFill>
              </a:rPr>
              <a:t>information scientifique et technique</a:t>
            </a:r>
            <a:r>
              <a:rPr lang="fr-FR" sz="1400" i="1" dirty="0">
                <a:solidFill>
                  <a:schemeClr val="bg2"/>
                </a:solidFill>
              </a:rPr>
              <a:t>…</a:t>
            </a:r>
            <a:endParaRPr lang="fr-FR" sz="1400" b="1" i="1" dirty="0">
              <a:solidFill>
                <a:schemeClr val="bg2"/>
              </a:solidFill>
            </a:endParaRPr>
          </a:p>
        </p:txBody>
      </p:sp>
      <p:sp>
        <p:nvSpPr>
          <p:cNvPr id="85000" name="Text Box 8"/>
          <p:cNvSpPr txBox="1">
            <a:spLocks noChangeArrowheads="1"/>
          </p:cNvSpPr>
          <p:nvPr userDrawn="1"/>
        </p:nvSpPr>
        <p:spPr bwMode="auto">
          <a:xfrm>
            <a:off x="7370763" y="6483350"/>
            <a:ext cx="19446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dirty="0"/>
              <a:t>Rabat,  </a:t>
            </a:r>
            <a:r>
              <a:rPr lang="fr-FR" sz="1200" dirty="0" smtClean="0"/>
              <a:t>Novembre 2010</a:t>
            </a:r>
            <a:endParaRPr lang="fr-FR" sz="1200" dirty="0"/>
          </a:p>
        </p:txBody>
      </p:sp>
      <p:sp>
        <p:nvSpPr>
          <p:cNvPr id="85001" name="Rectangle 9"/>
          <p:cNvSpPr>
            <a:spLocks noChangeArrowheads="1"/>
          </p:cNvSpPr>
          <p:nvPr userDrawn="1"/>
        </p:nvSpPr>
        <p:spPr bwMode="auto">
          <a:xfrm>
            <a:off x="88900" y="2781300"/>
            <a:ext cx="145891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1400">
                <a:solidFill>
                  <a:schemeClr val="bg2"/>
                </a:solidFill>
              </a:rPr>
              <a:t/>
            </a:r>
            <a:br>
              <a:rPr lang="fr-FR" sz="1400">
                <a:solidFill>
                  <a:schemeClr val="bg2"/>
                </a:solidFill>
              </a:rPr>
            </a:br>
            <a:r>
              <a:rPr lang="fr-FR" sz="1400">
                <a:solidFill>
                  <a:schemeClr val="bg2"/>
                </a:solidFill>
              </a:rPr>
              <a:t/>
            </a:r>
            <a:br>
              <a:rPr lang="fr-FR" sz="1400">
                <a:solidFill>
                  <a:schemeClr val="bg2"/>
                </a:solidFill>
              </a:rPr>
            </a:br>
            <a:r>
              <a:rPr lang="fr-FR" sz="1400">
                <a:solidFill>
                  <a:schemeClr val="bg2"/>
                </a:solidFill>
              </a:rPr>
              <a:t>IMIST</a:t>
            </a:r>
            <a:br>
              <a:rPr lang="fr-FR" sz="1400">
                <a:solidFill>
                  <a:schemeClr val="bg2"/>
                </a:solidFill>
              </a:rPr>
            </a:br>
            <a:r>
              <a:rPr lang="fr-FR" sz="1400">
                <a:solidFill>
                  <a:schemeClr val="bg2"/>
                </a:solidFill>
              </a:rPr>
              <a:t>Institut Marocain de l’Information Scientifique et Technique</a:t>
            </a:r>
            <a:br>
              <a:rPr lang="fr-FR" sz="1400">
                <a:solidFill>
                  <a:schemeClr val="bg2"/>
                </a:solidFill>
              </a:rPr>
            </a:br>
            <a:endParaRPr lang="fr-FR" sz="1400">
              <a:solidFill>
                <a:schemeClr val="bg2"/>
              </a:solidFill>
            </a:endParaRPr>
          </a:p>
        </p:txBody>
      </p:sp>
      <p:pic>
        <p:nvPicPr>
          <p:cNvPr id="85002" name="Picture 10" descr="logo_cn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5" y="549275"/>
            <a:ext cx="838200" cy="800100"/>
          </a:xfrm>
          <a:prstGeom prst="rect">
            <a:avLst/>
          </a:prstGeom>
          <a:noFill/>
        </p:spPr>
      </p:pic>
      <p:sp>
        <p:nvSpPr>
          <p:cNvPr id="85003" name="Line 11"/>
          <p:cNvSpPr>
            <a:spLocks noChangeShapeType="1"/>
          </p:cNvSpPr>
          <p:nvPr userDrawn="1"/>
        </p:nvSpPr>
        <p:spPr bwMode="auto">
          <a:xfrm>
            <a:off x="1476375" y="847725"/>
            <a:ext cx="0" cy="560546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85004" name="Text Box 12"/>
          <p:cNvSpPr txBox="1">
            <a:spLocks noChangeArrowheads="1"/>
          </p:cNvSpPr>
          <p:nvPr userDrawn="1"/>
        </p:nvSpPr>
        <p:spPr bwMode="auto">
          <a:xfrm>
            <a:off x="212725" y="1341438"/>
            <a:ext cx="1143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200" b="1">
                <a:solidFill>
                  <a:schemeClr val="bg2"/>
                </a:solidFill>
              </a:rPr>
              <a:t>CNRST</a:t>
            </a:r>
          </a:p>
        </p:txBody>
      </p:sp>
      <p:sp>
        <p:nvSpPr>
          <p:cNvPr id="85005" name="Line 13"/>
          <p:cNvSpPr>
            <a:spLocks noChangeShapeType="1"/>
          </p:cNvSpPr>
          <p:nvPr userDrawn="1"/>
        </p:nvSpPr>
        <p:spPr bwMode="auto">
          <a:xfrm>
            <a:off x="1476375" y="6453188"/>
            <a:ext cx="7416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0" y="6464300"/>
            <a:ext cx="7092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>
                <a:solidFill>
                  <a:schemeClr val="bg2"/>
                </a:solidFill>
              </a:rPr>
              <a:t>… Pour un </a:t>
            </a:r>
            <a:r>
              <a:rPr lang="fr-FR" sz="1400" b="1" i="1">
                <a:solidFill>
                  <a:schemeClr val="bg2"/>
                </a:solidFill>
              </a:rPr>
              <a:t>meilleur accès</a:t>
            </a:r>
            <a:r>
              <a:rPr lang="fr-FR" sz="1400" i="1">
                <a:solidFill>
                  <a:schemeClr val="bg2"/>
                </a:solidFill>
              </a:rPr>
              <a:t> et une </a:t>
            </a:r>
            <a:r>
              <a:rPr lang="fr-FR" sz="1400" b="1" i="1">
                <a:solidFill>
                  <a:schemeClr val="bg2"/>
                </a:solidFill>
              </a:rPr>
              <a:t>large diffusion </a:t>
            </a:r>
            <a:r>
              <a:rPr lang="fr-FR" sz="1400" i="1">
                <a:solidFill>
                  <a:schemeClr val="bg2"/>
                </a:solidFill>
              </a:rPr>
              <a:t>de l’</a:t>
            </a:r>
            <a:r>
              <a:rPr lang="fr-FR" sz="1400" b="1" i="1">
                <a:solidFill>
                  <a:schemeClr val="bg2"/>
                </a:solidFill>
              </a:rPr>
              <a:t>information scientifique et technique</a:t>
            </a:r>
            <a:r>
              <a:rPr lang="fr-FR" sz="1400" i="1">
                <a:solidFill>
                  <a:schemeClr val="bg2"/>
                </a:solidFill>
              </a:rPr>
              <a:t>…</a:t>
            </a:r>
            <a:endParaRPr lang="fr-FR" sz="1400" b="1" i="1">
              <a:solidFill>
                <a:schemeClr val="bg2"/>
              </a:solidFill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358063" y="6491288"/>
            <a:ext cx="19859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/>
              <a:t>Rabat,  Avril 2010</a:t>
            </a: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88900" y="2781300"/>
            <a:ext cx="145891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1400">
                <a:solidFill>
                  <a:schemeClr val="bg2"/>
                </a:solidFill>
              </a:rPr>
              <a:t/>
            </a:r>
            <a:br>
              <a:rPr lang="fr-FR" sz="1400">
                <a:solidFill>
                  <a:schemeClr val="bg2"/>
                </a:solidFill>
              </a:rPr>
            </a:br>
            <a:r>
              <a:rPr lang="fr-FR" sz="1400">
                <a:solidFill>
                  <a:schemeClr val="bg2"/>
                </a:solidFill>
              </a:rPr>
              <a:t/>
            </a:r>
            <a:br>
              <a:rPr lang="fr-FR" sz="1400">
                <a:solidFill>
                  <a:schemeClr val="bg2"/>
                </a:solidFill>
              </a:rPr>
            </a:br>
            <a:r>
              <a:rPr lang="fr-FR" sz="1400">
                <a:solidFill>
                  <a:schemeClr val="bg2"/>
                </a:solidFill>
              </a:rPr>
              <a:t>IMIST</a:t>
            </a:r>
            <a:br>
              <a:rPr lang="fr-FR" sz="1400">
                <a:solidFill>
                  <a:schemeClr val="bg2"/>
                </a:solidFill>
              </a:rPr>
            </a:br>
            <a:r>
              <a:rPr lang="fr-FR" sz="1400">
                <a:solidFill>
                  <a:schemeClr val="bg2"/>
                </a:solidFill>
              </a:rPr>
              <a:t>Institut Marocain de l’Information Scientifique et Technique</a:t>
            </a:r>
            <a:br>
              <a:rPr lang="fr-FR" sz="1400">
                <a:solidFill>
                  <a:schemeClr val="bg2"/>
                </a:solidFill>
              </a:rPr>
            </a:br>
            <a:endParaRPr lang="fr-FR" sz="1400">
              <a:solidFill>
                <a:schemeClr val="bg2"/>
              </a:solidFill>
            </a:endParaRPr>
          </a:p>
        </p:txBody>
      </p:sp>
      <p:pic>
        <p:nvPicPr>
          <p:cNvPr id="1034" name="Picture 10" descr="logo_cn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7663" y="549275"/>
            <a:ext cx="838200" cy="800100"/>
          </a:xfrm>
          <a:prstGeom prst="rect">
            <a:avLst/>
          </a:prstGeom>
          <a:noFill/>
        </p:spPr>
      </p:pic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1476375" y="847725"/>
            <a:ext cx="0" cy="560546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230188" y="1341438"/>
            <a:ext cx="1143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200" b="1">
                <a:solidFill>
                  <a:schemeClr val="bg2"/>
                </a:solidFill>
              </a:rPr>
              <a:t>CNRST</a:t>
            </a:r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1476375" y="6453188"/>
            <a:ext cx="7416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d"/>
  </p:transition>
  <p:timing>
    <p:tnLst>
      <p:par>
        <p:cTn id="1" dur="indefinite" restart="never" nodeType="tmRoot"/>
      </p:par>
    </p:tnLst>
  </p:timing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1400">
          <a:solidFill>
            <a:schemeClr val="bg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1400">
          <a:solidFill>
            <a:schemeClr val="bg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1400">
          <a:solidFill>
            <a:schemeClr val="bg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1400">
          <a:solidFill>
            <a:schemeClr val="bg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1400">
          <a:solidFill>
            <a:schemeClr val="bg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400">
          <a:solidFill>
            <a:schemeClr val="bg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400">
          <a:solidFill>
            <a:schemeClr val="bg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400">
          <a:solidFill>
            <a:schemeClr val="bg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400">
          <a:solidFill>
            <a:schemeClr val="bg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ist.ma/lettre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CNRST-2"/>
          <p:cNvPicPr>
            <a:picLocks noChangeAspect="1" noChangeArrowheads="1"/>
          </p:cNvPicPr>
          <p:nvPr/>
        </p:nvPicPr>
        <p:blipFill>
          <a:blip r:embed="rId3" cstate="print">
            <a:lum bright="70000" contrast="-86000"/>
          </a:blip>
          <a:srcRect/>
          <a:stretch>
            <a:fillRect/>
          </a:stretch>
        </p:blipFill>
        <p:spPr bwMode="auto">
          <a:xfrm>
            <a:off x="1576388" y="561975"/>
            <a:ext cx="7289800" cy="577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1906588" y="1898650"/>
            <a:ext cx="681037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3200" b="1" dirty="0">
                <a:solidFill>
                  <a:schemeClr val="accent2"/>
                </a:solidFill>
              </a:rPr>
              <a:t>Institut Marocain de l’Information Scientifique et </a:t>
            </a:r>
            <a:r>
              <a:rPr lang="fr-FR" sz="3200" b="1" dirty="0" smtClean="0">
                <a:solidFill>
                  <a:schemeClr val="accent2"/>
                </a:solidFill>
              </a:rPr>
              <a:t>Technique</a:t>
            </a:r>
          </a:p>
          <a:p>
            <a:pPr algn="ctr"/>
            <a:r>
              <a:rPr lang="fr-FR" sz="3600" b="1" dirty="0" smtClean="0">
                <a:solidFill>
                  <a:schemeClr val="accent2"/>
                </a:solidFill>
              </a:rPr>
              <a:t>IMIST</a:t>
            </a:r>
            <a:r>
              <a:rPr lang="fr-FR" sz="3200" b="1" dirty="0" smtClean="0">
                <a:solidFill>
                  <a:schemeClr val="accent2"/>
                </a:solidFill>
              </a:rPr>
              <a:t> </a:t>
            </a:r>
            <a:endParaRPr lang="fr-FR" sz="3200" b="1" dirty="0">
              <a:solidFill>
                <a:schemeClr val="accent2"/>
              </a:solidFill>
            </a:endParaRPr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1627188" y="4092575"/>
            <a:ext cx="3471862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fr-FR" sz="1600" b="1" i="1" dirty="0" err="1" smtClean="0"/>
              <a:t>School</a:t>
            </a:r>
            <a:r>
              <a:rPr lang="fr-FR" sz="1600" b="1" i="1" dirty="0" smtClean="0"/>
              <a:t>  on digital  librairies</a:t>
            </a:r>
            <a:endParaRPr lang="fr-FR" sz="1600" b="1" i="1" dirty="0"/>
          </a:p>
          <a:p>
            <a:pPr>
              <a:lnSpc>
                <a:spcPct val="120000"/>
              </a:lnSpc>
            </a:pPr>
            <a:r>
              <a:rPr lang="fr-FR" sz="1600" b="1" i="1" dirty="0"/>
              <a:t>Rabat, </a:t>
            </a:r>
          </a:p>
          <a:p>
            <a:pPr>
              <a:lnSpc>
                <a:spcPct val="120000"/>
              </a:lnSpc>
            </a:pPr>
            <a:r>
              <a:rPr lang="fr-FR" sz="1600" b="1" i="1" dirty="0" smtClean="0"/>
              <a:t>Novembre 2010</a:t>
            </a:r>
            <a:endParaRPr lang="fr-FR" sz="1600" b="1" i="1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auto">
          <a:xfrm>
            <a:off x="2043113" y="1089025"/>
            <a:ext cx="6262687" cy="612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fr-FR" sz="2800" b="1" i="1">
                <a:solidFill>
                  <a:schemeClr val="accent2"/>
                </a:solidFill>
              </a:rPr>
              <a:t>Espace virtuel pour les usagers</a:t>
            </a:r>
          </a:p>
        </p:txBody>
      </p:sp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1376363" y="133350"/>
            <a:ext cx="43370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IMIST…</a:t>
            </a:r>
            <a:r>
              <a:rPr lang="fr-FR" sz="5400" b="1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sz="3600" b="1">
                <a:solidFill>
                  <a:schemeClr val="bg2"/>
                </a:solidFill>
                <a:latin typeface="Monotype Corsiva" pitchFamily="66" charset="0"/>
              </a:rPr>
              <a:t>?</a:t>
            </a:r>
            <a:endParaRPr lang="fr-FR" sz="3600" b="1">
              <a:latin typeface="Monotype Corsiva" pitchFamily="66" charset="0"/>
            </a:endParaRPr>
          </a:p>
        </p:txBody>
      </p:sp>
      <p:sp>
        <p:nvSpPr>
          <p:cNvPr id="233477" name="Rectangle 5"/>
          <p:cNvSpPr>
            <a:spLocks noChangeArrowheads="1"/>
          </p:cNvSpPr>
          <p:nvPr/>
        </p:nvSpPr>
        <p:spPr bwMode="auto">
          <a:xfrm>
            <a:off x="1851025" y="1789113"/>
            <a:ext cx="6858000" cy="432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800" b="1" dirty="0"/>
              <a:t>  Les catalogues en ligne : </a:t>
            </a:r>
            <a:r>
              <a:rPr lang="fr-FR" sz="1800" dirty="0"/>
              <a:t>périodiques , ouvrages ,  </a:t>
            </a:r>
            <a:r>
              <a:rPr lang="fr-FR" sz="1800" dirty="0" err="1"/>
              <a:t>proceedings</a:t>
            </a:r>
            <a:endParaRPr lang="fr-FR" sz="1800" dirty="0"/>
          </a:p>
          <a:p>
            <a:pPr algn="just"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800" b="1" dirty="0"/>
              <a:t>  Les services de soutien offerts aux usagers : </a:t>
            </a:r>
            <a:r>
              <a:rPr lang="fr-FR" sz="1800" dirty="0"/>
              <a:t>localement et à distance</a:t>
            </a:r>
          </a:p>
          <a:p>
            <a:pPr algn="just"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800" b="1" dirty="0"/>
              <a:t>  Les services de fourniture de documents</a:t>
            </a:r>
          </a:p>
          <a:p>
            <a:pPr algn="just"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800" b="1" dirty="0" smtClean="0"/>
              <a:t>  </a:t>
            </a:r>
            <a:r>
              <a:rPr lang="fr-FR" sz="1800" b="1" dirty="0"/>
              <a:t>Les bases de données spécialisées</a:t>
            </a:r>
          </a:p>
          <a:p>
            <a:pPr lvl="1" algn="just"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1800" dirty="0"/>
              <a:t> Base de données des projets de recherches réalisés ou en cours de réalisation ;</a:t>
            </a:r>
          </a:p>
          <a:p>
            <a:pPr lvl="1" algn="just"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1800" dirty="0"/>
              <a:t> Base de données des thèses soutenues ou en cours de réalisation;</a:t>
            </a:r>
          </a:p>
          <a:p>
            <a:pPr lvl="1" algn="just"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1800" dirty="0"/>
              <a:t> Base de données des publications faites par les scientifiques marocains;</a:t>
            </a:r>
          </a:p>
          <a:p>
            <a:pPr lvl="1" algn="just"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1800" dirty="0"/>
              <a:t> Base de données des compétences ;</a:t>
            </a:r>
          </a:p>
          <a:p>
            <a:pPr lvl="1" algn="just"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1800" dirty="0"/>
              <a:t> …...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ChangeArrowheads="1"/>
          </p:cNvSpPr>
          <p:nvPr/>
        </p:nvSpPr>
        <p:spPr bwMode="auto">
          <a:xfrm>
            <a:off x="1941513" y="1089025"/>
            <a:ext cx="6699250" cy="704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fr-FR" sz="2800" b="1" i="1">
                <a:solidFill>
                  <a:schemeClr val="accent2"/>
                </a:solidFill>
              </a:rPr>
              <a:t>Solution pertinente pour les décideurs</a:t>
            </a:r>
          </a:p>
        </p:txBody>
      </p:sp>
      <p:sp>
        <p:nvSpPr>
          <p:cNvPr id="234499" name="Text Box 3"/>
          <p:cNvSpPr txBox="1">
            <a:spLocks noChangeArrowheads="1"/>
          </p:cNvSpPr>
          <p:nvPr/>
        </p:nvSpPr>
        <p:spPr bwMode="auto">
          <a:xfrm>
            <a:off x="1376363" y="133350"/>
            <a:ext cx="43656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IMIST…</a:t>
            </a:r>
            <a:r>
              <a:rPr lang="fr-FR" sz="5400" b="1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sz="3600" b="1">
                <a:solidFill>
                  <a:schemeClr val="bg2"/>
                </a:solidFill>
                <a:latin typeface="Monotype Corsiva" pitchFamily="66" charset="0"/>
              </a:rPr>
              <a:t>?</a:t>
            </a:r>
            <a:endParaRPr lang="fr-FR" sz="3600" b="1">
              <a:latin typeface="Monotype Corsiva" pitchFamily="66" charset="0"/>
            </a:endParaRPr>
          </a:p>
        </p:txBody>
      </p:sp>
      <p:sp>
        <p:nvSpPr>
          <p:cNvPr id="234501" name="Rectangle 5"/>
          <p:cNvSpPr>
            <a:spLocks noChangeArrowheads="1"/>
          </p:cNvSpPr>
          <p:nvPr/>
        </p:nvSpPr>
        <p:spPr bwMode="auto">
          <a:xfrm>
            <a:off x="1822450" y="2133600"/>
            <a:ext cx="70167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800" b="1"/>
              <a:t>Les formations spécialisées : Usagers , Formateurs</a:t>
            </a:r>
          </a:p>
          <a:p>
            <a:pPr marL="342900" indent="-342900" algn="just">
              <a:spcBef>
                <a:spcPct val="2000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800" b="1"/>
              <a:t>Les produits de veille :</a:t>
            </a:r>
          </a:p>
          <a:p>
            <a:pPr marL="742950" lvl="1" indent="-285750" algn="just">
              <a:spcBef>
                <a:spcPct val="20000"/>
              </a:spcBef>
              <a:spcAft>
                <a:spcPct val="30000"/>
              </a:spcAft>
              <a:buClr>
                <a:schemeClr val="tx1"/>
              </a:buClr>
              <a:buFontTx/>
              <a:buChar char="•"/>
            </a:pPr>
            <a:r>
              <a:rPr lang="fr-FR" sz="1800"/>
              <a:t>La Lettre de l’IMIST ;</a:t>
            </a:r>
          </a:p>
          <a:p>
            <a:pPr marL="742950" lvl="1" indent="-285750" algn="just">
              <a:spcBef>
                <a:spcPct val="20000"/>
              </a:spcBef>
              <a:spcAft>
                <a:spcPct val="30000"/>
              </a:spcAft>
              <a:buClr>
                <a:schemeClr val="tx1"/>
              </a:buClr>
              <a:buFontTx/>
              <a:buChar char="•"/>
            </a:pPr>
            <a:r>
              <a:rPr lang="fr-FR" sz="1800"/>
              <a:t>Les bulletins d’information technologique;</a:t>
            </a:r>
          </a:p>
          <a:p>
            <a:pPr marL="742950" lvl="1" indent="-285750" algn="just">
              <a:spcBef>
                <a:spcPct val="20000"/>
              </a:spcBef>
              <a:spcAft>
                <a:spcPct val="30000"/>
              </a:spcAft>
              <a:buClr>
                <a:schemeClr val="tx1"/>
              </a:buClr>
              <a:buFontTx/>
              <a:buChar char="•"/>
            </a:pPr>
            <a:r>
              <a:rPr lang="fr-FR" sz="1800"/>
              <a:t>Des études ponctuelles spécialisées sur demande;</a:t>
            </a:r>
          </a:p>
          <a:p>
            <a:pPr marL="742950" lvl="1" indent="-285750" algn="just">
              <a:spcBef>
                <a:spcPct val="20000"/>
              </a:spcBef>
              <a:spcAft>
                <a:spcPct val="30000"/>
              </a:spcAft>
              <a:buClr>
                <a:schemeClr val="tx1"/>
              </a:buClr>
              <a:buFontTx/>
              <a:buChar char="•"/>
            </a:pPr>
            <a:r>
              <a:rPr lang="fr-FR" sz="1800"/>
              <a:t>Veille- alerte;</a:t>
            </a:r>
          </a:p>
          <a:p>
            <a:pPr marL="342900" indent="-342900" algn="just">
              <a:spcBef>
                <a:spcPct val="2000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800" b="1"/>
              <a:t>Les bases de données au profit du partenariat université-entreprise</a:t>
            </a:r>
          </a:p>
          <a:p>
            <a:pPr marL="342900" indent="-342900" algn="just">
              <a:spcBef>
                <a:spcPct val="2000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800" b="1"/>
              <a:t>Fournisseur des indicateurs sur la science et la technologie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1941513" y="1089025"/>
            <a:ext cx="6699250" cy="944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2800" b="1" i="1">
                <a:solidFill>
                  <a:schemeClr val="accent2"/>
                </a:solidFill>
              </a:rPr>
              <a:t>Infrastructure Informationnelle </a:t>
            </a:r>
            <a:br>
              <a:rPr lang="fr-FR" sz="2800" b="1" i="1">
                <a:solidFill>
                  <a:schemeClr val="accent2"/>
                </a:solidFill>
              </a:rPr>
            </a:br>
            <a:r>
              <a:rPr lang="fr-FR" sz="2800" b="1" i="1">
                <a:solidFill>
                  <a:schemeClr val="accent2"/>
                </a:solidFill>
              </a:rPr>
              <a:t>moderne et performante</a:t>
            </a:r>
          </a:p>
        </p:txBody>
      </p:sp>
      <p:sp>
        <p:nvSpPr>
          <p:cNvPr id="235523" name="Text Box 3"/>
          <p:cNvSpPr txBox="1">
            <a:spLocks noChangeArrowheads="1"/>
          </p:cNvSpPr>
          <p:nvPr/>
        </p:nvSpPr>
        <p:spPr bwMode="auto">
          <a:xfrm>
            <a:off x="1376363" y="133350"/>
            <a:ext cx="43084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IMIST…</a:t>
            </a:r>
            <a:r>
              <a:rPr lang="fr-FR" sz="5400" b="1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sz="3600" b="1">
                <a:solidFill>
                  <a:schemeClr val="bg2"/>
                </a:solidFill>
                <a:latin typeface="Monotype Corsiva" pitchFamily="66" charset="0"/>
              </a:rPr>
              <a:t>?</a:t>
            </a:r>
            <a:endParaRPr lang="fr-FR" sz="3600" b="1">
              <a:latin typeface="Monotype Corsiva" pitchFamily="66" charset="0"/>
            </a:endParaRP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1874838" y="2273300"/>
            <a:ext cx="6964362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dirty="0"/>
              <a:t>Locaux conçus en conséquence : 10500 m² dans le même complexe que le </a:t>
            </a:r>
            <a:r>
              <a:rPr lang="fr-FR" dirty="0" smtClean="0"/>
              <a:t>siège </a:t>
            </a:r>
            <a:r>
              <a:rPr lang="fr-FR" dirty="0"/>
              <a:t>du CNRST</a:t>
            </a:r>
          </a:p>
          <a:p>
            <a:pPr marL="342900" indent="-342900" algn="just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dirty="0"/>
              <a:t>Potentiel humain important : </a:t>
            </a:r>
            <a:r>
              <a:rPr lang="fr-FR" dirty="0">
                <a:solidFill>
                  <a:srgbClr val="FF0000"/>
                </a:solidFill>
              </a:rPr>
              <a:t>à terme</a:t>
            </a:r>
            <a:r>
              <a:rPr lang="fr-FR" dirty="0"/>
              <a:t>, environ 100 personnes de différents profils et compétences</a:t>
            </a:r>
          </a:p>
          <a:p>
            <a:pPr marL="342900" indent="-342900" algn="just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dirty="0" smtClean="0">
                <a:ea typeface="ＭＳ Ｐゴシック" pitchFamily="34" charset="-128"/>
              </a:rPr>
              <a:t>Un parc informatique performant et des technologies de pointe en matière de stockage, de traitement, et de diffusion de l’information ;</a:t>
            </a:r>
            <a:endParaRPr lang="fr-FR" dirty="0"/>
          </a:p>
          <a:p>
            <a:pPr marL="342900" indent="-342900" algn="just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dirty="0"/>
              <a:t>Une liaison Internet à haut débit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1941513" y="1089025"/>
            <a:ext cx="6699250" cy="876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2800" b="1" i="1">
                <a:solidFill>
                  <a:schemeClr val="accent2"/>
                </a:solidFill>
              </a:rPr>
              <a:t>Une composante essentielle du Système National de l’Information</a:t>
            </a:r>
          </a:p>
        </p:txBody>
      </p:sp>
      <p:sp>
        <p:nvSpPr>
          <p:cNvPr id="236547" name="Text Box 3"/>
          <p:cNvSpPr txBox="1">
            <a:spLocks noChangeArrowheads="1"/>
          </p:cNvSpPr>
          <p:nvPr/>
        </p:nvSpPr>
        <p:spPr bwMode="auto">
          <a:xfrm>
            <a:off x="1404938" y="133350"/>
            <a:ext cx="336550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IMIST… </a:t>
            </a:r>
            <a:r>
              <a:rPr lang="fr-FR" sz="3600" b="1">
                <a:solidFill>
                  <a:schemeClr val="bg2"/>
                </a:solidFill>
                <a:latin typeface="Monotype Corsiva" pitchFamily="66" charset="0"/>
              </a:rPr>
              <a:t>?</a:t>
            </a:r>
            <a:endParaRPr lang="fr-FR" sz="3600" b="1">
              <a:latin typeface="Monotype Corsiva" pitchFamily="66" charset="0"/>
            </a:endParaRPr>
          </a:p>
        </p:txBody>
      </p:sp>
      <p:sp>
        <p:nvSpPr>
          <p:cNvPr id="236549" name="Rectangle 5"/>
          <p:cNvSpPr>
            <a:spLocks noChangeArrowheads="1"/>
          </p:cNvSpPr>
          <p:nvPr/>
        </p:nvSpPr>
        <p:spPr bwMode="auto">
          <a:xfrm>
            <a:off x="1663700" y="2187575"/>
            <a:ext cx="7175500" cy="392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fr-FR" sz="2000"/>
              <a:t>La Bibliothèque Nationale du Royaume du Maroc ;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fr-FR" sz="2000"/>
              <a:t>Le Centre National de Documentation (CND) ;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fr-FR" sz="2000"/>
              <a:t>L’Office Marocain de la Propriété Industrielle</a:t>
            </a:r>
            <a:r>
              <a:rPr lang="fr-FR"/>
              <a:t> </a:t>
            </a:r>
            <a:r>
              <a:rPr lang="fr-FR" sz="2000"/>
              <a:t>et Commerciale (OMPIC) ;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fr-FR" sz="2000"/>
              <a:t>La Fondation du Roi Abdul-Aziz Al Saoud pour les Études Islamiques et les Sciences Humaines ;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fr-FR" sz="2000"/>
              <a:t>L’Institut Marocain de l’Information Scientifique et Technique (IMIST) ;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fr-FR" sz="2000"/>
              <a:t>Les Bibliothèques des établissements universitaires, des établissements de formation et des établissements de recherche ;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fr-FR" sz="2000"/>
              <a:t>Les Bibliothèques Publiques et privées ouvertes au public.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1798638" y="2176463"/>
            <a:ext cx="6985000" cy="3375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271463" algn="just">
              <a:spcBef>
                <a:spcPct val="20000"/>
              </a:spcBef>
              <a:spcAft>
                <a:spcPct val="2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Base de données des compétences ;</a:t>
            </a:r>
          </a:p>
          <a:p>
            <a:pPr marL="355600" indent="-271463" algn="just">
              <a:spcBef>
                <a:spcPct val="20000"/>
              </a:spcBef>
              <a:spcAft>
                <a:spcPct val="2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La lettre de l’IMIST ;</a:t>
            </a:r>
          </a:p>
          <a:p>
            <a:pPr marL="355600" indent="-271463" algn="just">
              <a:spcBef>
                <a:spcPct val="20000"/>
              </a:spcBef>
              <a:spcAft>
                <a:spcPct val="2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Le bulletin d’information technologique agroalimentaire ;</a:t>
            </a:r>
          </a:p>
          <a:p>
            <a:pPr marL="355600" indent="-271463" algn="just">
              <a:spcBef>
                <a:spcPct val="20000"/>
              </a:spcBef>
              <a:spcAft>
                <a:spcPct val="2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Etudes de veille mono clients ;</a:t>
            </a:r>
          </a:p>
          <a:p>
            <a:pPr marL="355600" indent="-271463" algn="just">
              <a:spcBef>
                <a:spcPct val="20000"/>
              </a:spcBef>
              <a:spcAft>
                <a:spcPct val="2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Fourniture de documents primaires (FDP) ;</a:t>
            </a:r>
          </a:p>
          <a:p>
            <a:pPr marL="355600" indent="-271463" algn="just">
              <a:spcBef>
                <a:spcPct val="20000"/>
              </a:spcBef>
              <a:spcAft>
                <a:spcPct val="2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Formations en IST ;</a:t>
            </a:r>
          </a:p>
          <a:p>
            <a:pPr marL="355600" indent="-271463" algn="just">
              <a:spcBef>
                <a:spcPct val="20000"/>
              </a:spcBef>
              <a:spcAft>
                <a:spcPct val="2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Diffusion sélective de l’information (DSI) ;</a:t>
            </a:r>
          </a:p>
          <a:p>
            <a:pPr marL="355600" indent="-271463" algn="just">
              <a:spcBef>
                <a:spcPct val="20000"/>
              </a:spcBef>
              <a:spcAft>
                <a:spcPct val="2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Catalogue national des thèses et mémoires « </a:t>
            </a:r>
            <a:r>
              <a:rPr lang="fr-FR" sz="2000" i="1">
                <a:solidFill>
                  <a:schemeClr val="accent1"/>
                </a:solidFill>
              </a:rPr>
              <a:t>Toubkal</a:t>
            </a:r>
            <a:r>
              <a:rPr lang="fr-FR" sz="2000"/>
              <a:t> » .</a:t>
            </a:r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2014538" y="1136650"/>
            <a:ext cx="6315075" cy="604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fr-FR" sz="4800" b="1" i="1" dirty="0">
                <a:solidFill>
                  <a:schemeClr val="accent2"/>
                </a:solidFill>
              </a:rPr>
              <a:t>Réalisations</a:t>
            </a:r>
          </a:p>
        </p:txBody>
      </p:sp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1362075" y="133350"/>
            <a:ext cx="2936875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IMIST…</a:t>
            </a:r>
            <a:endParaRPr lang="fr-FR" sz="4800" b="1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2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21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21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578" name="Picture 2" descr="CNRST-2"/>
          <p:cNvPicPr>
            <a:picLocks noChangeAspect="1" noChangeArrowheads="1"/>
          </p:cNvPicPr>
          <p:nvPr/>
        </p:nvPicPr>
        <p:blipFill>
          <a:blip r:embed="rId2" cstate="print">
            <a:lum bright="70000" contrast="-86000"/>
          </a:blip>
          <a:srcRect/>
          <a:stretch>
            <a:fillRect/>
          </a:stretch>
        </p:blipFill>
        <p:spPr bwMode="auto">
          <a:xfrm>
            <a:off x="1563688" y="561975"/>
            <a:ext cx="7261225" cy="584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0579" name="Rectangle 3"/>
          <p:cNvSpPr>
            <a:spLocks noChangeArrowheads="1"/>
          </p:cNvSpPr>
          <p:nvPr/>
        </p:nvSpPr>
        <p:spPr bwMode="auto">
          <a:xfrm>
            <a:off x="1909763" y="2570163"/>
            <a:ext cx="6673850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4400" b="1" i="1">
                <a:solidFill>
                  <a:schemeClr val="accent2"/>
                </a:solidFill>
              </a:rPr>
              <a:t>La base de données des compétences</a:t>
            </a:r>
          </a:p>
        </p:txBody>
      </p:sp>
      <p:sp>
        <p:nvSpPr>
          <p:cNvPr id="280580" name="Text Box 4"/>
          <p:cNvSpPr txBox="1">
            <a:spLocks noChangeArrowheads="1"/>
          </p:cNvSpPr>
          <p:nvPr/>
        </p:nvSpPr>
        <p:spPr bwMode="auto">
          <a:xfrm>
            <a:off x="1362075" y="147638"/>
            <a:ext cx="4572000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IMIST…</a:t>
            </a:r>
            <a:endParaRPr lang="fr-FR" sz="4800" b="1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047875" y="1079500"/>
            <a:ext cx="6400800" cy="906463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anchor="ctr"/>
          <a:lstStyle/>
          <a:p>
            <a:pPr marL="0" indent="0" algn="ctr">
              <a:spcBef>
                <a:spcPct val="0"/>
              </a:spcBef>
              <a:buFontTx/>
              <a:buNone/>
            </a:pPr>
            <a:r>
              <a:rPr lang="fr-FR" b="1" i="1" dirty="0">
                <a:solidFill>
                  <a:schemeClr val="accent2"/>
                </a:solidFill>
              </a:rPr>
              <a:t>Base de données des compétences : 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fr-FR" b="1" i="1" dirty="0">
                <a:solidFill>
                  <a:schemeClr val="accent1"/>
                </a:solidFill>
              </a:rPr>
              <a:t>Pourquoi ?</a:t>
            </a:r>
          </a:p>
        </p:txBody>
      </p:sp>
      <p:sp>
        <p:nvSpPr>
          <p:cNvPr id="281603" name="Rectangle 3"/>
          <p:cNvSpPr>
            <a:spLocks noChangeArrowheads="1"/>
          </p:cNvSpPr>
          <p:nvPr/>
        </p:nvSpPr>
        <p:spPr bwMode="auto">
          <a:xfrm>
            <a:off x="1479550" y="2217738"/>
            <a:ext cx="7394575" cy="3902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271463" algn="just">
              <a:spcBef>
                <a:spcPct val="40000"/>
              </a:spcBef>
              <a:spcAft>
                <a:spcPct val="1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 dirty="0"/>
              <a:t>Permettre aux entreprises de localiser rapidement les compétences nécessaires pour répondre à leurs besoins dans les meilleurs délais; </a:t>
            </a:r>
          </a:p>
          <a:p>
            <a:pPr marL="355600" indent="-271463" algn="just">
              <a:spcBef>
                <a:spcPct val="40000"/>
              </a:spcBef>
              <a:spcAft>
                <a:spcPct val="1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 dirty="0"/>
              <a:t>Permettre aux différents départements ministériels de localiser facilement les compétences nécessaires pour contribuer à des programmes de R&amp;D, participer à l’évaluation et au suivi de programmes de R&amp;D, …  ;</a:t>
            </a:r>
          </a:p>
          <a:p>
            <a:pPr marL="355600" indent="-271463" algn="just">
              <a:spcBef>
                <a:spcPct val="40000"/>
              </a:spcBef>
              <a:spcAft>
                <a:spcPct val="1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 dirty="0"/>
              <a:t>Permettre aux scientifiques marocains de localiser des partenaires potentiels afin de mener des actions de recherche ou des prestations scientifiques et/ou technologiques en réseau ;</a:t>
            </a:r>
          </a:p>
          <a:p>
            <a:pPr marL="355600" indent="-271463" algn="just">
              <a:spcBef>
                <a:spcPct val="40000"/>
              </a:spcBef>
              <a:spcAft>
                <a:spcPct val="1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 dirty="0"/>
              <a:t>Assurer à la communauté scientifique marocaine une certaine visibilité auprès des entreprises et des départements ministériels.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1376363" y="147638"/>
            <a:ext cx="5480050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endParaRPr lang="fr-FR" sz="48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047875" y="279400"/>
            <a:ext cx="6400800" cy="635000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anchor="ctr"/>
          <a:lstStyle/>
          <a:p>
            <a:pPr marL="0" indent="0" algn="ctr">
              <a:lnSpc>
                <a:spcPct val="70000"/>
              </a:lnSpc>
              <a:spcBef>
                <a:spcPct val="0"/>
              </a:spcBef>
              <a:buFontTx/>
              <a:buNone/>
            </a:pPr>
            <a:r>
              <a:rPr lang="fr-FR" b="1" i="1">
                <a:solidFill>
                  <a:schemeClr val="accent2"/>
                </a:solidFill>
              </a:rPr>
              <a:t>Base de données des compétences</a:t>
            </a:r>
          </a:p>
        </p:txBody>
      </p:sp>
      <p:sp>
        <p:nvSpPr>
          <p:cNvPr id="282627" name="Rectangle 3"/>
          <p:cNvSpPr>
            <a:spLocks noChangeArrowheads="1"/>
          </p:cNvSpPr>
          <p:nvPr/>
        </p:nvSpPr>
        <p:spPr bwMode="auto">
          <a:xfrm>
            <a:off x="271463" y="228600"/>
            <a:ext cx="4038600" cy="2286000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78824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8824"/>
                  <a:invGamma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>
            <a:outerShdw dist="107763" dir="13500000" algn="ctr" rotWithShape="0">
              <a:srgbClr val="66CCFF"/>
            </a:outerShdw>
          </a:effectLst>
        </p:spPr>
        <p:txBody>
          <a:bodyPr wrap="none" anchor="ctr"/>
          <a:lstStyle/>
          <a:p>
            <a:r>
              <a:rPr lang="fr-FR" sz="1400">
                <a:latin typeface="Arial" charset="0"/>
              </a:rPr>
              <a:t>Vous êtes</a:t>
            </a:r>
            <a:r>
              <a:rPr lang="fr-FR" sz="1400"/>
              <a:t> </a:t>
            </a:r>
            <a:r>
              <a:rPr lang="fr-FR" sz="1400" b="1">
                <a:latin typeface="Arial" charset="0"/>
              </a:rPr>
              <a:t>chercheurs</a:t>
            </a:r>
            <a:r>
              <a:rPr lang="fr-FR" sz="1400"/>
              <a:t> </a:t>
            </a:r>
            <a:r>
              <a:rPr lang="fr-FR" sz="1400">
                <a:latin typeface="Arial" charset="0"/>
              </a:rPr>
              <a:t>ou</a:t>
            </a:r>
            <a:r>
              <a:rPr lang="fr-FR" sz="1400"/>
              <a:t> </a:t>
            </a:r>
            <a:r>
              <a:rPr lang="fr-FR" sz="1400" b="1">
                <a:latin typeface="Arial" charset="0"/>
              </a:rPr>
              <a:t>enseignants</a:t>
            </a:r>
          </a:p>
          <a:p>
            <a:r>
              <a:rPr lang="fr-FR" sz="1400">
                <a:latin typeface="Arial" charset="0"/>
              </a:rPr>
              <a:t>la base de données des compétences vous </a:t>
            </a:r>
          </a:p>
          <a:p>
            <a:r>
              <a:rPr lang="fr-FR" sz="1400">
                <a:latin typeface="Arial" charset="0"/>
              </a:rPr>
              <a:t>permettra de:</a:t>
            </a:r>
          </a:p>
          <a:p>
            <a:pPr>
              <a:buFontTx/>
              <a:buChar char="•"/>
            </a:pPr>
            <a:r>
              <a:rPr lang="fr-FR" sz="1400">
                <a:latin typeface="Arial" charset="0"/>
              </a:rPr>
              <a:t> localiser des partenaires potentiels afin de mener</a:t>
            </a:r>
          </a:p>
          <a:p>
            <a:r>
              <a:rPr lang="fr-FR" sz="1400">
                <a:latin typeface="Arial" charset="0"/>
              </a:rPr>
              <a:t>  des actions de recherches ou des prestations</a:t>
            </a:r>
          </a:p>
          <a:p>
            <a:r>
              <a:rPr lang="fr-FR" sz="1400">
                <a:latin typeface="Arial" charset="0"/>
              </a:rPr>
              <a:t>  scientifiques et/ou technologiques en réseau.</a:t>
            </a:r>
          </a:p>
          <a:p>
            <a:pPr>
              <a:buFontTx/>
              <a:buChar char="•"/>
            </a:pPr>
            <a:r>
              <a:rPr lang="fr-FR" sz="1400">
                <a:latin typeface="Arial" charset="0"/>
              </a:rPr>
              <a:t> assurer une certaine visibilité auprès des </a:t>
            </a:r>
          </a:p>
          <a:p>
            <a:r>
              <a:rPr lang="fr-FR" sz="1400">
                <a:latin typeface="Arial" charset="0"/>
              </a:rPr>
              <a:t>  entreprises et des départements ministériels.</a:t>
            </a:r>
          </a:p>
          <a:p>
            <a:pPr>
              <a:buFontTx/>
              <a:buChar char="•"/>
            </a:pPr>
            <a:r>
              <a:rPr lang="fr-FR" sz="1400">
                <a:latin typeface="Arial" charset="0"/>
              </a:rPr>
              <a:t> faire valoriser vos compétences et votre expertise.</a:t>
            </a:r>
          </a:p>
        </p:txBody>
      </p:sp>
      <p:sp>
        <p:nvSpPr>
          <p:cNvPr id="282628" name="Rectangle 4"/>
          <p:cNvSpPr>
            <a:spLocks noChangeArrowheads="1"/>
          </p:cNvSpPr>
          <p:nvPr/>
        </p:nvSpPr>
        <p:spPr bwMode="auto">
          <a:xfrm>
            <a:off x="4538663" y="228600"/>
            <a:ext cx="4419600" cy="2286000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8196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81961"/>
                  <a:invGamma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>
            <a:outerShdw dist="107763" dir="18900000" algn="ctr" rotWithShape="0">
              <a:srgbClr val="66CCFF"/>
            </a:outerShdw>
          </a:effectLst>
        </p:spPr>
        <p:txBody>
          <a:bodyPr wrap="none" anchor="ctr"/>
          <a:lstStyle/>
          <a:p>
            <a:r>
              <a:rPr lang="fr-FR" sz="1400">
                <a:latin typeface="Arial" charset="0"/>
              </a:rPr>
              <a:t>Vous représentez un </a:t>
            </a:r>
            <a:r>
              <a:rPr lang="fr-FR" sz="1400" b="1">
                <a:latin typeface="Arial" charset="0"/>
              </a:rPr>
              <a:t>département  gouvernemental,</a:t>
            </a:r>
          </a:p>
          <a:p>
            <a:r>
              <a:rPr lang="fr-FR" sz="1400">
                <a:latin typeface="Arial" charset="0"/>
              </a:rPr>
              <a:t>la base de données des compétences vous</a:t>
            </a:r>
          </a:p>
          <a:p>
            <a:r>
              <a:rPr lang="fr-FR" sz="1400">
                <a:latin typeface="Arial" charset="0"/>
              </a:rPr>
              <a:t>permettra de localiser les profils adéquats pour :</a:t>
            </a:r>
          </a:p>
          <a:p>
            <a:pPr>
              <a:buFontTx/>
              <a:buChar char="•"/>
            </a:pPr>
            <a:r>
              <a:rPr lang="fr-FR" sz="1400">
                <a:latin typeface="Arial" charset="0"/>
              </a:rPr>
              <a:t> mener les études et recherches nécessaires pour</a:t>
            </a:r>
          </a:p>
          <a:p>
            <a:r>
              <a:rPr lang="fr-FR" sz="1400">
                <a:latin typeface="Arial" charset="0"/>
              </a:rPr>
              <a:t>  prendre les décisions et définir des stratégies et</a:t>
            </a:r>
          </a:p>
          <a:p>
            <a:r>
              <a:rPr lang="fr-FR" sz="1400">
                <a:latin typeface="Arial" charset="0"/>
              </a:rPr>
              <a:t>  des orientations;</a:t>
            </a:r>
          </a:p>
          <a:p>
            <a:pPr>
              <a:buFontTx/>
              <a:buChar char="•"/>
            </a:pPr>
            <a:r>
              <a:rPr lang="fr-FR" sz="1400">
                <a:latin typeface="Arial" charset="0"/>
              </a:rPr>
              <a:t> participer à l’évaluation et au suivi de </a:t>
            </a:r>
          </a:p>
          <a:p>
            <a:r>
              <a:rPr lang="fr-FR" sz="1400">
                <a:latin typeface="Arial" charset="0"/>
              </a:rPr>
              <a:t>  programmes de R&amp;D.</a:t>
            </a:r>
          </a:p>
          <a:p>
            <a:endParaRPr lang="fr-FR" sz="1400">
              <a:latin typeface="Arial" charset="0"/>
            </a:endParaRPr>
          </a:p>
        </p:txBody>
      </p:sp>
      <p:sp>
        <p:nvSpPr>
          <p:cNvPr id="282629" name="Rectangle 5"/>
          <p:cNvSpPr>
            <a:spLocks noChangeArrowheads="1"/>
          </p:cNvSpPr>
          <p:nvPr/>
        </p:nvSpPr>
        <p:spPr bwMode="auto">
          <a:xfrm>
            <a:off x="2862263" y="3048000"/>
            <a:ext cx="3048000" cy="1143000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100000">
                <a:srgbClr val="66CCFF">
                  <a:gamma/>
                  <a:shade val="54510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fr-FR" b="1">
                <a:solidFill>
                  <a:schemeClr val="bg1"/>
                </a:solidFill>
              </a:rPr>
              <a:t>Base de données des </a:t>
            </a:r>
          </a:p>
          <a:p>
            <a:pPr algn="ctr"/>
            <a:r>
              <a:rPr lang="fr-FR" b="1">
                <a:solidFill>
                  <a:schemeClr val="bg1"/>
                </a:solidFill>
              </a:rPr>
              <a:t>compétences </a:t>
            </a:r>
          </a:p>
        </p:txBody>
      </p:sp>
      <p:sp>
        <p:nvSpPr>
          <p:cNvPr id="282630" name="Rectangle 6"/>
          <p:cNvSpPr>
            <a:spLocks noChangeArrowheads="1"/>
          </p:cNvSpPr>
          <p:nvPr/>
        </p:nvSpPr>
        <p:spPr bwMode="auto">
          <a:xfrm>
            <a:off x="576263" y="4572000"/>
            <a:ext cx="3810000" cy="1981200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8196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81961"/>
                  <a:invGamma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>
            <a:outerShdw dist="107763" dir="8100000" algn="ctr" rotWithShape="0">
              <a:srgbClr val="66CCFF"/>
            </a:outerShdw>
          </a:effectLst>
        </p:spPr>
        <p:txBody>
          <a:bodyPr wrap="none" anchor="ctr"/>
          <a:lstStyle/>
          <a:p>
            <a:r>
              <a:rPr lang="fr-FR" sz="1400">
                <a:latin typeface="Arial" charset="0"/>
              </a:rPr>
              <a:t>Vous êtes </a:t>
            </a:r>
            <a:r>
              <a:rPr lang="fr-FR" sz="1400" b="1">
                <a:latin typeface="Arial" charset="0"/>
              </a:rPr>
              <a:t>Industriel, </a:t>
            </a:r>
          </a:p>
          <a:p>
            <a:r>
              <a:rPr lang="fr-FR" sz="1400" b="1">
                <a:latin typeface="Arial" charset="0"/>
              </a:rPr>
              <a:t>                 Homme d’affaires,</a:t>
            </a:r>
          </a:p>
          <a:p>
            <a:r>
              <a:rPr lang="fr-FR" sz="1400" b="1">
                <a:latin typeface="Arial" charset="0"/>
              </a:rPr>
              <a:t>                 Managers, …</a:t>
            </a:r>
          </a:p>
          <a:p>
            <a:r>
              <a:rPr lang="fr-FR" sz="1400">
                <a:latin typeface="Arial" charset="0"/>
              </a:rPr>
              <a:t>la base de données des compétences vous</a:t>
            </a:r>
          </a:p>
          <a:p>
            <a:r>
              <a:rPr lang="fr-FR" sz="1400">
                <a:latin typeface="Arial" charset="0"/>
              </a:rPr>
              <a:t>permettra de localiser les profils qui vous </a:t>
            </a:r>
          </a:p>
          <a:p>
            <a:r>
              <a:rPr lang="fr-FR" sz="1400">
                <a:latin typeface="Arial" charset="0"/>
              </a:rPr>
              <a:t>apporteront l’expertise nécessaire au </a:t>
            </a:r>
          </a:p>
          <a:p>
            <a:r>
              <a:rPr lang="fr-FR" sz="1400">
                <a:latin typeface="Arial" charset="0"/>
              </a:rPr>
              <a:t>développement de votre entreprise, société, …</a:t>
            </a:r>
          </a:p>
        </p:txBody>
      </p:sp>
      <p:sp>
        <p:nvSpPr>
          <p:cNvPr id="282631" name="Rectangle 7"/>
          <p:cNvSpPr>
            <a:spLocks noChangeArrowheads="1"/>
          </p:cNvSpPr>
          <p:nvPr/>
        </p:nvSpPr>
        <p:spPr bwMode="auto">
          <a:xfrm>
            <a:off x="4933950" y="4572000"/>
            <a:ext cx="3881438" cy="1981200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8196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81961"/>
                  <a:invGamma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>
            <a:outerShdw dist="107763" dir="2700000" algn="ctr" rotWithShape="0">
              <a:srgbClr val="66CCFF"/>
            </a:outerShdw>
          </a:effectLst>
        </p:spPr>
        <p:txBody>
          <a:bodyPr wrap="none" anchor="ctr"/>
          <a:lstStyle/>
          <a:p>
            <a:r>
              <a:rPr lang="fr-FR" sz="1400">
                <a:latin typeface="Arial" charset="0"/>
              </a:rPr>
              <a:t>Vous êtes </a:t>
            </a:r>
            <a:r>
              <a:rPr lang="fr-FR" sz="1400" b="1">
                <a:latin typeface="Arial" charset="0"/>
              </a:rPr>
              <a:t>Etudiants</a:t>
            </a:r>
            <a:r>
              <a:rPr lang="fr-FR" sz="1400">
                <a:latin typeface="Arial" charset="0"/>
              </a:rPr>
              <a:t>,</a:t>
            </a:r>
          </a:p>
          <a:p>
            <a:r>
              <a:rPr lang="fr-FR" sz="1400">
                <a:latin typeface="Arial" charset="0"/>
              </a:rPr>
              <a:t>la base de données des compétences vous</a:t>
            </a:r>
          </a:p>
          <a:p>
            <a:r>
              <a:rPr lang="fr-FR" sz="1400">
                <a:latin typeface="Arial" charset="0"/>
              </a:rPr>
              <a:t>permettra de localiser les chercheurs dans</a:t>
            </a:r>
          </a:p>
          <a:p>
            <a:r>
              <a:rPr lang="fr-FR" sz="1400">
                <a:latin typeface="Arial" charset="0"/>
              </a:rPr>
              <a:t>es domaines scientifiques qui vous intéressent. </a:t>
            </a:r>
          </a:p>
        </p:txBody>
      </p:sp>
      <p:sp>
        <p:nvSpPr>
          <p:cNvPr id="282632" name="AutoShape 8"/>
          <p:cNvSpPr>
            <a:spLocks noChangeArrowheads="1"/>
          </p:cNvSpPr>
          <p:nvPr/>
        </p:nvSpPr>
        <p:spPr bwMode="auto">
          <a:xfrm rot="-16368021">
            <a:off x="6215063" y="3657600"/>
            <a:ext cx="914400" cy="8382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0">
            <a:gsLst>
              <a:gs pos="0">
                <a:srgbClr val="CCECFF"/>
              </a:gs>
              <a:gs pos="100000">
                <a:srgbClr val="CCECFF">
                  <a:gamma/>
                  <a:shade val="46275"/>
                  <a:invGamma/>
                </a:srgbClr>
              </a:gs>
            </a:gsLst>
            <a:lin ang="18900000" scaled="1"/>
          </a:gradFill>
          <a:ln w="9525">
            <a:solidFill>
              <a:srgbClr val="CCE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82633" name="AutoShape 9"/>
          <p:cNvSpPr>
            <a:spLocks noChangeArrowheads="1"/>
          </p:cNvSpPr>
          <p:nvPr/>
        </p:nvSpPr>
        <p:spPr bwMode="auto">
          <a:xfrm rot="5375021" flipV="1">
            <a:off x="1754188" y="3619500"/>
            <a:ext cx="914400" cy="8382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0">
            <a:gsLst>
              <a:gs pos="0">
                <a:srgbClr val="CCECFF"/>
              </a:gs>
              <a:gs pos="50000">
                <a:srgbClr val="CCECFF">
                  <a:gamma/>
                  <a:shade val="46275"/>
                  <a:invGamma/>
                </a:srgbClr>
              </a:gs>
              <a:gs pos="100000">
                <a:srgbClr val="CCECFF"/>
              </a:gs>
            </a:gsLst>
            <a:lin ang="18900000" scaled="1"/>
          </a:gradFill>
          <a:ln w="9525">
            <a:solidFill>
              <a:srgbClr val="CCE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82634" name="AutoShape 10"/>
          <p:cNvSpPr>
            <a:spLocks noChangeArrowheads="1"/>
          </p:cNvSpPr>
          <p:nvPr/>
        </p:nvSpPr>
        <p:spPr bwMode="auto">
          <a:xfrm rot="-16368021" flipH="1" flipV="1">
            <a:off x="1721644" y="2588419"/>
            <a:ext cx="908050" cy="91281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0">
            <a:gsLst>
              <a:gs pos="0">
                <a:srgbClr val="CCECFF">
                  <a:gamma/>
                  <a:shade val="46275"/>
                  <a:invGamma/>
                </a:srgbClr>
              </a:gs>
              <a:gs pos="100000">
                <a:srgbClr val="CCECFF"/>
              </a:gs>
            </a:gsLst>
            <a:lin ang="18900000" scaled="1"/>
          </a:gradFill>
          <a:ln w="9525">
            <a:solidFill>
              <a:srgbClr val="CCE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82635" name="AutoShape 11"/>
          <p:cNvSpPr>
            <a:spLocks noChangeArrowheads="1"/>
          </p:cNvSpPr>
          <p:nvPr/>
        </p:nvSpPr>
        <p:spPr bwMode="auto">
          <a:xfrm rot="5375021" flipH="1">
            <a:off x="6176963" y="2552700"/>
            <a:ext cx="914400" cy="8382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0">
            <a:gsLst>
              <a:gs pos="0">
                <a:srgbClr val="CCECFF"/>
              </a:gs>
              <a:gs pos="100000">
                <a:srgbClr val="CCECFF">
                  <a:gamma/>
                  <a:shade val="46275"/>
                  <a:invGamma/>
                </a:srgbClr>
              </a:gs>
            </a:gsLst>
            <a:lin ang="18900000" scaled="1"/>
          </a:gradFill>
          <a:ln w="9525">
            <a:solidFill>
              <a:srgbClr val="CCE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82636" name="Text Box 12"/>
          <p:cNvSpPr txBox="1">
            <a:spLocks noChangeArrowheads="1"/>
          </p:cNvSpPr>
          <p:nvPr/>
        </p:nvSpPr>
        <p:spPr bwMode="auto">
          <a:xfrm>
            <a:off x="2176463" y="4191000"/>
            <a:ext cx="472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b="1">
                <a:latin typeface="Georgia" pitchFamily="18" charset="0"/>
              </a:rPr>
              <a:t>http://www.imist.ma/competences/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047875" y="336550"/>
            <a:ext cx="6400800" cy="635000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anchor="ctr"/>
          <a:lstStyle/>
          <a:p>
            <a:pPr marL="0" indent="0" algn="ctr">
              <a:lnSpc>
                <a:spcPct val="70000"/>
              </a:lnSpc>
              <a:spcBef>
                <a:spcPct val="0"/>
              </a:spcBef>
              <a:buFontTx/>
              <a:buNone/>
            </a:pPr>
            <a:r>
              <a:rPr lang="fr-FR" b="1" i="1">
                <a:solidFill>
                  <a:schemeClr val="accent2"/>
                </a:solidFill>
              </a:rPr>
              <a:t>Base de données des compétences</a:t>
            </a:r>
          </a:p>
        </p:txBody>
      </p:sp>
      <p:pic>
        <p:nvPicPr>
          <p:cNvPr id="283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0213" y="1400175"/>
            <a:ext cx="6999287" cy="46482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047875" y="336550"/>
            <a:ext cx="6400800" cy="635000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anchor="ctr"/>
          <a:lstStyle/>
          <a:p>
            <a:pPr marL="0" indent="0" algn="ctr">
              <a:lnSpc>
                <a:spcPct val="70000"/>
              </a:lnSpc>
              <a:spcBef>
                <a:spcPct val="0"/>
              </a:spcBef>
              <a:buFontTx/>
              <a:buNone/>
            </a:pPr>
            <a:r>
              <a:rPr lang="fr-FR" b="1" i="1">
                <a:solidFill>
                  <a:schemeClr val="accent2"/>
                </a:solidFill>
              </a:rPr>
              <a:t>Base de données des compétences</a:t>
            </a:r>
          </a:p>
        </p:txBody>
      </p:sp>
      <p:pic>
        <p:nvPicPr>
          <p:cNvPr id="284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4350" y="1457325"/>
            <a:ext cx="6945313" cy="45847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CNRST-2"/>
          <p:cNvPicPr>
            <a:picLocks noChangeAspect="1" noChangeArrowheads="1"/>
          </p:cNvPicPr>
          <p:nvPr/>
        </p:nvPicPr>
        <p:blipFill>
          <a:blip r:embed="rId3" cstate="print">
            <a:lum bright="70000" contrast="-86000"/>
          </a:blip>
          <a:srcRect/>
          <a:stretch>
            <a:fillRect/>
          </a:stretch>
        </p:blipFill>
        <p:spPr bwMode="auto">
          <a:xfrm>
            <a:off x="1619931" y="627289"/>
            <a:ext cx="7289800" cy="577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1950131" y="1604736"/>
            <a:ext cx="6810375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0"/>
            <a:r>
              <a:rPr lang="fr-FR" sz="4400" b="1" i="1" dirty="0">
                <a:solidFill>
                  <a:srgbClr val="3333CC"/>
                </a:solidFill>
              </a:rPr>
              <a:t>Sommaire</a:t>
            </a:r>
          </a:p>
          <a:p>
            <a:pPr algn="ctr"/>
            <a:endParaRPr lang="fr-FR" sz="3200" b="1" dirty="0">
              <a:solidFill>
                <a:schemeClr val="accent2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805238" y="2341335"/>
            <a:ext cx="5102225" cy="3078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271463" algn="just">
              <a:spcBef>
                <a:spcPct val="30000"/>
              </a:spcBef>
              <a:spcAft>
                <a:spcPct val="3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endParaRPr lang="fr-FR" sz="2800" dirty="0" smtClean="0"/>
          </a:p>
          <a:p>
            <a:pPr marL="355600" indent="-271463" algn="just">
              <a:spcBef>
                <a:spcPct val="30000"/>
              </a:spcBef>
              <a:spcAft>
                <a:spcPct val="3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800" dirty="0" smtClean="0"/>
              <a:t>Présentation</a:t>
            </a:r>
          </a:p>
          <a:p>
            <a:pPr marL="355600" indent="-271463" algn="just">
              <a:spcBef>
                <a:spcPct val="30000"/>
              </a:spcBef>
              <a:spcAft>
                <a:spcPct val="3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800" dirty="0" smtClean="0"/>
              <a:t>Réalisations</a:t>
            </a:r>
          </a:p>
          <a:p>
            <a:pPr marL="355600" indent="-271463" algn="just">
              <a:spcBef>
                <a:spcPct val="30000"/>
              </a:spcBef>
              <a:spcAft>
                <a:spcPct val="3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800" dirty="0" smtClean="0"/>
              <a:t>Perspectives</a:t>
            </a:r>
            <a:endParaRPr lang="fr-FR" sz="28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060575" y="1004888"/>
            <a:ext cx="6400800" cy="635000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anchor="ctr"/>
          <a:lstStyle/>
          <a:p>
            <a:pPr marL="0" indent="0" algn="ctr">
              <a:lnSpc>
                <a:spcPct val="70000"/>
              </a:lnSpc>
              <a:spcBef>
                <a:spcPct val="0"/>
              </a:spcBef>
              <a:buFontTx/>
              <a:buNone/>
            </a:pPr>
            <a:r>
              <a:rPr lang="fr-FR" b="1" i="1" dirty="0">
                <a:solidFill>
                  <a:schemeClr val="accent2"/>
                </a:solidFill>
              </a:rPr>
              <a:t>Lettre de l’IMIST : </a:t>
            </a:r>
            <a:r>
              <a:rPr lang="fr-FR" sz="2400" b="1" i="1" dirty="0" smtClean="0">
                <a:solidFill>
                  <a:schemeClr val="accent2"/>
                </a:solidFill>
              </a:rPr>
              <a:t>16 </a:t>
            </a:r>
            <a:r>
              <a:rPr lang="fr-FR" sz="2400" b="1" i="1" dirty="0">
                <a:solidFill>
                  <a:schemeClr val="accent2"/>
                </a:solidFill>
              </a:rPr>
              <a:t>numéros sortis</a:t>
            </a:r>
          </a:p>
        </p:txBody>
      </p:sp>
      <p:sp>
        <p:nvSpPr>
          <p:cNvPr id="275460" name="Rectangle 4"/>
          <p:cNvSpPr>
            <a:spLocks noChangeArrowheads="1"/>
          </p:cNvSpPr>
          <p:nvPr/>
        </p:nvSpPr>
        <p:spPr bwMode="auto">
          <a:xfrm>
            <a:off x="1677988" y="1706563"/>
            <a:ext cx="5249862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50000"/>
              </a:spcAft>
            </a:pPr>
            <a:r>
              <a:rPr lang="fr-FR" sz="2000" b="1" i="1" dirty="0">
                <a:solidFill>
                  <a:schemeClr val="accent2"/>
                </a:solidFill>
              </a:rPr>
              <a:t>Objectifs :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fr-FR" sz="2000" dirty="0"/>
              <a:t>                                                                                       </a:t>
            </a:r>
          </a:p>
          <a:p>
            <a:pPr marL="342900" indent="-342900"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600" dirty="0"/>
              <a:t>Informer de l’actualité de l’IMIST ;</a:t>
            </a:r>
          </a:p>
          <a:p>
            <a:pPr marL="342900" indent="-342900"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600" dirty="0"/>
              <a:t>Signaler les opportunités scientifiques et technologiques nationales et internationales intéressant les acteurs du développement économique et de la recherche au Maroc ;</a:t>
            </a:r>
          </a:p>
          <a:p>
            <a:pPr marL="342900" indent="-342900"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600" dirty="0"/>
              <a:t>Sensibiliser les acteurs du développement à la veille et l’intelligence économique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fr-FR" sz="2000" b="1" i="1" dirty="0">
                <a:solidFill>
                  <a:schemeClr val="accent2"/>
                </a:solidFill>
              </a:rPr>
              <a:t>Destinataires :</a:t>
            </a:r>
          </a:p>
          <a:p>
            <a:pPr marL="342900" indent="-342900"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600" dirty="0"/>
              <a:t>Enseignement, recherche, entreprises, départements gouvernementaux, associations professionnelles, partenaires, …. ;</a:t>
            </a:r>
          </a:p>
          <a:p>
            <a:pPr marL="342900" indent="-342900"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600" b="1" i="1" dirty="0">
                <a:solidFill>
                  <a:srgbClr val="FF0000"/>
                </a:solidFill>
              </a:rPr>
              <a:t>615 copies pour les secteurs enseignement et recherche (environ 30% des exemplaires envoyés).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fr-FR" sz="2000" b="1" i="1" dirty="0">
                <a:solidFill>
                  <a:schemeClr val="accent2"/>
                </a:solidFill>
              </a:rPr>
              <a:t>La lettre de l’IMIST est actuellement disponible dans le site de l’IMIST : www.imist.ma</a:t>
            </a:r>
          </a:p>
        </p:txBody>
      </p:sp>
      <p:pic>
        <p:nvPicPr>
          <p:cNvPr id="275461" name="Picture 5" descr="couv-lett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8675" y="2212975"/>
            <a:ext cx="169227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5462" name="Text Box 6"/>
          <p:cNvSpPr txBox="1">
            <a:spLocks noChangeArrowheads="1"/>
          </p:cNvSpPr>
          <p:nvPr/>
        </p:nvSpPr>
        <p:spPr bwMode="auto">
          <a:xfrm>
            <a:off x="1419225" y="133350"/>
            <a:ext cx="48942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5400" b="1" dirty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 dirty="0">
                <a:solidFill>
                  <a:schemeClr val="bg2"/>
                </a:solidFill>
                <a:latin typeface="Tahoma" pitchFamily="34" charset="0"/>
              </a:rPr>
              <a:t>Veille</a:t>
            </a:r>
            <a:endParaRPr lang="fr-FR" b="1" dirty="0">
              <a:latin typeface="Tahoma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5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75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5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5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75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5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75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75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0" grpId="0" build="p" autoUpdateAnimBg="0" advAuto="100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774825" y="876300"/>
            <a:ext cx="7015163" cy="635000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anchor="ctr"/>
          <a:lstStyle/>
          <a:p>
            <a:pPr marL="0" indent="0" algn="ctr">
              <a:lnSpc>
                <a:spcPct val="70000"/>
              </a:lnSpc>
              <a:spcBef>
                <a:spcPct val="0"/>
              </a:spcBef>
              <a:buFontTx/>
              <a:buNone/>
            </a:pPr>
            <a:r>
              <a:rPr lang="fr-FR" b="1" i="1">
                <a:solidFill>
                  <a:schemeClr val="accent2"/>
                </a:solidFill>
              </a:rPr>
              <a:t>Lettre de l’IMIST : </a:t>
            </a:r>
            <a:r>
              <a:rPr lang="fr-FR" sz="2400" b="1" i="1">
                <a:solidFill>
                  <a:schemeClr val="accent2"/>
                </a:solidFill>
              </a:rPr>
              <a:t>Version électronique</a:t>
            </a:r>
          </a:p>
        </p:txBody>
      </p:sp>
      <p:grpSp>
        <p:nvGrpSpPr>
          <p:cNvPr id="278534" name="Group 6"/>
          <p:cNvGrpSpPr>
            <a:grpSpLocks/>
          </p:cNvGrpSpPr>
          <p:nvPr/>
        </p:nvGrpSpPr>
        <p:grpSpPr bwMode="auto">
          <a:xfrm>
            <a:off x="1509713" y="1614488"/>
            <a:ext cx="4905375" cy="4064000"/>
            <a:chOff x="0" y="0"/>
            <a:chExt cx="3288" cy="3339"/>
          </a:xfrm>
        </p:grpSpPr>
        <p:pic>
          <p:nvPicPr>
            <p:cNvPr id="278535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8"/>
              <a:ext cx="3288" cy="3311"/>
            </a:xfrm>
            <a:prstGeom prst="rect">
              <a:avLst/>
            </a:prstGeom>
            <a:noFill/>
          </p:spPr>
        </p:pic>
        <p:sp>
          <p:nvSpPr>
            <p:cNvPr id="278536" name="Line 8"/>
            <p:cNvSpPr>
              <a:spLocks noChangeShapeType="1"/>
            </p:cNvSpPr>
            <p:nvPr/>
          </p:nvSpPr>
          <p:spPr bwMode="auto">
            <a:xfrm>
              <a:off x="3288" y="0"/>
              <a:ext cx="0" cy="33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78537" name="Line 9"/>
            <p:cNvSpPr>
              <a:spLocks noChangeShapeType="1"/>
            </p:cNvSpPr>
            <p:nvPr/>
          </p:nvSpPr>
          <p:spPr bwMode="auto">
            <a:xfrm>
              <a:off x="0" y="3339"/>
              <a:ext cx="3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78538" name="Rectangle 10"/>
          <p:cNvSpPr>
            <a:spLocks noChangeArrowheads="1"/>
          </p:cNvSpPr>
          <p:nvPr/>
        </p:nvSpPr>
        <p:spPr bwMode="auto">
          <a:xfrm>
            <a:off x="6807200" y="2136775"/>
            <a:ext cx="2341563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fr-FR" sz="2200" b="1">
                <a:solidFill>
                  <a:schemeClr val="accent2"/>
                </a:solidFill>
              </a:rPr>
              <a:t> </a:t>
            </a:r>
            <a:r>
              <a:rPr lang="fr-FR" sz="2200" b="1">
                <a:solidFill>
                  <a:schemeClr val="accent1"/>
                </a:solidFill>
              </a:rPr>
              <a:t>Avantages :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1600" b="1">
              <a:solidFill>
                <a:schemeClr val="accent2"/>
              </a:solidFill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1600"/>
              <a:t>Accès rapide à l’information ;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1600"/>
              <a:t> Recherche par sujet ;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1600"/>
              <a:t> Accès aux archives ;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1600"/>
              <a:t> Fils RSS ;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1600"/>
              <a:t> etc.</a:t>
            </a:r>
          </a:p>
        </p:txBody>
      </p:sp>
      <p:sp>
        <p:nvSpPr>
          <p:cNvPr id="278539" name="Text Box 11"/>
          <p:cNvSpPr txBox="1">
            <a:spLocks noChangeArrowheads="1"/>
          </p:cNvSpPr>
          <p:nvPr/>
        </p:nvSpPr>
        <p:spPr bwMode="auto">
          <a:xfrm>
            <a:off x="2638425" y="5856288"/>
            <a:ext cx="4824413" cy="384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fr-FR" b="1">
                <a:solidFill>
                  <a:schemeClr val="accent2"/>
                </a:solidFill>
              </a:rPr>
              <a:t>Accès :</a:t>
            </a:r>
            <a:r>
              <a:rPr lang="fr-FR" b="1"/>
              <a:t> </a:t>
            </a:r>
            <a:r>
              <a:rPr lang="fr-FR" b="1">
                <a:solidFill>
                  <a:schemeClr val="accent2"/>
                </a:solidFill>
                <a:hlinkClick r:id="rId3"/>
              </a:rPr>
              <a:t>http://www.imist.ma/lettre/</a:t>
            </a:r>
            <a:endParaRPr lang="fr-FR" b="1">
              <a:solidFill>
                <a:schemeClr val="accent2"/>
              </a:solidFill>
            </a:endParaRPr>
          </a:p>
        </p:txBody>
      </p:sp>
      <p:sp>
        <p:nvSpPr>
          <p:cNvPr id="278540" name="Text Box 12"/>
          <p:cNvSpPr txBox="1">
            <a:spLocks noChangeArrowheads="1"/>
          </p:cNvSpPr>
          <p:nvPr/>
        </p:nvSpPr>
        <p:spPr bwMode="auto">
          <a:xfrm>
            <a:off x="1419225" y="133350"/>
            <a:ext cx="52943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5400" b="1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>
                <a:solidFill>
                  <a:schemeClr val="bg2"/>
                </a:solidFill>
                <a:latin typeface="Tahoma" pitchFamily="34" charset="0"/>
              </a:rPr>
              <a:t>Veille</a:t>
            </a:r>
            <a:endParaRPr lang="fr-FR" b="1">
              <a:latin typeface="Tahoma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060575" y="833438"/>
            <a:ext cx="6400800" cy="606425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anchor="ctr"/>
          <a:lstStyle/>
          <a:p>
            <a:pPr marL="0" indent="0" algn="ctr">
              <a:spcBef>
                <a:spcPct val="0"/>
              </a:spcBef>
              <a:buFontTx/>
              <a:buNone/>
            </a:pPr>
            <a:r>
              <a:rPr lang="fr-FR" sz="2800" b="1" i="1">
                <a:solidFill>
                  <a:schemeClr val="accent2"/>
                </a:solidFill>
              </a:rPr>
              <a:t>Le Bulletin d’information technologique</a:t>
            </a:r>
            <a:endParaRPr lang="fr-FR" sz="2400" b="1" i="1">
              <a:solidFill>
                <a:schemeClr val="accent2"/>
              </a:solidFill>
            </a:endParaRPr>
          </a:p>
        </p:txBody>
      </p:sp>
      <p:sp>
        <p:nvSpPr>
          <p:cNvPr id="276484" name="Rectangle 4"/>
          <p:cNvSpPr>
            <a:spLocks noChangeArrowheads="1"/>
          </p:cNvSpPr>
          <p:nvPr/>
        </p:nvSpPr>
        <p:spPr bwMode="auto">
          <a:xfrm>
            <a:off x="1593850" y="2922588"/>
            <a:ext cx="5440363" cy="331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20000"/>
              </a:spcAft>
            </a:pPr>
            <a:r>
              <a:rPr lang="fr-FR" sz="2000" b="1" i="1" dirty="0">
                <a:solidFill>
                  <a:schemeClr val="accent2"/>
                </a:solidFill>
              </a:rPr>
              <a:t>Secteur actuel : </a:t>
            </a:r>
            <a:endParaRPr lang="fr-FR" sz="2000" dirty="0"/>
          </a:p>
          <a:p>
            <a:pPr marL="342900" indent="-342900">
              <a:spcAft>
                <a:spcPct val="2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600" dirty="0"/>
              <a:t>Industries </a:t>
            </a:r>
            <a:r>
              <a:rPr lang="fr-FR" sz="1600" b="1" dirty="0">
                <a:solidFill>
                  <a:schemeClr val="accent2"/>
                </a:solidFill>
              </a:rPr>
              <a:t>agro-alimentaires</a:t>
            </a:r>
            <a:r>
              <a:rPr lang="fr-FR" sz="1600" dirty="0"/>
              <a:t> (IAA) ;</a:t>
            </a:r>
          </a:p>
          <a:p>
            <a:pPr marL="342900" indent="-342900">
              <a:spcAft>
                <a:spcPct val="2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600" dirty="0" smtClean="0"/>
              <a:t>18 </a:t>
            </a:r>
            <a:r>
              <a:rPr lang="fr-FR" sz="1600" dirty="0"/>
              <a:t>numéros édités jusqu’à </a:t>
            </a:r>
            <a:r>
              <a:rPr lang="fr-FR" sz="1600" dirty="0" smtClean="0"/>
              <a:t>présent</a:t>
            </a:r>
            <a:endParaRPr lang="fr-FR" sz="16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fr-FR" sz="2000" b="1" i="1" dirty="0" smtClean="0">
                <a:solidFill>
                  <a:schemeClr val="accent2"/>
                </a:solidFill>
              </a:rPr>
              <a:t>Destinataires </a:t>
            </a:r>
            <a:r>
              <a:rPr lang="fr-FR" sz="2000" b="1" i="1" dirty="0">
                <a:solidFill>
                  <a:schemeClr val="accent2"/>
                </a:solidFill>
              </a:rPr>
              <a:t>:</a:t>
            </a:r>
          </a:p>
          <a:p>
            <a:pPr marL="342900" indent="-342900"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600" dirty="0"/>
              <a:t>Enseignement, recherche, entreprises, départements gouvernementaux, associations professionnelles, partenaires, …. ;</a:t>
            </a:r>
          </a:p>
          <a:p>
            <a:pPr marL="342900" indent="-342900"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1600" b="1" i="1" dirty="0">
                <a:solidFill>
                  <a:srgbClr val="FF0000"/>
                </a:solidFill>
              </a:rPr>
              <a:t>207 copies pour les secteurs enseignement et recherche (environ 22% des exemplaires envoyés) 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2000" b="1" i="1" dirty="0">
              <a:solidFill>
                <a:schemeClr val="accent1"/>
              </a:solidFill>
            </a:endParaRPr>
          </a:p>
        </p:txBody>
      </p:sp>
      <p:pic>
        <p:nvPicPr>
          <p:cNvPr id="276485" name="Picture 5" descr="couv-bit2_b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3913" y="3271838"/>
            <a:ext cx="16557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86" name="Rectangle 6"/>
          <p:cNvSpPr>
            <a:spLocks noChangeArrowheads="1"/>
          </p:cNvSpPr>
          <p:nvPr/>
        </p:nvSpPr>
        <p:spPr bwMode="auto">
          <a:xfrm>
            <a:off x="1538288" y="1570038"/>
            <a:ext cx="7427912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50000"/>
              </a:spcAft>
            </a:pPr>
            <a:r>
              <a:rPr lang="fr-FR" sz="2000" b="1" i="1">
                <a:solidFill>
                  <a:schemeClr val="accent2"/>
                </a:solidFill>
              </a:rPr>
              <a:t>Objectif :                                                                                                                                                         </a:t>
            </a:r>
            <a:r>
              <a:rPr lang="fr-FR" sz="2000"/>
              <a:t>                                                                                       </a:t>
            </a:r>
            <a:r>
              <a:rPr lang="fr-FR" sz="1800"/>
              <a:t>Permettre à des groupes d’acteurs, ayant des préoccupations communes, de suivre les évolutions technologiques et économiques internationales dans leurs domaines d’activité</a:t>
            </a:r>
            <a:endParaRPr lang="fr-FR" sz="2000" b="1" i="1">
              <a:solidFill>
                <a:schemeClr val="accent1"/>
              </a:solidFill>
            </a:endParaRPr>
          </a:p>
        </p:txBody>
      </p:sp>
      <p:sp>
        <p:nvSpPr>
          <p:cNvPr id="276487" name="Text Box 7"/>
          <p:cNvSpPr txBox="1">
            <a:spLocks noChangeArrowheads="1"/>
          </p:cNvSpPr>
          <p:nvPr/>
        </p:nvSpPr>
        <p:spPr bwMode="auto">
          <a:xfrm>
            <a:off x="1419225" y="119063"/>
            <a:ext cx="54514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5400" b="1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>
                <a:solidFill>
                  <a:schemeClr val="bg2"/>
                </a:solidFill>
                <a:latin typeface="Tahoma" pitchFamily="34" charset="0"/>
              </a:rPr>
              <a:t>Veille</a:t>
            </a:r>
            <a:endParaRPr lang="fr-FR" b="1">
              <a:latin typeface="Tahoma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76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6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6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76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6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76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4" grpId="0" build="p" autoUpdateAnimBg="0" advAuto="1000"/>
      <p:bldP spid="276486" grpId="0" build="p" autoUpdateAnimBg="0" advAuto="100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060575" y="904875"/>
            <a:ext cx="6400800" cy="635000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anchor="ctr"/>
          <a:lstStyle/>
          <a:p>
            <a:pPr marL="0" indent="0" algn="ctr">
              <a:lnSpc>
                <a:spcPct val="70000"/>
              </a:lnSpc>
              <a:spcBef>
                <a:spcPct val="0"/>
              </a:spcBef>
              <a:buFontTx/>
              <a:buNone/>
            </a:pPr>
            <a:r>
              <a:rPr lang="fr-FR" b="1" i="1">
                <a:solidFill>
                  <a:schemeClr val="accent2"/>
                </a:solidFill>
              </a:rPr>
              <a:t>IMIST – Alerte (BIT-IAA)</a:t>
            </a:r>
          </a:p>
        </p:txBody>
      </p:sp>
      <p:grpSp>
        <p:nvGrpSpPr>
          <p:cNvPr id="279559" name="Group 7"/>
          <p:cNvGrpSpPr>
            <a:grpSpLocks/>
          </p:cNvGrpSpPr>
          <p:nvPr/>
        </p:nvGrpSpPr>
        <p:grpSpPr bwMode="auto">
          <a:xfrm>
            <a:off x="2201863" y="3097213"/>
            <a:ext cx="5676900" cy="3152775"/>
            <a:chOff x="1882" y="1645"/>
            <a:chExt cx="3878" cy="2375"/>
          </a:xfrm>
        </p:grpSpPr>
        <p:pic>
          <p:nvPicPr>
            <p:cNvPr id="279560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82" y="1645"/>
              <a:ext cx="3878" cy="2375"/>
            </a:xfrm>
            <a:prstGeom prst="rect">
              <a:avLst/>
            </a:prstGeom>
            <a:noFill/>
          </p:spPr>
        </p:pic>
        <p:sp>
          <p:nvSpPr>
            <p:cNvPr id="279561" name="Line 9"/>
            <p:cNvSpPr>
              <a:spLocks noChangeShapeType="1"/>
            </p:cNvSpPr>
            <p:nvPr/>
          </p:nvSpPr>
          <p:spPr bwMode="auto">
            <a:xfrm>
              <a:off x="1927" y="1661"/>
              <a:ext cx="0" cy="23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79562" name="Line 10"/>
            <p:cNvSpPr>
              <a:spLocks noChangeShapeType="1"/>
            </p:cNvSpPr>
            <p:nvPr/>
          </p:nvSpPr>
          <p:spPr bwMode="auto">
            <a:xfrm>
              <a:off x="1927" y="1661"/>
              <a:ext cx="3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79563" name="Rectangle 11"/>
          <p:cNvSpPr>
            <a:spLocks noChangeArrowheads="1"/>
          </p:cNvSpPr>
          <p:nvPr/>
        </p:nvSpPr>
        <p:spPr bwMode="auto">
          <a:xfrm>
            <a:off x="2022475" y="1466850"/>
            <a:ext cx="6697663" cy="1301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1800" b="1"/>
              <a:t> Édition :</a:t>
            </a:r>
            <a:r>
              <a:rPr lang="fr-FR" sz="1800"/>
              <a:t> Électronique - Mensuelle</a:t>
            </a:r>
            <a:endParaRPr lang="fr-FR" sz="18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1800"/>
              <a:t> Service offert aux abonnés du BIT-IAA. </a:t>
            </a:r>
          </a:p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1800"/>
              <a:t> Informations fraîches et ponctuelles sur : manifestations ; sujets d’actualité ; événements marquants ; etc.</a:t>
            </a:r>
          </a:p>
        </p:txBody>
      </p:sp>
      <p:sp>
        <p:nvSpPr>
          <p:cNvPr id="279564" name="Text Box 12"/>
          <p:cNvSpPr txBox="1">
            <a:spLocks noChangeArrowheads="1"/>
          </p:cNvSpPr>
          <p:nvPr/>
        </p:nvSpPr>
        <p:spPr bwMode="auto">
          <a:xfrm>
            <a:off x="1419225" y="119063"/>
            <a:ext cx="56229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5400" b="1" dirty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 dirty="0">
                <a:solidFill>
                  <a:schemeClr val="bg2"/>
                </a:solidFill>
                <a:latin typeface="Tahoma" pitchFamily="34" charset="0"/>
              </a:rPr>
              <a:t>Veille</a:t>
            </a:r>
            <a:endParaRPr lang="fr-FR" b="1" dirty="0">
              <a:latin typeface="Tahoma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7" name="Rectangle 3"/>
          <p:cNvSpPr>
            <a:spLocks noChangeArrowheads="1"/>
          </p:cNvSpPr>
          <p:nvPr/>
        </p:nvSpPr>
        <p:spPr bwMode="auto">
          <a:xfrm>
            <a:off x="1625600" y="1014413"/>
            <a:ext cx="723582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sz="3200" b="1" i="1" dirty="0" err="1">
                <a:solidFill>
                  <a:schemeClr val="accent2"/>
                </a:solidFill>
              </a:rPr>
              <a:t>Prestations</a:t>
            </a:r>
            <a:r>
              <a:rPr lang="en-US" sz="3600" dirty="0">
                <a:solidFill>
                  <a:prstClr val="black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3200" b="1" i="1" dirty="0" err="1">
                <a:solidFill>
                  <a:schemeClr val="accent2"/>
                </a:solidFill>
              </a:rPr>
              <a:t>personnalisées</a:t>
            </a:r>
            <a:r>
              <a:rPr lang="en-US" sz="3200" b="1" i="1" dirty="0">
                <a:solidFill>
                  <a:schemeClr val="accent2"/>
                </a:solidFill>
              </a:rPr>
              <a:t> en IST</a:t>
            </a:r>
            <a:endParaRPr lang="fr-FR" sz="3200" b="1" i="1" dirty="0" err="1">
              <a:solidFill>
                <a:schemeClr val="accent2"/>
              </a:solidFill>
            </a:endParaRPr>
          </a:p>
        </p:txBody>
      </p:sp>
      <p:sp>
        <p:nvSpPr>
          <p:cNvPr id="277510" name="Text Box 6"/>
          <p:cNvSpPr txBox="1">
            <a:spLocks noChangeArrowheads="1"/>
          </p:cNvSpPr>
          <p:nvPr/>
        </p:nvSpPr>
        <p:spPr bwMode="auto">
          <a:xfrm>
            <a:off x="1419225" y="119063"/>
            <a:ext cx="5422900" cy="861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5400" b="1" dirty="0">
                <a:solidFill>
                  <a:schemeClr val="bg2"/>
                </a:solidFill>
                <a:latin typeface="Monotype Corsiva" pitchFamily="66" charset="0"/>
              </a:rPr>
              <a:t> </a:t>
            </a:r>
            <a:endParaRPr lang="fr-FR" b="1" dirty="0">
              <a:latin typeface="Tahoma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043608" y="2132856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None/>
            </a:pPr>
            <a:endParaRPr lang="fr-FR" dirty="0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956376" y="602128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1403648" y="1556792"/>
            <a:ext cx="7200800" cy="73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eaLnBrk="0" hangingPunct="0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fr-FR" sz="1900" kern="0" dirty="0" smtClean="0">
                <a:latin typeface="Calibri" pitchFamily="34" charset="0"/>
                <a:ea typeface="ＭＳ Ｐゴシック" pitchFamily="-110" charset="-128"/>
              </a:rPr>
              <a:t>L’IMIST prévoit des prestations personnalisées pour répondre à un </a:t>
            </a:r>
          </a:p>
          <a:p>
            <a:pPr marL="342900" indent="-342900" algn="just" eaLnBrk="0" hangingPunct="0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fr-FR" sz="1900" kern="0" dirty="0" smtClean="0">
                <a:latin typeface="Calibri" pitchFamily="34" charset="0"/>
                <a:ea typeface="ＭＳ Ｐゴシック" pitchFamily="-110" charset="-128"/>
              </a:rPr>
              <a:t>                        besoin spécifique en </a:t>
            </a:r>
            <a:r>
              <a:rPr lang="fr-FR" sz="1900" kern="0" dirty="0" err="1" smtClean="0">
                <a:latin typeface="Calibri" pitchFamily="34" charset="0"/>
                <a:ea typeface="ＭＳ Ｐゴシック" pitchFamily="-110" charset="-128"/>
              </a:rPr>
              <a:t>IST</a:t>
            </a:r>
            <a:r>
              <a:rPr lang="fr-FR" sz="1900" kern="0" dirty="0" smtClean="0">
                <a:latin typeface="Calibri" pitchFamily="34" charset="0"/>
                <a:ea typeface="ＭＳ Ｐゴシック" pitchFamily="-110" charset="-128"/>
              </a:rPr>
              <a:t>. </a:t>
            </a:r>
            <a:endParaRPr lang="fr-FR" sz="1900" kern="0" dirty="0">
              <a:latin typeface="Calibri" pitchFamily="34" charset="0"/>
              <a:ea typeface="ＭＳ Ｐゴシック" pitchFamily="-110" charset="-128"/>
            </a:endParaRPr>
          </a:p>
        </p:txBody>
      </p:sp>
      <p:sp>
        <p:nvSpPr>
          <p:cNvPr id="23" name="AutoShape 8"/>
          <p:cNvSpPr txBox="1">
            <a:spLocks noChangeArrowheads="1"/>
          </p:cNvSpPr>
          <p:nvPr/>
        </p:nvSpPr>
        <p:spPr bwMode="auto">
          <a:xfrm>
            <a:off x="3276600" y="1844824"/>
            <a:ext cx="5652500" cy="2181225"/>
          </a:xfrm>
          <a:prstGeom prst="rightArrow">
            <a:avLst>
              <a:gd name="adj1" fmla="val 56491"/>
              <a:gd name="adj2" fmla="val 87162"/>
            </a:avLst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•"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Arial" pitchFamily="34" charset="0"/>
              </a:rPr>
              <a:t>     </a:t>
            </a:r>
            <a:r>
              <a:rPr kumimoji="0" lang="fr-FR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Arial" pitchFamily="34" charset="0"/>
              </a:rPr>
              <a:t>Mediterranean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Arial" pitchFamily="34" charset="0"/>
              </a:rPr>
              <a:t> Innovation and </a:t>
            </a:r>
            <a:r>
              <a:rPr kumimoji="0" lang="fr-FR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Arial" pitchFamily="34" charset="0"/>
              </a:rPr>
              <a:t>Research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Arial" pitchFamily="34" charset="0"/>
              </a:rPr>
              <a:t> coordination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fr-FR" sz="1400" b="1" dirty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fr-FR" sz="1400" b="1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rPr>
              <a:t>    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Arial" pitchFamily="34" charset="0"/>
              </a:rPr>
              <a:t> Action (MIRA): 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Arial" pitchFamily="34" charset="0"/>
              </a:rPr>
              <a:t>«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Arial" pitchFamily="34" charset="0"/>
              </a:rPr>
              <a:t>Observatoire» de la Sc.&amp;Tech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endParaRPr kumimoji="0" lang="fr-F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Arial" pitchFamily="34" charset="0"/>
              </a:rPr>
              <a:t>Morocco to European Research Area (M2ERA):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Arial" pitchFamily="34" charset="0"/>
              </a:rPr>
              <a:t>BDD and CD ; Site Web PIN . </a:t>
            </a:r>
            <a:endParaRPr kumimoji="0" lang="fr-F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>
                <a:tab pos="457200" algn="l"/>
              </a:tabLst>
              <a:defRPr/>
            </a:pP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24" name="Oval 9"/>
          <p:cNvSpPr>
            <a:spLocks noChangeArrowheads="1"/>
          </p:cNvSpPr>
          <p:nvPr/>
        </p:nvSpPr>
        <p:spPr bwMode="auto">
          <a:xfrm>
            <a:off x="1458145" y="2163011"/>
            <a:ext cx="1643062" cy="1071562"/>
          </a:xfrm>
          <a:prstGeom prst="ellipse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95B3D7"/>
            </a:extrusionClr>
          </a:sp3d>
        </p:spPr>
        <p:txBody>
          <a:bodyPr>
            <a:flatTx/>
          </a:bodyPr>
          <a:lstStyle/>
          <a:p>
            <a:pPr>
              <a:spcAft>
                <a:spcPts val="1000"/>
              </a:spcAft>
            </a:pPr>
            <a:r>
              <a:rPr lang="fr-FR" sz="1400" i="1" dirty="0">
                <a:solidFill>
                  <a:schemeClr val="bg1"/>
                </a:solidFill>
                <a:latin typeface="Calibri" pitchFamily="34" charset="0"/>
              </a:rPr>
              <a:t>Au niveau</a:t>
            </a:r>
          </a:p>
          <a:p>
            <a:pPr>
              <a:spcAft>
                <a:spcPts val="1000"/>
              </a:spcAft>
            </a:pPr>
            <a:r>
              <a:rPr lang="fr-FR" sz="1400" i="1" dirty="0">
                <a:solidFill>
                  <a:schemeClr val="bg1"/>
                </a:solidFill>
                <a:latin typeface="Calibri" pitchFamily="34" charset="0"/>
              </a:rPr>
              <a:t>International</a:t>
            </a:r>
            <a:endParaRPr lang="fr-FR" sz="1400" i="1" dirty="0">
              <a:solidFill>
                <a:schemeClr val="bg1"/>
              </a:solidFill>
            </a:endParaRPr>
          </a:p>
        </p:txBody>
      </p:sp>
      <p:sp>
        <p:nvSpPr>
          <p:cNvPr id="25" name="AutoShape 8"/>
          <p:cNvSpPr txBox="1">
            <a:spLocks noChangeArrowheads="1"/>
          </p:cNvSpPr>
          <p:nvPr/>
        </p:nvSpPr>
        <p:spPr bwMode="auto">
          <a:xfrm>
            <a:off x="3000375" y="4071938"/>
            <a:ext cx="6143625" cy="2786062"/>
          </a:xfrm>
          <a:prstGeom prst="rightArrow">
            <a:avLst>
              <a:gd name="adj1" fmla="val 56491"/>
              <a:gd name="adj2" fmla="val 87162"/>
            </a:avLst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/>
          <a:lstStyle/>
          <a:p>
            <a:pPr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fr-FR" sz="1400" b="0" dirty="0">
                <a:latin typeface="Calibri" pitchFamily="34" charset="0"/>
                <a:cs typeface="Arial" pitchFamily="34" charset="0"/>
              </a:rPr>
              <a:t>Étude de création d’un Observatoire pour</a:t>
            </a:r>
            <a:r>
              <a:rPr lang="fr-FR" sz="1400" dirty="0">
                <a:latin typeface="Calibri" pitchFamily="34" charset="0"/>
                <a:cs typeface="Arial" pitchFamily="34" charset="0"/>
              </a:rPr>
              <a:t> </a:t>
            </a:r>
            <a:r>
              <a:rPr lang="fr-FR" sz="1400" dirty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la Fédération Nationale des Minoteries ;</a:t>
            </a:r>
            <a:endParaRPr lang="fr-FR" sz="1400" dirty="0">
              <a:solidFill>
                <a:srgbClr val="0070C0"/>
              </a:solidFill>
              <a:latin typeface="Arial" pitchFamily="34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fr-FR" sz="1400" dirty="0">
                <a:latin typeface="Calibri" pitchFamily="34" charset="0"/>
                <a:cs typeface="Arial" pitchFamily="34" charset="0"/>
              </a:rPr>
              <a:t> </a:t>
            </a:r>
            <a:r>
              <a:rPr lang="fr-FR" sz="1400" b="0" dirty="0">
                <a:latin typeface="Calibri" pitchFamily="34" charset="0"/>
                <a:cs typeface="Arial" pitchFamily="34" charset="0"/>
              </a:rPr>
              <a:t>Veille réglementaire pour </a:t>
            </a:r>
            <a:r>
              <a:rPr lang="fr-FR" sz="1400" dirty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l’</a:t>
            </a:r>
            <a:r>
              <a:rPr lang="fr-FR" sz="1400" dirty="0" err="1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ONEP</a:t>
            </a:r>
            <a:r>
              <a:rPr lang="fr-FR" sz="1400" dirty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 ; 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fr-FR" sz="1400" dirty="0">
                <a:latin typeface="Calibri" pitchFamily="34" charset="0"/>
                <a:cs typeface="Arial" pitchFamily="34" charset="0"/>
              </a:rPr>
              <a:t> </a:t>
            </a:r>
            <a:r>
              <a:rPr lang="fr-FR" sz="1400" b="0" dirty="0">
                <a:latin typeface="Calibri" pitchFamily="34" charset="0"/>
                <a:cs typeface="Arial" pitchFamily="34" charset="0"/>
              </a:rPr>
              <a:t>Mise en place d’une plate forme de Veille Règlementaire pour surveiller l’actualité </a:t>
            </a:r>
            <a:r>
              <a:rPr lang="fr-FR" sz="1400" dirty="0">
                <a:latin typeface="Calibri" pitchFamily="34" charset="0"/>
                <a:cs typeface="Arial" pitchFamily="34" charset="0"/>
              </a:rPr>
              <a:t> </a:t>
            </a:r>
            <a:r>
              <a:rPr lang="fr-FR" sz="1400" b="0" dirty="0">
                <a:latin typeface="Calibri" pitchFamily="34" charset="0"/>
                <a:cs typeface="Arial" pitchFamily="34" charset="0"/>
              </a:rPr>
              <a:t>relative aux normes d’analyse de laboratoire et dans le secteur d’activité de la société </a:t>
            </a:r>
            <a:r>
              <a:rPr lang="fr-FR" sz="1400" dirty="0" err="1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SOMIA</a:t>
            </a:r>
            <a:r>
              <a:rPr lang="fr-FR" sz="1400" dirty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; </a:t>
            </a:r>
            <a:endParaRPr lang="fr-FR" sz="1400" dirty="0">
              <a:solidFill>
                <a:srgbClr val="0070C0"/>
              </a:solidFill>
              <a:latin typeface="Arial" pitchFamily="34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fr-FR" sz="1400" b="0" dirty="0" err="1">
                <a:latin typeface="Calibri" pitchFamily="34" charset="0"/>
                <a:cs typeface="Arial" pitchFamily="34" charset="0"/>
              </a:rPr>
              <a:t>DSI</a:t>
            </a:r>
            <a:r>
              <a:rPr lang="fr-FR" sz="1400" b="0" dirty="0">
                <a:latin typeface="Calibri" pitchFamily="34" charset="0"/>
                <a:cs typeface="Arial" pitchFamily="34" charset="0"/>
              </a:rPr>
              <a:t> des brevets pour </a:t>
            </a:r>
            <a:r>
              <a:rPr lang="fr-FR" sz="1400" dirty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l’</a:t>
            </a:r>
            <a:r>
              <a:rPr lang="fr-FR" sz="1400" dirty="0" err="1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ESITH</a:t>
            </a:r>
            <a:r>
              <a:rPr lang="fr-FR" sz="1400" dirty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… </a:t>
            </a:r>
            <a:endParaRPr lang="fr-FR" sz="1400" dirty="0">
              <a:solidFill>
                <a:srgbClr val="0070C0"/>
              </a:solidFill>
              <a:latin typeface="Arial" pitchFamily="34" charset="0"/>
            </a:endParaRPr>
          </a:p>
        </p:txBody>
      </p:sp>
      <p:sp>
        <p:nvSpPr>
          <p:cNvPr id="26" name="Oval 9"/>
          <p:cNvSpPr>
            <a:spLocks noChangeArrowheads="1"/>
          </p:cNvSpPr>
          <p:nvPr/>
        </p:nvSpPr>
        <p:spPr bwMode="auto">
          <a:xfrm>
            <a:off x="1501687" y="3900398"/>
            <a:ext cx="1643063" cy="1071563"/>
          </a:xfrm>
          <a:prstGeom prst="ellipse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95B3D7"/>
            </a:extrusionClr>
          </a:sp3d>
        </p:spPr>
        <p:txBody>
          <a:bodyPr>
            <a:flatTx/>
          </a:bodyPr>
          <a:lstStyle/>
          <a:p>
            <a:pPr>
              <a:spcAft>
                <a:spcPts val="1000"/>
              </a:spcAft>
            </a:pPr>
            <a:r>
              <a:rPr lang="fr-FR" sz="1400" i="1" dirty="0">
                <a:solidFill>
                  <a:schemeClr val="bg1"/>
                </a:solidFill>
                <a:latin typeface="Calibri" pitchFamily="34" charset="0"/>
              </a:rPr>
              <a:t>Au niveau</a:t>
            </a:r>
          </a:p>
          <a:p>
            <a:pPr>
              <a:spcAft>
                <a:spcPts val="1000"/>
              </a:spcAft>
            </a:pPr>
            <a:r>
              <a:rPr lang="fr-FR" sz="1400" i="1" dirty="0">
                <a:solidFill>
                  <a:schemeClr val="bg1"/>
                </a:solidFill>
                <a:latin typeface="Calibri" pitchFamily="34" charset="0"/>
              </a:rPr>
              <a:t>National</a:t>
            </a:r>
            <a:endParaRPr lang="fr-FR" sz="14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1485900" y="2416175"/>
            <a:ext cx="7332663" cy="21667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271463" algn="just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 dirty="0"/>
              <a:t>Fournir à la population scientifique et technique marocaine les copies de documents dont ils ont besoin (à partir du fonds de l’IMIST ou des bibliothèques recours) ;</a:t>
            </a:r>
          </a:p>
          <a:p>
            <a:pPr marL="355600" indent="-271463" algn="just">
              <a:spcBef>
                <a:spcPct val="20000"/>
              </a:spcBef>
              <a:buClr>
                <a:srgbClr val="0033CC"/>
              </a:buClr>
              <a:tabLst>
                <a:tab pos="355600" algn="l"/>
              </a:tabLst>
            </a:pPr>
            <a:endParaRPr lang="fr-FR" sz="900" dirty="0"/>
          </a:p>
          <a:p>
            <a:pPr marL="355600" indent="-271463" algn="just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 dirty="0"/>
              <a:t>La FDP permettra de rapprocher le chercheur marocain de l’information scientifique et technique quel que soit son emplacement sur le territoire national.</a:t>
            </a:r>
          </a:p>
        </p:txBody>
      </p:sp>
      <p:sp>
        <p:nvSpPr>
          <p:cNvPr id="111621" name="Rectangle 5"/>
          <p:cNvSpPr>
            <a:spLocks noChangeArrowheads="1"/>
          </p:cNvSpPr>
          <p:nvPr/>
        </p:nvSpPr>
        <p:spPr bwMode="auto">
          <a:xfrm>
            <a:off x="1530350" y="1509713"/>
            <a:ext cx="7631113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fr-FR" sz="3200" b="1" i="1" dirty="0">
                <a:solidFill>
                  <a:schemeClr val="accent2"/>
                </a:solidFill>
              </a:rPr>
              <a:t>Fourniture de documents primaires </a:t>
            </a:r>
            <a:r>
              <a:rPr lang="fr-FR" sz="3200" i="1" dirty="0">
                <a:solidFill>
                  <a:schemeClr val="accent2"/>
                </a:solidFill>
              </a:rPr>
              <a:t>(FDP)</a:t>
            </a: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1376363" y="133350"/>
            <a:ext cx="65659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5400" b="1" dirty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 dirty="0">
                <a:solidFill>
                  <a:schemeClr val="bg2"/>
                </a:solidFill>
              </a:rPr>
              <a:t>Services d’IST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1695450" y="2098675"/>
            <a:ext cx="7100888" cy="3651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271463" algn="just"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  <a:tabLst>
                <a:tab pos="355600" algn="l"/>
              </a:tabLst>
            </a:pPr>
            <a:r>
              <a:rPr lang="fr-FR" sz="2000"/>
              <a:t>	Assurer auprès de usagers de l’IMIST, publics et privés, des formations à ses produits et services ainsi que des formations en IST :</a:t>
            </a:r>
          </a:p>
          <a:p>
            <a:pPr marL="355600" indent="-271463" algn="just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endParaRPr lang="fr-FR" sz="800"/>
          </a:p>
          <a:p>
            <a:pPr marL="355600" indent="-271463" algn="just">
              <a:spcBef>
                <a:spcPct val="20000"/>
              </a:spcBef>
              <a:spcAft>
                <a:spcPct val="3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Les techniques de recherches d’information sur Internet ;</a:t>
            </a:r>
            <a:endParaRPr lang="fr-FR" sz="800"/>
          </a:p>
          <a:p>
            <a:pPr marL="355600" indent="-271463" algn="just">
              <a:spcBef>
                <a:spcPct val="20000"/>
              </a:spcBef>
              <a:spcAft>
                <a:spcPct val="3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L’interrogation des bases de données ;</a:t>
            </a:r>
            <a:endParaRPr lang="fr-FR" sz="800"/>
          </a:p>
          <a:p>
            <a:pPr marL="355600" indent="-271463" algn="just">
              <a:spcBef>
                <a:spcPct val="20000"/>
              </a:spcBef>
              <a:spcAft>
                <a:spcPct val="3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Le document électronique et l’open Access ;</a:t>
            </a:r>
            <a:endParaRPr lang="fr-FR" sz="800"/>
          </a:p>
          <a:p>
            <a:pPr marL="355600" indent="-271463" algn="just">
              <a:spcBef>
                <a:spcPct val="20000"/>
              </a:spcBef>
              <a:spcAft>
                <a:spcPct val="3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La sensibilisation à la veille et à l’intelligence économique ;</a:t>
            </a:r>
            <a:endParaRPr lang="fr-FR" sz="800"/>
          </a:p>
          <a:p>
            <a:pPr marL="355600" indent="-271463" algn="just">
              <a:spcBef>
                <a:spcPct val="20000"/>
              </a:spcBef>
              <a:spcAft>
                <a:spcPct val="3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Des formations personnalisées peuvent également être organisées en fonction des besoins exprimés. </a:t>
            </a:r>
          </a:p>
        </p:txBody>
      </p:sp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2678113" y="1447800"/>
            <a:ext cx="4572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fr-FR" sz="3200" b="1" i="1">
                <a:solidFill>
                  <a:schemeClr val="accent2"/>
                </a:solidFill>
              </a:rPr>
              <a:t>Formations en IST</a:t>
            </a:r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1376363" y="133350"/>
            <a:ext cx="65659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5400" b="1" dirty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 dirty="0">
                <a:solidFill>
                  <a:schemeClr val="bg2"/>
                </a:solidFill>
              </a:rPr>
              <a:t>Services d’IST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1574800" y="2560638"/>
            <a:ext cx="7289800" cy="1616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271463" algn="just">
              <a:spcBef>
                <a:spcPct val="20000"/>
              </a:spcBef>
              <a:spcAft>
                <a:spcPct val="3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Deux  types de diffusion sélective de l’information sont proposés : DSI personnalisée et DSI de groupe ;</a:t>
            </a:r>
            <a:endParaRPr lang="fr-FR" sz="800"/>
          </a:p>
          <a:p>
            <a:pPr marL="355600" indent="-271463" algn="just">
              <a:spcBef>
                <a:spcPct val="20000"/>
              </a:spcBef>
              <a:spcAft>
                <a:spcPct val="3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2000"/>
              <a:t>La DSI vise le secteur privé, les universités et les chercheurs ; </a:t>
            </a:r>
          </a:p>
          <a:p>
            <a:pPr marL="355600" indent="-271463" algn="just"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  <a:tabLst>
                <a:tab pos="355600" algn="l"/>
              </a:tabLst>
            </a:pPr>
            <a:endParaRPr lang="fr-FR" sz="2000">
              <a:solidFill>
                <a:srgbClr val="FF0000"/>
              </a:solidFill>
            </a:endParaRPr>
          </a:p>
        </p:txBody>
      </p:sp>
      <p:sp>
        <p:nvSpPr>
          <p:cNvPr id="113669" name="Rectangle 5"/>
          <p:cNvSpPr>
            <a:spLocks noChangeArrowheads="1"/>
          </p:cNvSpPr>
          <p:nvPr/>
        </p:nvSpPr>
        <p:spPr bwMode="auto">
          <a:xfrm>
            <a:off x="1643063" y="1577975"/>
            <a:ext cx="7267575" cy="693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fr-FR" sz="2800" b="1" i="1">
                <a:solidFill>
                  <a:schemeClr val="accent2"/>
                </a:solidFill>
              </a:rPr>
              <a:t>Diffusion sélective de l’information </a:t>
            </a:r>
            <a:r>
              <a:rPr lang="fr-FR" sz="2800" i="1">
                <a:solidFill>
                  <a:schemeClr val="accent2"/>
                </a:solidFill>
              </a:rPr>
              <a:t>(DSI)</a:t>
            </a:r>
          </a:p>
        </p:txBody>
      </p:sp>
      <p:sp>
        <p:nvSpPr>
          <p:cNvPr id="113672" name="Text Box 8"/>
          <p:cNvSpPr txBox="1">
            <a:spLocks noChangeArrowheads="1"/>
          </p:cNvSpPr>
          <p:nvPr/>
        </p:nvSpPr>
        <p:spPr bwMode="auto">
          <a:xfrm>
            <a:off x="1376363" y="133350"/>
            <a:ext cx="65659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5400" b="1" dirty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 dirty="0">
                <a:solidFill>
                  <a:schemeClr val="bg2"/>
                </a:solidFill>
              </a:rPr>
              <a:t>Services d’IST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 build="p" autoUpdateAnimBg="0" advAuto="100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010" name="Picture 2" descr="CNRST-2"/>
          <p:cNvPicPr>
            <a:picLocks noChangeAspect="1" noChangeArrowheads="1"/>
          </p:cNvPicPr>
          <p:nvPr/>
        </p:nvPicPr>
        <p:blipFill>
          <a:blip r:embed="rId2" cstate="print">
            <a:lum bright="70000" contrast="-86000"/>
          </a:blip>
          <a:srcRect/>
          <a:stretch>
            <a:fillRect/>
          </a:stretch>
        </p:blipFill>
        <p:spPr bwMode="auto">
          <a:xfrm>
            <a:off x="1616075" y="561975"/>
            <a:ext cx="7251700" cy="578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9011" name="Rectangle 3"/>
          <p:cNvSpPr>
            <a:spLocks noChangeArrowheads="1"/>
          </p:cNvSpPr>
          <p:nvPr/>
        </p:nvSpPr>
        <p:spPr bwMode="auto">
          <a:xfrm>
            <a:off x="1936750" y="1981200"/>
            <a:ext cx="66738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4000" b="1" i="1" dirty="0" err="1" smtClean="0">
                <a:solidFill>
                  <a:schemeClr val="accent2"/>
                </a:solidFill>
              </a:rPr>
              <a:t>Toubk</a:t>
            </a:r>
            <a:r>
              <a:rPr lang="fr-FR" sz="4000" b="1" i="1" dirty="0" smtClean="0">
                <a:solidFill>
                  <a:schemeClr val="accent2"/>
                </a:solidFill>
              </a:rPr>
              <a:t>@l : Le Catalogue  National des Thèses et Mémoires</a:t>
            </a:r>
            <a:endParaRPr lang="fr-FR" sz="4000" b="1" i="1" dirty="0">
              <a:solidFill>
                <a:schemeClr val="accent2"/>
              </a:solidFill>
            </a:endParaRPr>
          </a:p>
        </p:txBody>
      </p:sp>
      <p:sp>
        <p:nvSpPr>
          <p:cNvPr id="299013" name="Text Box 5"/>
          <p:cNvSpPr txBox="1">
            <a:spLocks noChangeArrowheads="1"/>
          </p:cNvSpPr>
          <p:nvPr/>
        </p:nvSpPr>
        <p:spPr bwMode="auto">
          <a:xfrm>
            <a:off x="1362075" y="147638"/>
            <a:ext cx="35290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IMIST…</a:t>
            </a:r>
            <a:endParaRPr lang="fr-FR" sz="4800" b="1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print">
            <a:lum bright="8000"/>
          </a:blip>
          <a:srcRect/>
          <a:stretch>
            <a:fillRect/>
          </a:stretch>
        </p:blipFill>
        <p:spPr bwMode="auto">
          <a:xfrm>
            <a:off x="5006975" y="569913"/>
            <a:ext cx="395287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lum bright="8000"/>
          </a:blip>
          <a:srcRect/>
          <a:stretch>
            <a:fillRect/>
          </a:stretch>
        </p:blipFill>
        <p:spPr bwMode="auto">
          <a:xfrm>
            <a:off x="2314575" y="217488"/>
            <a:ext cx="443865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>
            <a:lum bright="8000"/>
          </a:blip>
          <a:srcRect/>
          <a:stretch>
            <a:fillRect/>
          </a:stretch>
        </p:blipFill>
        <p:spPr bwMode="auto">
          <a:xfrm>
            <a:off x="1638300" y="2427288"/>
            <a:ext cx="3706813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lum bright="8000"/>
          </a:blip>
          <a:srcRect/>
          <a:stretch>
            <a:fillRect/>
          </a:stretch>
        </p:blipFill>
        <p:spPr bwMode="auto">
          <a:xfrm>
            <a:off x="4432300" y="3055938"/>
            <a:ext cx="4275138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039938" y="2447925"/>
            <a:ext cx="6188075" cy="11303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TOUBK@L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781175" y="3289300"/>
            <a:ext cx="6707188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fr-FR" sz="2800" b="1" i="1">
                <a:latin typeface="Monotype Corsiva" pitchFamily="66" charset="0"/>
              </a:rPr>
              <a:t>Le Catalogue National des Thèses et Mémoires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1362075" y="133350"/>
            <a:ext cx="4572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IMIST</a:t>
            </a:r>
            <a:r>
              <a:rPr lang="fr-FR" sz="5400" b="1" dirty="0">
                <a:solidFill>
                  <a:schemeClr val="bg2"/>
                </a:solidFill>
                <a:latin typeface="Monotype Corsiva" pitchFamily="66" charset="0"/>
              </a:rPr>
              <a:t>…</a:t>
            </a:r>
            <a:endParaRPr lang="fr-FR" sz="5400" b="1" dirty="0">
              <a:latin typeface="Monotype Corsiva" pitchFamily="66" charset="0"/>
            </a:endParaRPr>
          </a:p>
        </p:txBody>
      </p:sp>
      <p:sp>
        <p:nvSpPr>
          <p:cNvPr id="193539" name="Rectangle 3"/>
          <p:cNvSpPr>
            <a:spLocks noChangeArrowheads="1"/>
          </p:cNvSpPr>
          <p:nvPr/>
        </p:nvSpPr>
        <p:spPr bwMode="auto">
          <a:xfrm>
            <a:off x="1568450" y="1052513"/>
            <a:ext cx="7312025" cy="915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endParaRPr lang="fr-FR" sz="3600" b="1" i="1" dirty="0" smtClean="0">
              <a:solidFill>
                <a:schemeClr val="accent2"/>
              </a:solidFill>
            </a:endParaRPr>
          </a:p>
          <a:p>
            <a:pPr algn="ctr">
              <a:lnSpc>
                <a:spcPct val="70000"/>
              </a:lnSpc>
            </a:pPr>
            <a:r>
              <a:rPr lang="fr-FR" sz="3600" b="1" i="1" dirty="0" smtClean="0">
                <a:solidFill>
                  <a:schemeClr val="accent2"/>
                </a:solidFill>
              </a:rPr>
              <a:t>Vocation </a:t>
            </a:r>
            <a:endParaRPr lang="fr-FR" sz="3600" b="1" i="1" dirty="0">
              <a:solidFill>
                <a:schemeClr val="accent2"/>
              </a:solidFill>
            </a:endParaRPr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1915887" y="1643743"/>
            <a:ext cx="6466114" cy="435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fr-FR" sz="3200" b="1" i="1" dirty="0" smtClean="0">
              <a:solidFill>
                <a:schemeClr val="accent2"/>
              </a:solidFill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fr-FR" sz="3600" dirty="0" smtClean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fr-FR" dirty="0"/>
              <a:t>Mettre à la disposition des milieux scientifiques et industriels l’information et la documentation scientifique et technique dont ils ont besoin pour être à la pointe de leurs activités et faciliter l’accès aux travaux et aux compétences scientifiques nationaux.</a:t>
            </a:r>
          </a:p>
          <a:p>
            <a:pPr marL="271463" indent="-271463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3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679575" y="1530350"/>
            <a:ext cx="7210425" cy="44450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fr-FR" sz="3600" b="1" dirty="0" err="1" smtClean="0">
                <a:solidFill>
                  <a:srgbClr val="0033CC"/>
                </a:solidFill>
                <a:latin typeface="Monotype Corsiva" pitchFamily="66" charset="0"/>
              </a:rPr>
              <a:t>Toubk</a:t>
            </a:r>
            <a:r>
              <a:rPr lang="fr-FR" sz="3600" b="1" dirty="0" smtClean="0">
                <a:solidFill>
                  <a:srgbClr val="0033CC"/>
                </a:solidFill>
                <a:latin typeface="Monotype Corsiva" pitchFamily="66" charset="0"/>
              </a:rPr>
              <a:t>@l, </a:t>
            </a:r>
            <a:r>
              <a:rPr lang="fr-FR" b="1" dirty="0" smtClean="0">
                <a:solidFill>
                  <a:srgbClr val="0033CC"/>
                </a:solidFill>
                <a:latin typeface="Monotype Corsiva" pitchFamily="66" charset="0"/>
              </a:rPr>
              <a:t>le Catalogue National des thèses et Mémoires</a:t>
            </a:r>
            <a:r>
              <a:rPr lang="fr-FR" sz="3600" b="1" dirty="0" smtClean="0">
                <a:solidFill>
                  <a:srgbClr val="0033CC"/>
                </a:solidFill>
                <a:latin typeface="Monotype Corsiva" pitchFamily="66" charset="0"/>
              </a:rPr>
              <a:t> </a:t>
            </a:r>
            <a:r>
              <a:rPr lang="fr-FR" dirty="0"/>
              <a:t>est une plate forme réalisée par l'Institut Marocain de l'Information Scientifique et Technique</a:t>
            </a:r>
            <a:r>
              <a:rPr lang="fr-FR" b="1" i="1" dirty="0"/>
              <a:t> </a:t>
            </a:r>
            <a:r>
              <a:rPr lang="fr-FR" dirty="0"/>
              <a:t>(IMIST) en partenariat avec les Etablissements d’enseignement supérieur marocains.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endParaRPr lang="fr-FR" sz="800" dirty="0" smtClean="0"/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fr-FR" dirty="0"/>
              <a:t>Ce catalogue a pour principaux objectifs </a:t>
            </a:r>
            <a:r>
              <a:rPr lang="fr-FR" b="1" dirty="0">
                <a:solidFill>
                  <a:srgbClr val="0033CC"/>
                </a:solidFill>
              </a:rPr>
              <a:t>l'identification</a:t>
            </a:r>
            <a:r>
              <a:rPr lang="fr-FR" dirty="0"/>
              <a:t>, la </a:t>
            </a:r>
            <a:r>
              <a:rPr lang="fr-FR" b="1" dirty="0">
                <a:solidFill>
                  <a:srgbClr val="0033CC"/>
                </a:solidFill>
              </a:rPr>
              <a:t>localisation</a:t>
            </a:r>
            <a:r>
              <a:rPr lang="fr-FR" dirty="0"/>
              <a:t>, le </a:t>
            </a:r>
            <a:r>
              <a:rPr lang="fr-FR" b="1" dirty="0">
                <a:solidFill>
                  <a:srgbClr val="0033CC"/>
                </a:solidFill>
              </a:rPr>
              <a:t>dépôt</a:t>
            </a:r>
            <a:r>
              <a:rPr lang="fr-FR" dirty="0"/>
              <a:t> et </a:t>
            </a:r>
            <a:r>
              <a:rPr lang="fr-FR" b="1" dirty="0">
                <a:solidFill>
                  <a:srgbClr val="0033CC"/>
                </a:solidFill>
              </a:rPr>
              <a:t>l'archivage</a:t>
            </a:r>
            <a:r>
              <a:rPr lang="fr-FR" dirty="0"/>
              <a:t> </a:t>
            </a:r>
            <a:r>
              <a:rPr lang="fr-FR" b="1" dirty="0">
                <a:solidFill>
                  <a:srgbClr val="0033CC"/>
                </a:solidFill>
              </a:rPr>
              <a:t>électronique</a:t>
            </a:r>
            <a:r>
              <a:rPr lang="fr-FR" dirty="0"/>
              <a:t> des thèses et mémoires des cycles d’études supérieures marocaines (Soutenus ou en cours de réalisation). 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endParaRPr lang="fr-FR" sz="900" dirty="0" smtClean="0"/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fr-FR" dirty="0"/>
              <a:t>C'est un </a:t>
            </a:r>
            <a:r>
              <a:rPr lang="fr-FR" b="1" dirty="0">
                <a:solidFill>
                  <a:srgbClr val="0033CC"/>
                </a:solidFill>
              </a:rPr>
              <a:t>produit</a:t>
            </a:r>
            <a:r>
              <a:rPr lang="fr-FR" b="1" dirty="0"/>
              <a:t> </a:t>
            </a:r>
            <a:r>
              <a:rPr lang="fr-FR" b="1" dirty="0">
                <a:solidFill>
                  <a:srgbClr val="0033CC"/>
                </a:solidFill>
              </a:rPr>
              <a:t>national</a:t>
            </a:r>
            <a:r>
              <a:rPr lang="fr-FR" dirty="0"/>
              <a:t> dédié à la communauté scientifique marocaine et étrangère afin de faciliter l'accès et l’échange d’information.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07795" y="217714"/>
            <a:ext cx="5009705" cy="7755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2800" b="1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Tahoma" pitchFamily="34" charset="0"/>
              </a:rPr>
              <a:t>Toubk</a:t>
            </a:r>
            <a:r>
              <a:rPr lang="fr-FR" b="1" dirty="0" smtClean="0">
                <a:solidFill>
                  <a:schemeClr val="bg2"/>
                </a:solidFill>
                <a:latin typeface="Tahoma" pitchFamily="34" charset="0"/>
              </a:rPr>
              <a:t>@l</a:t>
            </a:r>
            <a:endParaRPr lang="fr-FR" b="1" dirty="0">
              <a:latin typeface="Tahoma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679575" y="1530350"/>
            <a:ext cx="7210425" cy="44450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lnSpc>
                <a:spcPct val="80000"/>
              </a:lnSpc>
              <a:buFontTx/>
              <a:buNone/>
            </a:pP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1407795" y="217714"/>
            <a:ext cx="5009705" cy="7755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2800" b="1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Tahoma" pitchFamily="34" charset="0"/>
              </a:rPr>
              <a:t>Toubk</a:t>
            </a:r>
            <a:r>
              <a:rPr lang="fr-FR" b="1" dirty="0" smtClean="0">
                <a:solidFill>
                  <a:schemeClr val="bg2"/>
                </a:solidFill>
                <a:latin typeface="Tahoma" pitchFamily="34" charset="0"/>
              </a:rPr>
              <a:t>@l</a:t>
            </a:r>
            <a:endParaRPr lang="fr-FR" b="1" dirty="0">
              <a:latin typeface="Tahoma" pitchFamily="34" charset="0"/>
            </a:endParaRPr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1933575" y="993775"/>
            <a:ext cx="6765925" cy="622300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1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grandes phases de réalisation</a:t>
            </a:r>
            <a:endParaRPr kumimoji="0" lang="fr-FR" sz="3600" b="1" i="1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AutoShape 18"/>
          <p:cNvSpPr>
            <a:spLocks noChangeArrowheads="1"/>
          </p:cNvSpPr>
          <p:nvPr/>
        </p:nvSpPr>
        <p:spPr bwMode="auto">
          <a:xfrm>
            <a:off x="2039938" y="2308225"/>
            <a:ext cx="2016125" cy="1296988"/>
          </a:xfrm>
          <a:prstGeom prst="homePlate">
            <a:avLst>
              <a:gd name="adj" fmla="val 38862"/>
            </a:avLst>
          </a:prstGeom>
          <a:gradFill rotWithShape="1">
            <a:gsLst>
              <a:gs pos="0">
                <a:srgbClr val="0000FF">
                  <a:alpha val="98000"/>
                </a:srgbClr>
              </a:gs>
              <a:gs pos="50000">
                <a:srgbClr val="0000FF">
                  <a:gamma/>
                  <a:shade val="46275"/>
                  <a:invGamma/>
                </a:srgbClr>
              </a:gs>
              <a:gs pos="100000">
                <a:srgbClr val="0000FF">
                  <a:alpha val="98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000" b="1">
                <a:solidFill>
                  <a:schemeClr val="bg1"/>
                </a:solidFill>
              </a:rPr>
              <a:t>Court terme</a:t>
            </a:r>
          </a:p>
        </p:txBody>
      </p:sp>
      <p:sp>
        <p:nvSpPr>
          <p:cNvPr id="24" name="AutoShape 19"/>
          <p:cNvSpPr>
            <a:spLocks noChangeArrowheads="1"/>
          </p:cNvSpPr>
          <p:nvPr/>
        </p:nvSpPr>
        <p:spPr bwMode="auto">
          <a:xfrm>
            <a:off x="3783013" y="2162175"/>
            <a:ext cx="2376487" cy="1441450"/>
          </a:xfrm>
          <a:prstGeom prst="chevron">
            <a:avLst>
              <a:gd name="adj" fmla="val 41217"/>
            </a:avLst>
          </a:prstGeom>
          <a:gradFill rotWithShape="1">
            <a:gsLst>
              <a:gs pos="0">
                <a:srgbClr val="000076"/>
              </a:gs>
              <a:gs pos="50000">
                <a:srgbClr val="0000FF"/>
              </a:gs>
              <a:gs pos="100000">
                <a:srgbClr val="00007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 b="1">
                <a:solidFill>
                  <a:schemeClr val="bg1"/>
                </a:solidFill>
              </a:rPr>
              <a:t>         Moyen terme</a:t>
            </a:r>
          </a:p>
        </p:txBody>
      </p:sp>
      <p:sp>
        <p:nvSpPr>
          <p:cNvPr id="25" name="AutoShape 22"/>
          <p:cNvSpPr>
            <a:spLocks noChangeArrowheads="1"/>
          </p:cNvSpPr>
          <p:nvPr/>
        </p:nvSpPr>
        <p:spPr bwMode="auto">
          <a:xfrm>
            <a:off x="5846763" y="2017713"/>
            <a:ext cx="2881312" cy="1584325"/>
          </a:xfrm>
          <a:prstGeom prst="chevron">
            <a:avLst>
              <a:gd name="adj" fmla="val 45466"/>
            </a:avLst>
          </a:prstGeom>
          <a:gradFill rotWithShape="1">
            <a:gsLst>
              <a:gs pos="0">
                <a:srgbClr val="0000FF"/>
              </a:gs>
              <a:gs pos="50000">
                <a:srgbClr val="000076"/>
              </a:gs>
              <a:gs pos="100000">
                <a:srgbClr val="0000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 b="1">
                <a:solidFill>
                  <a:schemeClr val="bg1"/>
                </a:solidFill>
              </a:rPr>
              <a:t>          Long terme</a:t>
            </a:r>
          </a:p>
        </p:txBody>
      </p:sp>
      <p:pic>
        <p:nvPicPr>
          <p:cNvPr id="26" name="Picture 29" descr="j02920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3513" y="3819525"/>
            <a:ext cx="1371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6611938" y="4691063"/>
            <a:ext cx="11525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600" b="1">
                <a:solidFill>
                  <a:schemeClr val="accent2"/>
                </a:solidFill>
              </a:rPr>
              <a:t>Chercheur</a:t>
            </a:r>
          </a:p>
        </p:txBody>
      </p:sp>
      <p:sp>
        <p:nvSpPr>
          <p:cNvPr id="28" name="Rectangle 32"/>
          <p:cNvSpPr>
            <a:spLocks noChangeArrowheads="1"/>
          </p:cNvSpPr>
          <p:nvPr/>
        </p:nvSpPr>
        <p:spPr bwMode="auto">
          <a:xfrm>
            <a:off x="2413000" y="4725988"/>
            <a:ext cx="9366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600" b="1">
                <a:solidFill>
                  <a:schemeClr val="accent2"/>
                </a:solidFill>
              </a:rPr>
              <a:t>IMIST</a:t>
            </a:r>
          </a:p>
        </p:txBody>
      </p:sp>
      <p:pic>
        <p:nvPicPr>
          <p:cNvPr id="29" name="Picture 33" descr="j02054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0350" y="3857625"/>
            <a:ext cx="1601788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31"/>
          <p:cNvSpPr>
            <a:spLocks noChangeArrowheads="1"/>
          </p:cNvSpPr>
          <p:nvPr/>
        </p:nvSpPr>
        <p:spPr bwMode="auto">
          <a:xfrm>
            <a:off x="4157663" y="4667250"/>
            <a:ext cx="1411287" cy="442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600" b="1">
                <a:solidFill>
                  <a:schemeClr val="accent2"/>
                </a:solidFill>
              </a:rPr>
              <a:t>Etablissements </a:t>
            </a:r>
          </a:p>
          <a:p>
            <a:pPr algn="ctr"/>
            <a:r>
              <a:rPr lang="fr-FR" sz="1600" b="1">
                <a:solidFill>
                  <a:schemeClr val="accent2"/>
                </a:solidFill>
              </a:rPr>
              <a:t>d’enseign. Sup.</a:t>
            </a:r>
          </a:p>
        </p:txBody>
      </p:sp>
      <p:pic>
        <p:nvPicPr>
          <p:cNvPr id="31" name="Picture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8663" y="3773488"/>
            <a:ext cx="1493837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AutoShape 23"/>
          <p:cNvSpPr>
            <a:spLocks noChangeArrowheads="1"/>
          </p:cNvSpPr>
          <p:nvPr/>
        </p:nvSpPr>
        <p:spPr bwMode="auto">
          <a:xfrm>
            <a:off x="3441700" y="3554413"/>
            <a:ext cx="119063" cy="1830387"/>
          </a:xfrm>
          <a:prstGeom prst="downArrow">
            <a:avLst>
              <a:gd name="adj1" fmla="val 50000"/>
              <a:gd name="adj2" fmla="val 384332"/>
            </a:avLst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" name="Text Box 36"/>
          <p:cNvSpPr txBox="1">
            <a:spLocks noChangeArrowheads="1"/>
          </p:cNvSpPr>
          <p:nvPr/>
        </p:nvSpPr>
        <p:spPr bwMode="auto">
          <a:xfrm>
            <a:off x="1931988" y="5373688"/>
            <a:ext cx="169386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b="1"/>
              <a:t>Mise en place du Catalogue et sa mise en ligne</a:t>
            </a:r>
          </a:p>
        </p:txBody>
      </p:sp>
      <p:sp>
        <p:nvSpPr>
          <p:cNvPr id="34" name="AutoShape 25"/>
          <p:cNvSpPr>
            <a:spLocks noChangeArrowheads="1"/>
          </p:cNvSpPr>
          <p:nvPr/>
        </p:nvSpPr>
        <p:spPr bwMode="auto">
          <a:xfrm>
            <a:off x="5475288" y="3605213"/>
            <a:ext cx="117475" cy="1757362"/>
          </a:xfrm>
          <a:prstGeom prst="downArrow">
            <a:avLst>
              <a:gd name="adj1" fmla="val 50000"/>
              <a:gd name="adj2" fmla="val 373986"/>
            </a:avLst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" name="AutoShape 26"/>
          <p:cNvSpPr>
            <a:spLocks noChangeArrowheads="1"/>
          </p:cNvSpPr>
          <p:nvPr/>
        </p:nvSpPr>
        <p:spPr bwMode="auto">
          <a:xfrm>
            <a:off x="7883525" y="3471863"/>
            <a:ext cx="111125" cy="1879600"/>
          </a:xfrm>
          <a:prstGeom prst="downArrow">
            <a:avLst>
              <a:gd name="adj1" fmla="val 50000"/>
              <a:gd name="adj2" fmla="val 422857"/>
            </a:avLst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" name="Text Box 37"/>
          <p:cNvSpPr txBox="1">
            <a:spLocks noChangeArrowheads="1"/>
          </p:cNvSpPr>
          <p:nvPr/>
        </p:nvSpPr>
        <p:spPr bwMode="auto">
          <a:xfrm>
            <a:off x="3976688" y="5365750"/>
            <a:ext cx="1676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b="1"/>
              <a:t>Décentralisation de l’alimentation du catalogue</a:t>
            </a:r>
          </a:p>
        </p:txBody>
      </p: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6548438" y="5364163"/>
            <a:ext cx="16097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b="1"/>
              <a:t>Alimentation et auto-archivage de la thèse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28" grpId="0" animBg="1"/>
      <p:bldP spid="30" grpId="0" animBg="1"/>
      <p:bldP spid="32" grpId="0" animBg="1"/>
      <p:bldP spid="33" grpId="0"/>
      <p:bldP spid="34" grpId="0" animBg="1"/>
      <p:bldP spid="35" grpId="0" animBg="1"/>
      <p:bldP spid="36" grpId="0"/>
      <p:bldP spid="3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407795" y="217714"/>
            <a:ext cx="5009705" cy="7755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2800" b="1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Tahoma" pitchFamily="34" charset="0"/>
              </a:rPr>
              <a:t>Toubk</a:t>
            </a:r>
            <a:r>
              <a:rPr lang="fr-FR" b="1" dirty="0" smtClean="0">
                <a:solidFill>
                  <a:schemeClr val="bg2"/>
                </a:solidFill>
                <a:latin typeface="Tahoma" pitchFamily="34" charset="0"/>
              </a:rPr>
              <a:t>@l</a:t>
            </a:r>
            <a:endParaRPr lang="fr-FR" b="1" dirty="0">
              <a:latin typeface="Tahoma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541463" y="1603375"/>
            <a:ext cx="7348537" cy="2489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Types de documents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thèses et mémoires des cycles d’études supérieures soutenues dans les différentes universités marocaines ;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mémoires de médecine ;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travaux et projets de fin d’études soutenus dans les différents établissements marocains de formation des cadres.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Rectangle 4"/>
          <p:cNvSpPr txBox="1">
            <a:spLocks noChangeArrowheads="1"/>
          </p:cNvSpPr>
          <p:nvPr/>
        </p:nvSpPr>
        <p:spPr bwMode="auto">
          <a:xfrm>
            <a:off x="1763713" y="1011238"/>
            <a:ext cx="6837362" cy="360362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1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Contenu du catalogue</a:t>
            </a:r>
            <a:endParaRPr kumimoji="0" lang="fr-FR" sz="2800" b="1" i="1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" name="ZoneTexte 37"/>
          <p:cNvSpPr txBox="1">
            <a:spLocks noChangeArrowheads="1"/>
          </p:cNvSpPr>
          <p:nvPr/>
        </p:nvSpPr>
        <p:spPr bwMode="auto">
          <a:xfrm>
            <a:off x="1608138" y="4143375"/>
            <a:ext cx="71882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</a:pPr>
            <a:r>
              <a:rPr lang="fr-FR" sz="2000" b="1" dirty="0"/>
              <a:t>Types de notices </a:t>
            </a:r>
          </a:p>
          <a:p>
            <a:pPr marL="342900" indent="-342900" algn="just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§"/>
            </a:pPr>
            <a:r>
              <a:rPr lang="fr-FR" sz="1800" dirty="0"/>
              <a:t>Notice avec document en texte intégral (PDF) si autorisation fournie par l’auteur ;</a:t>
            </a:r>
          </a:p>
          <a:p>
            <a:pPr marL="342900" indent="-342900" algn="just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§"/>
            </a:pPr>
            <a:r>
              <a:rPr lang="fr-FR" sz="1800" dirty="0"/>
              <a:t>Notice signalétique (dont les thèses sont disponibles à l’IMIST en version papiers ou dont nous avons obtenu les références des différents Établissements d’enseignement supérieur). 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407795" y="217714"/>
            <a:ext cx="5009705" cy="7755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2800" b="1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Tahoma" pitchFamily="34" charset="0"/>
              </a:rPr>
              <a:t>Toubk</a:t>
            </a:r>
            <a:r>
              <a:rPr lang="fr-FR" b="1" dirty="0" smtClean="0">
                <a:solidFill>
                  <a:schemeClr val="bg2"/>
                </a:solidFill>
                <a:latin typeface="Tahoma" pitchFamily="34" charset="0"/>
              </a:rPr>
              <a:t>@l</a:t>
            </a:r>
            <a:endParaRPr lang="fr-FR" b="1" dirty="0">
              <a:latin typeface="Tahoma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827213" y="2151063"/>
            <a:ext cx="6856412" cy="40449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Equipe de travail : des </a:t>
            </a:r>
            <a:r>
              <a:rPr kumimoji="0" lang="fr-F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informatistes</a:t>
            </a: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des techniciens (à temps partiel) 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Collecte 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Numérisation / Conversion (vers le PDF) 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Traitement intellectuel (catalogage en format « Dublin </a:t>
            </a:r>
            <a:r>
              <a:rPr kumimoji="0" lang="fr-F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Core</a:t>
            </a: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» et indexation pour les thèses dont on ne dispose pas des mots clés de l’auteur) 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Mise en ligne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Autorisations de diffusion (administrative et/ou légale).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1933575" y="1098550"/>
            <a:ext cx="6559550" cy="830263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1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Processus de mise en ligne du texte intégral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407795" y="217714"/>
            <a:ext cx="5009705" cy="7755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2800" b="1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Tahoma" pitchFamily="34" charset="0"/>
              </a:rPr>
              <a:t>Toubk</a:t>
            </a:r>
            <a:r>
              <a:rPr lang="fr-FR" b="1" dirty="0" smtClean="0">
                <a:solidFill>
                  <a:schemeClr val="bg2"/>
                </a:solidFill>
                <a:latin typeface="Tahoma" pitchFamily="34" charset="0"/>
              </a:rPr>
              <a:t>@l</a:t>
            </a:r>
            <a:endParaRPr lang="fr-FR" b="1" dirty="0">
              <a:latin typeface="Tahoma" pitchFamily="34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58925" y="1930400"/>
            <a:ext cx="7315200" cy="4014788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5600" marR="0" lvl="0" indent="-355600" algn="l" defTabSz="7112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  <a:tabLst>
                <a:tab pos="271463" algn="l"/>
              </a:tabLst>
              <a:defRPr/>
            </a:pPr>
            <a:r>
              <a:rPr kumimoji="0" lang="fr-FR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le chercheur</a:t>
            </a:r>
          </a:p>
          <a:p>
            <a:pPr marL="355600" marR="0" lvl="0" indent="-355600" algn="just" defTabSz="711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>
                <a:tab pos="271463" algn="l"/>
              </a:tabLst>
              <a:defRPr/>
            </a:pP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Accès rapide à l’information</a:t>
            </a: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contenue dans les thèses et mémoires soutenus (Recherche en langue arabe ou française) ;</a:t>
            </a:r>
          </a:p>
          <a:p>
            <a:pPr marL="355600" marR="0" lvl="0" indent="-355600" algn="just" defTabSz="711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>
                <a:tab pos="271463" algn="l"/>
              </a:tabLst>
              <a:defRPr/>
            </a:pPr>
            <a:endParaRPr kumimoji="0" lang="fr-FR" sz="5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5600" marR="0" lvl="0" indent="-355600" algn="just" defTabSz="711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>
                <a:tab pos="271463" algn="l"/>
              </a:tabLst>
              <a:defRPr/>
            </a:pP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Localisation</a:t>
            </a: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thèses et mémoires dans les différentes bibliothèques d’enseignement supérieur à travers le Royaume ;</a:t>
            </a:r>
          </a:p>
          <a:p>
            <a:pPr marL="355600" marR="0" lvl="0" indent="-355600" algn="just" defTabSz="711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>
                <a:tab pos="271463" algn="l"/>
              </a:tabLst>
              <a:defRPr/>
            </a:pPr>
            <a:endParaRPr kumimoji="0" lang="fr-FR" sz="5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5600" marR="0" lvl="0" indent="-355600" algn="just" defTabSz="711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>
                <a:tab pos="271463" algn="l"/>
              </a:tabLst>
              <a:defRPr/>
            </a:pP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Accès simultané</a:t>
            </a: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au </a:t>
            </a: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texte intégral</a:t>
            </a: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la thèse en ligne (si autorisation fournie par l’auteur) ;</a:t>
            </a:r>
          </a:p>
          <a:p>
            <a:pPr marL="355600" marR="0" lvl="0" indent="-355600" algn="just" defTabSz="711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>
                <a:tab pos="271463" algn="l"/>
              </a:tabLst>
              <a:defRPr/>
            </a:pPr>
            <a:endParaRPr kumimoji="0" lang="fr-FR" sz="1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5600" marR="0" lvl="0" indent="-355600" algn="just" defTabSz="711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>
                <a:tab pos="271463" algn="l"/>
              </a:tabLst>
              <a:defRPr/>
            </a:pP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Possibilité de recevoir des </a:t>
            </a: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alertes</a:t>
            </a: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 email pour toutes les thèses récemment acquises.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804988" y="1116013"/>
            <a:ext cx="6996112" cy="598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2800" b="1" i="1">
                <a:solidFill>
                  <a:srgbClr val="0033CC"/>
                </a:solidFill>
              </a:rPr>
              <a:t>Toubk@l est une vraie solution …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407795" y="217714"/>
            <a:ext cx="5009705" cy="7755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2800" b="1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Tahoma" pitchFamily="34" charset="0"/>
              </a:rPr>
              <a:t>Toubk</a:t>
            </a:r>
            <a:r>
              <a:rPr lang="fr-FR" b="1" dirty="0" smtClean="0">
                <a:solidFill>
                  <a:schemeClr val="bg2"/>
                </a:solidFill>
                <a:latin typeface="Tahoma" pitchFamily="34" charset="0"/>
              </a:rPr>
              <a:t>@l</a:t>
            </a:r>
            <a:endParaRPr lang="fr-FR" b="1" dirty="0">
              <a:latin typeface="Tahoma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565275" y="1979613"/>
            <a:ext cx="7231063" cy="40513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5600" marR="0" lvl="0" indent="-3556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AutoNum type="arabicPeriod" startAt="2"/>
              <a:tabLst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les bibliothèques</a:t>
            </a:r>
          </a:p>
          <a:p>
            <a:pPr marL="355600" marR="0" lvl="0" indent="-3556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Alimentation à distance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 les Etablissements d’enseignement supérieur et par les chercheurs (via des accès en ligne) ;</a:t>
            </a:r>
          </a:p>
          <a:p>
            <a:pPr marL="355600" marR="0" lvl="0" indent="-3556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fr-FR" sz="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5600" marR="0" lvl="0" indent="-3556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Stockage et archivage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thèses et mémoires et par conséquent une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pérennité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fonds en Thèses ;</a:t>
            </a:r>
          </a:p>
          <a:p>
            <a:pPr marL="355600" marR="0" lvl="0" indent="-3556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fr-FR" sz="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474788" y="1271588"/>
            <a:ext cx="7669212" cy="598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2800" b="1" i="1">
                <a:solidFill>
                  <a:srgbClr val="0033CC"/>
                </a:solidFill>
              </a:rPr>
              <a:t>Toubk@l est une vraie solution …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407795" y="217714"/>
            <a:ext cx="5009705" cy="7755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Réalisations …</a:t>
            </a:r>
            <a:r>
              <a:rPr lang="fr-FR" sz="2800" b="1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Tahoma" pitchFamily="34" charset="0"/>
              </a:rPr>
              <a:t>Toubk</a:t>
            </a:r>
            <a:r>
              <a:rPr lang="fr-FR" b="1" dirty="0" smtClean="0">
                <a:solidFill>
                  <a:schemeClr val="bg2"/>
                </a:solidFill>
                <a:latin typeface="Tahoma" pitchFamily="34" charset="0"/>
              </a:rPr>
              <a:t>@l</a:t>
            </a:r>
            <a:endParaRPr lang="fr-FR" b="1" dirty="0">
              <a:latin typeface="Tahoma" pitchFamily="34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74800" y="1568450"/>
            <a:ext cx="7315200" cy="4800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5600" marR="0" lvl="0" indent="-355600" algn="l" defTabSz="711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>
                <a:tab pos="185738" algn="l"/>
                <a:tab pos="711200" algn="l"/>
              </a:tabLst>
              <a:defRPr/>
            </a:pPr>
            <a:r>
              <a:rPr kumimoji="0" lang="fr-FR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les Etablissements</a:t>
            </a:r>
          </a:p>
          <a:p>
            <a:pPr marL="355600" marR="0" lvl="0" indent="-355600" algn="just" defTabSz="711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>
                <a:tab pos="185738" algn="l"/>
                <a:tab pos="711200" algn="l"/>
              </a:tabLst>
              <a:defRPr/>
            </a:pP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Allèger les </a:t>
            </a:r>
            <a:r>
              <a:rPr kumimoji="0" lang="fr-FR" sz="2000" b="1" i="0" u="sng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budgets</a:t>
            </a: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universités et des établissements de formation des cadres par la mise à leur disposition d’un </a:t>
            </a:r>
            <a:r>
              <a:rPr kumimoji="0" lang="fr-FR" sz="20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prêt à l’emploi et gratuit</a:t>
            </a: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;</a:t>
            </a:r>
          </a:p>
          <a:p>
            <a:pPr marL="355600" marR="0" lvl="0" indent="-355600" algn="just" defTabSz="711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>
                <a:tab pos="185738" algn="l"/>
                <a:tab pos="711200" algn="l"/>
              </a:tabLst>
              <a:defRPr/>
            </a:pP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Pallier au </a:t>
            </a: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 emploi</a:t>
            </a: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à la double mobilisation des </a:t>
            </a:r>
            <a:r>
              <a:rPr kumimoji="0" lang="fr-FR" sz="2000" b="1" i="0" u="sng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ressources humaines</a:t>
            </a: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nationales ;</a:t>
            </a:r>
          </a:p>
          <a:p>
            <a:pPr marL="355600" marR="0" lvl="0" indent="-355600" algn="just" defTabSz="711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None/>
              <a:tabLst>
                <a:tab pos="185738" algn="l"/>
                <a:tab pos="711200" algn="l"/>
              </a:tabLst>
              <a:defRPr/>
            </a:pPr>
            <a:endParaRPr kumimoji="0" lang="fr-FR" sz="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5600" marR="0" lvl="0" indent="-355600" algn="just" defTabSz="711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>
                <a:tab pos="185738" algn="l"/>
                <a:tab pos="711200" algn="l"/>
              </a:tabLst>
              <a:defRPr/>
            </a:pPr>
            <a:endParaRPr kumimoji="0" lang="fr-FR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5600" marR="0" lvl="0" indent="-355600" algn="just" defTabSz="711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>
                <a:tab pos="185738" algn="l"/>
                <a:tab pos="711200" algn="l"/>
              </a:tabLst>
              <a:defRPr/>
            </a:pPr>
            <a:endParaRPr kumimoji="0" lang="fr-FR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5600" marR="0" lvl="0" indent="-355600" algn="just" defTabSz="711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Char char="§"/>
              <a:tabLst>
                <a:tab pos="185738" algn="l"/>
                <a:tab pos="711200" algn="l"/>
              </a:tabLst>
              <a:defRPr/>
            </a:pP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Offrir des facilités au niveau de la </a:t>
            </a:r>
            <a:r>
              <a:rPr kumimoji="0" lang="fr-FR" sz="2000" b="1" i="0" u="sng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gestion et de la maintenance</a:t>
            </a: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grâce à un opérateur unique (IMIST).</a:t>
            </a:r>
          </a:p>
          <a:p>
            <a:pPr marL="355600" marR="0" lvl="0" indent="-355600" algn="l" defTabSz="711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738" algn="l"/>
                <a:tab pos="711200" algn="l"/>
              </a:tabLst>
              <a:defRPr/>
            </a:pPr>
            <a:endParaRPr kumimoji="0" lang="fr-FR" sz="2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4170363" y="2306638"/>
            <a:ext cx="1555750" cy="17319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3208338" y="3581400"/>
            <a:ext cx="2565400" cy="4349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738813" y="3327400"/>
            <a:ext cx="3194050" cy="1111250"/>
          </a:xfrm>
          <a:prstGeom prst="rect">
            <a:avLst/>
          </a:prstGeom>
          <a:solidFill>
            <a:srgbClr val="FF0000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b="1">
                <a:solidFill>
                  <a:schemeClr val="bg1"/>
                </a:solidFill>
              </a:rPr>
              <a:t>Nécessaires pour l’acquisition </a:t>
            </a:r>
          </a:p>
          <a:p>
            <a:pPr algn="ctr"/>
            <a:r>
              <a:rPr lang="fr-FR" sz="1800" b="1">
                <a:solidFill>
                  <a:schemeClr val="bg1"/>
                </a:solidFill>
              </a:rPr>
              <a:t>ou le développement </a:t>
            </a:r>
          </a:p>
          <a:p>
            <a:pPr algn="ctr"/>
            <a:r>
              <a:rPr lang="fr-FR" sz="1800" b="1">
                <a:solidFill>
                  <a:schemeClr val="bg1"/>
                </a:solidFill>
              </a:rPr>
              <a:t>d’un système pareil</a:t>
            </a: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981200" y="5383213"/>
            <a:ext cx="6950075" cy="949325"/>
          </a:xfrm>
          <a:prstGeom prst="rect">
            <a:avLst/>
          </a:prstGeom>
          <a:solidFill>
            <a:srgbClr val="FF0000">
              <a:alpha val="81960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b="1">
                <a:solidFill>
                  <a:schemeClr val="bg1"/>
                </a:solidFill>
              </a:rPr>
              <a:t>les accès sont en ligne et la base de données des thèses est hébergée</a:t>
            </a:r>
          </a:p>
          <a:p>
            <a:pPr algn="ctr"/>
            <a:r>
              <a:rPr lang="fr-FR" sz="1800" b="1">
                <a:solidFill>
                  <a:schemeClr val="bg1"/>
                </a:solidFill>
              </a:rPr>
              <a:t> sur le serveur de l’IMIST …</a:t>
            </a:r>
          </a:p>
          <a:p>
            <a:pPr algn="ctr"/>
            <a:r>
              <a:rPr lang="fr-FR" sz="1800" b="1" u="sng">
                <a:solidFill>
                  <a:schemeClr val="bg1"/>
                </a:solidFill>
              </a:rPr>
              <a:t>Plus</a:t>
            </a:r>
            <a:r>
              <a:rPr lang="fr-FR" sz="1800" b="1">
                <a:solidFill>
                  <a:schemeClr val="bg1"/>
                </a:solidFill>
              </a:rPr>
              <a:t> de problèmes de maintenance (coût matériel, financier ou humain)</a:t>
            </a:r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 flipH="1">
            <a:off x="5907088" y="4964113"/>
            <a:ext cx="1587" cy="574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1474788" y="966788"/>
            <a:ext cx="7669212" cy="598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2800" b="1" i="1">
                <a:solidFill>
                  <a:srgbClr val="0033CC"/>
                </a:solidFill>
              </a:rPr>
              <a:t>Toubk@l est une vraie solution …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NRST-2"/>
          <p:cNvPicPr>
            <a:picLocks noChangeAspect="1" noChangeArrowheads="1"/>
          </p:cNvPicPr>
          <p:nvPr/>
        </p:nvPicPr>
        <p:blipFill>
          <a:blip r:embed="rId2" cstate="print">
            <a:lum bright="70000" contrast="-86000"/>
          </a:blip>
          <a:srcRect/>
          <a:stretch>
            <a:fillRect/>
          </a:stretch>
        </p:blipFill>
        <p:spPr bwMode="auto">
          <a:xfrm>
            <a:off x="1781175" y="527050"/>
            <a:ext cx="6553200" cy="543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036763" y="868363"/>
            <a:ext cx="5902325" cy="646331"/>
          </a:xfrm>
          <a:prstGeom prst="rect">
            <a:avLst/>
          </a:prstGeom>
          <a:solidFill>
            <a:srgbClr val="000066"/>
          </a:solidFill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3600" b="1" dirty="0">
                <a:solidFill>
                  <a:schemeClr val="bg1"/>
                </a:solidFill>
              </a:rPr>
              <a:t>http</a:t>
            </a:r>
            <a:r>
              <a:rPr lang="fr-FR" sz="3600" b="1" dirty="0" smtClean="0">
                <a:solidFill>
                  <a:schemeClr val="bg1"/>
                </a:solidFill>
              </a:rPr>
              <a:t>://toubkal.imist.ma/</a:t>
            </a:r>
            <a:endParaRPr lang="fr-FR" sz="3600" b="1" dirty="0">
              <a:solidFill>
                <a:schemeClr val="bg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749675" y="2293938"/>
            <a:ext cx="2362200" cy="11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3333CC"/>
              </a:buClr>
            </a:pPr>
            <a:r>
              <a:rPr lang="fr-FR" sz="2000" b="1" i="1" u="sng"/>
              <a:t>Contact : </a:t>
            </a:r>
          </a:p>
          <a:p>
            <a:pPr marL="342900" indent="-342900">
              <a:spcBef>
                <a:spcPct val="20000"/>
              </a:spcBef>
              <a:buClr>
                <a:srgbClr val="3333CC"/>
              </a:buClr>
            </a:pPr>
            <a:r>
              <a:rPr lang="fr-FR" sz="2000" b="1" i="1"/>
              <a:t>toubkal@imist.ma</a:t>
            </a:r>
            <a:endParaRPr lang="fr-FR" sz="2000"/>
          </a:p>
          <a:p>
            <a:pPr marL="342900" indent="-342900">
              <a:spcBef>
                <a:spcPct val="20000"/>
              </a:spcBef>
              <a:buClr>
                <a:srgbClr val="3333CC"/>
              </a:buClr>
              <a:buFont typeface="Wingdings" pitchFamily="2" charset="2"/>
              <a:buChar char="§"/>
            </a:pPr>
            <a:endParaRPr lang="fr-FR" sz="200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010" name="Picture 2" descr="CNRST-2"/>
          <p:cNvPicPr>
            <a:picLocks noChangeAspect="1" noChangeArrowheads="1"/>
          </p:cNvPicPr>
          <p:nvPr/>
        </p:nvPicPr>
        <p:blipFill>
          <a:blip r:embed="rId2" cstate="print">
            <a:lum bright="70000" contrast="-86000"/>
          </a:blip>
          <a:srcRect/>
          <a:stretch>
            <a:fillRect/>
          </a:stretch>
        </p:blipFill>
        <p:spPr bwMode="auto">
          <a:xfrm>
            <a:off x="1616075" y="561975"/>
            <a:ext cx="7251700" cy="578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9011" name="Rectangle 3"/>
          <p:cNvSpPr>
            <a:spLocks noChangeArrowheads="1"/>
          </p:cNvSpPr>
          <p:nvPr/>
        </p:nvSpPr>
        <p:spPr bwMode="auto">
          <a:xfrm>
            <a:off x="1936750" y="1219200"/>
            <a:ext cx="667385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4000" b="1" i="1">
                <a:solidFill>
                  <a:schemeClr val="accent2"/>
                </a:solidFill>
              </a:rPr>
              <a:t>Les perspectives pour la période 2010-2012</a:t>
            </a:r>
          </a:p>
        </p:txBody>
      </p:sp>
      <p:sp>
        <p:nvSpPr>
          <p:cNvPr id="299012" name="Rectangle 4"/>
          <p:cNvSpPr>
            <a:spLocks noChangeArrowheads="1"/>
          </p:cNvSpPr>
          <p:nvPr/>
        </p:nvSpPr>
        <p:spPr bwMode="auto">
          <a:xfrm>
            <a:off x="1873250" y="2711450"/>
            <a:ext cx="6934200" cy="2941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271463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3200" b="1" i="1">
                <a:solidFill>
                  <a:schemeClr val="accent1"/>
                </a:solidFill>
              </a:rPr>
              <a:t>Réseau Documentaire Universitaire Marocain ;</a:t>
            </a:r>
            <a:endParaRPr lang="fr-FR" sz="2800">
              <a:solidFill>
                <a:schemeClr val="accent1"/>
              </a:solidFill>
            </a:endParaRPr>
          </a:p>
          <a:p>
            <a:pPr marL="355600" indent="-271463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endParaRPr lang="fr-FR" sz="800">
              <a:solidFill>
                <a:schemeClr val="accent1"/>
              </a:solidFill>
            </a:endParaRPr>
          </a:p>
          <a:p>
            <a:pPr marL="355600" indent="-271463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3200" b="1" i="1">
                <a:solidFill>
                  <a:schemeClr val="accent1"/>
                </a:solidFill>
              </a:rPr>
              <a:t>Catalogue Collectif des Bibliothèques universitaires ;</a:t>
            </a:r>
          </a:p>
          <a:p>
            <a:pPr marL="355600" indent="-271463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3200" b="1" i="1">
                <a:solidFill>
                  <a:schemeClr val="accent1"/>
                </a:solidFill>
              </a:rPr>
              <a:t>Autres projets.</a:t>
            </a:r>
          </a:p>
        </p:txBody>
      </p:sp>
      <p:sp>
        <p:nvSpPr>
          <p:cNvPr id="299013" name="Text Box 5"/>
          <p:cNvSpPr txBox="1">
            <a:spLocks noChangeArrowheads="1"/>
          </p:cNvSpPr>
          <p:nvPr/>
        </p:nvSpPr>
        <p:spPr bwMode="auto">
          <a:xfrm>
            <a:off x="1362075" y="147638"/>
            <a:ext cx="35290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IMIST…</a:t>
            </a:r>
            <a:endParaRPr lang="fr-FR" sz="4800" b="1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746" name="Picture 2" descr="CNRST-2"/>
          <p:cNvPicPr>
            <a:picLocks noChangeAspect="1" noChangeArrowheads="1"/>
          </p:cNvPicPr>
          <p:nvPr/>
        </p:nvPicPr>
        <p:blipFill>
          <a:blip r:embed="rId2" cstate="print">
            <a:lum bright="70000" contrast="-86000"/>
          </a:blip>
          <a:srcRect/>
          <a:stretch>
            <a:fillRect/>
          </a:stretch>
        </p:blipFill>
        <p:spPr bwMode="auto">
          <a:xfrm>
            <a:off x="1616075" y="561975"/>
            <a:ext cx="7251700" cy="578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7747" name="Rectangle 3"/>
          <p:cNvSpPr>
            <a:spLocks noChangeArrowheads="1"/>
          </p:cNvSpPr>
          <p:nvPr/>
        </p:nvSpPr>
        <p:spPr bwMode="auto">
          <a:xfrm>
            <a:off x="1936750" y="2390775"/>
            <a:ext cx="66738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400" b="1" i="1">
                <a:solidFill>
                  <a:schemeClr val="accent2"/>
                </a:solidFill>
              </a:rPr>
              <a:t>Réseau Documentaire Universitaire Marocain</a:t>
            </a:r>
          </a:p>
        </p:txBody>
      </p:sp>
      <p:sp>
        <p:nvSpPr>
          <p:cNvPr id="287748" name="Text Box 4"/>
          <p:cNvSpPr txBox="1">
            <a:spLocks noChangeArrowheads="1"/>
          </p:cNvSpPr>
          <p:nvPr/>
        </p:nvSpPr>
        <p:spPr bwMode="auto">
          <a:xfrm>
            <a:off x="1362075" y="161925"/>
            <a:ext cx="6586538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Perspectives 2010-2012 …</a:t>
            </a:r>
            <a:endParaRPr lang="fr-FR" sz="4800" b="1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1362075" y="133350"/>
            <a:ext cx="4572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 dirty="0">
                <a:solidFill>
                  <a:schemeClr val="bg2"/>
                </a:solidFill>
                <a:latin typeface="Monotype Corsiva" pitchFamily="66" charset="0"/>
              </a:rPr>
              <a:t>IMIST</a:t>
            </a:r>
            <a:r>
              <a:rPr lang="fr-FR" sz="5400" b="1" dirty="0">
                <a:solidFill>
                  <a:schemeClr val="bg2"/>
                </a:solidFill>
                <a:latin typeface="Monotype Corsiva" pitchFamily="66" charset="0"/>
              </a:rPr>
              <a:t>…</a:t>
            </a:r>
            <a:endParaRPr lang="fr-FR" sz="5400" b="1" dirty="0">
              <a:latin typeface="Monotype Corsiva" pitchFamily="66" charset="0"/>
            </a:endParaRPr>
          </a:p>
        </p:txBody>
      </p:sp>
      <p:sp>
        <p:nvSpPr>
          <p:cNvPr id="193539" name="Rectangle 3"/>
          <p:cNvSpPr>
            <a:spLocks noChangeArrowheads="1"/>
          </p:cNvSpPr>
          <p:nvPr/>
        </p:nvSpPr>
        <p:spPr bwMode="auto">
          <a:xfrm>
            <a:off x="1568450" y="1052513"/>
            <a:ext cx="7312025" cy="915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fr-FR" sz="3600" b="1" i="1">
                <a:solidFill>
                  <a:schemeClr val="accent2"/>
                </a:solidFill>
              </a:rPr>
              <a:t>Missions </a:t>
            </a:r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1527175" y="1979613"/>
            <a:ext cx="7126288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71463" indent="-271463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2000" dirty="0"/>
              <a:t>Collecter l’information scientifique et technique sous toutes ses formes en vue de la constitution d’un fonds documentaire scientifique et technique ; </a:t>
            </a:r>
          </a:p>
          <a:p>
            <a:pPr marL="271463" indent="-271463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fr-FR" sz="2000" dirty="0"/>
          </a:p>
          <a:p>
            <a:pPr marL="271463" indent="-271463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2000" dirty="0"/>
              <a:t>Créer un réseau d’information scientifique et technique permettant de fournir les documents à l’ensemble de la communauté scientifique ;</a:t>
            </a:r>
          </a:p>
          <a:p>
            <a:pPr marL="271463" indent="-271463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fr-FR" sz="2000" dirty="0"/>
          </a:p>
          <a:p>
            <a:pPr marL="271463" indent="-271463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2000" dirty="0"/>
              <a:t>Diffuser aux professionnels les résultats de la recherche scientifique, obtenus à l’intérieur du pays et à l’étranger.</a:t>
            </a:r>
          </a:p>
          <a:p>
            <a:pPr marL="271463" indent="-271463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3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ChangeArrowheads="1"/>
          </p:cNvSpPr>
          <p:nvPr/>
        </p:nvSpPr>
        <p:spPr bwMode="auto">
          <a:xfrm>
            <a:off x="1885950" y="2057400"/>
            <a:ext cx="6843713" cy="3854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271463" algn="just">
              <a:spcAft>
                <a:spcPct val="50000"/>
              </a:spcAft>
              <a:buClr>
                <a:srgbClr val="0033CC"/>
              </a:buClr>
              <a:tabLst>
                <a:tab pos="355600" algn="l"/>
              </a:tabLst>
            </a:pPr>
            <a:endParaRPr lang="fr-FR" sz="800" b="1">
              <a:solidFill>
                <a:srgbClr val="33CC33"/>
              </a:solidFill>
              <a:latin typeface="Calibri" pitchFamily="34" charset="0"/>
            </a:endParaRPr>
          </a:p>
          <a:p>
            <a:pPr marL="355600" indent="-271463" algn="just">
              <a:lnSpc>
                <a:spcPct val="150000"/>
              </a:lnSpc>
              <a:spcAft>
                <a:spcPct val="5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1600">
                <a:latin typeface="Calibri" pitchFamily="34" charset="0"/>
              </a:rPr>
              <a:t> </a:t>
            </a:r>
            <a:r>
              <a:rPr lang="fr-FR" sz="1800">
                <a:latin typeface="Calibri" pitchFamily="34" charset="0"/>
              </a:rPr>
              <a:t>Instauration des liens de coopération entre l’IMIST et les différentes universités et établissements de formation des cadres ;</a:t>
            </a:r>
          </a:p>
          <a:p>
            <a:pPr marL="355600" indent="-271463" algn="just">
              <a:lnSpc>
                <a:spcPct val="150000"/>
              </a:lnSpc>
              <a:spcAft>
                <a:spcPct val="5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1800">
                <a:latin typeface="Calibri" pitchFamily="34" charset="0"/>
              </a:rPr>
              <a:t> Amélioration des services informationnels offerts à la communauté scientifique nationale ;</a:t>
            </a:r>
          </a:p>
          <a:p>
            <a:pPr marL="355600" indent="-271463" algn="just">
              <a:lnSpc>
                <a:spcPct val="150000"/>
              </a:lnSpc>
              <a:spcAft>
                <a:spcPct val="5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1800">
                <a:latin typeface="Calibri" pitchFamily="34" charset="0"/>
              </a:rPr>
              <a:t> Mutualisation des ressources financières et humaines entres l’IMIST et les différents établissements d’enseignement supérieur au Maroc .</a:t>
            </a:r>
          </a:p>
        </p:txBody>
      </p:sp>
      <p:sp>
        <p:nvSpPr>
          <p:cNvPr id="288772" name="Rectangle 4"/>
          <p:cNvSpPr>
            <a:spLocks noChangeArrowheads="1"/>
          </p:cNvSpPr>
          <p:nvPr/>
        </p:nvSpPr>
        <p:spPr bwMode="auto">
          <a:xfrm>
            <a:off x="1571625" y="1243013"/>
            <a:ext cx="6921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0033CC"/>
              </a:buClr>
            </a:pPr>
            <a:r>
              <a:rPr lang="fr-FR" sz="3200" b="1">
                <a:solidFill>
                  <a:srgbClr val="0000CC"/>
                </a:solidFill>
              </a:rPr>
              <a:t>Objectifs</a:t>
            </a:r>
          </a:p>
        </p:txBody>
      </p:sp>
      <p:sp>
        <p:nvSpPr>
          <p:cNvPr id="288773" name="Text Box 4"/>
          <p:cNvSpPr txBox="1">
            <a:spLocks noChangeArrowheads="1"/>
          </p:cNvSpPr>
          <p:nvPr/>
        </p:nvSpPr>
        <p:spPr bwMode="auto">
          <a:xfrm>
            <a:off x="1362075" y="161925"/>
            <a:ext cx="6586538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Réseau documentaire …</a:t>
            </a:r>
            <a:endParaRPr lang="fr-FR" sz="4800" b="1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4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34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34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0" grpId="0" build="p" autoUpdateAnimBg="0" advAuto="100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ChangeArrowheads="1"/>
          </p:cNvSpPr>
          <p:nvPr/>
        </p:nvSpPr>
        <p:spPr bwMode="auto">
          <a:xfrm>
            <a:off x="1571625" y="1857375"/>
            <a:ext cx="7243763" cy="4110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271463" algn="just">
              <a:tabLst>
                <a:tab pos="355600" algn="l"/>
              </a:tabLst>
            </a:pPr>
            <a:endParaRPr lang="fr-FR" sz="700"/>
          </a:p>
          <a:p>
            <a:pPr marL="355600" indent="-271463" algn="just">
              <a:spcAft>
                <a:spcPct val="5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1600">
                <a:latin typeface="Calibri" pitchFamily="34" charset="0"/>
              </a:rPr>
              <a:t>Elaboration du statut régissant le fonctionnement du réseau documentaire universitaire marocain ;</a:t>
            </a:r>
          </a:p>
          <a:p>
            <a:pPr marL="355600" indent="-271463" algn="just">
              <a:spcAft>
                <a:spcPct val="5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1600">
                <a:latin typeface="Calibri" pitchFamily="34" charset="0"/>
              </a:rPr>
              <a:t>Mise en place du catalogue collectif national universitaire ;</a:t>
            </a:r>
          </a:p>
          <a:p>
            <a:pPr marL="355600" indent="-271463" algn="just">
              <a:spcAft>
                <a:spcPct val="5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1600">
                <a:latin typeface="Calibri" pitchFamily="34" charset="0"/>
              </a:rPr>
              <a:t>Mise en place de la politique de prêt inter-établissement universitaire ;</a:t>
            </a:r>
          </a:p>
          <a:p>
            <a:pPr marL="355600" indent="-271463" algn="just">
              <a:spcAft>
                <a:spcPct val="5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1600">
                <a:latin typeface="Calibri" pitchFamily="34" charset="0"/>
              </a:rPr>
              <a:t>Mise en place de la politique d’acquisition documentaire permettant la rationalisation des achats pour l’ensemble du membre du réseau ;</a:t>
            </a:r>
          </a:p>
          <a:p>
            <a:pPr marL="355600" indent="-271463" algn="just">
              <a:spcAft>
                <a:spcPct val="5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1600">
                <a:latin typeface="Calibri" pitchFamily="34" charset="0"/>
              </a:rPr>
              <a:t>Supervision des différents comités de pilotage des projets menés en partenariat entre l’IMIST et les autres membres du réseau ;</a:t>
            </a:r>
          </a:p>
          <a:p>
            <a:pPr marL="355600" indent="-271463" algn="just">
              <a:spcAft>
                <a:spcPct val="5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1600">
                <a:latin typeface="Calibri" pitchFamily="34" charset="0"/>
              </a:rPr>
              <a:t>Suivi et évaluation des différents projets réalisés dans le cadre du réseau ;</a:t>
            </a:r>
          </a:p>
          <a:p>
            <a:pPr marL="355600" indent="-271463" algn="just">
              <a:spcAft>
                <a:spcPct val="5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1600">
                <a:latin typeface="Calibri" pitchFamily="34" charset="0"/>
              </a:rPr>
              <a:t>Mise en place d’une politique nationale de Numérisation ;</a:t>
            </a:r>
          </a:p>
          <a:p>
            <a:pPr marL="355600" indent="-271463" algn="just">
              <a:spcAft>
                <a:spcPct val="5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1600">
                <a:latin typeface="Calibri" pitchFamily="34" charset="0"/>
              </a:rPr>
              <a:t>Formation et mise à niveau du personnel des bibliothèques membres ;</a:t>
            </a:r>
          </a:p>
          <a:p>
            <a:pPr marL="355600" indent="-271463" algn="just">
              <a:spcAft>
                <a:spcPct val="50000"/>
              </a:spcAft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sz="1600">
                <a:latin typeface="Calibri" pitchFamily="34" charset="0"/>
              </a:rPr>
              <a:t>Mise en place du site web d’information et de communication du réseau.</a:t>
            </a:r>
          </a:p>
        </p:txBody>
      </p:sp>
      <p:sp>
        <p:nvSpPr>
          <p:cNvPr id="289796" name="Rectangle 4"/>
          <p:cNvSpPr>
            <a:spLocks noChangeArrowheads="1"/>
          </p:cNvSpPr>
          <p:nvPr/>
        </p:nvSpPr>
        <p:spPr bwMode="auto">
          <a:xfrm>
            <a:off x="1500188" y="1038225"/>
            <a:ext cx="73929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0033CC"/>
              </a:buClr>
            </a:pPr>
            <a:r>
              <a:rPr lang="fr-FR" sz="3200" b="1" i="1">
                <a:solidFill>
                  <a:schemeClr val="accent2"/>
                </a:solidFill>
                <a:latin typeface="Calibri" pitchFamily="34" charset="0"/>
              </a:rPr>
              <a:t>Résultats attendus</a:t>
            </a:r>
            <a:endParaRPr lang="fr-FR" sz="3200" b="1" i="1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289798" name="Text Box 4"/>
          <p:cNvSpPr txBox="1">
            <a:spLocks noChangeArrowheads="1"/>
          </p:cNvSpPr>
          <p:nvPr/>
        </p:nvSpPr>
        <p:spPr bwMode="auto">
          <a:xfrm>
            <a:off x="1362075" y="161925"/>
            <a:ext cx="6586538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Réseau documentaire …</a:t>
            </a:r>
            <a:endParaRPr lang="fr-FR" sz="4800" b="1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5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35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35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35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35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58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58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358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358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74" grpId="0" build="p" autoUpdateAnimBg="0" advAuto="100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1"/>
          <p:cNvSpPr>
            <a:spLocks noChangeArrowheads="1"/>
          </p:cNvSpPr>
          <p:nvPr/>
        </p:nvSpPr>
        <p:spPr bwMode="auto">
          <a:xfrm>
            <a:off x="1885950" y="1000125"/>
            <a:ext cx="6615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271463" algn="just">
              <a:spcAft>
                <a:spcPct val="30000"/>
              </a:spcAft>
              <a:buClr>
                <a:srgbClr val="0033CC"/>
              </a:buClr>
              <a:tabLst>
                <a:tab pos="355600" algn="l"/>
              </a:tabLst>
            </a:pPr>
            <a:r>
              <a:rPr lang="fr-FR" sz="2800" b="1" i="1">
                <a:solidFill>
                  <a:srgbClr val="0000CC"/>
                </a:solidFill>
                <a:latin typeface="Calibri" pitchFamily="34" charset="0"/>
              </a:rPr>
              <a:t>Méthodologie de mise en place   </a:t>
            </a:r>
            <a:r>
              <a:rPr lang="fr-FR" sz="2000" b="1" i="1">
                <a:solidFill>
                  <a:srgbClr val="0000CC"/>
                </a:solidFill>
                <a:latin typeface="Calibri" pitchFamily="34" charset="0"/>
              </a:rPr>
              <a:t>(1/2)</a:t>
            </a:r>
          </a:p>
        </p:txBody>
      </p:sp>
      <p:graphicFrame>
        <p:nvGraphicFramePr>
          <p:cNvPr id="5" name="Espace réservé du contenu 3"/>
          <p:cNvGraphicFramePr>
            <a:graphicFrameLocks/>
          </p:cNvGraphicFramePr>
          <p:nvPr/>
        </p:nvGraphicFramePr>
        <p:xfrm>
          <a:off x="813770" y="1571612"/>
          <a:ext cx="8116771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0823" name="Text Box 4"/>
          <p:cNvSpPr txBox="1">
            <a:spLocks noChangeArrowheads="1"/>
          </p:cNvSpPr>
          <p:nvPr/>
        </p:nvSpPr>
        <p:spPr bwMode="auto">
          <a:xfrm>
            <a:off x="1362075" y="161925"/>
            <a:ext cx="6586538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Réseau documentaire …</a:t>
            </a:r>
            <a:endParaRPr lang="fr-FR" sz="4800" b="1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Espace réservé du contenu 3"/>
          <p:cNvGraphicFramePr>
            <a:graphicFrameLocks/>
          </p:cNvGraphicFramePr>
          <p:nvPr/>
        </p:nvGraphicFramePr>
        <p:xfrm>
          <a:off x="1456060" y="1871652"/>
          <a:ext cx="764561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1847" name="Text Box 4"/>
          <p:cNvSpPr txBox="1">
            <a:spLocks noChangeArrowheads="1"/>
          </p:cNvSpPr>
          <p:nvPr/>
        </p:nvSpPr>
        <p:spPr bwMode="auto">
          <a:xfrm>
            <a:off x="1362075" y="161925"/>
            <a:ext cx="6586538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Réseau documentaire …</a:t>
            </a:r>
            <a:endParaRPr lang="fr-FR" sz="4800" b="1">
              <a:latin typeface="Monotype Corsiva" pitchFamily="66" charset="0"/>
            </a:endParaRPr>
          </a:p>
        </p:txBody>
      </p:sp>
      <p:sp>
        <p:nvSpPr>
          <p:cNvPr id="291848" name="Rectangle 1"/>
          <p:cNvSpPr>
            <a:spLocks noChangeArrowheads="1"/>
          </p:cNvSpPr>
          <p:nvPr/>
        </p:nvSpPr>
        <p:spPr bwMode="auto">
          <a:xfrm>
            <a:off x="1885950" y="1000125"/>
            <a:ext cx="6615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271463" algn="just">
              <a:spcAft>
                <a:spcPct val="30000"/>
              </a:spcAft>
              <a:buClr>
                <a:srgbClr val="0033CC"/>
              </a:buClr>
              <a:tabLst>
                <a:tab pos="355600" algn="l"/>
              </a:tabLst>
            </a:pPr>
            <a:r>
              <a:rPr lang="fr-FR" sz="2800" b="1" i="1">
                <a:solidFill>
                  <a:srgbClr val="0000CC"/>
                </a:solidFill>
                <a:latin typeface="Calibri" pitchFamily="34" charset="0"/>
              </a:rPr>
              <a:t>Méthodologie de mise en place   </a:t>
            </a:r>
            <a:r>
              <a:rPr lang="fr-FR" sz="2000" b="1" i="1">
                <a:solidFill>
                  <a:srgbClr val="0000CC"/>
                </a:solidFill>
                <a:latin typeface="Calibri" pitchFamily="34" charset="0"/>
              </a:rPr>
              <a:t>(1/2)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890" name="Picture 2" descr="CNRST-2"/>
          <p:cNvPicPr>
            <a:picLocks noChangeAspect="1" noChangeArrowheads="1"/>
          </p:cNvPicPr>
          <p:nvPr/>
        </p:nvPicPr>
        <p:blipFill>
          <a:blip r:embed="rId2" cstate="print">
            <a:lum bright="70000" contrast="-86000"/>
          </a:blip>
          <a:srcRect/>
          <a:stretch>
            <a:fillRect/>
          </a:stretch>
        </p:blipFill>
        <p:spPr bwMode="auto">
          <a:xfrm>
            <a:off x="1616075" y="561975"/>
            <a:ext cx="7251700" cy="578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1925638" y="2305050"/>
            <a:ext cx="67071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400" b="1" i="1">
                <a:solidFill>
                  <a:schemeClr val="accent2"/>
                </a:solidFill>
              </a:rPr>
              <a:t>Catalogue Collectif des Bibliothèques universitaires</a:t>
            </a:r>
          </a:p>
        </p:txBody>
      </p:sp>
      <p:sp>
        <p:nvSpPr>
          <p:cNvPr id="293893" name="Text Box 4"/>
          <p:cNvSpPr txBox="1">
            <a:spLocks noChangeArrowheads="1"/>
          </p:cNvSpPr>
          <p:nvPr/>
        </p:nvSpPr>
        <p:spPr bwMode="auto">
          <a:xfrm>
            <a:off x="1362075" y="161925"/>
            <a:ext cx="6586538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Perspectives 2010-2012 …</a:t>
            </a:r>
            <a:endParaRPr lang="fr-FR" sz="4800" b="1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ChangeArrowheads="1"/>
          </p:cNvSpPr>
          <p:nvPr/>
        </p:nvSpPr>
        <p:spPr bwMode="auto">
          <a:xfrm>
            <a:off x="1500188" y="1757363"/>
            <a:ext cx="7500937" cy="4584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271463" algn="just">
              <a:spcAft>
                <a:spcPct val="30000"/>
              </a:spcAft>
              <a:buClr>
                <a:srgbClr val="0033CC"/>
              </a:buClr>
              <a:buFont typeface="Wingdings" pitchFamily="2" charset="2"/>
              <a:buNone/>
              <a:tabLst>
                <a:tab pos="355600" algn="l"/>
              </a:tabLst>
            </a:pPr>
            <a:r>
              <a:rPr lang="fr-FR" b="1" i="1">
                <a:solidFill>
                  <a:schemeClr val="accent1"/>
                </a:solidFill>
                <a:latin typeface="Calibri" pitchFamily="34" charset="0"/>
              </a:rPr>
              <a:t>Objectif Scientifique </a:t>
            </a:r>
          </a:p>
          <a:p>
            <a:pPr marL="355600" indent="-271463">
              <a:tabLst>
                <a:tab pos="355600" algn="l"/>
              </a:tabLst>
            </a:pPr>
            <a:r>
              <a:rPr lang="fr-FR" sz="2000"/>
              <a:t>Le catalogue collectif s’assigne pour objectif de fournir à la communauté scientifique un point d’accès unique et commun à toutes les ressources documentaires présentes dans les institutions d’enseignement supérieur et de recherche au niveau du royaume.</a:t>
            </a:r>
          </a:p>
          <a:p>
            <a:pPr marL="355600" indent="-271463">
              <a:tabLst>
                <a:tab pos="355600" algn="l"/>
              </a:tabLst>
            </a:pPr>
            <a:endParaRPr lang="fr-FR" sz="1200"/>
          </a:p>
          <a:p>
            <a:pPr marL="355600" indent="-271463">
              <a:tabLst>
                <a:tab pos="355600" algn="l"/>
              </a:tabLst>
            </a:pPr>
            <a:r>
              <a:rPr lang="fr-FR" b="1" i="1">
                <a:solidFill>
                  <a:schemeClr val="accent1"/>
                </a:solidFill>
                <a:latin typeface="Calibri" pitchFamily="34" charset="0"/>
              </a:rPr>
              <a:t>Les résultats attendus et impact du projet</a:t>
            </a:r>
          </a:p>
          <a:p>
            <a:pPr marL="742950" lvl="1" indent="-285750">
              <a:spcBef>
                <a:spcPct val="20000"/>
              </a:spcBef>
              <a:spcAft>
                <a:spcPct val="20000"/>
              </a:spcAft>
              <a:buFontTx/>
              <a:buChar char="•"/>
              <a:tabLst>
                <a:tab pos="355600" algn="l"/>
              </a:tabLst>
            </a:pPr>
            <a:r>
              <a:rPr lang="fr-FR" sz="2000"/>
              <a:t>Réalisation d’une plateforme offrant un accès unique à toutes les ressources documentaires des institutions partenaires.</a:t>
            </a:r>
          </a:p>
          <a:p>
            <a:pPr marL="742950" lvl="1" indent="-285750">
              <a:spcBef>
                <a:spcPct val="20000"/>
              </a:spcBef>
              <a:spcAft>
                <a:spcPct val="20000"/>
              </a:spcAft>
              <a:buFontTx/>
              <a:buChar char="•"/>
              <a:tabLst>
                <a:tab pos="355600" algn="l"/>
              </a:tabLst>
            </a:pPr>
            <a:r>
              <a:rPr lang="fr-FR" sz="2000"/>
              <a:t>Standardisation des procédures de traitement bibliographiques</a:t>
            </a:r>
          </a:p>
          <a:p>
            <a:pPr marL="742950" lvl="1" indent="-285750">
              <a:spcBef>
                <a:spcPct val="20000"/>
              </a:spcBef>
              <a:spcAft>
                <a:spcPct val="20000"/>
              </a:spcAft>
              <a:buFontTx/>
              <a:buChar char="•"/>
              <a:tabLst>
                <a:tab pos="355600" algn="l"/>
              </a:tabLst>
            </a:pPr>
            <a:r>
              <a:rPr lang="fr-FR" sz="2000"/>
              <a:t>Fournir un réservoir homogène et tendant à l’exhaustivité pour un meilleur échange des données bibliographiques.</a:t>
            </a:r>
          </a:p>
          <a:p>
            <a:pPr marL="742950" lvl="1" indent="-285750">
              <a:spcBef>
                <a:spcPct val="20000"/>
              </a:spcBef>
              <a:spcAft>
                <a:spcPct val="20000"/>
              </a:spcAft>
              <a:buFontTx/>
              <a:buChar char="•"/>
              <a:tabLst>
                <a:tab pos="355600" algn="l"/>
              </a:tabLst>
            </a:pPr>
            <a:r>
              <a:rPr lang="fr-FR" sz="2000"/>
              <a:t>Mutualisation des moyens matériels et humains.</a:t>
            </a:r>
          </a:p>
        </p:txBody>
      </p:sp>
      <p:sp>
        <p:nvSpPr>
          <p:cNvPr id="294916" name="Rectangle 4"/>
          <p:cNvSpPr>
            <a:spLocks noChangeArrowheads="1"/>
          </p:cNvSpPr>
          <p:nvPr/>
        </p:nvSpPr>
        <p:spPr bwMode="auto">
          <a:xfrm>
            <a:off x="3197225" y="1060450"/>
            <a:ext cx="43640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200" b="1" i="1">
                <a:solidFill>
                  <a:schemeClr val="accent2"/>
                </a:solidFill>
                <a:latin typeface="Calibri" pitchFamily="34" charset="0"/>
              </a:rPr>
              <a:t>Objectif et impacts</a:t>
            </a:r>
          </a:p>
        </p:txBody>
      </p:sp>
      <p:sp>
        <p:nvSpPr>
          <p:cNvPr id="294917" name="Text Box 4"/>
          <p:cNvSpPr txBox="1">
            <a:spLocks noChangeArrowheads="1"/>
          </p:cNvSpPr>
          <p:nvPr/>
        </p:nvSpPr>
        <p:spPr bwMode="auto">
          <a:xfrm>
            <a:off x="1362075" y="161925"/>
            <a:ext cx="6586538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Catalogue collectif …</a:t>
            </a:r>
            <a:endParaRPr lang="fr-FR" sz="4800" b="1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4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34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0" grpId="0" build="p" autoUpdateAnimBg="0" advAuto="100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058" name="Picture 2" descr="CNRST-2"/>
          <p:cNvPicPr>
            <a:picLocks noChangeAspect="1" noChangeArrowheads="1"/>
          </p:cNvPicPr>
          <p:nvPr/>
        </p:nvPicPr>
        <p:blipFill>
          <a:blip r:embed="rId2" cstate="print">
            <a:lum bright="70000" contrast="-86000"/>
          </a:blip>
          <a:srcRect/>
          <a:stretch>
            <a:fillRect/>
          </a:stretch>
        </p:blipFill>
        <p:spPr bwMode="auto">
          <a:xfrm>
            <a:off x="1616075" y="561975"/>
            <a:ext cx="7251700" cy="578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1059" name="Rectangle 3"/>
          <p:cNvSpPr>
            <a:spLocks noChangeArrowheads="1"/>
          </p:cNvSpPr>
          <p:nvPr/>
        </p:nvSpPr>
        <p:spPr bwMode="auto">
          <a:xfrm>
            <a:off x="2182813" y="1804988"/>
            <a:ext cx="62785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5400" b="1" i="1">
                <a:solidFill>
                  <a:schemeClr val="accent1"/>
                </a:solidFill>
              </a:rPr>
              <a:t>Autres projets</a:t>
            </a:r>
          </a:p>
        </p:txBody>
      </p:sp>
      <p:sp>
        <p:nvSpPr>
          <p:cNvPr id="301061" name="Text Box 4"/>
          <p:cNvSpPr txBox="1">
            <a:spLocks noChangeArrowheads="1"/>
          </p:cNvSpPr>
          <p:nvPr/>
        </p:nvSpPr>
        <p:spPr bwMode="auto">
          <a:xfrm>
            <a:off x="1362075" y="161925"/>
            <a:ext cx="6586538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Perspectives 2010-2012 …</a:t>
            </a:r>
            <a:endParaRPr lang="fr-FR" sz="4800" b="1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1598613" y="1158875"/>
            <a:ext cx="7105650" cy="566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fr-FR" sz="3200" b="1" i="1">
                <a:solidFill>
                  <a:srgbClr val="0000CC"/>
                </a:solidFill>
              </a:rPr>
              <a:t>Autres projets </a:t>
            </a: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1724025" y="2008188"/>
            <a:ext cx="7108825" cy="30824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271463">
              <a:spcBef>
                <a:spcPct val="50000"/>
              </a:spcBef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dirty="0">
                <a:latin typeface="Tahoma" pitchFamily="34" charset="0"/>
              </a:rPr>
              <a:t>Portail des revues scientifiques marocaines ;</a:t>
            </a:r>
          </a:p>
          <a:p>
            <a:pPr marL="355600" indent="-271463">
              <a:spcBef>
                <a:spcPct val="50000"/>
              </a:spcBef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dirty="0">
                <a:latin typeface="Tahoma" pitchFamily="34" charset="0"/>
              </a:rPr>
              <a:t>Plate forme nationale des actes de congrès et des rapports scientifiques ;</a:t>
            </a:r>
          </a:p>
          <a:p>
            <a:pPr marL="355600" indent="-271463">
              <a:spcBef>
                <a:spcPct val="50000"/>
              </a:spcBef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dirty="0">
                <a:latin typeface="Tahoma" pitchFamily="34" charset="0"/>
              </a:rPr>
              <a:t>Application pour la fédération d’identité ;</a:t>
            </a:r>
          </a:p>
          <a:p>
            <a:pPr marL="355600" indent="-271463" algn="just">
              <a:lnSpc>
                <a:spcPct val="110000"/>
              </a:lnSpc>
              <a:spcBef>
                <a:spcPct val="50000"/>
              </a:spcBef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dirty="0" smtClean="0">
                <a:latin typeface="Tahoma" pitchFamily="34" charset="0"/>
              </a:rPr>
              <a:t>Plate </a:t>
            </a:r>
            <a:r>
              <a:rPr lang="fr-FR" dirty="0">
                <a:latin typeface="Tahoma" pitchFamily="34" charset="0"/>
              </a:rPr>
              <a:t>forme des sources scientifiques gratuites ;</a:t>
            </a:r>
          </a:p>
          <a:p>
            <a:pPr marL="355600" indent="-271463" algn="just">
              <a:lnSpc>
                <a:spcPct val="110000"/>
              </a:lnSpc>
              <a:spcBef>
                <a:spcPct val="50000"/>
              </a:spcBef>
              <a:buClr>
                <a:srgbClr val="0033CC"/>
              </a:buClr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dirty="0">
                <a:latin typeface="Tahoma" pitchFamily="34" charset="0"/>
              </a:rPr>
              <a:t>Réalisation d’études bibliométriques.</a:t>
            </a:r>
          </a:p>
        </p:txBody>
      </p:sp>
      <p:sp>
        <p:nvSpPr>
          <p:cNvPr id="114696" name="Text Box 4"/>
          <p:cNvSpPr txBox="1">
            <a:spLocks noChangeArrowheads="1"/>
          </p:cNvSpPr>
          <p:nvPr/>
        </p:nvSpPr>
        <p:spPr bwMode="auto">
          <a:xfrm>
            <a:off x="1362075" y="161925"/>
            <a:ext cx="6586538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Perspectives 2010-2012 …</a:t>
            </a:r>
            <a:endParaRPr lang="fr-FR" sz="4800" b="1"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4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46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46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46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46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4" name="Picture 6" descr="CNRST-2"/>
          <p:cNvPicPr>
            <a:picLocks noChangeAspect="1" noChangeArrowheads="1"/>
          </p:cNvPicPr>
          <p:nvPr/>
        </p:nvPicPr>
        <p:blipFill>
          <a:blip r:embed="rId2" cstate="print">
            <a:lum bright="70000" contrast="-86000"/>
          </a:blip>
          <a:srcRect/>
          <a:stretch>
            <a:fillRect/>
          </a:stretch>
        </p:blipFill>
        <p:spPr bwMode="auto">
          <a:xfrm>
            <a:off x="1710418" y="540204"/>
            <a:ext cx="7235825" cy="584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5" name="Rectangle 7"/>
          <p:cNvSpPr>
            <a:spLocks noChangeArrowheads="1"/>
          </p:cNvSpPr>
          <p:nvPr/>
        </p:nvSpPr>
        <p:spPr bwMode="auto">
          <a:xfrm>
            <a:off x="2273300" y="1595438"/>
            <a:ext cx="58832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fr-FR" sz="5400" b="1" dirty="0" smtClean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fr-FR" sz="5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Merci</a:t>
            </a:r>
            <a:r>
              <a:rPr lang="fr-FR" sz="5400" b="1" dirty="0" smtClean="0">
                <a:latin typeface="Monotype Corsiva" pitchFamily="66" charset="0"/>
              </a:rPr>
              <a:t> </a:t>
            </a:r>
            <a:endParaRPr lang="fr-FR" sz="5400" b="1" dirty="0">
              <a:latin typeface="Monotype Corsiva" pitchFamily="66" charset="0"/>
            </a:endParaRPr>
          </a:p>
          <a:p>
            <a:pPr algn="ctr"/>
            <a:r>
              <a:rPr lang="fr-FR" sz="3600" b="1" dirty="0">
                <a:latin typeface="Monotype Corsiva" pitchFamily="66" charset="0"/>
              </a:rPr>
              <a:t>pour votre attention …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ext Box 2"/>
          <p:cNvSpPr txBox="1">
            <a:spLocks noChangeArrowheads="1"/>
          </p:cNvSpPr>
          <p:nvPr/>
        </p:nvSpPr>
        <p:spPr bwMode="auto">
          <a:xfrm>
            <a:off x="1362075" y="133350"/>
            <a:ext cx="4572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IMIST</a:t>
            </a:r>
            <a:r>
              <a:rPr lang="fr-FR" sz="5400" b="1">
                <a:solidFill>
                  <a:schemeClr val="bg2"/>
                </a:solidFill>
                <a:latin typeface="Monotype Corsiva" pitchFamily="66" charset="0"/>
              </a:rPr>
              <a:t>…</a:t>
            </a:r>
            <a:endParaRPr lang="fr-FR" sz="5400" b="1">
              <a:latin typeface="Monotype Corsiva" pitchFamily="66" charset="0"/>
            </a:endParaRPr>
          </a:p>
        </p:txBody>
      </p:sp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1568450" y="1052513"/>
            <a:ext cx="7312025" cy="798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fr-FR" sz="3600" b="1" i="1">
                <a:solidFill>
                  <a:schemeClr val="accent2"/>
                </a:solidFill>
              </a:rPr>
              <a:t>Missions </a:t>
            </a:r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1527175" y="1979613"/>
            <a:ext cx="7126288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71463" indent="-271463" algn="just">
              <a:spcBef>
                <a:spcPct val="20000"/>
              </a:spcBef>
              <a:spcAft>
                <a:spcPct val="5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2000"/>
              <a:t>Contribuer à la valorisation de la recherche scientifique nationale;</a:t>
            </a:r>
            <a:endParaRPr lang="fr-FR" sz="1400"/>
          </a:p>
          <a:p>
            <a:pPr marL="271463" indent="-271463" algn="just">
              <a:spcBef>
                <a:spcPct val="20000"/>
              </a:spcBef>
              <a:spcAft>
                <a:spcPct val="5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2000"/>
              <a:t>Assurer la veille au profit du développement économique et social national ; </a:t>
            </a:r>
          </a:p>
          <a:p>
            <a:pPr marL="271463" indent="-271463" algn="just">
              <a:spcBef>
                <a:spcPct val="20000"/>
              </a:spcBef>
              <a:spcAft>
                <a:spcPct val="5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2000"/>
              <a:t>Assister les chercheurs dans l’identification des axes porteurs du développement et offrir la possibilité de la réalisation d’études prospectives en matière de sciences et technologies ;</a:t>
            </a:r>
          </a:p>
          <a:p>
            <a:pPr marL="271463" indent="-271463" algn="just">
              <a:spcBef>
                <a:spcPct val="20000"/>
              </a:spcBef>
              <a:spcAft>
                <a:spcPct val="5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2000"/>
              <a:t>Fournir aux décideurs gouvernementaux et aux chefs d’entreprise l’information pertinente pour une prise de décision éclairée.</a:t>
            </a:r>
          </a:p>
          <a:p>
            <a:pPr marL="271463" indent="-271463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58" name="Picture 2" descr="CNRST-2"/>
          <p:cNvPicPr>
            <a:picLocks noChangeAspect="1" noChangeArrowheads="1"/>
          </p:cNvPicPr>
          <p:nvPr/>
        </p:nvPicPr>
        <p:blipFill>
          <a:blip r:embed="rId2" cstate="print">
            <a:lum bright="70000" contrast="-86000"/>
          </a:blip>
          <a:srcRect/>
          <a:stretch>
            <a:fillRect/>
          </a:stretch>
        </p:blipFill>
        <p:spPr bwMode="auto">
          <a:xfrm>
            <a:off x="1630363" y="630238"/>
            <a:ext cx="7235825" cy="571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4259" name="Rectangle 3"/>
          <p:cNvSpPr>
            <a:spLocks noChangeArrowheads="1"/>
          </p:cNvSpPr>
          <p:nvPr/>
        </p:nvSpPr>
        <p:spPr bwMode="auto">
          <a:xfrm>
            <a:off x="1909763" y="2855913"/>
            <a:ext cx="66738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FR" sz="4400" b="1" i="1">
                <a:solidFill>
                  <a:schemeClr val="accent2"/>
                </a:solidFill>
              </a:rPr>
              <a:t>l’IMIST : c’est quoi ?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1362075" y="147638"/>
            <a:ext cx="4572000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IMIST… </a:t>
            </a:r>
            <a:r>
              <a:rPr lang="fr-FR" sz="3600" b="1">
                <a:solidFill>
                  <a:schemeClr val="bg2"/>
                </a:solidFill>
                <a:latin typeface="Monotype Corsiva" pitchFamily="66" charset="0"/>
              </a:rPr>
              <a:t>?</a:t>
            </a:r>
            <a:endParaRPr lang="fr-FR" sz="3600" b="1">
              <a:latin typeface="Monotype Corsiva" pitchFamily="66" charset="0"/>
            </a:endParaRPr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1568450" y="805543"/>
            <a:ext cx="7312025" cy="9057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fr-FR" sz="3200" b="1" i="1" dirty="0">
                <a:solidFill>
                  <a:schemeClr val="accent2"/>
                </a:solidFill>
              </a:rPr>
              <a:t>Organisation actuelle de l’IMIST</a:t>
            </a:r>
            <a:r>
              <a:rPr lang="fr-FR" sz="3600" b="1" i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1727200" y="1524000"/>
            <a:ext cx="6935788" cy="476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71463" indent="-271463">
              <a:lnSpc>
                <a:spcPct val="120000"/>
              </a:lnSpc>
              <a:spcBef>
                <a:spcPct val="20000"/>
              </a:spcBef>
            </a:pPr>
            <a:r>
              <a:rPr lang="fr-FR" sz="2000" b="1" i="1" dirty="0">
                <a:solidFill>
                  <a:schemeClr val="accent2"/>
                </a:solidFill>
              </a:rPr>
              <a:t>Ressources humaines </a:t>
            </a:r>
            <a:r>
              <a:rPr lang="fr-FR" b="1" i="1" dirty="0">
                <a:solidFill>
                  <a:schemeClr val="accent2"/>
                </a:solidFill>
              </a:rPr>
              <a:t>: </a:t>
            </a:r>
            <a:r>
              <a:rPr lang="fr-FR" b="1" i="1" dirty="0" smtClean="0">
                <a:solidFill>
                  <a:schemeClr val="accent1"/>
                </a:solidFill>
              </a:rPr>
              <a:t>43</a:t>
            </a:r>
          </a:p>
          <a:p>
            <a:pPr marL="271463" indent="-271463">
              <a:lnSpc>
                <a:spcPct val="120000"/>
              </a:lnSpc>
              <a:spcBef>
                <a:spcPct val="20000"/>
              </a:spcBef>
            </a:pPr>
            <a:r>
              <a:rPr lang="fr-FR" b="1" i="1" dirty="0">
                <a:solidFill>
                  <a:schemeClr val="accent1"/>
                </a:solidFill>
              </a:rPr>
              <a:t>	</a:t>
            </a:r>
            <a:r>
              <a:rPr lang="fr-FR" sz="1800" dirty="0" smtClean="0"/>
              <a:t>compétences </a:t>
            </a:r>
            <a:r>
              <a:rPr lang="fr-FR" sz="1800" dirty="0"/>
              <a:t>diversifiées: </a:t>
            </a:r>
            <a:r>
              <a:rPr lang="fr-FR" sz="1800" dirty="0" err="1"/>
              <a:t>informatistes</a:t>
            </a:r>
            <a:r>
              <a:rPr lang="fr-FR" sz="1800" dirty="0"/>
              <a:t>, informaticiens, ingénieurs, économistes, veilleurs, juristes, sociologues, mathématiciens, biologistes, techniciens…</a:t>
            </a:r>
          </a:p>
          <a:p>
            <a:pPr marL="271463" indent="-271463">
              <a:lnSpc>
                <a:spcPct val="120000"/>
              </a:lnSpc>
              <a:spcBef>
                <a:spcPct val="20000"/>
              </a:spcBef>
            </a:pPr>
            <a:r>
              <a:rPr lang="fr-FR" sz="2000" b="1" i="1" dirty="0">
                <a:solidFill>
                  <a:schemeClr val="accent2"/>
                </a:solidFill>
              </a:rPr>
              <a:t>Division du CNRST organisée en 5 Services : </a:t>
            </a:r>
          </a:p>
          <a:p>
            <a:pPr marL="271463" indent="-271463">
              <a:lnSpc>
                <a:spcPct val="120000"/>
              </a:lnSpc>
              <a:spcBef>
                <a:spcPct val="20000"/>
              </a:spcBef>
            </a:pPr>
            <a:r>
              <a:rPr lang="fr-FR" sz="2000" b="1" i="1" dirty="0">
                <a:solidFill>
                  <a:schemeClr val="accent2"/>
                </a:solidFill>
              </a:rPr>
              <a:t> </a:t>
            </a:r>
            <a:r>
              <a:rPr lang="fr-FR" sz="2000" b="1" i="1" dirty="0" smtClean="0">
                <a:solidFill>
                  <a:schemeClr val="accent2"/>
                </a:solidFill>
              </a:rPr>
              <a:t>    </a:t>
            </a:r>
            <a:r>
              <a:rPr lang="fr-FR" sz="1800" dirty="0" smtClean="0"/>
              <a:t>Ressources </a:t>
            </a:r>
            <a:r>
              <a:rPr lang="fr-FR" sz="1800" dirty="0"/>
              <a:t>documentaires ; Produits et services d’IST ; Veille et aide à l’innovation ; Informatique ; Communication, Marketing et Edition. </a:t>
            </a:r>
          </a:p>
          <a:p>
            <a:pPr marL="271463" indent="-271463" algn="just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fr-FR" sz="2000" b="1" i="1" dirty="0">
                <a:solidFill>
                  <a:schemeClr val="accent2"/>
                </a:solidFill>
              </a:rPr>
              <a:t>Un comité d’orientation :</a:t>
            </a:r>
          </a:p>
          <a:p>
            <a:pPr marL="619125" lvl="1" algn="just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fr-FR" sz="1800" dirty="0"/>
              <a:t>Composé des Vice-présidents chargés de la recherche et des  représentants de la formation des cadres et du ministère.</a:t>
            </a:r>
          </a:p>
          <a:p>
            <a:pPr marL="271463" indent="-271463" algn="just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fr-FR" sz="2000" b="1" i="1" dirty="0">
                <a:solidFill>
                  <a:schemeClr val="accent2"/>
                </a:solidFill>
              </a:rPr>
              <a:t>Un comité des correspondants :</a:t>
            </a:r>
          </a:p>
          <a:p>
            <a:pPr marL="619125" lvl="1" algn="just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fr-FR" sz="1600" dirty="0"/>
              <a:t>Composé de représentants des universités et de la formation des cadres.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ChangeArrowheads="1"/>
          </p:cNvSpPr>
          <p:nvPr/>
        </p:nvSpPr>
        <p:spPr bwMode="auto">
          <a:xfrm>
            <a:off x="2043113" y="1089025"/>
            <a:ext cx="6262687" cy="836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fr-FR" sz="2800" b="1" i="1">
                <a:solidFill>
                  <a:schemeClr val="accent2"/>
                </a:solidFill>
              </a:rPr>
              <a:t>Espace</a:t>
            </a:r>
            <a:r>
              <a:rPr lang="fr-FR" sz="2800">
                <a:solidFill>
                  <a:schemeClr val="bg2"/>
                </a:solidFill>
              </a:rPr>
              <a:t> </a:t>
            </a:r>
            <a:r>
              <a:rPr lang="fr-FR" sz="2800" b="1" i="1">
                <a:solidFill>
                  <a:schemeClr val="accent2"/>
                </a:solidFill>
              </a:rPr>
              <a:t>social</a:t>
            </a:r>
            <a:r>
              <a:rPr lang="fr-FR" sz="2800">
                <a:solidFill>
                  <a:schemeClr val="bg2"/>
                </a:solidFill>
              </a:rPr>
              <a:t> </a:t>
            </a:r>
            <a:r>
              <a:rPr lang="fr-FR" sz="2800" b="1" i="1">
                <a:solidFill>
                  <a:schemeClr val="accent2"/>
                </a:solidFill>
              </a:rPr>
              <a:t>de</a:t>
            </a:r>
            <a:r>
              <a:rPr lang="fr-FR" sz="2800">
                <a:solidFill>
                  <a:schemeClr val="bg2"/>
                </a:solidFill>
              </a:rPr>
              <a:t> </a:t>
            </a:r>
            <a:r>
              <a:rPr lang="fr-FR" sz="2800" b="1" i="1">
                <a:solidFill>
                  <a:schemeClr val="accent2"/>
                </a:solidFill>
              </a:rPr>
              <a:t>rencontre</a:t>
            </a:r>
            <a:r>
              <a:rPr lang="fr-FR" sz="2800">
                <a:solidFill>
                  <a:schemeClr val="bg2"/>
                </a:solidFill>
              </a:rPr>
              <a:t> </a:t>
            </a:r>
            <a:r>
              <a:rPr lang="fr-FR" sz="2800" b="1" i="1">
                <a:solidFill>
                  <a:schemeClr val="accent2"/>
                </a:solidFill>
              </a:rPr>
              <a:t>pour</a:t>
            </a:r>
            <a:r>
              <a:rPr lang="fr-FR" sz="2800">
                <a:solidFill>
                  <a:schemeClr val="bg2"/>
                </a:solidFill>
              </a:rPr>
              <a:t> </a:t>
            </a:r>
            <a:r>
              <a:rPr lang="fr-FR" sz="2800" b="1" i="1">
                <a:solidFill>
                  <a:schemeClr val="accent2"/>
                </a:solidFill>
              </a:rPr>
              <a:t>les</a:t>
            </a:r>
            <a:r>
              <a:rPr lang="fr-FR" sz="2800">
                <a:solidFill>
                  <a:schemeClr val="bg2"/>
                </a:solidFill>
              </a:rPr>
              <a:t> </a:t>
            </a:r>
            <a:r>
              <a:rPr lang="fr-FR" sz="2800" b="1" i="1">
                <a:solidFill>
                  <a:schemeClr val="accent2"/>
                </a:solidFill>
              </a:rPr>
              <a:t>scientifiques</a:t>
            </a:r>
          </a:p>
        </p:txBody>
      </p:sp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1347788" y="133350"/>
            <a:ext cx="5994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IMIST…</a:t>
            </a:r>
            <a:r>
              <a:rPr lang="fr-FR" sz="5400" b="1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sz="3600" b="1">
                <a:solidFill>
                  <a:schemeClr val="bg2"/>
                </a:solidFill>
                <a:latin typeface="Monotype Corsiva" pitchFamily="66" charset="0"/>
              </a:rPr>
              <a:t>?</a:t>
            </a:r>
            <a:endParaRPr lang="fr-FR" sz="3600" b="1">
              <a:latin typeface="Monotype Corsiva" pitchFamily="66" charset="0"/>
            </a:endParaRPr>
          </a:p>
        </p:txBody>
      </p:sp>
      <p:sp>
        <p:nvSpPr>
          <p:cNvPr id="225285" name="Rectangle 5"/>
          <p:cNvSpPr>
            <a:spLocks noChangeArrowheads="1"/>
          </p:cNvSpPr>
          <p:nvPr/>
        </p:nvSpPr>
        <p:spPr bwMode="auto">
          <a:xfrm>
            <a:off x="1993900" y="2006600"/>
            <a:ext cx="6705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2000" b="1" dirty="0"/>
              <a:t>  Cinq bibliothèques thématiques</a:t>
            </a:r>
          </a:p>
          <a:p>
            <a:pPr lvl="2" algn="just">
              <a:spcBef>
                <a:spcPct val="20000"/>
              </a:spcBef>
              <a:buClr>
                <a:schemeClr val="tx1"/>
              </a:buClr>
            </a:pPr>
            <a:r>
              <a:rPr lang="fr-FR" sz="1800" dirty="0"/>
              <a:t>Sciences exactes et naturelles ;</a:t>
            </a:r>
          </a:p>
          <a:p>
            <a:pPr lvl="2" algn="just">
              <a:spcBef>
                <a:spcPct val="20000"/>
              </a:spcBef>
              <a:buClr>
                <a:schemeClr val="tx1"/>
              </a:buClr>
            </a:pPr>
            <a:r>
              <a:rPr lang="fr-FR" sz="1800" dirty="0"/>
              <a:t>Sciences de l’ingénieur ;</a:t>
            </a:r>
          </a:p>
          <a:p>
            <a:pPr lvl="2" algn="just">
              <a:spcBef>
                <a:spcPct val="20000"/>
              </a:spcBef>
              <a:buClr>
                <a:schemeClr val="tx1"/>
              </a:buClr>
            </a:pPr>
            <a:r>
              <a:rPr lang="fr-FR" sz="1800" dirty="0"/>
              <a:t>Sciences médicales et pharmaceutiques ;</a:t>
            </a:r>
          </a:p>
          <a:p>
            <a:pPr lvl="2" algn="just">
              <a:spcBef>
                <a:spcPct val="20000"/>
              </a:spcBef>
              <a:buClr>
                <a:schemeClr val="tx1"/>
              </a:buClr>
            </a:pPr>
            <a:r>
              <a:rPr lang="fr-FR" sz="1800" dirty="0"/>
              <a:t>Sciences humaines et sociales ;</a:t>
            </a:r>
          </a:p>
          <a:p>
            <a:pPr lvl="2" algn="just">
              <a:spcBef>
                <a:spcPct val="20000"/>
              </a:spcBef>
              <a:buClr>
                <a:schemeClr val="tx1"/>
              </a:buClr>
            </a:pPr>
            <a:r>
              <a:rPr lang="fr-FR" sz="1800" dirty="0"/>
              <a:t>Sciences juridiques, économiques et de gestion.</a:t>
            </a:r>
            <a:endParaRPr lang="fr-FR" sz="1600" b="1" dirty="0"/>
          </a:p>
          <a:p>
            <a:pPr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2000" b="1" dirty="0"/>
              <a:t>   Fonds documentaire : </a:t>
            </a:r>
          </a:p>
          <a:p>
            <a:pPr lvl="2" algn="just">
              <a:spcBef>
                <a:spcPct val="20000"/>
              </a:spcBef>
              <a:buClr>
                <a:schemeClr val="tx1"/>
              </a:buClr>
            </a:pPr>
            <a:r>
              <a:rPr lang="fr-FR" sz="1800" dirty="0"/>
              <a:t>3500 titres de périodiques ;</a:t>
            </a:r>
          </a:p>
          <a:p>
            <a:pPr lvl="2" algn="just">
              <a:spcBef>
                <a:spcPct val="20000"/>
              </a:spcBef>
              <a:buClr>
                <a:schemeClr val="tx1"/>
              </a:buClr>
            </a:pPr>
            <a:r>
              <a:rPr lang="fr-FR" sz="1800" dirty="0"/>
              <a:t>Plus de 150 000 ouvrages ;</a:t>
            </a:r>
          </a:p>
          <a:p>
            <a:pPr lvl="2" algn="just">
              <a:spcBef>
                <a:spcPct val="20000"/>
              </a:spcBef>
              <a:buClr>
                <a:schemeClr val="tx1"/>
              </a:buClr>
            </a:pPr>
            <a:r>
              <a:rPr lang="fr-FR" sz="1800" dirty="0"/>
              <a:t>1500 à 2000 thèses par an ;</a:t>
            </a:r>
          </a:p>
          <a:p>
            <a:pPr lvl="2" algn="just">
              <a:spcBef>
                <a:spcPct val="20000"/>
              </a:spcBef>
              <a:buClr>
                <a:schemeClr val="tx1"/>
              </a:buClr>
            </a:pPr>
            <a:r>
              <a:rPr lang="fr-FR" sz="1800" dirty="0"/>
              <a:t>environ 500 actes de conférences par an ;</a:t>
            </a:r>
          </a:p>
          <a:p>
            <a:pPr lvl="2" algn="just">
              <a:spcBef>
                <a:spcPct val="20000"/>
              </a:spcBef>
              <a:buClr>
                <a:schemeClr val="tx1"/>
              </a:buClr>
            </a:pPr>
            <a:r>
              <a:rPr lang="fr-FR" sz="1800" dirty="0"/>
              <a:t>Plusieurs bases de données bibliographiques, textuelles…</a:t>
            </a:r>
            <a:endParaRPr lang="fr-FR" sz="16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ChangeArrowheads="1"/>
          </p:cNvSpPr>
          <p:nvPr/>
        </p:nvSpPr>
        <p:spPr bwMode="auto">
          <a:xfrm>
            <a:off x="2043113" y="1165225"/>
            <a:ext cx="6262687" cy="836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fr-FR" sz="2800" b="1" i="1">
                <a:solidFill>
                  <a:schemeClr val="accent2"/>
                </a:solidFill>
              </a:rPr>
              <a:t>Espace</a:t>
            </a:r>
            <a:r>
              <a:rPr lang="fr-FR" sz="2800">
                <a:solidFill>
                  <a:schemeClr val="bg2"/>
                </a:solidFill>
              </a:rPr>
              <a:t> </a:t>
            </a:r>
            <a:r>
              <a:rPr lang="fr-FR" sz="2800" b="1" i="1">
                <a:solidFill>
                  <a:schemeClr val="accent2"/>
                </a:solidFill>
              </a:rPr>
              <a:t>social</a:t>
            </a:r>
            <a:r>
              <a:rPr lang="fr-FR" sz="2800">
                <a:solidFill>
                  <a:schemeClr val="bg2"/>
                </a:solidFill>
              </a:rPr>
              <a:t> </a:t>
            </a:r>
            <a:r>
              <a:rPr lang="fr-FR" sz="2800" b="1" i="1">
                <a:solidFill>
                  <a:schemeClr val="accent2"/>
                </a:solidFill>
              </a:rPr>
              <a:t>de</a:t>
            </a:r>
            <a:r>
              <a:rPr lang="fr-FR" sz="2800">
                <a:solidFill>
                  <a:schemeClr val="bg2"/>
                </a:solidFill>
              </a:rPr>
              <a:t> </a:t>
            </a:r>
            <a:r>
              <a:rPr lang="fr-FR" sz="2800" b="1" i="1">
                <a:solidFill>
                  <a:schemeClr val="accent2"/>
                </a:solidFill>
              </a:rPr>
              <a:t>rencontre</a:t>
            </a:r>
            <a:r>
              <a:rPr lang="fr-FR" sz="2800">
                <a:solidFill>
                  <a:schemeClr val="bg2"/>
                </a:solidFill>
              </a:rPr>
              <a:t> </a:t>
            </a:r>
            <a:r>
              <a:rPr lang="fr-FR" sz="2800" b="1" i="1">
                <a:solidFill>
                  <a:schemeClr val="accent2"/>
                </a:solidFill>
              </a:rPr>
              <a:t>pour</a:t>
            </a:r>
            <a:r>
              <a:rPr lang="fr-FR" sz="2800">
                <a:solidFill>
                  <a:schemeClr val="bg2"/>
                </a:solidFill>
              </a:rPr>
              <a:t> </a:t>
            </a:r>
            <a:r>
              <a:rPr lang="fr-FR" sz="2800" b="1" i="1">
                <a:solidFill>
                  <a:schemeClr val="accent2"/>
                </a:solidFill>
              </a:rPr>
              <a:t>les</a:t>
            </a:r>
            <a:r>
              <a:rPr lang="fr-FR" sz="2800">
                <a:solidFill>
                  <a:schemeClr val="bg2"/>
                </a:solidFill>
              </a:rPr>
              <a:t> </a:t>
            </a:r>
            <a:r>
              <a:rPr lang="fr-FR" sz="2800" b="1" i="1">
                <a:solidFill>
                  <a:schemeClr val="accent2"/>
                </a:solidFill>
              </a:rPr>
              <a:t>scientifiques</a:t>
            </a:r>
          </a:p>
        </p:txBody>
      </p:sp>
      <p:sp>
        <p:nvSpPr>
          <p:cNvPr id="232451" name="Text Box 3"/>
          <p:cNvSpPr txBox="1">
            <a:spLocks noChangeArrowheads="1"/>
          </p:cNvSpPr>
          <p:nvPr/>
        </p:nvSpPr>
        <p:spPr bwMode="auto">
          <a:xfrm>
            <a:off x="1376363" y="133350"/>
            <a:ext cx="38227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sz="4800" b="1">
                <a:solidFill>
                  <a:schemeClr val="bg2"/>
                </a:solidFill>
                <a:latin typeface="Monotype Corsiva" pitchFamily="66" charset="0"/>
              </a:rPr>
              <a:t>IMIST…</a:t>
            </a:r>
            <a:r>
              <a:rPr lang="fr-FR" sz="5400" b="1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fr-FR" sz="3600" b="1">
                <a:solidFill>
                  <a:schemeClr val="bg2"/>
                </a:solidFill>
                <a:latin typeface="Monotype Corsiva" pitchFamily="66" charset="0"/>
              </a:rPr>
              <a:t>?</a:t>
            </a:r>
            <a:endParaRPr lang="fr-FR" sz="3600" b="1">
              <a:latin typeface="Monotype Corsiva" pitchFamily="66" charset="0"/>
            </a:endParaRPr>
          </a:p>
        </p:txBody>
      </p:sp>
      <p:sp>
        <p:nvSpPr>
          <p:cNvPr id="232453" name="Rectangle 5"/>
          <p:cNvSpPr>
            <a:spLocks noChangeArrowheads="1"/>
          </p:cNvSpPr>
          <p:nvPr/>
        </p:nvSpPr>
        <p:spPr bwMode="auto">
          <a:xfrm>
            <a:off x="2019300" y="2222500"/>
            <a:ext cx="6705600" cy="31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b="1"/>
          </a:p>
          <a:p>
            <a:pPr algn="just">
              <a:spcBef>
                <a:spcPct val="2000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2000" b="1"/>
              <a:t>  Espaces de formations et de réunions :</a:t>
            </a:r>
            <a:r>
              <a:rPr lang="fr-FR" sz="2000"/>
              <a:t> </a:t>
            </a:r>
          </a:p>
          <a:p>
            <a:pPr lvl="2" algn="just">
              <a:spcBef>
                <a:spcPct val="20000"/>
              </a:spcBef>
              <a:spcAft>
                <a:spcPct val="30000"/>
              </a:spcAft>
              <a:buClr>
                <a:schemeClr val="tx1"/>
              </a:buClr>
            </a:pPr>
            <a:r>
              <a:rPr lang="fr-FR" sz="2000"/>
              <a:t>30 places de formation (2 salles);</a:t>
            </a:r>
          </a:p>
          <a:p>
            <a:pPr lvl="2" algn="just">
              <a:spcBef>
                <a:spcPct val="20000"/>
              </a:spcBef>
              <a:spcAft>
                <a:spcPct val="30000"/>
              </a:spcAft>
              <a:buClr>
                <a:schemeClr val="tx1"/>
              </a:buClr>
            </a:pPr>
            <a:r>
              <a:rPr lang="fr-FR" sz="2000"/>
              <a:t>50 places de réunion (10 par bibliothèque).</a:t>
            </a:r>
          </a:p>
          <a:p>
            <a:pPr algn="just">
              <a:spcBef>
                <a:spcPct val="2000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2000" b="1"/>
              <a:t>  Espaces de travail : 600 places assises</a:t>
            </a:r>
          </a:p>
          <a:p>
            <a:pPr algn="just">
              <a:spcBef>
                <a:spcPct val="2000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fr-FR" sz="2000" b="1"/>
              <a:t>  Espaces multimédia : 5 salles de 20 places chacune</a:t>
            </a:r>
            <a:endParaRPr lang="fr-FR" sz="200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8602</TotalTime>
  <Words>2200</Words>
  <Application>Microsoft Office PowerPoint</Application>
  <PresentationFormat>Affichage à l'écran (4:3)</PresentationFormat>
  <Paragraphs>374</Paragraphs>
  <Slides>48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48</vt:i4>
      </vt:variant>
    </vt:vector>
  </HeadingPairs>
  <TitlesOfParts>
    <vt:vector size="49" baseType="lpstr">
      <vt:lpstr>Modèle par défaut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  <vt:lpstr>Diapositive 45</vt:lpstr>
      <vt:lpstr>Diapositive 46</vt:lpstr>
      <vt:lpstr>Diapositive 47</vt:lpstr>
      <vt:lpstr>Diapositive 48</vt:lpstr>
    </vt:vector>
  </TitlesOfParts>
  <Company>IMIST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L’IMIST au service du Partenariat  Universités - Entreprises</dc:title>
  <dc:creator>Informatiste</dc:creator>
  <cp:lastModifiedBy>naitajjou</cp:lastModifiedBy>
  <cp:revision>177</cp:revision>
  <dcterms:created xsi:type="dcterms:W3CDTF">2004-03-22T12:24:32Z</dcterms:created>
  <dcterms:modified xsi:type="dcterms:W3CDTF">2010-11-24T08:57:11Z</dcterms:modified>
</cp:coreProperties>
</file>