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56" r:id="rId2"/>
    <p:sldId id="263" r:id="rId3"/>
    <p:sldId id="267" r:id="rId4"/>
    <p:sldId id="262" r:id="rId5"/>
    <p:sldId id="269" r:id="rId6"/>
    <p:sldId id="270" r:id="rId7"/>
    <p:sldId id="268" r:id="rId8"/>
    <p:sldId id="265" r:id="rId9"/>
    <p:sldId id="264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113" autoAdjust="0"/>
    <p:restoredTop sz="94660"/>
  </p:normalViewPr>
  <p:slideViewPr>
    <p:cSldViewPr snapToGrid="0">
      <p:cViewPr varScale="1">
        <p:scale>
          <a:sx n="136" d="100"/>
          <a:sy n="136" d="100"/>
        </p:scale>
        <p:origin x="144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EA7B53-FB59-41C6-96FD-99DA56023A6E}" type="datetimeFigureOut">
              <a:rPr lang="en-GB" smtClean="0"/>
              <a:t>27/04/2022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51EE8D-A74E-42A0-A6F8-953EA0DCB8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8518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805692-E5CC-420E-A059-322EDFDCCA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3EC2DA-F99A-4955-8B89-B84807F0E8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C4D8B3-7EE5-4071-8D08-56462D1E52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315CF-0C4B-4126-B806-DB9611F39F7D}" type="datetime1">
              <a:rPr lang="en-GB" smtClean="0"/>
              <a:t>27/04/2022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B5D962-2046-42C7-ADED-25A32F7A9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C4BD8D-D005-4CB6-90C2-E65E0E4FE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3C232-5F40-408F-94C6-BD247199AD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5888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EF6E4-D080-4A6F-B963-7687085DD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980D0F3-C080-43D7-826A-F1392BFEDF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DB8B63-98B5-448C-9ECB-ECC49C26A4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70341-5514-4D41-B30A-F7F4C5C440B2}" type="datetime1">
              <a:rPr lang="en-GB" smtClean="0"/>
              <a:t>27/04/2022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760E9E-E7D7-4511-B359-728A4474BE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488DA0-59A3-48EB-9328-BD43FCC6B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3C232-5F40-408F-94C6-BD247199AD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3411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81F5F1E-8904-4213-AA07-1CCF6B7789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638041-F1DF-4F14-BED9-642148A54A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CABDB8-155C-4E42-965B-80D3B0744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4B02F-9334-48D2-8F48-02EB96E924A7}" type="datetime1">
              <a:rPr lang="en-GB" smtClean="0"/>
              <a:t>27/04/2022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EF18B7-A921-4FFE-B8DD-B5CC15E45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643D52-24DC-4B5E-89E9-B2D3F1C28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3C232-5F40-408F-94C6-BD247199AD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5100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A5A5B5-4D09-4444-A86D-A3EC67569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B0C5A0-4FF8-40CE-A2C9-F0CEDCD674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725B5F-E60C-44D1-BA77-C9D8B5467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2BD20-33EA-44D7-A715-154B12B531CB}" type="datetime1">
              <a:rPr lang="en-GB" smtClean="0"/>
              <a:t>27/04/2022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AF2C25-B94A-4D29-BE43-269DA705C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29552A-E5F3-4D51-9B4F-254C844F6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3C232-5F40-408F-94C6-BD247199AD7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6609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664F0-C0B9-475E-B91E-1584D77CA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4FF7BD-3660-4E37-9513-609CC3C2F4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438549-A2F9-4A5E-8287-203D938F6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01D1C-D762-4351-93D5-B7D1043F9CC1}" type="datetime1">
              <a:rPr lang="en-GB" smtClean="0"/>
              <a:t>27/04/2022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2E569C-E27E-417F-83B3-7D5077A7C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A8AF7D-C3E8-495F-AADF-A36EEA2D7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3C232-5F40-408F-94C6-BD247199AD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5581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241F0-2EDA-4098-8D43-1F47825BBE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0527FC-B02A-4EE2-A798-465A825ED28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D0E143-D0E5-4998-B0A8-AB433D615C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7039D0-1B63-4354-995B-2B02D01866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E5920-2008-4D2C-83FF-5317E5EDB7A8}" type="datetime1">
              <a:rPr lang="en-GB" smtClean="0"/>
              <a:t>27/04/2022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800BA0-8C4D-4CCE-A359-0576BED6B8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767F6A-411E-4140-8BC7-A3C26E759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3C232-5F40-408F-94C6-BD247199AD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4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E00573-EAA9-46D6-95DF-28541B4D4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FE50AD-B82C-4E40-B7A4-B82B7C7AB6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AC9B44-6AB4-41E2-BE31-86017117D8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D1F8B3-EB8B-48C8-8A26-F87F0D4F72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0115D0D-A799-4824-81AB-55BC40F7B3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16B42C8-F9D5-439D-B605-E6451BA89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A7721-3E83-4DA5-AF50-88BA56B269EE}" type="datetime1">
              <a:rPr lang="en-GB" smtClean="0"/>
              <a:t>27/04/2022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E72BDF9-6AE8-4B24-95AD-D8B943A68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357DF62-3DAB-426F-9DE1-E2494D078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3C232-5F40-408F-94C6-BD247199AD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8371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D3517F-20F1-4EDD-AA9D-461877DB95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D1DA4F-135A-4156-A339-C6EF46CFD4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4B7E5-D7AA-46B6-B4B0-6A6BA4E35526}" type="datetime1">
              <a:rPr lang="en-GB" smtClean="0"/>
              <a:t>27/04/2022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5909B0-B5A2-4102-BD64-3BF34CD19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6D6349-4E9C-413A-AC63-58449F80D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3C232-5F40-408F-94C6-BD247199AD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4213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8FE2FC3-2E77-40FB-B495-E0BCCF5A25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E709C-DA5F-4038-9A7D-A0727200FF10}" type="datetime1">
              <a:rPr lang="en-GB" smtClean="0"/>
              <a:t>27/04/2022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702753-46F7-4E28-B933-AF449F448D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9A8716-CD9E-47B4-9C4F-D27C4AB04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3C232-5F40-408F-94C6-BD247199AD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042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8A3FB-588D-4732-8D28-E5B9E0018D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33E964-4019-440F-9C5E-763B69ABDF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0E03AD-BA2C-43CF-A2B1-2BAF5768B0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C4D830-6D7E-42CE-90CC-A972378D9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BEFF3-2C9E-4D7B-A944-F6DC1445342A}" type="datetime1">
              <a:rPr lang="en-GB" smtClean="0"/>
              <a:t>27/04/2022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316DD8-5B06-4864-9498-FE7A11ED0F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0437E6-EC94-4D2C-880F-3AFDF5E5F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3C232-5F40-408F-94C6-BD247199AD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2611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2CE580-7D58-42F6-9513-8D25406D9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83120D7-8177-4F1E-8300-8610A3F96D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19C257-4574-4BD3-B2A8-89673A9A40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A1625B-AADC-4F68-B518-4F7D72E322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C70CB-2316-4E99-84A9-F1CE388BC6F8}" type="datetime1">
              <a:rPr lang="en-GB" smtClean="0"/>
              <a:t>27/04/2022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A98F80-8608-4C3D-B99D-09CDD6667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2AE23F-7432-4E4A-B636-444F074A7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3C232-5F40-408F-94C6-BD247199AD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2303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1F211E6-680A-4ECF-B2E7-0B43B9AD75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645B1A-9DF4-427A-993F-7DC09AD91A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E15206-90E1-494D-B817-FBEF7D1505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017E29-E614-4B72-9B01-804A844EF751}" type="datetime1">
              <a:rPr lang="en-GB" smtClean="0"/>
              <a:t>27/04/2022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ABC6BA-348D-45BA-9742-B424685D6A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7927A-8FD1-48A4-9618-D2D0C24128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A3C232-5F40-408F-94C6-BD247199AD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3449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7" Type="http://schemas.openxmlformats.org/officeDocument/2006/relationships/image" Target="../media/image14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emf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88B3A2-8E90-4117-B7C4-E884A82EF8B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8000" dirty="0"/>
              <a:t>12 T Robust </a:t>
            </a:r>
            <a:br>
              <a:rPr lang="en-US" sz="8000" dirty="0"/>
            </a:br>
            <a:r>
              <a:rPr lang="en-US" sz="4400" dirty="0"/>
              <a:t>Magnetic design</a:t>
            </a:r>
            <a:br>
              <a:rPr lang="en-US" sz="4400" dirty="0"/>
            </a:b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BF1F7D-2B5F-427D-BA31-EFA48319E8F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Lucio Fiscarelli, Stephan Russenschuck</a:t>
            </a:r>
          </a:p>
          <a:p>
            <a:r>
              <a:rPr lang="en-US" dirty="0"/>
              <a:t>27/04/2022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26104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72F4D6-28C4-47B4-BAA3-F3B68CD23E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FalconD</a:t>
            </a:r>
            <a:r>
              <a:rPr lang="en-US" dirty="0"/>
              <a:t> from INFN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72D6588-4789-47AA-94AE-0ED3B790708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5186" t="5630" r="5186" b="30962"/>
          <a:stretch/>
        </p:blipFill>
        <p:spPr>
          <a:xfrm>
            <a:off x="144370" y="1884957"/>
            <a:ext cx="5858377" cy="390700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F6228BC-016D-47B5-B122-1C45C8162D02}"/>
              </a:ext>
            </a:extLst>
          </p:cNvPr>
          <p:cNvSpPr txBox="1"/>
          <p:nvPr/>
        </p:nvSpPr>
        <p:spPr>
          <a:xfrm>
            <a:off x="243600" y="6192793"/>
            <a:ext cx="609600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/>
              <a:t>A. </a:t>
            </a:r>
            <a:r>
              <a:rPr lang="en-GB" sz="1100" dirty="0" err="1"/>
              <a:t>Pampaloni</a:t>
            </a:r>
            <a:r>
              <a:rPr lang="en-GB" sz="1100" dirty="0"/>
              <a:t> et al., "Preliminary Design of the Nb3Sn $\cos\theta$ Short Model for the FCC," in IEEE Transactions on Applied Superconductivity, vol. 31, no. 5, pp. 1-5, Aug. 2021, Art no. 4900905, </a:t>
            </a:r>
            <a:r>
              <a:rPr lang="en-GB" sz="1100" dirty="0" err="1"/>
              <a:t>doi</a:t>
            </a:r>
            <a:r>
              <a:rPr lang="en-GB" sz="1100" dirty="0"/>
              <a:t>: 10.1109/TASC.2021.3061334.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E51166A-88E3-4419-95B5-93090C998C8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9917"/>
          <a:stretch/>
        </p:blipFill>
        <p:spPr>
          <a:xfrm>
            <a:off x="6002747" y="2911640"/>
            <a:ext cx="5858377" cy="1853637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3F9DDD-3CE3-4D5B-9CD4-9F6A45E80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3C232-5F40-408F-94C6-BD247199AD7B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87084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03726A-103B-49D3-9E23-41E57B803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work on the magnetic design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89FA48-70BC-4F9D-9CA2-8EBB2C2745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Focus on the cross section</a:t>
            </a:r>
          </a:p>
          <a:p>
            <a:r>
              <a:rPr lang="en-US" dirty="0"/>
              <a:t>Cable 40 strands of 1 mm</a:t>
            </a:r>
          </a:p>
          <a:p>
            <a:pPr lvl="1"/>
            <a:r>
              <a:rPr lang="en-US" dirty="0"/>
              <a:t>Alternative design (discussed at the last meeting)</a:t>
            </a:r>
          </a:p>
          <a:p>
            <a:pPr lvl="1"/>
            <a:r>
              <a:rPr lang="en-US" dirty="0"/>
              <a:t>Genetic algorithm in ROXIE (</a:t>
            </a:r>
            <a:r>
              <a:rPr lang="en-US"/>
              <a:t>new)</a:t>
            </a:r>
            <a:endParaRPr lang="en-US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BD76E8-3672-400B-AF54-55C9ABF948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3C232-5F40-408F-94C6-BD247199AD7B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89410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2467255-7713-4B89-A245-6649DFBA7C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8276" y="3131969"/>
            <a:ext cx="4893013" cy="358950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0204BAA-A8E1-4ED5-921F-C3D9E65187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7112" y="1618498"/>
            <a:ext cx="5000017" cy="4669277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CFCA27AE-4D0F-444C-8FE1-6093B6A4D865}"/>
              </a:ext>
            </a:extLst>
          </p:cNvPr>
          <p:cNvSpPr txBox="1">
            <a:spLocks/>
          </p:cNvSpPr>
          <p:nvPr/>
        </p:nvSpPr>
        <p:spPr>
          <a:xfrm>
            <a:off x="1209312" y="1679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Alternative cross section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B872267-4CE8-4340-BD4A-94FACED7CA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3C232-5F40-408F-94C6-BD247199AD7B}" type="slidenum">
              <a:rPr lang="en-GB" smtClean="0"/>
              <a:t>3</a:t>
            </a:fld>
            <a:endParaRPr lang="en-GB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C91557A-9507-42D3-89A1-FC6973A0BE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6513" y="1285754"/>
            <a:ext cx="4776537" cy="1616844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5 blocs</a:t>
            </a:r>
          </a:p>
          <a:p>
            <a:r>
              <a:rPr lang="en-US" dirty="0"/>
              <a:t>Mid-plan wedges </a:t>
            </a:r>
          </a:p>
          <a:p>
            <a:r>
              <a:rPr lang="en-US" dirty="0"/>
              <a:t>34 turns (2 less)</a:t>
            </a:r>
          </a:p>
          <a:p>
            <a:r>
              <a:rPr lang="en-US" dirty="0"/>
              <a:t>22 kA (1 kA more)</a:t>
            </a:r>
          </a:p>
          <a:p>
            <a:r>
              <a:rPr lang="en-US" dirty="0"/>
              <a:t>Inner and outer optimized individually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96E8F97-A0E9-49A3-AD6A-D78801EB2290}"/>
              </a:ext>
            </a:extLst>
          </p:cNvPr>
          <p:cNvSpPr/>
          <p:nvPr/>
        </p:nvSpPr>
        <p:spPr>
          <a:xfrm rot="5400000">
            <a:off x="9848725" y="2755442"/>
            <a:ext cx="795254" cy="1936209"/>
          </a:xfrm>
          <a:prstGeom prst="ellipse">
            <a:avLst/>
          </a:prstGeom>
          <a:noFill/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FDCE82F-E156-45F6-A362-B6AD9252B309}"/>
              </a:ext>
            </a:extLst>
          </p:cNvPr>
          <p:cNvSpPr/>
          <p:nvPr/>
        </p:nvSpPr>
        <p:spPr>
          <a:xfrm rot="1675247">
            <a:off x="8852165" y="1357392"/>
            <a:ext cx="619365" cy="1936209"/>
          </a:xfrm>
          <a:prstGeom prst="ellipse">
            <a:avLst/>
          </a:prstGeom>
          <a:noFill/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9FE62E5-81F7-431D-9363-3BB8596B4493}"/>
              </a:ext>
            </a:extLst>
          </p:cNvPr>
          <p:cNvSpPr txBox="1"/>
          <p:nvPr/>
        </p:nvSpPr>
        <p:spPr>
          <a:xfrm>
            <a:off x="5753050" y="619676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*Calculations without iron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6C6E91E-F471-48C1-AFA1-FDC5132E766D}"/>
              </a:ext>
            </a:extLst>
          </p:cNvPr>
          <p:cNvSpPr/>
          <p:nvPr/>
        </p:nvSpPr>
        <p:spPr>
          <a:xfrm>
            <a:off x="976513" y="4783665"/>
            <a:ext cx="3775487" cy="911535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80059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051016F-EDCB-4EC8-9F89-9AD1BABBEA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5204" y="814441"/>
            <a:ext cx="5290792" cy="56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050052B-F1DA-4DB2-90D1-407C817C08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5276" y="0"/>
            <a:ext cx="10515600" cy="1325563"/>
          </a:xfrm>
        </p:spPr>
        <p:txBody>
          <a:bodyPr/>
          <a:lstStyle/>
          <a:p>
            <a:r>
              <a:rPr lang="en-US" dirty="0"/>
              <a:t>Alternative cross section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5DA1165-A458-4930-B922-163CB10C00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032" y="1043860"/>
            <a:ext cx="5097294" cy="4231532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A1B5D61-570B-4D63-9534-4F8160175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3C232-5F40-408F-94C6-BD247199AD7B}" type="slidenum">
              <a:rPr lang="en-GB" smtClean="0"/>
              <a:t>4</a:t>
            </a:fld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6D32C69-B06E-4E98-96FB-4E26B18DEF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371" y="5275392"/>
            <a:ext cx="4704347" cy="158260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BC0CC27-B3C7-482E-9FD9-553F24BE588B}"/>
              </a:ext>
            </a:extLst>
          </p:cNvPr>
          <p:cNvSpPr txBox="1"/>
          <p:nvPr/>
        </p:nvSpPr>
        <p:spPr>
          <a:xfrm>
            <a:off x="5753050" y="6287775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*Calculations with iron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2746D23-81D5-43B3-8A68-D9EEE4E221DA}"/>
              </a:ext>
            </a:extLst>
          </p:cNvPr>
          <p:cNvSpPr/>
          <p:nvPr/>
        </p:nvSpPr>
        <p:spPr>
          <a:xfrm>
            <a:off x="708031" y="6175112"/>
            <a:ext cx="4439701" cy="158407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E16CA07-2A69-4E54-A2BA-9CF734559927}"/>
              </a:ext>
            </a:extLst>
          </p:cNvPr>
          <p:cNvSpPr/>
          <p:nvPr/>
        </p:nvSpPr>
        <p:spPr>
          <a:xfrm>
            <a:off x="708031" y="3065098"/>
            <a:ext cx="4439701" cy="141236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504FC02-BCFC-4546-9032-71216EAE9B9F}"/>
              </a:ext>
            </a:extLst>
          </p:cNvPr>
          <p:cNvSpPr/>
          <p:nvPr/>
        </p:nvSpPr>
        <p:spPr>
          <a:xfrm>
            <a:off x="700831" y="5882536"/>
            <a:ext cx="4439701" cy="158407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D8F67EF-060D-4C8F-903F-E6CE4B44A453}"/>
              </a:ext>
            </a:extLst>
          </p:cNvPr>
          <p:cNvSpPr txBox="1"/>
          <p:nvPr/>
        </p:nvSpPr>
        <p:spPr>
          <a:xfrm>
            <a:off x="6017480" y="986298"/>
            <a:ext cx="6094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Current 22 kA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94132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D4F67-7FCD-4CDD-A666-9443B2768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Genetic algorithm in ROXIE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8BE453-33E3-457F-B6B4-17B1FFD8E2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12802" y="1418460"/>
            <a:ext cx="5029800" cy="4351338"/>
          </a:xfrm>
        </p:spPr>
        <p:txBody>
          <a:bodyPr/>
          <a:lstStyle/>
          <a:p>
            <a:r>
              <a:rPr lang="en-US" dirty="0"/>
              <a:t>Cable 2x20 strands of 1 mm</a:t>
            </a:r>
          </a:p>
          <a:p>
            <a:r>
              <a:rPr lang="en-US" dirty="0"/>
              <a:t>2 layers, 7 blocks</a:t>
            </a:r>
          </a:p>
          <a:p>
            <a:r>
              <a:rPr lang="en-US" dirty="0"/>
              <a:t>Parameters:</a:t>
            </a:r>
          </a:p>
          <a:p>
            <a:pPr lvl="1"/>
            <a:r>
              <a:rPr lang="en-US" dirty="0"/>
              <a:t>Number of turns per block</a:t>
            </a:r>
          </a:p>
          <a:p>
            <a:pPr lvl="1"/>
            <a:r>
              <a:rPr lang="en-US" dirty="0"/>
              <a:t>Phi angle</a:t>
            </a:r>
          </a:p>
          <a:p>
            <a:pPr lvl="1"/>
            <a:r>
              <a:rPr lang="en-US" dirty="0"/>
              <a:t>Alpha angle</a:t>
            </a:r>
          </a:p>
          <a:p>
            <a:pPr lvl="1"/>
            <a:r>
              <a:rPr lang="en-US" dirty="0"/>
              <a:t>Mid plane wedge on outer layer</a:t>
            </a:r>
          </a:p>
          <a:p>
            <a:r>
              <a:rPr lang="en-GB" dirty="0"/>
              <a:t>Objectives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F1CF60-CEEA-4AD3-A4F2-40B67F2F5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3C232-5F40-408F-94C6-BD247199AD7B}" type="slidenum">
              <a:rPr lang="en-GB" smtClean="0"/>
              <a:t>5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FD96AB9-805B-4E7D-A6CA-0D1F4ED828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654926"/>
            <a:ext cx="5510448" cy="306654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C8CDA23-E252-4CD7-AF10-30D2340366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0000" y="1532383"/>
            <a:ext cx="2466848" cy="199454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B5462EF-BAC2-4287-BDF0-8D37C55182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7801" y="5038017"/>
            <a:ext cx="3858599" cy="1490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8498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B5A9DF2A-62A8-4F9D-ABCE-59A6289A23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2732" y="1275898"/>
            <a:ext cx="2568102" cy="173152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60D4F67-7FCD-4CDD-A666-9443B2768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Genetic algorithm in ROXIE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F1CF60-CEEA-4AD3-A4F2-40B67F2F5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3C232-5F40-408F-94C6-BD247199AD7B}" type="slidenum">
              <a:rPr lang="en-GB" smtClean="0"/>
              <a:t>6</a:t>
            </a:fld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D91367F-4B53-464B-A5B1-6E058B717A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885800" cy="4351338"/>
          </a:xfrm>
        </p:spPr>
        <p:txBody>
          <a:bodyPr/>
          <a:lstStyle/>
          <a:p>
            <a:r>
              <a:rPr lang="en-US" dirty="0"/>
              <a:t>Given the cable</a:t>
            </a:r>
          </a:p>
          <a:p>
            <a:r>
              <a:rPr lang="en-US" dirty="0"/>
              <a:t>The optimization of the field leads to:</a:t>
            </a:r>
          </a:p>
          <a:p>
            <a:pPr lvl="1"/>
            <a:r>
              <a:rPr lang="en-US" dirty="0"/>
              <a:t>A “small” alpha angle of the innermost block of the inner layer</a:t>
            </a:r>
          </a:p>
          <a:p>
            <a:pPr lvl="1"/>
            <a:r>
              <a:rPr lang="en-US" dirty="0"/>
              <a:t>The midplane wedge helps</a:t>
            </a:r>
          </a:p>
          <a:p>
            <a:pPr lvl="1"/>
            <a:r>
              <a:rPr lang="en-US" dirty="0"/>
              <a:t>Number of turns vs field quality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38B047C-BD16-43E8-B146-59A50386A7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9598" y="3117774"/>
            <a:ext cx="2373549" cy="169261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6354FAB-C9CC-40D9-8FF1-B4E90E27AD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17225" y="1272398"/>
            <a:ext cx="2436779" cy="168288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FDCD240-6C7B-4EEC-B8D9-5045D763BE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54007" y="3007422"/>
            <a:ext cx="2543783" cy="197471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BEB0BE5-272E-4C43-A75A-0FA5FE305BC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29464" y="4884860"/>
            <a:ext cx="2451370" cy="189203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23F68B0-F1DC-4B02-9527-421E8CB8B2B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54007" y="4982137"/>
            <a:ext cx="2572966" cy="1794753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5BDE71DD-C5B0-417B-87CF-0DC5EE89886D}"/>
              </a:ext>
            </a:extLst>
          </p:cNvPr>
          <p:cNvSpPr txBox="1"/>
          <p:nvPr/>
        </p:nvSpPr>
        <p:spPr>
          <a:xfrm>
            <a:off x="7288200" y="1204159"/>
            <a:ext cx="379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1.</a:t>
            </a:r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D4DF920-A0EC-46C2-94C7-170DBCBAA996}"/>
              </a:ext>
            </a:extLst>
          </p:cNvPr>
          <p:cNvSpPr txBox="1"/>
          <p:nvPr/>
        </p:nvSpPr>
        <p:spPr>
          <a:xfrm>
            <a:off x="10054200" y="1231481"/>
            <a:ext cx="379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2.</a:t>
            </a:r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72F0FFC-EAEC-4B0F-8B89-2BD24F875A25}"/>
              </a:ext>
            </a:extLst>
          </p:cNvPr>
          <p:cNvSpPr txBox="1"/>
          <p:nvPr/>
        </p:nvSpPr>
        <p:spPr>
          <a:xfrm>
            <a:off x="7288200" y="2983686"/>
            <a:ext cx="379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3.</a:t>
            </a:r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E31F8A9-B44E-47FC-B029-3EB428278D54}"/>
              </a:ext>
            </a:extLst>
          </p:cNvPr>
          <p:cNvSpPr txBox="1"/>
          <p:nvPr/>
        </p:nvSpPr>
        <p:spPr>
          <a:xfrm>
            <a:off x="10059372" y="2952007"/>
            <a:ext cx="379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4.</a:t>
            </a:r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2335E1F-1575-46E7-B956-3692797F60F4}"/>
              </a:ext>
            </a:extLst>
          </p:cNvPr>
          <p:cNvSpPr txBox="1"/>
          <p:nvPr/>
        </p:nvSpPr>
        <p:spPr>
          <a:xfrm>
            <a:off x="7288200" y="4838790"/>
            <a:ext cx="379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5.</a:t>
            </a:r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132E3F2-969F-4AB3-A908-53E02DBBB612}"/>
              </a:ext>
            </a:extLst>
          </p:cNvPr>
          <p:cNvSpPr txBox="1"/>
          <p:nvPr/>
        </p:nvSpPr>
        <p:spPr>
          <a:xfrm>
            <a:off x="10052172" y="4913862"/>
            <a:ext cx="379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6.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24093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2C7614-E19B-41EE-AC0C-ABEB59097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considerations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0B9AEC-99BC-4B79-B9D6-B502C49C47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458600" cy="4351338"/>
          </a:xfrm>
        </p:spPr>
        <p:txBody>
          <a:bodyPr/>
          <a:lstStyle/>
          <a:p>
            <a:r>
              <a:rPr lang="en-US" dirty="0"/>
              <a:t>Given cable geometry and aperture radius, we have limited possibilities for tuning the field quality</a:t>
            </a:r>
          </a:p>
          <a:p>
            <a:r>
              <a:rPr lang="en-US" dirty="0"/>
              <a:t>We explored the possibilities given by changing the number of turns and adding a mid-plane shim/wedge: improvement on b3, b5, b7, and on the angle of blocks 3 and 5.</a:t>
            </a:r>
          </a:p>
          <a:p>
            <a:r>
              <a:rPr lang="en-US" dirty="0"/>
              <a:t>Solutions from genetic algorithm (ROXIE) show the limitations of the cable/aperture dimensions as well</a:t>
            </a:r>
          </a:p>
          <a:p>
            <a:endParaRPr lang="en-US" dirty="0"/>
          </a:p>
          <a:p>
            <a:r>
              <a:rPr lang="en-US" dirty="0"/>
              <a:t>Different cable? Grading?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5EB45F-5A5F-40B6-8EEF-3ADA1F956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3C232-5F40-408F-94C6-BD247199AD7B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16509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A758C6-091E-4BE4-8382-F84AF2B4FA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Cable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21208-3C18-4E11-9724-660618D64F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n-GB" sz="2400" dirty="0"/>
              <a:t>40 strands</a:t>
            </a:r>
          </a:p>
          <a:p>
            <a:r>
              <a:rPr lang="en-GB" sz="2400" dirty="0"/>
              <a:t>Strand diameter 1 mm</a:t>
            </a:r>
          </a:p>
          <a:p>
            <a:r>
              <a:rPr lang="en-US" sz="2400" dirty="0"/>
              <a:t>Height 21.42 mm</a:t>
            </a:r>
          </a:p>
          <a:p>
            <a:r>
              <a:rPr lang="en-GB" sz="2400" dirty="0"/>
              <a:t>Width 1.797 – 1.989 mm (after reaction)</a:t>
            </a:r>
          </a:p>
          <a:p>
            <a:r>
              <a:rPr lang="en-GB" sz="2400" dirty="0"/>
              <a:t>Insulation 0.15 mm</a:t>
            </a:r>
          </a:p>
          <a:p>
            <a:r>
              <a:rPr lang="en-GB" sz="2400" dirty="0"/>
              <a:t>Cu/SC 0.9</a:t>
            </a:r>
          </a:p>
          <a:p>
            <a:r>
              <a:rPr lang="en-GB" sz="2400" dirty="0" err="1"/>
              <a:t>Jc</a:t>
            </a:r>
            <a:r>
              <a:rPr lang="en-GB" sz="2400" dirty="0"/>
              <a:t> 2800 A/mm</a:t>
            </a:r>
            <a:r>
              <a:rPr lang="en-GB" sz="2400" baseline="30000" dirty="0"/>
              <a:t>2</a:t>
            </a:r>
            <a:r>
              <a:rPr lang="en-GB" sz="2400" dirty="0"/>
              <a:t> at 12 T, 4.2 K</a:t>
            </a:r>
          </a:p>
          <a:p>
            <a:r>
              <a:rPr lang="en-GB" sz="2400" dirty="0"/>
              <a:t>Transposition 120 mm</a:t>
            </a:r>
          </a:p>
          <a:p>
            <a:pPr marL="0" indent="0">
              <a:buNone/>
            </a:pPr>
            <a:endParaRPr lang="en-GB" sz="2400" dirty="0"/>
          </a:p>
          <a:p>
            <a:r>
              <a:rPr lang="en-GB" sz="2400" dirty="0"/>
              <a:t>Check the fit parameters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D2BB07-6805-4D65-8E1B-970192D66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3C232-5F40-408F-94C6-BD247199AD7B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58858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D8F455-D396-4446-9A21-1F40DF1300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776537" cy="4351338"/>
          </a:xfrm>
        </p:spPr>
        <p:txBody>
          <a:bodyPr/>
          <a:lstStyle/>
          <a:p>
            <a:r>
              <a:rPr lang="en-US" dirty="0"/>
              <a:t>Aperture radius 50 mm</a:t>
            </a:r>
          </a:p>
          <a:p>
            <a:r>
              <a:rPr lang="en-US" dirty="0"/>
              <a:t>5 blocks (3 inner + 2 outer)</a:t>
            </a:r>
          </a:p>
          <a:p>
            <a:r>
              <a:rPr lang="en-US" dirty="0"/>
              <a:t>36 turns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017A1C1-BDCF-49CB-BFB2-E5FBF7B791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0909" y="1766678"/>
            <a:ext cx="5895975" cy="4581525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3680A283-F6E3-4867-A7DE-3CE5A1808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 err="1"/>
              <a:t>FalconD</a:t>
            </a:r>
            <a:r>
              <a:rPr lang="en-US" dirty="0"/>
              <a:t> from INFN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3C897D9-8404-42EE-8290-1700299629DB}"/>
              </a:ext>
            </a:extLst>
          </p:cNvPr>
          <p:cNvSpPr txBox="1"/>
          <p:nvPr/>
        </p:nvSpPr>
        <p:spPr>
          <a:xfrm>
            <a:off x="330000" y="6101958"/>
            <a:ext cx="609600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/>
              <a:t>A. </a:t>
            </a:r>
            <a:r>
              <a:rPr lang="en-GB" sz="1100" dirty="0" err="1"/>
              <a:t>Pampaloni</a:t>
            </a:r>
            <a:r>
              <a:rPr lang="en-GB" sz="1100" dirty="0"/>
              <a:t> et al., "Preliminary Design of the Nb3Sn $\cos\theta$ Short Model for the FCC," in IEEE Transactions on Applied Superconductivity, vol. 31, no. 5, pp. 1-5, Aug. 2021, Art no. 4900905, </a:t>
            </a:r>
            <a:r>
              <a:rPr lang="en-GB" sz="1100" dirty="0" err="1"/>
              <a:t>doi</a:t>
            </a:r>
            <a:r>
              <a:rPr lang="en-GB" sz="1100" dirty="0"/>
              <a:t>: 10.1109/TASC.2021.3061334.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3E604EE1-DD44-45A1-99C6-3A0A68BD8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3C232-5F40-408F-94C6-BD247199AD7B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22505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2086</TotalTime>
  <Words>439</Words>
  <Application>Microsoft Office PowerPoint</Application>
  <PresentationFormat>Widescreen</PresentationFormat>
  <Paragraphs>72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12 T Robust  Magnetic design </vt:lpstr>
      <vt:lpstr>Preliminary work on the magnetic design</vt:lpstr>
      <vt:lpstr>PowerPoint Presentation</vt:lpstr>
      <vt:lpstr>Alternative cross section</vt:lpstr>
      <vt:lpstr>Genetic algorithm in ROXIE</vt:lpstr>
      <vt:lpstr>Genetic algorithm in ROXIE</vt:lpstr>
      <vt:lpstr>Some considerations</vt:lpstr>
      <vt:lpstr>Cable</vt:lpstr>
      <vt:lpstr>FalconD from INFN</vt:lpstr>
      <vt:lpstr>FalconD from INFN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Robust 12T</dc:title>
  <dc:creator>Lucio Fiscarelli</dc:creator>
  <cp:lastModifiedBy>Lucio Fiscarelli</cp:lastModifiedBy>
  <cp:revision>101</cp:revision>
  <dcterms:created xsi:type="dcterms:W3CDTF">2022-03-23T11:09:53Z</dcterms:created>
  <dcterms:modified xsi:type="dcterms:W3CDTF">2022-04-27T12:13:58Z</dcterms:modified>
</cp:coreProperties>
</file>