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9" r:id="rId4"/>
    <p:sldId id="281" r:id="rId5"/>
    <p:sldId id="260" r:id="rId6"/>
    <p:sldId id="282" r:id="rId7"/>
    <p:sldId id="261" r:id="rId8"/>
    <p:sldId id="263" r:id="rId9"/>
    <p:sldId id="280" r:id="rId10"/>
    <p:sldId id="283" r:id="rId11"/>
    <p:sldId id="284" r:id="rId12"/>
    <p:sldId id="285" r:id="rId13"/>
    <p:sldId id="287" r:id="rId14"/>
    <p:sldId id="286" r:id="rId15"/>
    <p:sldId id="275" r:id="rId16"/>
    <p:sldId id="276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5" autoAdjust="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150" y="11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40E6E3-AD57-4396-AAAD-D1A087889F8B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92248-0414-40C1-8F5F-574A1782A8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25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1/4/2022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BSRTMB MPP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1/4/2022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BSRTMB MPP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1/4/2022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BSRTMB MPP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1/4/2022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BSRTMB MPP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1/4/2022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BSRTMB MPP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1/4/2022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BSRTMB MPP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1/4/2022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BSRTMB MPP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1/4/2022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BSRTMB MPP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D76AF-8E6F-4EB3-9063-AB7282581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en-US" dirty="0"/>
              <a:t>Beam aperture at FLATTOP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5561F-6C21-4429-9AA9-9953F5734F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>
            <a:normAutofit/>
          </a:bodyPr>
          <a:lstStyle/>
          <a:p>
            <a:r>
              <a:rPr lang="en-US" dirty="0"/>
              <a:t>Aperture limits calculated by APB</a:t>
            </a:r>
          </a:p>
          <a:p>
            <a:pPr lvl="1"/>
            <a:r>
              <a:rPr lang="es-ES" sz="1200" dirty="0" err="1"/>
              <a:t>emittance_norm</a:t>
            </a:r>
            <a:r>
              <a:rPr lang="es-ES" sz="1200" dirty="0"/>
              <a:t> = 2.5e-6 </a:t>
            </a:r>
            <a:r>
              <a:rPr lang="es-ES" sz="1200" dirty="0" err="1"/>
              <a:t>um</a:t>
            </a:r>
            <a:endParaRPr lang="es-ES" sz="1200" dirty="0"/>
          </a:p>
          <a:p>
            <a:pPr lvl="1"/>
            <a:r>
              <a:rPr lang="es-ES" sz="1200" dirty="0"/>
              <a:t>sigma error = 10%</a:t>
            </a:r>
          </a:p>
          <a:p>
            <a:pPr lvl="1"/>
            <a:r>
              <a:rPr lang="es-ES" sz="1200" dirty="0" err="1"/>
              <a:t>dispersion</a:t>
            </a:r>
            <a:r>
              <a:rPr lang="es-ES" sz="1200" dirty="0"/>
              <a:t> error = 10% </a:t>
            </a:r>
          </a:p>
          <a:p>
            <a:pPr lvl="1"/>
            <a:r>
              <a:rPr lang="es-ES" sz="1200" dirty="0" err="1"/>
              <a:t>orbit_error</a:t>
            </a:r>
            <a:r>
              <a:rPr lang="es-ES" sz="1200" dirty="0"/>
              <a:t> = 0.002</a:t>
            </a:r>
          </a:p>
          <a:p>
            <a:pPr lvl="1"/>
            <a:r>
              <a:rPr lang="es-ES" sz="1200" dirty="0" err="1"/>
              <a:t>energy</a:t>
            </a:r>
            <a:r>
              <a:rPr lang="es-ES" sz="1200" dirty="0"/>
              <a:t> = 6500 </a:t>
            </a:r>
            <a:r>
              <a:rPr lang="es-ES" sz="1200" dirty="0" err="1"/>
              <a:t>GeV</a:t>
            </a:r>
            <a:endParaRPr lang="es-ES" sz="1200" dirty="0"/>
          </a:p>
          <a:p>
            <a:pPr lvl="1"/>
            <a:r>
              <a:rPr lang="es-ES" sz="1200" dirty="0" err="1"/>
              <a:t>energy_error</a:t>
            </a:r>
            <a:r>
              <a:rPr lang="es-ES" sz="1200" dirty="0"/>
              <a:t> = 0.0002</a:t>
            </a:r>
            <a:endParaRPr lang="en-GB" sz="1200" dirty="0"/>
          </a:p>
          <a:p>
            <a:pPr lvl="1"/>
            <a:r>
              <a:rPr lang="en-GB" sz="1200" dirty="0"/>
              <a:t>N1 = 20 sigma</a:t>
            </a:r>
            <a:endParaRPr lang="es-E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B6F89F-8E62-4D1F-8AAC-21189EDCA5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1/4/2022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4658E-13FF-4238-A8FB-DD30B82320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BSRTMB MPP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580CA7-7A80-49C8-B0B3-307CC7BFDB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10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5A9B270-A73E-4586-A49F-F8C1E214B4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218601"/>
              </p:ext>
            </p:extLst>
          </p:nvPr>
        </p:nvGraphicFramePr>
        <p:xfrm>
          <a:off x="4323805" y="1649030"/>
          <a:ext cx="4557977" cy="1840482"/>
        </p:xfrm>
        <a:graphic>
          <a:graphicData uri="http://schemas.openxmlformats.org/drawingml/2006/table">
            <a:tbl>
              <a:tblPr firstRow="1" firstCol="1" bandRow="1"/>
              <a:tblGrid>
                <a:gridCol w="1404643">
                  <a:extLst>
                    <a:ext uri="{9D8B030D-6E8A-4147-A177-3AD203B41FA5}">
                      <a16:colId xmlns:a16="http://schemas.microsoft.com/office/drawing/2014/main" val="340791460"/>
                    </a:ext>
                  </a:extLst>
                </a:gridCol>
                <a:gridCol w="1627093">
                  <a:extLst>
                    <a:ext uri="{9D8B030D-6E8A-4147-A177-3AD203B41FA5}">
                      <a16:colId xmlns:a16="http://schemas.microsoft.com/office/drawing/2014/main" val="2353390070"/>
                    </a:ext>
                  </a:extLst>
                </a:gridCol>
                <a:gridCol w="1526241">
                  <a:extLst>
                    <a:ext uri="{9D8B030D-6E8A-4147-A177-3AD203B41FA5}">
                      <a16:colId xmlns:a16="http://schemas.microsoft.com/office/drawing/2014/main" val="2225830101"/>
                    </a:ext>
                  </a:extLst>
                </a:gridCol>
              </a:tblGrid>
              <a:tr h="242453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BSRTM.5L4.B1</a:t>
                      </a:r>
                      <a:endParaRPr lang="en-US" sz="1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BSRTM.5R4.B2</a:t>
                      </a:r>
                      <a:endParaRPr lang="en-US" sz="1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2027011"/>
                  </a:ext>
                </a:extLst>
              </a:tr>
              <a:tr h="242453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Aperture [mm]</a:t>
                      </a:r>
                      <a:endParaRPr lang="en-US" sz="1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11.2</a:t>
                      </a:r>
                      <a:endParaRPr lang="en-US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11.2</a:t>
                      </a:r>
                      <a:endParaRPr lang="en-US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1362542"/>
                  </a:ext>
                </a:extLst>
              </a:tr>
              <a:tr h="242453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Beta x [m]</a:t>
                      </a:r>
                      <a:endParaRPr lang="en-US" sz="1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381.2</a:t>
                      </a:r>
                      <a:endParaRPr lang="en-US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381.2</a:t>
                      </a:r>
                      <a:endParaRPr lang="en-US" sz="1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7133322"/>
                  </a:ext>
                </a:extLst>
              </a:tr>
              <a:tr h="242453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Beta y [m]</a:t>
                      </a:r>
                      <a:endParaRPr lang="en-US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263.4</a:t>
                      </a:r>
                      <a:endParaRPr lang="en-US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243.1</a:t>
                      </a:r>
                      <a:endParaRPr lang="en-US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6850944"/>
                  </a:ext>
                </a:extLst>
              </a:tr>
              <a:tr h="435335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Sigma x [mm]</a:t>
                      </a:r>
                      <a:endParaRPr lang="de-DE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0.371</a:t>
                      </a:r>
                    </a:p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(30.2 sigma aperture)</a:t>
                      </a:r>
                      <a:endParaRPr lang="en-US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2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0.371</a:t>
                      </a:r>
                    </a:p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2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(30.2 sigma aperture)</a:t>
                      </a:r>
                      <a:endParaRPr lang="fr-CH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7839382"/>
                  </a:ext>
                </a:extLst>
              </a:tr>
              <a:tr h="435335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Sigma y [mm]</a:t>
                      </a:r>
                      <a:endParaRPr lang="de-DE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2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0.308</a:t>
                      </a:r>
                      <a:endParaRPr lang="fr-CH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2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0.296</a:t>
                      </a:r>
                      <a:endParaRPr lang="fr-CH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17702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99639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AC4C112-8838-4DFB-9349-C97A6A843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Actuator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2F54F63-C2A2-4F6A-95B7-E011C89C8F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Actuator controlled by stepping motor</a:t>
            </a:r>
          </a:p>
          <a:p>
            <a:pPr lvl="1"/>
            <a:r>
              <a:rPr lang="en-US" dirty="0"/>
              <a:t>Resolver on motor axis</a:t>
            </a:r>
          </a:p>
          <a:p>
            <a:pPr lvl="1"/>
            <a:r>
              <a:rPr lang="en-US" dirty="0"/>
              <a:t>Two limit switches to limit the stroke and indicate the fully retracted/inserted position</a:t>
            </a:r>
          </a:p>
          <a:p>
            <a:pPr lvl="1"/>
            <a:r>
              <a:rPr lang="en-US" dirty="0"/>
              <a:t>Two linear potentiometers that monitor real position of mirror support</a:t>
            </a:r>
          </a:p>
          <a:p>
            <a:pPr lvl="1"/>
            <a:r>
              <a:rPr lang="en-US" dirty="0"/>
              <a:t>Mechanical stop limits insertion to ~10 mm (can be adjusted)</a:t>
            </a:r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AA7BFE-1738-4B1D-A535-85AC98678DF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1/4/2022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60F170-3A81-4E6E-B80C-79F1C9412B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BSRTMB MPP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678B6C-C2D7-485F-A436-8F5BC934D8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023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68737-061E-4F33-ABDB-3AE94D486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Control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292B6-1778-431C-B41A-951818B72D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Motor, resolver and potentiometers controlled by two PXI (Motion and potentiometer) systems from BE-CEM </a:t>
            </a:r>
          </a:p>
          <a:p>
            <a:r>
              <a:rPr lang="en-US" dirty="0" err="1"/>
              <a:t>StepperAxis</a:t>
            </a:r>
            <a:r>
              <a:rPr lang="en-US" dirty="0"/>
              <a:t> FESA class</a:t>
            </a:r>
          </a:p>
          <a:p>
            <a:r>
              <a:rPr lang="en-US" dirty="0"/>
              <a:t>Mirror position controlled by sequencer tasks</a:t>
            </a:r>
          </a:p>
          <a:p>
            <a:r>
              <a:rPr lang="en-US" dirty="0"/>
              <a:t>Position vs. energy limits stored in LSA as MCS</a:t>
            </a:r>
          </a:p>
          <a:p>
            <a:r>
              <a:rPr lang="en-US" dirty="0"/>
              <a:t>Mirror temperature monitor by SY-BI FESA class and logged in NXCALS</a:t>
            </a:r>
          </a:p>
          <a:p>
            <a:pPr lvl="1"/>
            <a:r>
              <a:rPr lang="en-US" dirty="0"/>
              <a:t>One probe inside mirror itself</a:t>
            </a:r>
          </a:p>
          <a:p>
            <a:pPr lvl="1"/>
            <a:r>
              <a:rPr lang="en-US" dirty="0"/>
              <a:t>One probe on mirror support (both inside vacuum)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EFBF4C-31FE-4CEF-9F21-E75082855FB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1/4/2022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B94477-F1AF-49CD-A924-EB857909EA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BSRTMB MPP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34DC7-7209-4887-AB92-DF1CD048FF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127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D202D-B545-4149-A9B3-17B71526B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Interlock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F8D768-EDBF-4521-8587-DD5A0C5045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The interlock is based on the potentiometer readings</a:t>
            </a:r>
          </a:p>
          <a:p>
            <a:pPr lvl="1"/>
            <a:r>
              <a:rPr lang="en-US" dirty="0"/>
              <a:t>Two redundant sources (two FESA devices)</a:t>
            </a:r>
          </a:p>
          <a:p>
            <a:r>
              <a:rPr lang="en-US" dirty="0"/>
              <a:t>If the position read is outside of limits a maskable BIS channel is triggered</a:t>
            </a:r>
          </a:p>
          <a:p>
            <a:pPr lvl="1"/>
            <a:r>
              <a:rPr lang="en-US" dirty="0"/>
              <a:t>Limits are functions of beam energy</a:t>
            </a:r>
          </a:p>
          <a:p>
            <a:pPr lvl="2"/>
            <a:r>
              <a:rPr lang="en-US" dirty="0"/>
              <a:t>For now we only need one value &lt; FT and one value &gt;= FT</a:t>
            </a:r>
          </a:p>
          <a:p>
            <a:pPr lvl="1"/>
            <a:r>
              <a:rPr lang="en-US" dirty="0"/>
              <a:t>MCS role allowed to change the settings?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3B659-AE2D-4D2D-B43C-9E64C03407D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1/4/2022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07A57-5BD9-491A-9EA0-2530D73B28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BSRTMB MPP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5AA717-E220-49C4-AC1E-CC5C735FC0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5449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CB97-9FFB-4938-AC97-F4B480BBB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6A2C45-F18D-42A5-9F15-17A14200EE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Before injection mirror sent to injection position: 23mm + </a:t>
            </a:r>
            <a:r>
              <a:rPr lang="el-GR" dirty="0"/>
              <a:t>δ</a:t>
            </a:r>
            <a:endParaRPr lang="en-US" dirty="0"/>
          </a:p>
          <a:p>
            <a:r>
              <a:rPr lang="en-US" dirty="0"/>
              <a:t>At FLATTOP (after end of ramp) mirror sent to FT position: 11.2mm + </a:t>
            </a:r>
            <a:r>
              <a:rPr lang="el-GR" dirty="0"/>
              <a:t>δ</a:t>
            </a:r>
            <a:endParaRPr lang="en-US" dirty="0"/>
          </a:p>
          <a:p>
            <a:r>
              <a:rPr lang="el-GR" dirty="0"/>
              <a:t>δ</a:t>
            </a:r>
            <a:r>
              <a:rPr lang="en-US" dirty="0"/>
              <a:t> to be determined based on readout noise of potentiometers (avoid spurious dumps)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942348-2EB4-455B-A5EB-71149A27B8E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1/4/2022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885965-B0E0-4889-9DFC-BCF41D7110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BSRTMB MPP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4EE51B-5809-45E2-8545-050A18B78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9310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6DCC4-AEF2-4364-9564-E7DFD8B72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79F00-F1AE-497D-98D4-8E7BDF769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 new BSRTM device has been installed for validation</a:t>
            </a:r>
          </a:p>
          <a:p>
            <a:r>
              <a:rPr lang="en-US" dirty="0"/>
              <a:t>New design can pose aperture restriction danger</a:t>
            </a:r>
          </a:p>
          <a:p>
            <a:r>
              <a:rPr lang="en-US" dirty="0"/>
              <a:t>Actuator position precisely monitored and connected to BIS</a:t>
            </a:r>
          </a:p>
          <a:p>
            <a:r>
              <a:rPr lang="en-US" dirty="0"/>
              <a:t>Safe position values calculated by ABP vs. energy</a:t>
            </a:r>
          </a:p>
          <a:p>
            <a:r>
              <a:rPr lang="en-US" dirty="0"/>
              <a:t>System fully installed</a:t>
            </a:r>
          </a:p>
          <a:p>
            <a:r>
              <a:rPr lang="en-US" dirty="0"/>
              <a:t>Software configuration ongoing (LSA, sequencer etc.).</a:t>
            </a:r>
          </a:p>
          <a:p>
            <a:r>
              <a:rPr lang="en-US" dirty="0"/>
              <a:t>MP document being prepared.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24A79-CA99-43A0-B615-0E618BBDA4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1/4/2022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5E4C2-B0E3-42E7-9CAC-AC33469FDE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BSRTMB MPP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D3A43-D51B-4D50-8E95-89C7181CF2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7946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6794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12639-1F44-4B1B-AC1A-C932594DB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340" y="851248"/>
            <a:ext cx="8226854" cy="1589211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Operation of the new synchrotron radiation extraction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C61BB6-2AB3-4DCA-9E8A-BE8C2B67DC6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1/4/2022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E34D44-35B5-42E0-B80A-790C6BA632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BSRTMB MPP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259A53-DC74-47D1-AED4-0F561C717E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EDADC1B-F9AD-4DDD-8987-1EB5B6F5A5C7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570560"/>
          </a:xfrm>
        </p:spPr>
        <p:txBody>
          <a:bodyPr/>
          <a:lstStyle/>
          <a:p>
            <a:r>
              <a:rPr lang="en-US" dirty="0"/>
              <a:t>E. Bravin</a:t>
            </a:r>
          </a:p>
          <a:p>
            <a:r>
              <a:rPr lang="en-GB" dirty="0"/>
              <a:t>MPP 1 April 2022</a:t>
            </a:r>
          </a:p>
        </p:txBody>
      </p:sp>
    </p:spTree>
    <p:extLst>
      <p:ext uri="{BB962C8B-B14F-4D97-AF65-F5344CB8AC3E}">
        <p14:creationId xmlns:p14="http://schemas.microsoft.com/office/powerpoint/2010/main" val="1829875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7BEB3-7EC4-4ECD-93FE-D3474657A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 BSRTM motivations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C8800A-1A7B-48C5-ACD5-FDA58AC01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For the HL-LHC era the synchrotron radiation based diagnostics need to be extended</a:t>
            </a:r>
          </a:p>
          <a:p>
            <a:r>
              <a:rPr lang="en-US" dirty="0"/>
              <a:t>Need a second SR extraction point</a:t>
            </a:r>
          </a:p>
          <a:p>
            <a:r>
              <a:rPr lang="en-US" dirty="0"/>
              <a:t>Identified location requires a new tank design</a:t>
            </a:r>
          </a:p>
          <a:p>
            <a:pPr lvl="1"/>
            <a:r>
              <a:rPr lang="en-US" dirty="0"/>
              <a:t>Taking advantage to improve functionalities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3C0183-7285-44AE-B76C-1AFB4B051BA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1/4/2022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741797-8458-4EB9-A326-4DFEC13DC4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BSRTMB MPP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EDEC2-DB2A-43A4-B784-25DCF2BFF6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430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523FA-F11D-442E-B791-2F9662EDF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Scope of present installation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448DF-FB36-4863-9C9B-F6FCF292E0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Verify with beam that the RF heating is under control</a:t>
            </a:r>
          </a:p>
          <a:p>
            <a:r>
              <a:rPr lang="en-US" dirty="0"/>
              <a:t>Study the properties of the new SR source</a:t>
            </a:r>
          </a:p>
          <a:p>
            <a:r>
              <a:rPr lang="en-US" dirty="0"/>
              <a:t>Validate the design in general</a:t>
            </a:r>
          </a:p>
          <a:p>
            <a:r>
              <a:rPr lang="en-US" dirty="0"/>
              <a:t>One device (B1 in 4L) is sufficient for this</a:t>
            </a:r>
          </a:p>
          <a:p>
            <a:r>
              <a:rPr lang="en-GB" dirty="0"/>
              <a:t>ECR document https://edms.cern.ch/document/2610870/1.0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16FB4F-70E4-4288-9AE1-DD28BAF5E36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1/4/2022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A39748-619E-4669-8B7A-2FABFD5D2C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BSRTMB MPP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6DB96F-77F3-40BF-8628-4C0977CD45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435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E4684-C037-4C02-9ECC-1C7F3B463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 SR source(s) location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6AE198C-885E-4621-8B68-03361F0E65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482" b="2678"/>
          <a:stretch/>
        </p:blipFill>
        <p:spPr>
          <a:xfrm>
            <a:off x="1405988" y="943660"/>
            <a:ext cx="6329278" cy="347472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1A4DB-62C0-4413-A707-BD291AE2966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1/4/2022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F75C9-A1C2-4D74-A43B-D3EAE96D38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BSRTMB MPP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BA2947-A801-46CB-B5F6-0A31FF6844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181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E06B5-7F05-4DA3-BC34-BB657BFA7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 BSRTM</a:t>
            </a:r>
            <a:endParaRPr lang="en-GB" dirty="0"/>
          </a:p>
        </p:txBody>
      </p:sp>
      <p:pic>
        <p:nvPicPr>
          <p:cNvPr id="8" name="Content Placeholder 7" descr="A picture containing bicycle, dirty, engine&#10;&#10;Description automatically generated">
            <a:extLst>
              <a:ext uri="{FF2B5EF4-FFF2-40B4-BE49-F238E27FC236}">
                <a16:creationId xmlns:a16="http://schemas.microsoft.com/office/drawing/2014/main" id="{E7C92AF4-27DD-4B2C-A37C-308A2669B0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5090327" y="1483235"/>
            <a:ext cx="3203575" cy="240268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72D00-702F-4D2A-87D5-9479E593B53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1/4/2022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95A6-FD7B-4EA8-962D-D5BB8BFFC9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BSRTMB MPP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C1C06-7749-4377-921E-F2EA25B81B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FAE6FCF5-D6C6-45DC-A32F-D803D021DC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458" y="1082788"/>
            <a:ext cx="2941874" cy="3203575"/>
          </a:xfrm>
          <a:prstGeom prst="rect">
            <a:avLst/>
          </a:prstGeom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C1CB24F-6624-4D82-928B-CB04E0127B07}"/>
              </a:ext>
            </a:extLst>
          </p:cNvPr>
          <p:cNvSpPr/>
          <p:nvPr/>
        </p:nvSpPr>
        <p:spPr>
          <a:xfrm>
            <a:off x="1197957" y="2592032"/>
            <a:ext cx="2714626" cy="343792"/>
          </a:xfrm>
          <a:custGeom>
            <a:avLst/>
            <a:gdLst>
              <a:gd name="connsiteX0" fmla="*/ 2639192 w 2652193"/>
              <a:gd name="connsiteY0" fmla="*/ 368360 h 381361"/>
              <a:gd name="connsiteX1" fmla="*/ 0 w 2652193"/>
              <a:gd name="connsiteY1" fmla="*/ 381361 h 381361"/>
              <a:gd name="connsiteX2" fmla="*/ 8667 w 2652193"/>
              <a:gd name="connsiteY2" fmla="*/ 8667 h 381361"/>
              <a:gd name="connsiteX3" fmla="*/ 1252425 w 2652193"/>
              <a:gd name="connsiteY3" fmla="*/ 0 h 381361"/>
              <a:gd name="connsiteX4" fmla="*/ 1399769 w 2652193"/>
              <a:gd name="connsiteY4" fmla="*/ 121342 h 381361"/>
              <a:gd name="connsiteX5" fmla="*/ 2652193 w 2652193"/>
              <a:gd name="connsiteY5" fmla="*/ 117009 h 381361"/>
              <a:gd name="connsiteX6" fmla="*/ 2639192 w 2652193"/>
              <a:gd name="connsiteY6" fmla="*/ 368360 h 381361"/>
              <a:gd name="connsiteX0" fmla="*/ 2639192 w 2652193"/>
              <a:gd name="connsiteY0" fmla="*/ 368360 h 381361"/>
              <a:gd name="connsiteX1" fmla="*/ 0 w 2652193"/>
              <a:gd name="connsiteY1" fmla="*/ 381361 h 381361"/>
              <a:gd name="connsiteX2" fmla="*/ 1542 w 2652193"/>
              <a:gd name="connsiteY2" fmla="*/ 6356 h 381361"/>
              <a:gd name="connsiteX3" fmla="*/ 1252425 w 2652193"/>
              <a:gd name="connsiteY3" fmla="*/ 0 h 381361"/>
              <a:gd name="connsiteX4" fmla="*/ 1399769 w 2652193"/>
              <a:gd name="connsiteY4" fmla="*/ 121342 h 381361"/>
              <a:gd name="connsiteX5" fmla="*/ 2652193 w 2652193"/>
              <a:gd name="connsiteY5" fmla="*/ 117009 h 381361"/>
              <a:gd name="connsiteX6" fmla="*/ 2639192 w 2652193"/>
              <a:gd name="connsiteY6" fmla="*/ 368360 h 381361"/>
              <a:gd name="connsiteX0" fmla="*/ 2639192 w 2652193"/>
              <a:gd name="connsiteY0" fmla="*/ 368360 h 381361"/>
              <a:gd name="connsiteX1" fmla="*/ 0 w 2652193"/>
              <a:gd name="connsiteY1" fmla="*/ 381361 h 381361"/>
              <a:gd name="connsiteX2" fmla="*/ 1542 w 2652193"/>
              <a:gd name="connsiteY2" fmla="*/ 6356 h 381361"/>
              <a:gd name="connsiteX3" fmla="*/ 1240549 w 2652193"/>
              <a:gd name="connsiteY3" fmla="*/ 0 h 381361"/>
              <a:gd name="connsiteX4" fmla="*/ 1399769 w 2652193"/>
              <a:gd name="connsiteY4" fmla="*/ 121342 h 381361"/>
              <a:gd name="connsiteX5" fmla="*/ 2652193 w 2652193"/>
              <a:gd name="connsiteY5" fmla="*/ 117009 h 381361"/>
              <a:gd name="connsiteX6" fmla="*/ 2639192 w 2652193"/>
              <a:gd name="connsiteY6" fmla="*/ 368360 h 381361"/>
              <a:gd name="connsiteX0" fmla="*/ 2639192 w 2652193"/>
              <a:gd name="connsiteY0" fmla="*/ 368360 h 381361"/>
              <a:gd name="connsiteX1" fmla="*/ 0 w 2652193"/>
              <a:gd name="connsiteY1" fmla="*/ 381361 h 381361"/>
              <a:gd name="connsiteX2" fmla="*/ 1542 w 2652193"/>
              <a:gd name="connsiteY2" fmla="*/ 6356 h 381361"/>
              <a:gd name="connsiteX3" fmla="*/ 1240549 w 2652193"/>
              <a:gd name="connsiteY3" fmla="*/ 0 h 381361"/>
              <a:gd name="connsiteX4" fmla="*/ 1349889 w 2652193"/>
              <a:gd name="connsiteY4" fmla="*/ 144456 h 381361"/>
              <a:gd name="connsiteX5" fmla="*/ 2652193 w 2652193"/>
              <a:gd name="connsiteY5" fmla="*/ 117009 h 381361"/>
              <a:gd name="connsiteX6" fmla="*/ 2639192 w 2652193"/>
              <a:gd name="connsiteY6" fmla="*/ 368360 h 381361"/>
              <a:gd name="connsiteX0" fmla="*/ 2639192 w 2652193"/>
              <a:gd name="connsiteY0" fmla="*/ 368360 h 381361"/>
              <a:gd name="connsiteX1" fmla="*/ 0 w 2652193"/>
              <a:gd name="connsiteY1" fmla="*/ 381361 h 381361"/>
              <a:gd name="connsiteX2" fmla="*/ 1542 w 2652193"/>
              <a:gd name="connsiteY2" fmla="*/ 6356 h 381361"/>
              <a:gd name="connsiteX3" fmla="*/ 1240549 w 2652193"/>
              <a:gd name="connsiteY3" fmla="*/ 0 h 381361"/>
              <a:gd name="connsiteX4" fmla="*/ 1392643 w 2652193"/>
              <a:gd name="connsiteY4" fmla="*/ 167569 h 381361"/>
              <a:gd name="connsiteX5" fmla="*/ 2652193 w 2652193"/>
              <a:gd name="connsiteY5" fmla="*/ 117009 h 381361"/>
              <a:gd name="connsiteX6" fmla="*/ 2639192 w 2652193"/>
              <a:gd name="connsiteY6" fmla="*/ 368360 h 381361"/>
              <a:gd name="connsiteX0" fmla="*/ 2639192 w 2652193"/>
              <a:gd name="connsiteY0" fmla="*/ 366049 h 379050"/>
              <a:gd name="connsiteX1" fmla="*/ 0 w 2652193"/>
              <a:gd name="connsiteY1" fmla="*/ 379050 h 379050"/>
              <a:gd name="connsiteX2" fmla="*/ 1542 w 2652193"/>
              <a:gd name="connsiteY2" fmla="*/ 4045 h 379050"/>
              <a:gd name="connsiteX3" fmla="*/ 1235799 w 2652193"/>
              <a:gd name="connsiteY3" fmla="*/ 0 h 379050"/>
              <a:gd name="connsiteX4" fmla="*/ 1392643 w 2652193"/>
              <a:gd name="connsiteY4" fmla="*/ 165258 h 379050"/>
              <a:gd name="connsiteX5" fmla="*/ 2652193 w 2652193"/>
              <a:gd name="connsiteY5" fmla="*/ 114698 h 379050"/>
              <a:gd name="connsiteX6" fmla="*/ 2639192 w 2652193"/>
              <a:gd name="connsiteY6" fmla="*/ 366049 h 379050"/>
              <a:gd name="connsiteX0" fmla="*/ 2639192 w 2652193"/>
              <a:gd name="connsiteY0" fmla="*/ 366049 h 379050"/>
              <a:gd name="connsiteX1" fmla="*/ 0 w 2652193"/>
              <a:gd name="connsiteY1" fmla="*/ 379050 h 379050"/>
              <a:gd name="connsiteX2" fmla="*/ 1542 w 2652193"/>
              <a:gd name="connsiteY2" fmla="*/ 4045 h 379050"/>
              <a:gd name="connsiteX3" fmla="*/ 1235799 w 2652193"/>
              <a:gd name="connsiteY3" fmla="*/ 0 h 379050"/>
              <a:gd name="connsiteX4" fmla="*/ 1392643 w 2652193"/>
              <a:gd name="connsiteY4" fmla="*/ 146768 h 379050"/>
              <a:gd name="connsiteX5" fmla="*/ 2652193 w 2652193"/>
              <a:gd name="connsiteY5" fmla="*/ 114698 h 379050"/>
              <a:gd name="connsiteX6" fmla="*/ 2639192 w 2652193"/>
              <a:gd name="connsiteY6" fmla="*/ 366049 h 379050"/>
              <a:gd name="connsiteX0" fmla="*/ 2639192 w 2652193"/>
              <a:gd name="connsiteY0" fmla="*/ 366049 h 379050"/>
              <a:gd name="connsiteX1" fmla="*/ 0 w 2652193"/>
              <a:gd name="connsiteY1" fmla="*/ 379050 h 379050"/>
              <a:gd name="connsiteX2" fmla="*/ 1542 w 2652193"/>
              <a:gd name="connsiteY2" fmla="*/ 4045 h 379050"/>
              <a:gd name="connsiteX3" fmla="*/ 1235799 w 2652193"/>
              <a:gd name="connsiteY3" fmla="*/ 0 h 379050"/>
              <a:gd name="connsiteX4" fmla="*/ 1392643 w 2652193"/>
              <a:gd name="connsiteY4" fmla="*/ 158324 h 379050"/>
              <a:gd name="connsiteX5" fmla="*/ 2652193 w 2652193"/>
              <a:gd name="connsiteY5" fmla="*/ 114698 h 379050"/>
              <a:gd name="connsiteX6" fmla="*/ 2639192 w 2652193"/>
              <a:gd name="connsiteY6" fmla="*/ 366049 h 379050"/>
              <a:gd name="connsiteX0" fmla="*/ 2639192 w 2652193"/>
              <a:gd name="connsiteY0" fmla="*/ 366049 h 379050"/>
              <a:gd name="connsiteX1" fmla="*/ 0 w 2652193"/>
              <a:gd name="connsiteY1" fmla="*/ 379050 h 379050"/>
              <a:gd name="connsiteX2" fmla="*/ 1542 w 2652193"/>
              <a:gd name="connsiteY2" fmla="*/ 4045 h 379050"/>
              <a:gd name="connsiteX3" fmla="*/ 1235799 w 2652193"/>
              <a:gd name="connsiteY3" fmla="*/ 0 h 379050"/>
              <a:gd name="connsiteX4" fmla="*/ 1399768 w 2652193"/>
              <a:gd name="connsiteY4" fmla="*/ 153702 h 379050"/>
              <a:gd name="connsiteX5" fmla="*/ 2652193 w 2652193"/>
              <a:gd name="connsiteY5" fmla="*/ 114698 h 379050"/>
              <a:gd name="connsiteX6" fmla="*/ 2639192 w 2652193"/>
              <a:gd name="connsiteY6" fmla="*/ 366049 h 379050"/>
              <a:gd name="connsiteX0" fmla="*/ 2639192 w 2642346"/>
              <a:gd name="connsiteY0" fmla="*/ 366049 h 379050"/>
              <a:gd name="connsiteX1" fmla="*/ 0 w 2642346"/>
              <a:gd name="connsiteY1" fmla="*/ 379050 h 379050"/>
              <a:gd name="connsiteX2" fmla="*/ 1542 w 2642346"/>
              <a:gd name="connsiteY2" fmla="*/ 4045 h 379050"/>
              <a:gd name="connsiteX3" fmla="*/ 1235799 w 2642346"/>
              <a:gd name="connsiteY3" fmla="*/ 0 h 379050"/>
              <a:gd name="connsiteX4" fmla="*/ 1399768 w 2642346"/>
              <a:gd name="connsiteY4" fmla="*/ 153702 h 379050"/>
              <a:gd name="connsiteX5" fmla="*/ 2633191 w 2642346"/>
              <a:gd name="connsiteY5" fmla="*/ 151679 h 379050"/>
              <a:gd name="connsiteX6" fmla="*/ 2639192 w 2642346"/>
              <a:gd name="connsiteY6" fmla="*/ 366049 h 379050"/>
              <a:gd name="connsiteX0" fmla="*/ 2639192 w 2642346"/>
              <a:gd name="connsiteY0" fmla="*/ 366049 h 379050"/>
              <a:gd name="connsiteX1" fmla="*/ 0 w 2642346"/>
              <a:gd name="connsiteY1" fmla="*/ 379050 h 379050"/>
              <a:gd name="connsiteX2" fmla="*/ 1542 w 2642346"/>
              <a:gd name="connsiteY2" fmla="*/ 4045 h 379050"/>
              <a:gd name="connsiteX3" fmla="*/ 1235799 w 2642346"/>
              <a:gd name="connsiteY3" fmla="*/ 0 h 379050"/>
              <a:gd name="connsiteX4" fmla="*/ 1399768 w 2642346"/>
              <a:gd name="connsiteY4" fmla="*/ 153702 h 379050"/>
              <a:gd name="connsiteX5" fmla="*/ 2633191 w 2642346"/>
              <a:gd name="connsiteY5" fmla="*/ 153990 h 379050"/>
              <a:gd name="connsiteX6" fmla="*/ 2639192 w 2642346"/>
              <a:gd name="connsiteY6" fmla="*/ 366049 h 379050"/>
              <a:gd name="connsiteX0" fmla="*/ 2639192 w 2642346"/>
              <a:gd name="connsiteY0" fmla="*/ 368361 h 379050"/>
              <a:gd name="connsiteX1" fmla="*/ 0 w 2642346"/>
              <a:gd name="connsiteY1" fmla="*/ 379050 h 379050"/>
              <a:gd name="connsiteX2" fmla="*/ 1542 w 2642346"/>
              <a:gd name="connsiteY2" fmla="*/ 4045 h 379050"/>
              <a:gd name="connsiteX3" fmla="*/ 1235799 w 2642346"/>
              <a:gd name="connsiteY3" fmla="*/ 0 h 379050"/>
              <a:gd name="connsiteX4" fmla="*/ 1399768 w 2642346"/>
              <a:gd name="connsiteY4" fmla="*/ 153702 h 379050"/>
              <a:gd name="connsiteX5" fmla="*/ 2633191 w 2642346"/>
              <a:gd name="connsiteY5" fmla="*/ 153990 h 379050"/>
              <a:gd name="connsiteX6" fmla="*/ 2639192 w 2642346"/>
              <a:gd name="connsiteY6" fmla="*/ 368361 h 379050"/>
              <a:gd name="connsiteX0" fmla="*/ 2627315 w 2633503"/>
              <a:gd name="connsiteY0" fmla="*/ 370673 h 379050"/>
              <a:gd name="connsiteX1" fmla="*/ 0 w 2633503"/>
              <a:gd name="connsiteY1" fmla="*/ 379050 h 379050"/>
              <a:gd name="connsiteX2" fmla="*/ 1542 w 2633503"/>
              <a:gd name="connsiteY2" fmla="*/ 4045 h 379050"/>
              <a:gd name="connsiteX3" fmla="*/ 1235799 w 2633503"/>
              <a:gd name="connsiteY3" fmla="*/ 0 h 379050"/>
              <a:gd name="connsiteX4" fmla="*/ 1399768 w 2633503"/>
              <a:gd name="connsiteY4" fmla="*/ 153702 h 379050"/>
              <a:gd name="connsiteX5" fmla="*/ 2633191 w 2633503"/>
              <a:gd name="connsiteY5" fmla="*/ 153990 h 379050"/>
              <a:gd name="connsiteX6" fmla="*/ 2627315 w 2633503"/>
              <a:gd name="connsiteY6" fmla="*/ 370673 h 379050"/>
              <a:gd name="connsiteX0" fmla="*/ 2627315 w 2633191"/>
              <a:gd name="connsiteY0" fmla="*/ 370673 h 379050"/>
              <a:gd name="connsiteX1" fmla="*/ 0 w 2633191"/>
              <a:gd name="connsiteY1" fmla="*/ 379050 h 379050"/>
              <a:gd name="connsiteX2" fmla="*/ 1542 w 2633191"/>
              <a:gd name="connsiteY2" fmla="*/ 4045 h 379050"/>
              <a:gd name="connsiteX3" fmla="*/ 1235799 w 2633191"/>
              <a:gd name="connsiteY3" fmla="*/ 0 h 379050"/>
              <a:gd name="connsiteX4" fmla="*/ 1399768 w 2633191"/>
              <a:gd name="connsiteY4" fmla="*/ 153702 h 379050"/>
              <a:gd name="connsiteX5" fmla="*/ 2633191 w 2633191"/>
              <a:gd name="connsiteY5" fmla="*/ 153990 h 379050"/>
              <a:gd name="connsiteX6" fmla="*/ 2627315 w 2633191"/>
              <a:gd name="connsiteY6" fmla="*/ 370673 h 379050"/>
              <a:gd name="connsiteX0" fmla="*/ 2634440 w 2635321"/>
              <a:gd name="connsiteY0" fmla="*/ 370673 h 379050"/>
              <a:gd name="connsiteX1" fmla="*/ 0 w 2635321"/>
              <a:gd name="connsiteY1" fmla="*/ 379050 h 379050"/>
              <a:gd name="connsiteX2" fmla="*/ 1542 w 2635321"/>
              <a:gd name="connsiteY2" fmla="*/ 4045 h 379050"/>
              <a:gd name="connsiteX3" fmla="*/ 1235799 w 2635321"/>
              <a:gd name="connsiteY3" fmla="*/ 0 h 379050"/>
              <a:gd name="connsiteX4" fmla="*/ 1399768 w 2635321"/>
              <a:gd name="connsiteY4" fmla="*/ 153702 h 379050"/>
              <a:gd name="connsiteX5" fmla="*/ 2633191 w 2635321"/>
              <a:gd name="connsiteY5" fmla="*/ 153990 h 379050"/>
              <a:gd name="connsiteX6" fmla="*/ 2634440 w 2635321"/>
              <a:gd name="connsiteY6" fmla="*/ 370673 h 379050"/>
              <a:gd name="connsiteX0" fmla="*/ 2634440 w 2635321"/>
              <a:gd name="connsiteY0" fmla="*/ 331380 h 379050"/>
              <a:gd name="connsiteX1" fmla="*/ 0 w 2635321"/>
              <a:gd name="connsiteY1" fmla="*/ 379050 h 379050"/>
              <a:gd name="connsiteX2" fmla="*/ 1542 w 2635321"/>
              <a:gd name="connsiteY2" fmla="*/ 4045 h 379050"/>
              <a:gd name="connsiteX3" fmla="*/ 1235799 w 2635321"/>
              <a:gd name="connsiteY3" fmla="*/ 0 h 379050"/>
              <a:gd name="connsiteX4" fmla="*/ 1399768 w 2635321"/>
              <a:gd name="connsiteY4" fmla="*/ 153702 h 379050"/>
              <a:gd name="connsiteX5" fmla="*/ 2633191 w 2635321"/>
              <a:gd name="connsiteY5" fmla="*/ 153990 h 379050"/>
              <a:gd name="connsiteX6" fmla="*/ 2634440 w 2635321"/>
              <a:gd name="connsiteY6" fmla="*/ 331380 h 379050"/>
              <a:gd name="connsiteX0" fmla="*/ 2634440 w 2634440"/>
              <a:gd name="connsiteY0" fmla="*/ 331380 h 379050"/>
              <a:gd name="connsiteX1" fmla="*/ 0 w 2634440"/>
              <a:gd name="connsiteY1" fmla="*/ 379050 h 379050"/>
              <a:gd name="connsiteX2" fmla="*/ 1542 w 2634440"/>
              <a:gd name="connsiteY2" fmla="*/ 4045 h 379050"/>
              <a:gd name="connsiteX3" fmla="*/ 1235799 w 2634440"/>
              <a:gd name="connsiteY3" fmla="*/ 0 h 379050"/>
              <a:gd name="connsiteX4" fmla="*/ 1399768 w 2634440"/>
              <a:gd name="connsiteY4" fmla="*/ 153702 h 379050"/>
              <a:gd name="connsiteX5" fmla="*/ 2633191 w 2634440"/>
              <a:gd name="connsiteY5" fmla="*/ 153990 h 379050"/>
              <a:gd name="connsiteX6" fmla="*/ 2634440 w 2634440"/>
              <a:gd name="connsiteY6" fmla="*/ 331380 h 379050"/>
              <a:gd name="connsiteX0" fmla="*/ 2634440 w 2634440"/>
              <a:gd name="connsiteY0" fmla="*/ 331380 h 331501"/>
              <a:gd name="connsiteX1" fmla="*/ 0 w 2634440"/>
              <a:gd name="connsiteY1" fmla="*/ 330513 h 331501"/>
              <a:gd name="connsiteX2" fmla="*/ 1542 w 2634440"/>
              <a:gd name="connsiteY2" fmla="*/ 4045 h 331501"/>
              <a:gd name="connsiteX3" fmla="*/ 1235799 w 2634440"/>
              <a:gd name="connsiteY3" fmla="*/ 0 h 331501"/>
              <a:gd name="connsiteX4" fmla="*/ 1399768 w 2634440"/>
              <a:gd name="connsiteY4" fmla="*/ 153702 h 331501"/>
              <a:gd name="connsiteX5" fmla="*/ 2633191 w 2634440"/>
              <a:gd name="connsiteY5" fmla="*/ 153990 h 331501"/>
              <a:gd name="connsiteX6" fmla="*/ 2634440 w 2634440"/>
              <a:gd name="connsiteY6" fmla="*/ 331380 h 331501"/>
              <a:gd name="connsiteX0" fmla="*/ 2634440 w 2634440"/>
              <a:gd name="connsiteY0" fmla="*/ 268975 h 330513"/>
              <a:gd name="connsiteX1" fmla="*/ 0 w 2634440"/>
              <a:gd name="connsiteY1" fmla="*/ 330513 h 330513"/>
              <a:gd name="connsiteX2" fmla="*/ 1542 w 2634440"/>
              <a:gd name="connsiteY2" fmla="*/ 4045 h 330513"/>
              <a:gd name="connsiteX3" fmla="*/ 1235799 w 2634440"/>
              <a:gd name="connsiteY3" fmla="*/ 0 h 330513"/>
              <a:gd name="connsiteX4" fmla="*/ 1399768 w 2634440"/>
              <a:gd name="connsiteY4" fmla="*/ 153702 h 330513"/>
              <a:gd name="connsiteX5" fmla="*/ 2633191 w 2634440"/>
              <a:gd name="connsiteY5" fmla="*/ 153990 h 330513"/>
              <a:gd name="connsiteX6" fmla="*/ 2634440 w 2634440"/>
              <a:gd name="connsiteY6" fmla="*/ 268975 h 330513"/>
              <a:gd name="connsiteX0" fmla="*/ 2624939 w 2633191"/>
              <a:gd name="connsiteY0" fmla="*/ 356804 h 356901"/>
              <a:gd name="connsiteX1" fmla="*/ 0 w 2633191"/>
              <a:gd name="connsiteY1" fmla="*/ 330513 h 356901"/>
              <a:gd name="connsiteX2" fmla="*/ 1542 w 2633191"/>
              <a:gd name="connsiteY2" fmla="*/ 4045 h 356901"/>
              <a:gd name="connsiteX3" fmla="*/ 1235799 w 2633191"/>
              <a:gd name="connsiteY3" fmla="*/ 0 h 356901"/>
              <a:gd name="connsiteX4" fmla="*/ 1399768 w 2633191"/>
              <a:gd name="connsiteY4" fmla="*/ 153702 h 356901"/>
              <a:gd name="connsiteX5" fmla="*/ 2633191 w 2633191"/>
              <a:gd name="connsiteY5" fmla="*/ 153990 h 356901"/>
              <a:gd name="connsiteX6" fmla="*/ 2624939 w 2633191"/>
              <a:gd name="connsiteY6" fmla="*/ 356804 h 356901"/>
              <a:gd name="connsiteX0" fmla="*/ 2643941 w 2643941"/>
              <a:gd name="connsiteY0" fmla="*/ 338314 h 338427"/>
              <a:gd name="connsiteX1" fmla="*/ 0 w 2643941"/>
              <a:gd name="connsiteY1" fmla="*/ 330513 h 338427"/>
              <a:gd name="connsiteX2" fmla="*/ 1542 w 2643941"/>
              <a:gd name="connsiteY2" fmla="*/ 4045 h 338427"/>
              <a:gd name="connsiteX3" fmla="*/ 1235799 w 2643941"/>
              <a:gd name="connsiteY3" fmla="*/ 0 h 338427"/>
              <a:gd name="connsiteX4" fmla="*/ 1399768 w 2643941"/>
              <a:gd name="connsiteY4" fmla="*/ 153702 h 338427"/>
              <a:gd name="connsiteX5" fmla="*/ 2633191 w 2643941"/>
              <a:gd name="connsiteY5" fmla="*/ 153990 h 338427"/>
              <a:gd name="connsiteX6" fmla="*/ 2643941 w 2643941"/>
              <a:gd name="connsiteY6" fmla="*/ 338314 h 338427"/>
              <a:gd name="connsiteX0" fmla="*/ 2643941 w 2643941"/>
              <a:gd name="connsiteY0" fmla="*/ 333692 h 333810"/>
              <a:gd name="connsiteX1" fmla="*/ 0 w 2643941"/>
              <a:gd name="connsiteY1" fmla="*/ 330513 h 333810"/>
              <a:gd name="connsiteX2" fmla="*/ 1542 w 2643941"/>
              <a:gd name="connsiteY2" fmla="*/ 4045 h 333810"/>
              <a:gd name="connsiteX3" fmla="*/ 1235799 w 2643941"/>
              <a:gd name="connsiteY3" fmla="*/ 0 h 333810"/>
              <a:gd name="connsiteX4" fmla="*/ 1399768 w 2643941"/>
              <a:gd name="connsiteY4" fmla="*/ 153702 h 333810"/>
              <a:gd name="connsiteX5" fmla="*/ 2633191 w 2643941"/>
              <a:gd name="connsiteY5" fmla="*/ 153990 h 333810"/>
              <a:gd name="connsiteX6" fmla="*/ 2643941 w 2643941"/>
              <a:gd name="connsiteY6" fmla="*/ 333692 h 333810"/>
              <a:gd name="connsiteX0" fmla="*/ 2643941 w 2849106"/>
              <a:gd name="connsiteY0" fmla="*/ 333692 h 333692"/>
              <a:gd name="connsiteX1" fmla="*/ 0 w 2849106"/>
              <a:gd name="connsiteY1" fmla="*/ 330513 h 333692"/>
              <a:gd name="connsiteX2" fmla="*/ 1542 w 2849106"/>
              <a:gd name="connsiteY2" fmla="*/ 4045 h 333692"/>
              <a:gd name="connsiteX3" fmla="*/ 1235799 w 2849106"/>
              <a:gd name="connsiteY3" fmla="*/ 0 h 333692"/>
              <a:gd name="connsiteX4" fmla="*/ 1399768 w 2849106"/>
              <a:gd name="connsiteY4" fmla="*/ 153702 h 333692"/>
              <a:gd name="connsiteX5" fmla="*/ 2633191 w 2849106"/>
              <a:gd name="connsiteY5" fmla="*/ 153990 h 333692"/>
              <a:gd name="connsiteX6" fmla="*/ 2679301 w 2849106"/>
              <a:gd name="connsiteY6" fmla="*/ 249617 h 333692"/>
              <a:gd name="connsiteX7" fmla="*/ 2643941 w 2849106"/>
              <a:gd name="connsiteY7" fmla="*/ 333692 h 333692"/>
              <a:gd name="connsiteX0" fmla="*/ 2643941 w 2839671"/>
              <a:gd name="connsiteY0" fmla="*/ 333692 h 333692"/>
              <a:gd name="connsiteX1" fmla="*/ 0 w 2839671"/>
              <a:gd name="connsiteY1" fmla="*/ 330513 h 333692"/>
              <a:gd name="connsiteX2" fmla="*/ 1542 w 2839671"/>
              <a:gd name="connsiteY2" fmla="*/ 4045 h 333692"/>
              <a:gd name="connsiteX3" fmla="*/ 1235799 w 2839671"/>
              <a:gd name="connsiteY3" fmla="*/ 0 h 333692"/>
              <a:gd name="connsiteX4" fmla="*/ 1399768 w 2839671"/>
              <a:gd name="connsiteY4" fmla="*/ 153702 h 333692"/>
              <a:gd name="connsiteX5" fmla="*/ 2633191 w 2839671"/>
              <a:gd name="connsiteY5" fmla="*/ 153990 h 333692"/>
              <a:gd name="connsiteX6" fmla="*/ 2679301 w 2839671"/>
              <a:gd name="connsiteY6" fmla="*/ 249617 h 333692"/>
              <a:gd name="connsiteX7" fmla="*/ 2643941 w 2839671"/>
              <a:gd name="connsiteY7" fmla="*/ 333692 h 333692"/>
              <a:gd name="connsiteX0" fmla="*/ 2643941 w 2839671"/>
              <a:gd name="connsiteY0" fmla="*/ 333692 h 333692"/>
              <a:gd name="connsiteX1" fmla="*/ 0 w 2839671"/>
              <a:gd name="connsiteY1" fmla="*/ 330513 h 333692"/>
              <a:gd name="connsiteX2" fmla="*/ 1542 w 2839671"/>
              <a:gd name="connsiteY2" fmla="*/ 4045 h 333692"/>
              <a:gd name="connsiteX3" fmla="*/ 1235799 w 2839671"/>
              <a:gd name="connsiteY3" fmla="*/ 0 h 333692"/>
              <a:gd name="connsiteX4" fmla="*/ 1399768 w 2839671"/>
              <a:gd name="connsiteY4" fmla="*/ 153702 h 333692"/>
              <a:gd name="connsiteX5" fmla="*/ 2633191 w 2839671"/>
              <a:gd name="connsiteY5" fmla="*/ 153990 h 333692"/>
              <a:gd name="connsiteX6" fmla="*/ 2679301 w 2839671"/>
              <a:gd name="connsiteY6" fmla="*/ 249617 h 333692"/>
              <a:gd name="connsiteX7" fmla="*/ 2643941 w 2839671"/>
              <a:gd name="connsiteY7" fmla="*/ 333692 h 333692"/>
              <a:gd name="connsiteX0" fmla="*/ 2643941 w 2889606"/>
              <a:gd name="connsiteY0" fmla="*/ 333692 h 333692"/>
              <a:gd name="connsiteX1" fmla="*/ 0 w 2889606"/>
              <a:gd name="connsiteY1" fmla="*/ 330513 h 333692"/>
              <a:gd name="connsiteX2" fmla="*/ 1542 w 2889606"/>
              <a:gd name="connsiteY2" fmla="*/ 4045 h 333692"/>
              <a:gd name="connsiteX3" fmla="*/ 1235799 w 2889606"/>
              <a:gd name="connsiteY3" fmla="*/ 0 h 333692"/>
              <a:gd name="connsiteX4" fmla="*/ 1399768 w 2889606"/>
              <a:gd name="connsiteY4" fmla="*/ 153702 h 333692"/>
              <a:gd name="connsiteX5" fmla="*/ 2633191 w 2889606"/>
              <a:gd name="connsiteY5" fmla="*/ 153990 h 333692"/>
              <a:gd name="connsiteX6" fmla="*/ 2643941 w 2889606"/>
              <a:gd name="connsiteY6" fmla="*/ 333692 h 333692"/>
              <a:gd name="connsiteX0" fmla="*/ 2643941 w 2643941"/>
              <a:gd name="connsiteY0" fmla="*/ 333692 h 333692"/>
              <a:gd name="connsiteX1" fmla="*/ 0 w 2643941"/>
              <a:gd name="connsiteY1" fmla="*/ 330513 h 333692"/>
              <a:gd name="connsiteX2" fmla="*/ 1542 w 2643941"/>
              <a:gd name="connsiteY2" fmla="*/ 4045 h 333692"/>
              <a:gd name="connsiteX3" fmla="*/ 1235799 w 2643941"/>
              <a:gd name="connsiteY3" fmla="*/ 0 h 333692"/>
              <a:gd name="connsiteX4" fmla="*/ 1399768 w 2643941"/>
              <a:gd name="connsiteY4" fmla="*/ 153702 h 333692"/>
              <a:gd name="connsiteX5" fmla="*/ 2633191 w 2643941"/>
              <a:gd name="connsiteY5" fmla="*/ 153990 h 333692"/>
              <a:gd name="connsiteX6" fmla="*/ 2643941 w 2643941"/>
              <a:gd name="connsiteY6" fmla="*/ 333692 h 333692"/>
              <a:gd name="connsiteX0" fmla="*/ 2643941 w 2703054"/>
              <a:gd name="connsiteY0" fmla="*/ 333692 h 333692"/>
              <a:gd name="connsiteX1" fmla="*/ 0 w 2703054"/>
              <a:gd name="connsiteY1" fmla="*/ 330513 h 333692"/>
              <a:gd name="connsiteX2" fmla="*/ 1542 w 2703054"/>
              <a:gd name="connsiteY2" fmla="*/ 4045 h 333692"/>
              <a:gd name="connsiteX3" fmla="*/ 1235799 w 2703054"/>
              <a:gd name="connsiteY3" fmla="*/ 0 h 333692"/>
              <a:gd name="connsiteX4" fmla="*/ 1399768 w 2703054"/>
              <a:gd name="connsiteY4" fmla="*/ 153702 h 333692"/>
              <a:gd name="connsiteX5" fmla="*/ 2633191 w 2703054"/>
              <a:gd name="connsiteY5" fmla="*/ 153990 h 333692"/>
              <a:gd name="connsiteX6" fmla="*/ 2703054 w 2703054"/>
              <a:gd name="connsiteY6" fmla="*/ 240373 h 333692"/>
              <a:gd name="connsiteX7" fmla="*/ 2643941 w 2703054"/>
              <a:gd name="connsiteY7" fmla="*/ 333692 h 333692"/>
              <a:gd name="connsiteX0" fmla="*/ 2643941 w 2707804"/>
              <a:gd name="connsiteY0" fmla="*/ 333692 h 333692"/>
              <a:gd name="connsiteX1" fmla="*/ 0 w 2707804"/>
              <a:gd name="connsiteY1" fmla="*/ 330513 h 333692"/>
              <a:gd name="connsiteX2" fmla="*/ 1542 w 2707804"/>
              <a:gd name="connsiteY2" fmla="*/ 4045 h 333692"/>
              <a:gd name="connsiteX3" fmla="*/ 1235799 w 2707804"/>
              <a:gd name="connsiteY3" fmla="*/ 0 h 333692"/>
              <a:gd name="connsiteX4" fmla="*/ 1399768 w 2707804"/>
              <a:gd name="connsiteY4" fmla="*/ 153702 h 333692"/>
              <a:gd name="connsiteX5" fmla="*/ 2633191 w 2707804"/>
              <a:gd name="connsiteY5" fmla="*/ 153990 h 333692"/>
              <a:gd name="connsiteX6" fmla="*/ 2707804 w 2707804"/>
              <a:gd name="connsiteY6" fmla="*/ 254241 h 333692"/>
              <a:gd name="connsiteX7" fmla="*/ 2643941 w 2707804"/>
              <a:gd name="connsiteY7" fmla="*/ 333692 h 333692"/>
              <a:gd name="connsiteX0" fmla="*/ 2643941 w 2707804"/>
              <a:gd name="connsiteY0" fmla="*/ 333692 h 333692"/>
              <a:gd name="connsiteX1" fmla="*/ 0 w 2707804"/>
              <a:gd name="connsiteY1" fmla="*/ 330513 h 333692"/>
              <a:gd name="connsiteX2" fmla="*/ 1542 w 2707804"/>
              <a:gd name="connsiteY2" fmla="*/ 4045 h 333692"/>
              <a:gd name="connsiteX3" fmla="*/ 1235799 w 2707804"/>
              <a:gd name="connsiteY3" fmla="*/ 0 h 333692"/>
              <a:gd name="connsiteX4" fmla="*/ 1399768 w 2707804"/>
              <a:gd name="connsiteY4" fmla="*/ 153702 h 333692"/>
              <a:gd name="connsiteX5" fmla="*/ 2633191 w 2707804"/>
              <a:gd name="connsiteY5" fmla="*/ 153990 h 333692"/>
              <a:gd name="connsiteX6" fmla="*/ 2707804 w 2707804"/>
              <a:gd name="connsiteY6" fmla="*/ 249618 h 333692"/>
              <a:gd name="connsiteX7" fmla="*/ 2643941 w 2707804"/>
              <a:gd name="connsiteY7" fmla="*/ 333692 h 333692"/>
              <a:gd name="connsiteX0" fmla="*/ 2636816 w 2707804"/>
              <a:gd name="connsiteY0" fmla="*/ 333692 h 333692"/>
              <a:gd name="connsiteX1" fmla="*/ 0 w 2707804"/>
              <a:gd name="connsiteY1" fmla="*/ 330513 h 333692"/>
              <a:gd name="connsiteX2" fmla="*/ 1542 w 2707804"/>
              <a:gd name="connsiteY2" fmla="*/ 4045 h 333692"/>
              <a:gd name="connsiteX3" fmla="*/ 1235799 w 2707804"/>
              <a:gd name="connsiteY3" fmla="*/ 0 h 333692"/>
              <a:gd name="connsiteX4" fmla="*/ 1399768 w 2707804"/>
              <a:gd name="connsiteY4" fmla="*/ 153702 h 333692"/>
              <a:gd name="connsiteX5" fmla="*/ 2633191 w 2707804"/>
              <a:gd name="connsiteY5" fmla="*/ 153990 h 333692"/>
              <a:gd name="connsiteX6" fmla="*/ 2707804 w 2707804"/>
              <a:gd name="connsiteY6" fmla="*/ 249618 h 333692"/>
              <a:gd name="connsiteX7" fmla="*/ 2636816 w 2707804"/>
              <a:gd name="connsiteY7" fmla="*/ 333692 h 333692"/>
              <a:gd name="connsiteX0" fmla="*/ 2636816 w 2707804"/>
              <a:gd name="connsiteY0" fmla="*/ 333692 h 333692"/>
              <a:gd name="connsiteX1" fmla="*/ 0 w 2707804"/>
              <a:gd name="connsiteY1" fmla="*/ 330513 h 333692"/>
              <a:gd name="connsiteX2" fmla="*/ 1542 w 2707804"/>
              <a:gd name="connsiteY2" fmla="*/ 4045 h 333692"/>
              <a:gd name="connsiteX3" fmla="*/ 1235799 w 2707804"/>
              <a:gd name="connsiteY3" fmla="*/ 0 h 333692"/>
              <a:gd name="connsiteX4" fmla="*/ 1399768 w 2707804"/>
              <a:gd name="connsiteY4" fmla="*/ 153702 h 333692"/>
              <a:gd name="connsiteX5" fmla="*/ 2633191 w 2707804"/>
              <a:gd name="connsiteY5" fmla="*/ 153990 h 333692"/>
              <a:gd name="connsiteX6" fmla="*/ 2707804 w 2707804"/>
              <a:gd name="connsiteY6" fmla="*/ 249618 h 333692"/>
              <a:gd name="connsiteX7" fmla="*/ 2636816 w 2707804"/>
              <a:gd name="connsiteY7" fmla="*/ 333692 h 333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07804" h="333692">
                <a:moveTo>
                  <a:pt x="2636816" y="333692"/>
                </a:moveTo>
                <a:lnTo>
                  <a:pt x="0" y="330513"/>
                </a:lnTo>
                <a:lnTo>
                  <a:pt x="1542" y="4045"/>
                </a:lnTo>
                <a:lnTo>
                  <a:pt x="1235799" y="0"/>
                </a:lnTo>
                <a:lnTo>
                  <a:pt x="1399768" y="153702"/>
                </a:lnTo>
                <a:lnTo>
                  <a:pt x="2633191" y="153990"/>
                </a:lnTo>
                <a:lnTo>
                  <a:pt x="2707804" y="249618"/>
                </a:lnTo>
                <a:lnTo>
                  <a:pt x="2636816" y="333692"/>
                </a:lnTo>
                <a:close/>
              </a:path>
            </a:pathLst>
          </a:custGeom>
          <a:solidFill>
            <a:srgbClr val="FFFF00">
              <a:alpha val="4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E6DBF7A-ADAB-4AED-9A32-6FC2AF7BD009}"/>
              </a:ext>
            </a:extLst>
          </p:cNvPr>
          <p:cNvSpPr/>
          <p:nvPr/>
        </p:nvSpPr>
        <p:spPr>
          <a:xfrm>
            <a:off x="2440971" y="2592030"/>
            <a:ext cx="176212" cy="1616869"/>
          </a:xfrm>
          <a:custGeom>
            <a:avLst/>
            <a:gdLst>
              <a:gd name="connsiteX0" fmla="*/ 154781 w 176212"/>
              <a:gd name="connsiteY0" fmla="*/ 152400 h 1559719"/>
              <a:gd name="connsiteX1" fmla="*/ 0 w 176212"/>
              <a:gd name="connsiteY1" fmla="*/ 0 h 1559719"/>
              <a:gd name="connsiteX2" fmla="*/ 0 w 176212"/>
              <a:gd name="connsiteY2" fmla="*/ 1559719 h 1559719"/>
              <a:gd name="connsiteX3" fmla="*/ 176212 w 176212"/>
              <a:gd name="connsiteY3" fmla="*/ 1559719 h 1559719"/>
              <a:gd name="connsiteX4" fmla="*/ 154781 w 176212"/>
              <a:gd name="connsiteY4" fmla="*/ 152400 h 1559719"/>
              <a:gd name="connsiteX0" fmla="*/ 154781 w 176212"/>
              <a:gd name="connsiteY0" fmla="*/ 152400 h 1616876"/>
              <a:gd name="connsiteX1" fmla="*/ 0 w 176212"/>
              <a:gd name="connsiteY1" fmla="*/ 0 h 1616876"/>
              <a:gd name="connsiteX2" fmla="*/ 0 w 176212"/>
              <a:gd name="connsiteY2" fmla="*/ 1559719 h 1616876"/>
              <a:gd name="connsiteX3" fmla="*/ 88106 w 176212"/>
              <a:gd name="connsiteY3" fmla="*/ 1616869 h 1616876"/>
              <a:gd name="connsiteX4" fmla="*/ 176212 w 176212"/>
              <a:gd name="connsiteY4" fmla="*/ 1559719 h 1616876"/>
              <a:gd name="connsiteX5" fmla="*/ 154781 w 176212"/>
              <a:gd name="connsiteY5" fmla="*/ 152400 h 1616876"/>
              <a:gd name="connsiteX0" fmla="*/ 154781 w 176212"/>
              <a:gd name="connsiteY0" fmla="*/ 152400 h 1616869"/>
              <a:gd name="connsiteX1" fmla="*/ 0 w 176212"/>
              <a:gd name="connsiteY1" fmla="*/ 0 h 1616869"/>
              <a:gd name="connsiteX2" fmla="*/ 0 w 176212"/>
              <a:gd name="connsiteY2" fmla="*/ 1559719 h 1616869"/>
              <a:gd name="connsiteX3" fmla="*/ 88106 w 176212"/>
              <a:gd name="connsiteY3" fmla="*/ 1616869 h 1616869"/>
              <a:gd name="connsiteX4" fmla="*/ 176212 w 176212"/>
              <a:gd name="connsiteY4" fmla="*/ 1559719 h 1616869"/>
              <a:gd name="connsiteX5" fmla="*/ 154781 w 176212"/>
              <a:gd name="connsiteY5" fmla="*/ 152400 h 1616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6212" h="1616869">
                <a:moveTo>
                  <a:pt x="154781" y="152400"/>
                </a:moveTo>
                <a:lnTo>
                  <a:pt x="0" y="0"/>
                </a:lnTo>
                <a:lnTo>
                  <a:pt x="0" y="1559719"/>
                </a:lnTo>
                <a:lnTo>
                  <a:pt x="88106" y="1616869"/>
                </a:lnTo>
                <a:lnTo>
                  <a:pt x="176212" y="1559719"/>
                </a:lnTo>
                <a:lnTo>
                  <a:pt x="154781" y="152400"/>
                </a:lnTo>
                <a:close/>
              </a:path>
            </a:pathLst>
          </a:custGeom>
          <a:solidFill>
            <a:srgbClr val="FFFF00">
              <a:alpha val="4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0A0124-C8E1-458A-BE0D-C045251AE0E9}"/>
              </a:ext>
            </a:extLst>
          </p:cNvPr>
          <p:cNvSpPr txBox="1"/>
          <p:nvPr/>
        </p:nvSpPr>
        <p:spPr>
          <a:xfrm>
            <a:off x="3183921" y="2677368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Beam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2604DB-E049-43DA-86A8-9C3E583E8E0D}"/>
              </a:ext>
            </a:extLst>
          </p:cNvPr>
          <p:cNvSpPr txBox="1"/>
          <p:nvPr/>
        </p:nvSpPr>
        <p:spPr>
          <a:xfrm>
            <a:off x="1467596" y="2575748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SR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C6BBDDA-8584-4E5F-A924-B24930161C37}"/>
              </a:ext>
            </a:extLst>
          </p:cNvPr>
          <p:cNvCxnSpPr/>
          <p:nvPr/>
        </p:nvCxnSpPr>
        <p:spPr>
          <a:xfrm>
            <a:off x="1230641" y="2891772"/>
            <a:ext cx="263052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096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E07D4-D6EE-4BFB-8BFF-2720C5508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New source timeline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15139-ABC9-49CF-AF0B-9B8F5BEC68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 and install new extraction tank</a:t>
            </a:r>
          </a:p>
          <a:p>
            <a:r>
              <a:rPr lang="en-US" dirty="0"/>
              <a:t>Validate RF impedance</a:t>
            </a:r>
          </a:p>
          <a:p>
            <a:pPr lvl="1"/>
            <a:r>
              <a:rPr lang="en-US" dirty="0"/>
              <a:t>Simulations, stretched wire, </a:t>
            </a:r>
            <a:r>
              <a:rPr lang="en-US" dirty="0">
                <a:solidFill>
                  <a:srgbClr val="FF0000"/>
                </a:solidFill>
              </a:rPr>
              <a:t>beam tests</a:t>
            </a:r>
          </a:p>
          <a:p>
            <a:r>
              <a:rPr lang="en-US" dirty="0"/>
              <a:t>Enlarge beam pipe between D4 and new BSRTM</a:t>
            </a:r>
          </a:p>
          <a:p>
            <a:r>
              <a:rPr lang="en-US" dirty="0"/>
              <a:t>Install shielding, optics and instruments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E83E19-4C43-4F18-B681-A8B9E6D9BFD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1/4/2022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9E954-E129-4580-801A-AACAD2F5D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BSRTMB MPP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D309DA-1B42-46E4-831E-5A25EF0F65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117376C-8CFC-4FDB-8D3B-62B73700F3FA}"/>
              </a:ext>
            </a:extLst>
          </p:cNvPr>
          <p:cNvSpPr/>
          <p:nvPr/>
        </p:nvSpPr>
        <p:spPr>
          <a:xfrm>
            <a:off x="8314928" y="1155191"/>
            <a:ext cx="224393" cy="295174"/>
          </a:xfrm>
          <a:custGeom>
            <a:avLst/>
            <a:gdLst>
              <a:gd name="connsiteX0" fmla="*/ 0 w 224393"/>
              <a:gd name="connsiteY0" fmla="*/ 11300 h 292411"/>
              <a:gd name="connsiteX1" fmla="*/ 5610 w 224393"/>
              <a:gd name="connsiteY1" fmla="*/ 39350 h 292411"/>
              <a:gd name="connsiteX2" fmla="*/ 33659 w 224393"/>
              <a:gd name="connsiteY2" fmla="*/ 101058 h 292411"/>
              <a:gd name="connsiteX3" fmla="*/ 39269 w 224393"/>
              <a:gd name="connsiteY3" fmla="*/ 145936 h 292411"/>
              <a:gd name="connsiteX4" fmla="*/ 50488 w 224393"/>
              <a:gd name="connsiteY4" fmla="*/ 185205 h 292411"/>
              <a:gd name="connsiteX5" fmla="*/ 67318 w 224393"/>
              <a:gd name="connsiteY5" fmla="*/ 258132 h 292411"/>
              <a:gd name="connsiteX6" fmla="*/ 72928 w 224393"/>
              <a:gd name="connsiteY6" fmla="*/ 291791 h 292411"/>
              <a:gd name="connsiteX7" fmla="*/ 78537 w 224393"/>
              <a:gd name="connsiteY7" fmla="*/ 252523 h 292411"/>
              <a:gd name="connsiteX8" fmla="*/ 84147 w 224393"/>
              <a:gd name="connsiteY8" fmla="*/ 207644 h 292411"/>
              <a:gd name="connsiteX9" fmla="*/ 145855 w 224393"/>
              <a:gd name="connsiteY9" fmla="*/ 56179 h 292411"/>
              <a:gd name="connsiteX10" fmla="*/ 173904 w 224393"/>
              <a:gd name="connsiteY10" fmla="*/ 28130 h 292411"/>
              <a:gd name="connsiteX11" fmla="*/ 190734 w 224393"/>
              <a:gd name="connsiteY11" fmla="*/ 16910 h 292411"/>
              <a:gd name="connsiteX12" fmla="*/ 224393 w 224393"/>
              <a:gd name="connsiteY12" fmla="*/ 81 h 292411"/>
              <a:gd name="connsiteX0" fmla="*/ 0 w 224393"/>
              <a:gd name="connsiteY0" fmla="*/ 11300 h 292411"/>
              <a:gd name="connsiteX1" fmla="*/ 5610 w 224393"/>
              <a:gd name="connsiteY1" fmla="*/ 39350 h 292411"/>
              <a:gd name="connsiteX2" fmla="*/ 39269 w 224393"/>
              <a:gd name="connsiteY2" fmla="*/ 145936 h 292411"/>
              <a:gd name="connsiteX3" fmla="*/ 50488 w 224393"/>
              <a:gd name="connsiteY3" fmla="*/ 185205 h 292411"/>
              <a:gd name="connsiteX4" fmla="*/ 67318 w 224393"/>
              <a:gd name="connsiteY4" fmla="*/ 258132 h 292411"/>
              <a:gd name="connsiteX5" fmla="*/ 72928 w 224393"/>
              <a:gd name="connsiteY5" fmla="*/ 291791 h 292411"/>
              <a:gd name="connsiteX6" fmla="*/ 78537 w 224393"/>
              <a:gd name="connsiteY6" fmla="*/ 252523 h 292411"/>
              <a:gd name="connsiteX7" fmla="*/ 84147 w 224393"/>
              <a:gd name="connsiteY7" fmla="*/ 207644 h 292411"/>
              <a:gd name="connsiteX8" fmla="*/ 145855 w 224393"/>
              <a:gd name="connsiteY8" fmla="*/ 56179 h 292411"/>
              <a:gd name="connsiteX9" fmla="*/ 173904 w 224393"/>
              <a:gd name="connsiteY9" fmla="*/ 28130 h 292411"/>
              <a:gd name="connsiteX10" fmla="*/ 190734 w 224393"/>
              <a:gd name="connsiteY10" fmla="*/ 16910 h 292411"/>
              <a:gd name="connsiteX11" fmla="*/ 224393 w 224393"/>
              <a:gd name="connsiteY11" fmla="*/ 81 h 292411"/>
              <a:gd name="connsiteX0" fmla="*/ 0 w 224393"/>
              <a:gd name="connsiteY0" fmla="*/ 11300 h 292411"/>
              <a:gd name="connsiteX1" fmla="*/ 5610 w 224393"/>
              <a:gd name="connsiteY1" fmla="*/ 39350 h 292411"/>
              <a:gd name="connsiteX2" fmla="*/ 50488 w 224393"/>
              <a:gd name="connsiteY2" fmla="*/ 185205 h 292411"/>
              <a:gd name="connsiteX3" fmla="*/ 67318 w 224393"/>
              <a:gd name="connsiteY3" fmla="*/ 258132 h 292411"/>
              <a:gd name="connsiteX4" fmla="*/ 72928 w 224393"/>
              <a:gd name="connsiteY4" fmla="*/ 291791 h 292411"/>
              <a:gd name="connsiteX5" fmla="*/ 78537 w 224393"/>
              <a:gd name="connsiteY5" fmla="*/ 252523 h 292411"/>
              <a:gd name="connsiteX6" fmla="*/ 84147 w 224393"/>
              <a:gd name="connsiteY6" fmla="*/ 207644 h 292411"/>
              <a:gd name="connsiteX7" fmla="*/ 145855 w 224393"/>
              <a:gd name="connsiteY7" fmla="*/ 56179 h 292411"/>
              <a:gd name="connsiteX8" fmla="*/ 173904 w 224393"/>
              <a:gd name="connsiteY8" fmla="*/ 28130 h 292411"/>
              <a:gd name="connsiteX9" fmla="*/ 190734 w 224393"/>
              <a:gd name="connsiteY9" fmla="*/ 16910 h 292411"/>
              <a:gd name="connsiteX10" fmla="*/ 224393 w 224393"/>
              <a:gd name="connsiteY10" fmla="*/ 81 h 292411"/>
              <a:gd name="connsiteX0" fmla="*/ 0 w 224393"/>
              <a:gd name="connsiteY0" fmla="*/ 11300 h 292411"/>
              <a:gd name="connsiteX1" fmla="*/ 50488 w 224393"/>
              <a:gd name="connsiteY1" fmla="*/ 185205 h 292411"/>
              <a:gd name="connsiteX2" fmla="*/ 67318 w 224393"/>
              <a:gd name="connsiteY2" fmla="*/ 258132 h 292411"/>
              <a:gd name="connsiteX3" fmla="*/ 72928 w 224393"/>
              <a:gd name="connsiteY3" fmla="*/ 291791 h 292411"/>
              <a:gd name="connsiteX4" fmla="*/ 78537 w 224393"/>
              <a:gd name="connsiteY4" fmla="*/ 252523 h 292411"/>
              <a:gd name="connsiteX5" fmla="*/ 84147 w 224393"/>
              <a:gd name="connsiteY5" fmla="*/ 207644 h 292411"/>
              <a:gd name="connsiteX6" fmla="*/ 145855 w 224393"/>
              <a:gd name="connsiteY6" fmla="*/ 56179 h 292411"/>
              <a:gd name="connsiteX7" fmla="*/ 173904 w 224393"/>
              <a:gd name="connsiteY7" fmla="*/ 28130 h 292411"/>
              <a:gd name="connsiteX8" fmla="*/ 190734 w 224393"/>
              <a:gd name="connsiteY8" fmla="*/ 16910 h 292411"/>
              <a:gd name="connsiteX9" fmla="*/ 224393 w 224393"/>
              <a:gd name="connsiteY9" fmla="*/ 81 h 292411"/>
              <a:gd name="connsiteX0" fmla="*/ 0 w 224393"/>
              <a:gd name="connsiteY0" fmla="*/ 11300 h 292411"/>
              <a:gd name="connsiteX1" fmla="*/ 67318 w 224393"/>
              <a:gd name="connsiteY1" fmla="*/ 258132 h 292411"/>
              <a:gd name="connsiteX2" fmla="*/ 72928 w 224393"/>
              <a:gd name="connsiteY2" fmla="*/ 291791 h 292411"/>
              <a:gd name="connsiteX3" fmla="*/ 78537 w 224393"/>
              <a:gd name="connsiteY3" fmla="*/ 252523 h 292411"/>
              <a:gd name="connsiteX4" fmla="*/ 84147 w 224393"/>
              <a:gd name="connsiteY4" fmla="*/ 207644 h 292411"/>
              <a:gd name="connsiteX5" fmla="*/ 145855 w 224393"/>
              <a:gd name="connsiteY5" fmla="*/ 56179 h 292411"/>
              <a:gd name="connsiteX6" fmla="*/ 173904 w 224393"/>
              <a:gd name="connsiteY6" fmla="*/ 28130 h 292411"/>
              <a:gd name="connsiteX7" fmla="*/ 190734 w 224393"/>
              <a:gd name="connsiteY7" fmla="*/ 16910 h 292411"/>
              <a:gd name="connsiteX8" fmla="*/ 224393 w 224393"/>
              <a:gd name="connsiteY8" fmla="*/ 81 h 292411"/>
              <a:gd name="connsiteX0" fmla="*/ 0 w 224393"/>
              <a:gd name="connsiteY0" fmla="*/ 11300 h 293226"/>
              <a:gd name="connsiteX1" fmla="*/ 67318 w 224393"/>
              <a:gd name="connsiteY1" fmla="*/ 258132 h 293226"/>
              <a:gd name="connsiteX2" fmla="*/ 72928 w 224393"/>
              <a:gd name="connsiteY2" fmla="*/ 291791 h 293226"/>
              <a:gd name="connsiteX3" fmla="*/ 84147 w 224393"/>
              <a:gd name="connsiteY3" fmla="*/ 207644 h 293226"/>
              <a:gd name="connsiteX4" fmla="*/ 145855 w 224393"/>
              <a:gd name="connsiteY4" fmla="*/ 56179 h 293226"/>
              <a:gd name="connsiteX5" fmla="*/ 173904 w 224393"/>
              <a:gd name="connsiteY5" fmla="*/ 28130 h 293226"/>
              <a:gd name="connsiteX6" fmla="*/ 190734 w 224393"/>
              <a:gd name="connsiteY6" fmla="*/ 16910 h 293226"/>
              <a:gd name="connsiteX7" fmla="*/ 224393 w 224393"/>
              <a:gd name="connsiteY7" fmla="*/ 81 h 293226"/>
              <a:gd name="connsiteX0" fmla="*/ 0 w 224393"/>
              <a:gd name="connsiteY0" fmla="*/ 11300 h 299647"/>
              <a:gd name="connsiteX1" fmla="*/ 72928 w 224393"/>
              <a:gd name="connsiteY1" fmla="*/ 291791 h 299647"/>
              <a:gd name="connsiteX2" fmla="*/ 84147 w 224393"/>
              <a:gd name="connsiteY2" fmla="*/ 207644 h 299647"/>
              <a:gd name="connsiteX3" fmla="*/ 145855 w 224393"/>
              <a:gd name="connsiteY3" fmla="*/ 56179 h 299647"/>
              <a:gd name="connsiteX4" fmla="*/ 173904 w 224393"/>
              <a:gd name="connsiteY4" fmla="*/ 28130 h 299647"/>
              <a:gd name="connsiteX5" fmla="*/ 190734 w 224393"/>
              <a:gd name="connsiteY5" fmla="*/ 16910 h 299647"/>
              <a:gd name="connsiteX6" fmla="*/ 224393 w 224393"/>
              <a:gd name="connsiteY6" fmla="*/ 81 h 299647"/>
              <a:gd name="connsiteX0" fmla="*/ 0 w 224393"/>
              <a:gd name="connsiteY0" fmla="*/ 11300 h 293734"/>
              <a:gd name="connsiteX1" fmla="*/ 72928 w 224393"/>
              <a:gd name="connsiteY1" fmla="*/ 291791 h 293734"/>
              <a:gd name="connsiteX2" fmla="*/ 105108 w 224393"/>
              <a:gd name="connsiteY2" fmla="*/ 131663 h 293734"/>
              <a:gd name="connsiteX3" fmla="*/ 145855 w 224393"/>
              <a:gd name="connsiteY3" fmla="*/ 56179 h 293734"/>
              <a:gd name="connsiteX4" fmla="*/ 173904 w 224393"/>
              <a:gd name="connsiteY4" fmla="*/ 28130 h 293734"/>
              <a:gd name="connsiteX5" fmla="*/ 190734 w 224393"/>
              <a:gd name="connsiteY5" fmla="*/ 16910 h 293734"/>
              <a:gd name="connsiteX6" fmla="*/ 224393 w 224393"/>
              <a:gd name="connsiteY6" fmla="*/ 81 h 293734"/>
              <a:gd name="connsiteX0" fmla="*/ 0 w 224393"/>
              <a:gd name="connsiteY0" fmla="*/ 11300 h 293793"/>
              <a:gd name="connsiteX1" fmla="*/ 72928 w 224393"/>
              <a:gd name="connsiteY1" fmla="*/ 291791 h 293793"/>
              <a:gd name="connsiteX2" fmla="*/ 105108 w 224393"/>
              <a:gd name="connsiteY2" fmla="*/ 131663 h 293793"/>
              <a:gd name="connsiteX3" fmla="*/ 173904 w 224393"/>
              <a:gd name="connsiteY3" fmla="*/ 28130 h 293793"/>
              <a:gd name="connsiteX4" fmla="*/ 190734 w 224393"/>
              <a:gd name="connsiteY4" fmla="*/ 16910 h 293793"/>
              <a:gd name="connsiteX5" fmla="*/ 224393 w 224393"/>
              <a:gd name="connsiteY5" fmla="*/ 81 h 293793"/>
              <a:gd name="connsiteX0" fmla="*/ 0 w 224393"/>
              <a:gd name="connsiteY0" fmla="*/ 11300 h 293817"/>
              <a:gd name="connsiteX1" fmla="*/ 72928 w 224393"/>
              <a:gd name="connsiteY1" fmla="*/ 291791 h 293817"/>
              <a:gd name="connsiteX2" fmla="*/ 105108 w 224393"/>
              <a:gd name="connsiteY2" fmla="*/ 131663 h 293817"/>
              <a:gd name="connsiteX3" fmla="*/ 190734 w 224393"/>
              <a:gd name="connsiteY3" fmla="*/ 16910 h 293817"/>
              <a:gd name="connsiteX4" fmla="*/ 224393 w 224393"/>
              <a:gd name="connsiteY4" fmla="*/ 81 h 293817"/>
              <a:gd name="connsiteX0" fmla="*/ 0 w 224393"/>
              <a:gd name="connsiteY0" fmla="*/ 12665 h 295194"/>
              <a:gd name="connsiteX1" fmla="*/ 72928 w 224393"/>
              <a:gd name="connsiteY1" fmla="*/ 293156 h 295194"/>
              <a:gd name="connsiteX2" fmla="*/ 105108 w 224393"/>
              <a:gd name="connsiteY2" fmla="*/ 133028 h 295194"/>
              <a:gd name="connsiteX3" fmla="*/ 188114 w 224393"/>
              <a:gd name="connsiteY3" fmla="*/ 13035 h 295194"/>
              <a:gd name="connsiteX4" fmla="*/ 224393 w 224393"/>
              <a:gd name="connsiteY4" fmla="*/ 1446 h 295194"/>
              <a:gd name="connsiteX0" fmla="*/ 0 w 224393"/>
              <a:gd name="connsiteY0" fmla="*/ 11219 h 293774"/>
              <a:gd name="connsiteX1" fmla="*/ 72928 w 224393"/>
              <a:gd name="connsiteY1" fmla="*/ 291710 h 293774"/>
              <a:gd name="connsiteX2" fmla="*/ 105108 w 224393"/>
              <a:gd name="connsiteY2" fmla="*/ 131582 h 293774"/>
              <a:gd name="connsiteX3" fmla="*/ 224393 w 224393"/>
              <a:gd name="connsiteY3" fmla="*/ 0 h 293774"/>
              <a:gd name="connsiteX0" fmla="*/ 0 w 224393"/>
              <a:gd name="connsiteY0" fmla="*/ 11219 h 291721"/>
              <a:gd name="connsiteX1" fmla="*/ 72928 w 224393"/>
              <a:gd name="connsiteY1" fmla="*/ 291710 h 291721"/>
              <a:gd name="connsiteX2" fmla="*/ 224393 w 224393"/>
              <a:gd name="connsiteY2" fmla="*/ 0 h 291721"/>
              <a:gd name="connsiteX0" fmla="*/ 0 w 224393"/>
              <a:gd name="connsiteY0" fmla="*/ 11219 h 295174"/>
              <a:gd name="connsiteX1" fmla="*/ 72928 w 224393"/>
              <a:gd name="connsiteY1" fmla="*/ 291710 h 295174"/>
              <a:gd name="connsiteX2" fmla="*/ 224393 w 224393"/>
              <a:gd name="connsiteY2" fmla="*/ 0 h 295174"/>
              <a:gd name="connsiteX0" fmla="*/ 0 w 224393"/>
              <a:gd name="connsiteY0" fmla="*/ 11219 h 295174"/>
              <a:gd name="connsiteX1" fmla="*/ 72928 w 224393"/>
              <a:gd name="connsiteY1" fmla="*/ 291710 h 295174"/>
              <a:gd name="connsiteX2" fmla="*/ 224393 w 224393"/>
              <a:gd name="connsiteY2" fmla="*/ 0 h 295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393" h="295174">
                <a:moveTo>
                  <a:pt x="0" y="11219"/>
                </a:moveTo>
                <a:cubicBezTo>
                  <a:pt x="15193" y="69655"/>
                  <a:pt x="63384" y="327919"/>
                  <a:pt x="72928" y="291710"/>
                </a:cubicBezTo>
                <a:cubicBezTo>
                  <a:pt x="128667" y="80235"/>
                  <a:pt x="164018" y="45053"/>
                  <a:pt x="224393" y="0"/>
                </a:cubicBezTo>
              </a:path>
            </a:pathLst>
          </a:custGeom>
          <a:noFill/>
          <a:ln w="28575"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EC58A4E-F284-4400-A1E4-1B8E7A7326ED}"/>
              </a:ext>
            </a:extLst>
          </p:cNvPr>
          <p:cNvSpPr/>
          <p:nvPr/>
        </p:nvSpPr>
        <p:spPr>
          <a:xfrm>
            <a:off x="8323891" y="1872691"/>
            <a:ext cx="224393" cy="295174"/>
          </a:xfrm>
          <a:custGeom>
            <a:avLst/>
            <a:gdLst>
              <a:gd name="connsiteX0" fmla="*/ 0 w 224393"/>
              <a:gd name="connsiteY0" fmla="*/ 11300 h 292411"/>
              <a:gd name="connsiteX1" fmla="*/ 5610 w 224393"/>
              <a:gd name="connsiteY1" fmla="*/ 39350 h 292411"/>
              <a:gd name="connsiteX2" fmla="*/ 33659 w 224393"/>
              <a:gd name="connsiteY2" fmla="*/ 101058 h 292411"/>
              <a:gd name="connsiteX3" fmla="*/ 39269 w 224393"/>
              <a:gd name="connsiteY3" fmla="*/ 145936 h 292411"/>
              <a:gd name="connsiteX4" fmla="*/ 50488 w 224393"/>
              <a:gd name="connsiteY4" fmla="*/ 185205 h 292411"/>
              <a:gd name="connsiteX5" fmla="*/ 67318 w 224393"/>
              <a:gd name="connsiteY5" fmla="*/ 258132 h 292411"/>
              <a:gd name="connsiteX6" fmla="*/ 72928 w 224393"/>
              <a:gd name="connsiteY6" fmla="*/ 291791 h 292411"/>
              <a:gd name="connsiteX7" fmla="*/ 78537 w 224393"/>
              <a:gd name="connsiteY7" fmla="*/ 252523 h 292411"/>
              <a:gd name="connsiteX8" fmla="*/ 84147 w 224393"/>
              <a:gd name="connsiteY8" fmla="*/ 207644 h 292411"/>
              <a:gd name="connsiteX9" fmla="*/ 145855 w 224393"/>
              <a:gd name="connsiteY9" fmla="*/ 56179 h 292411"/>
              <a:gd name="connsiteX10" fmla="*/ 173904 w 224393"/>
              <a:gd name="connsiteY10" fmla="*/ 28130 h 292411"/>
              <a:gd name="connsiteX11" fmla="*/ 190734 w 224393"/>
              <a:gd name="connsiteY11" fmla="*/ 16910 h 292411"/>
              <a:gd name="connsiteX12" fmla="*/ 224393 w 224393"/>
              <a:gd name="connsiteY12" fmla="*/ 81 h 292411"/>
              <a:gd name="connsiteX0" fmla="*/ 0 w 224393"/>
              <a:gd name="connsiteY0" fmla="*/ 11300 h 292411"/>
              <a:gd name="connsiteX1" fmla="*/ 5610 w 224393"/>
              <a:gd name="connsiteY1" fmla="*/ 39350 h 292411"/>
              <a:gd name="connsiteX2" fmla="*/ 39269 w 224393"/>
              <a:gd name="connsiteY2" fmla="*/ 145936 h 292411"/>
              <a:gd name="connsiteX3" fmla="*/ 50488 w 224393"/>
              <a:gd name="connsiteY3" fmla="*/ 185205 h 292411"/>
              <a:gd name="connsiteX4" fmla="*/ 67318 w 224393"/>
              <a:gd name="connsiteY4" fmla="*/ 258132 h 292411"/>
              <a:gd name="connsiteX5" fmla="*/ 72928 w 224393"/>
              <a:gd name="connsiteY5" fmla="*/ 291791 h 292411"/>
              <a:gd name="connsiteX6" fmla="*/ 78537 w 224393"/>
              <a:gd name="connsiteY6" fmla="*/ 252523 h 292411"/>
              <a:gd name="connsiteX7" fmla="*/ 84147 w 224393"/>
              <a:gd name="connsiteY7" fmla="*/ 207644 h 292411"/>
              <a:gd name="connsiteX8" fmla="*/ 145855 w 224393"/>
              <a:gd name="connsiteY8" fmla="*/ 56179 h 292411"/>
              <a:gd name="connsiteX9" fmla="*/ 173904 w 224393"/>
              <a:gd name="connsiteY9" fmla="*/ 28130 h 292411"/>
              <a:gd name="connsiteX10" fmla="*/ 190734 w 224393"/>
              <a:gd name="connsiteY10" fmla="*/ 16910 h 292411"/>
              <a:gd name="connsiteX11" fmla="*/ 224393 w 224393"/>
              <a:gd name="connsiteY11" fmla="*/ 81 h 292411"/>
              <a:gd name="connsiteX0" fmla="*/ 0 w 224393"/>
              <a:gd name="connsiteY0" fmla="*/ 11300 h 292411"/>
              <a:gd name="connsiteX1" fmla="*/ 5610 w 224393"/>
              <a:gd name="connsiteY1" fmla="*/ 39350 h 292411"/>
              <a:gd name="connsiteX2" fmla="*/ 50488 w 224393"/>
              <a:gd name="connsiteY2" fmla="*/ 185205 h 292411"/>
              <a:gd name="connsiteX3" fmla="*/ 67318 w 224393"/>
              <a:gd name="connsiteY3" fmla="*/ 258132 h 292411"/>
              <a:gd name="connsiteX4" fmla="*/ 72928 w 224393"/>
              <a:gd name="connsiteY4" fmla="*/ 291791 h 292411"/>
              <a:gd name="connsiteX5" fmla="*/ 78537 w 224393"/>
              <a:gd name="connsiteY5" fmla="*/ 252523 h 292411"/>
              <a:gd name="connsiteX6" fmla="*/ 84147 w 224393"/>
              <a:gd name="connsiteY6" fmla="*/ 207644 h 292411"/>
              <a:gd name="connsiteX7" fmla="*/ 145855 w 224393"/>
              <a:gd name="connsiteY7" fmla="*/ 56179 h 292411"/>
              <a:gd name="connsiteX8" fmla="*/ 173904 w 224393"/>
              <a:gd name="connsiteY8" fmla="*/ 28130 h 292411"/>
              <a:gd name="connsiteX9" fmla="*/ 190734 w 224393"/>
              <a:gd name="connsiteY9" fmla="*/ 16910 h 292411"/>
              <a:gd name="connsiteX10" fmla="*/ 224393 w 224393"/>
              <a:gd name="connsiteY10" fmla="*/ 81 h 292411"/>
              <a:gd name="connsiteX0" fmla="*/ 0 w 224393"/>
              <a:gd name="connsiteY0" fmla="*/ 11300 h 292411"/>
              <a:gd name="connsiteX1" fmla="*/ 50488 w 224393"/>
              <a:gd name="connsiteY1" fmla="*/ 185205 h 292411"/>
              <a:gd name="connsiteX2" fmla="*/ 67318 w 224393"/>
              <a:gd name="connsiteY2" fmla="*/ 258132 h 292411"/>
              <a:gd name="connsiteX3" fmla="*/ 72928 w 224393"/>
              <a:gd name="connsiteY3" fmla="*/ 291791 h 292411"/>
              <a:gd name="connsiteX4" fmla="*/ 78537 w 224393"/>
              <a:gd name="connsiteY4" fmla="*/ 252523 h 292411"/>
              <a:gd name="connsiteX5" fmla="*/ 84147 w 224393"/>
              <a:gd name="connsiteY5" fmla="*/ 207644 h 292411"/>
              <a:gd name="connsiteX6" fmla="*/ 145855 w 224393"/>
              <a:gd name="connsiteY6" fmla="*/ 56179 h 292411"/>
              <a:gd name="connsiteX7" fmla="*/ 173904 w 224393"/>
              <a:gd name="connsiteY7" fmla="*/ 28130 h 292411"/>
              <a:gd name="connsiteX8" fmla="*/ 190734 w 224393"/>
              <a:gd name="connsiteY8" fmla="*/ 16910 h 292411"/>
              <a:gd name="connsiteX9" fmla="*/ 224393 w 224393"/>
              <a:gd name="connsiteY9" fmla="*/ 81 h 292411"/>
              <a:gd name="connsiteX0" fmla="*/ 0 w 224393"/>
              <a:gd name="connsiteY0" fmla="*/ 11300 h 292411"/>
              <a:gd name="connsiteX1" fmla="*/ 67318 w 224393"/>
              <a:gd name="connsiteY1" fmla="*/ 258132 h 292411"/>
              <a:gd name="connsiteX2" fmla="*/ 72928 w 224393"/>
              <a:gd name="connsiteY2" fmla="*/ 291791 h 292411"/>
              <a:gd name="connsiteX3" fmla="*/ 78537 w 224393"/>
              <a:gd name="connsiteY3" fmla="*/ 252523 h 292411"/>
              <a:gd name="connsiteX4" fmla="*/ 84147 w 224393"/>
              <a:gd name="connsiteY4" fmla="*/ 207644 h 292411"/>
              <a:gd name="connsiteX5" fmla="*/ 145855 w 224393"/>
              <a:gd name="connsiteY5" fmla="*/ 56179 h 292411"/>
              <a:gd name="connsiteX6" fmla="*/ 173904 w 224393"/>
              <a:gd name="connsiteY6" fmla="*/ 28130 h 292411"/>
              <a:gd name="connsiteX7" fmla="*/ 190734 w 224393"/>
              <a:gd name="connsiteY7" fmla="*/ 16910 h 292411"/>
              <a:gd name="connsiteX8" fmla="*/ 224393 w 224393"/>
              <a:gd name="connsiteY8" fmla="*/ 81 h 292411"/>
              <a:gd name="connsiteX0" fmla="*/ 0 w 224393"/>
              <a:gd name="connsiteY0" fmla="*/ 11300 h 293226"/>
              <a:gd name="connsiteX1" fmla="*/ 67318 w 224393"/>
              <a:gd name="connsiteY1" fmla="*/ 258132 h 293226"/>
              <a:gd name="connsiteX2" fmla="*/ 72928 w 224393"/>
              <a:gd name="connsiteY2" fmla="*/ 291791 h 293226"/>
              <a:gd name="connsiteX3" fmla="*/ 84147 w 224393"/>
              <a:gd name="connsiteY3" fmla="*/ 207644 h 293226"/>
              <a:gd name="connsiteX4" fmla="*/ 145855 w 224393"/>
              <a:gd name="connsiteY4" fmla="*/ 56179 h 293226"/>
              <a:gd name="connsiteX5" fmla="*/ 173904 w 224393"/>
              <a:gd name="connsiteY5" fmla="*/ 28130 h 293226"/>
              <a:gd name="connsiteX6" fmla="*/ 190734 w 224393"/>
              <a:gd name="connsiteY6" fmla="*/ 16910 h 293226"/>
              <a:gd name="connsiteX7" fmla="*/ 224393 w 224393"/>
              <a:gd name="connsiteY7" fmla="*/ 81 h 293226"/>
              <a:gd name="connsiteX0" fmla="*/ 0 w 224393"/>
              <a:gd name="connsiteY0" fmla="*/ 11300 h 299647"/>
              <a:gd name="connsiteX1" fmla="*/ 72928 w 224393"/>
              <a:gd name="connsiteY1" fmla="*/ 291791 h 299647"/>
              <a:gd name="connsiteX2" fmla="*/ 84147 w 224393"/>
              <a:gd name="connsiteY2" fmla="*/ 207644 h 299647"/>
              <a:gd name="connsiteX3" fmla="*/ 145855 w 224393"/>
              <a:gd name="connsiteY3" fmla="*/ 56179 h 299647"/>
              <a:gd name="connsiteX4" fmla="*/ 173904 w 224393"/>
              <a:gd name="connsiteY4" fmla="*/ 28130 h 299647"/>
              <a:gd name="connsiteX5" fmla="*/ 190734 w 224393"/>
              <a:gd name="connsiteY5" fmla="*/ 16910 h 299647"/>
              <a:gd name="connsiteX6" fmla="*/ 224393 w 224393"/>
              <a:gd name="connsiteY6" fmla="*/ 81 h 299647"/>
              <a:gd name="connsiteX0" fmla="*/ 0 w 224393"/>
              <a:gd name="connsiteY0" fmla="*/ 11300 h 293734"/>
              <a:gd name="connsiteX1" fmla="*/ 72928 w 224393"/>
              <a:gd name="connsiteY1" fmla="*/ 291791 h 293734"/>
              <a:gd name="connsiteX2" fmla="*/ 105108 w 224393"/>
              <a:gd name="connsiteY2" fmla="*/ 131663 h 293734"/>
              <a:gd name="connsiteX3" fmla="*/ 145855 w 224393"/>
              <a:gd name="connsiteY3" fmla="*/ 56179 h 293734"/>
              <a:gd name="connsiteX4" fmla="*/ 173904 w 224393"/>
              <a:gd name="connsiteY4" fmla="*/ 28130 h 293734"/>
              <a:gd name="connsiteX5" fmla="*/ 190734 w 224393"/>
              <a:gd name="connsiteY5" fmla="*/ 16910 h 293734"/>
              <a:gd name="connsiteX6" fmla="*/ 224393 w 224393"/>
              <a:gd name="connsiteY6" fmla="*/ 81 h 293734"/>
              <a:gd name="connsiteX0" fmla="*/ 0 w 224393"/>
              <a:gd name="connsiteY0" fmla="*/ 11300 h 293793"/>
              <a:gd name="connsiteX1" fmla="*/ 72928 w 224393"/>
              <a:gd name="connsiteY1" fmla="*/ 291791 h 293793"/>
              <a:gd name="connsiteX2" fmla="*/ 105108 w 224393"/>
              <a:gd name="connsiteY2" fmla="*/ 131663 h 293793"/>
              <a:gd name="connsiteX3" fmla="*/ 173904 w 224393"/>
              <a:gd name="connsiteY3" fmla="*/ 28130 h 293793"/>
              <a:gd name="connsiteX4" fmla="*/ 190734 w 224393"/>
              <a:gd name="connsiteY4" fmla="*/ 16910 h 293793"/>
              <a:gd name="connsiteX5" fmla="*/ 224393 w 224393"/>
              <a:gd name="connsiteY5" fmla="*/ 81 h 293793"/>
              <a:gd name="connsiteX0" fmla="*/ 0 w 224393"/>
              <a:gd name="connsiteY0" fmla="*/ 11300 h 293817"/>
              <a:gd name="connsiteX1" fmla="*/ 72928 w 224393"/>
              <a:gd name="connsiteY1" fmla="*/ 291791 h 293817"/>
              <a:gd name="connsiteX2" fmla="*/ 105108 w 224393"/>
              <a:gd name="connsiteY2" fmla="*/ 131663 h 293817"/>
              <a:gd name="connsiteX3" fmla="*/ 190734 w 224393"/>
              <a:gd name="connsiteY3" fmla="*/ 16910 h 293817"/>
              <a:gd name="connsiteX4" fmla="*/ 224393 w 224393"/>
              <a:gd name="connsiteY4" fmla="*/ 81 h 293817"/>
              <a:gd name="connsiteX0" fmla="*/ 0 w 224393"/>
              <a:gd name="connsiteY0" fmla="*/ 12665 h 295194"/>
              <a:gd name="connsiteX1" fmla="*/ 72928 w 224393"/>
              <a:gd name="connsiteY1" fmla="*/ 293156 h 295194"/>
              <a:gd name="connsiteX2" fmla="*/ 105108 w 224393"/>
              <a:gd name="connsiteY2" fmla="*/ 133028 h 295194"/>
              <a:gd name="connsiteX3" fmla="*/ 188114 w 224393"/>
              <a:gd name="connsiteY3" fmla="*/ 13035 h 295194"/>
              <a:gd name="connsiteX4" fmla="*/ 224393 w 224393"/>
              <a:gd name="connsiteY4" fmla="*/ 1446 h 295194"/>
              <a:gd name="connsiteX0" fmla="*/ 0 w 224393"/>
              <a:gd name="connsiteY0" fmla="*/ 11219 h 293774"/>
              <a:gd name="connsiteX1" fmla="*/ 72928 w 224393"/>
              <a:gd name="connsiteY1" fmla="*/ 291710 h 293774"/>
              <a:gd name="connsiteX2" fmla="*/ 105108 w 224393"/>
              <a:gd name="connsiteY2" fmla="*/ 131582 h 293774"/>
              <a:gd name="connsiteX3" fmla="*/ 224393 w 224393"/>
              <a:gd name="connsiteY3" fmla="*/ 0 h 293774"/>
              <a:gd name="connsiteX0" fmla="*/ 0 w 224393"/>
              <a:gd name="connsiteY0" fmla="*/ 11219 h 291721"/>
              <a:gd name="connsiteX1" fmla="*/ 72928 w 224393"/>
              <a:gd name="connsiteY1" fmla="*/ 291710 h 291721"/>
              <a:gd name="connsiteX2" fmla="*/ 224393 w 224393"/>
              <a:gd name="connsiteY2" fmla="*/ 0 h 291721"/>
              <a:gd name="connsiteX0" fmla="*/ 0 w 224393"/>
              <a:gd name="connsiteY0" fmla="*/ 11219 h 295174"/>
              <a:gd name="connsiteX1" fmla="*/ 72928 w 224393"/>
              <a:gd name="connsiteY1" fmla="*/ 291710 h 295174"/>
              <a:gd name="connsiteX2" fmla="*/ 224393 w 224393"/>
              <a:gd name="connsiteY2" fmla="*/ 0 h 295174"/>
              <a:gd name="connsiteX0" fmla="*/ 0 w 224393"/>
              <a:gd name="connsiteY0" fmla="*/ 11219 h 295174"/>
              <a:gd name="connsiteX1" fmla="*/ 72928 w 224393"/>
              <a:gd name="connsiteY1" fmla="*/ 291710 h 295174"/>
              <a:gd name="connsiteX2" fmla="*/ 224393 w 224393"/>
              <a:gd name="connsiteY2" fmla="*/ 0 h 295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393" h="295174">
                <a:moveTo>
                  <a:pt x="0" y="11219"/>
                </a:moveTo>
                <a:cubicBezTo>
                  <a:pt x="15193" y="69655"/>
                  <a:pt x="63384" y="327919"/>
                  <a:pt x="72928" y="291710"/>
                </a:cubicBezTo>
                <a:cubicBezTo>
                  <a:pt x="128667" y="80235"/>
                  <a:pt x="164018" y="45053"/>
                  <a:pt x="224393" y="0"/>
                </a:cubicBezTo>
              </a:path>
            </a:pathLst>
          </a:custGeom>
          <a:noFill/>
          <a:ln w="28575"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2A1540-2233-425E-9CF1-1004C9049105}"/>
              </a:ext>
            </a:extLst>
          </p:cNvPr>
          <p:cNvSpPr txBox="1"/>
          <p:nvPr/>
        </p:nvSpPr>
        <p:spPr>
          <a:xfrm>
            <a:off x="8539321" y="3693557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LS3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33B927-2041-4D7E-8A34-EF6BDAF0DD15}"/>
              </a:ext>
            </a:extLst>
          </p:cNvPr>
          <p:cNvSpPr txBox="1"/>
          <p:nvPr/>
        </p:nvSpPr>
        <p:spPr>
          <a:xfrm>
            <a:off x="8436087" y="2732702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&lt;LS3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439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C97B1-454C-46B0-A79C-ED51C4F68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Aperture restriction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1530D-E587-4EC1-96EE-31E47D3F91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Mirror can be moved IN/OUT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Max IN ~11mm from beam axis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Max OUT ~35mm from beam axis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Mirror can become an aperture restriction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Need to control and interlock the actuator that controls the position of the mirror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Mirror will be always placed in safe position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6A636-3297-4BA1-BBD4-7B83FFD3866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1/4/2022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2421D3-CE50-422A-8992-08B776063A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BSRTMB MPP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2F49E5-F1C9-4703-BCD0-E7F2494F6C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69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D76AF-8E6F-4EB3-9063-AB7282581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 anchor="ctr">
            <a:normAutofit/>
          </a:bodyPr>
          <a:lstStyle/>
          <a:p>
            <a:r>
              <a:rPr lang="en-US" dirty="0"/>
              <a:t>Beam aperture at injection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5561F-6C21-4429-9AA9-9953F5734F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>
            <a:normAutofit/>
          </a:bodyPr>
          <a:lstStyle/>
          <a:p>
            <a:r>
              <a:rPr lang="en-US" dirty="0"/>
              <a:t>Aperture limits calculated by APB</a:t>
            </a:r>
          </a:p>
          <a:p>
            <a:pPr lvl="1"/>
            <a:r>
              <a:rPr lang="es-ES" sz="1200" dirty="0" err="1"/>
              <a:t>emittance_norm</a:t>
            </a:r>
            <a:r>
              <a:rPr lang="es-ES" sz="1200" dirty="0"/>
              <a:t> = 2.5e-6 </a:t>
            </a:r>
            <a:r>
              <a:rPr lang="es-ES" sz="1200" dirty="0" err="1"/>
              <a:t>um</a:t>
            </a:r>
            <a:endParaRPr lang="es-ES" sz="1200" dirty="0"/>
          </a:p>
          <a:p>
            <a:pPr lvl="1"/>
            <a:r>
              <a:rPr lang="es-ES" sz="1200" dirty="0"/>
              <a:t>sigma error = 5%</a:t>
            </a:r>
          </a:p>
          <a:p>
            <a:pPr lvl="1"/>
            <a:r>
              <a:rPr lang="es-ES" sz="1200" dirty="0" err="1"/>
              <a:t>dispersion</a:t>
            </a:r>
            <a:r>
              <a:rPr lang="es-ES" sz="1200" dirty="0"/>
              <a:t> error = 14% </a:t>
            </a:r>
          </a:p>
          <a:p>
            <a:pPr lvl="1"/>
            <a:r>
              <a:rPr lang="es-ES" sz="1200" dirty="0" err="1"/>
              <a:t>orbit_error</a:t>
            </a:r>
            <a:r>
              <a:rPr lang="es-ES" sz="1200" dirty="0"/>
              <a:t> = 0.002</a:t>
            </a:r>
          </a:p>
          <a:p>
            <a:pPr lvl="1"/>
            <a:r>
              <a:rPr lang="es-ES" sz="1200" dirty="0" err="1"/>
              <a:t>energy</a:t>
            </a:r>
            <a:r>
              <a:rPr lang="es-ES" sz="1200" dirty="0"/>
              <a:t> = 450 </a:t>
            </a:r>
            <a:r>
              <a:rPr lang="es-ES" sz="1200" dirty="0" err="1"/>
              <a:t>GeV</a:t>
            </a:r>
            <a:endParaRPr lang="es-ES" sz="1200" dirty="0"/>
          </a:p>
          <a:p>
            <a:pPr lvl="1"/>
            <a:r>
              <a:rPr lang="es-ES" sz="1200" dirty="0" err="1"/>
              <a:t>energy_error</a:t>
            </a:r>
            <a:r>
              <a:rPr lang="es-ES" sz="1200" dirty="0"/>
              <a:t> = 0.00086</a:t>
            </a:r>
            <a:endParaRPr lang="en-GB" sz="1200" dirty="0"/>
          </a:p>
          <a:p>
            <a:pPr lvl="1"/>
            <a:r>
              <a:rPr lang="en-GB" sz="1200" dirty="0"/>
              <a:t>N1 = 13 sigma</a:t>
            </a:r>
            <a:endParaRPr lang="es-E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B6F89F-8E62-4D1F-8AAC-21189EDCA5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1/4/2022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4658E-13FF-4238-A8FB-DD30B82320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BSRTMB MPP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580CA7-7A80-49C8-B0B3-307CC7BFDB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lnSpc>
                  <a:spcPct val="90000"/>
                </a:lnSpc>
                <a:spcAft>
                  <a:spcPts val="600"/>
                </a:spcAft>
              </a:pPr>
              <a:t>9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5A9B270-A73E-4586-A49F-F8C1E214B4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698970"/>
              </p:ext>
            </p:extLst>
          </p:nvPr>
        </p:nvGraphicFramePr>
        <p:xfrm>
          <a:off x="4323805" y="1649030"/>
          <a:ext cx="4557977" cy="1840482"/>
        </p:xfrm>
        <a:graphic>
          <a:graphicData uri="http://schemas.openxmlformats.org/drawingml/2006/table">
            <a:tbl>
              <a:tblPr firstRow="1" firstCol="1" bandRow="1"/>
              <a:tblGrid>
                <a:gridCol w="1404643">
                  <a:extLst>
                    <a:ext uri="{9D8B030D-6E8A-4147-A177-3AD203B41FA5}">
                      <a16:colId xmlns:a16="http://schemas.microsoft.com/office/drawing/2014/main" val="340791460"/>
                    </a:ext>
                  </a:extLst>
                </a:gridCol>
                <a:gridCol w="1627093">
                  <a:extLst>
                    <a:ext uri="{9D8B030D-6E8A-4147-A177-3AD203B41FA5}">
                      <a16:colId xmlns:a16="http://schemas.microsoft.com/office/drawing/2014/main" val="2353390070"/>
                    </a:ext>
                  </a:extLst>
                </a:gridCol>
                <a:gridCol w="1526241">
                  <a:extLst>
                    <a:ext uri="{9D8B030D-6E8A-4147-A177-3AD203B41FA5}">
                      <a16:colId xmlns:a16="http://schemas.microsoft.com/office/drawing/2014/main" val="2225830101"/>
                    </a:ext>
                  </a:extLst>
                </a:gridCol>
              </a:tblGrid>
              <a:tr h="242453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BSRTM.5L4.B1</a:t>
                      </a:r>
                      <a:endParaRPr lang="en-US" sz="1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BSRTM.5R4.B2</a:t>
                      </a:r>
                      <a:endParaRPr lang="en-US" sz="1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2027011"/>
                  </a:ext>
                </a:extLst>
              </a:tr>
              <a:tr h="242453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Aperture [mm]</a:t>
                      </a:r>
                      <a:endParaRPr lang="en-US" sz="1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22.9</a:t>
                      </a:r>
                      <a:endParaRPr lang="en-US" sz="1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22.9</a:t>
                      </a:r>
                      <a:endParaRPr lang="en-US" sz="1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1362542"/>
                  </a:ext>
                </a:extLst>
              </a:tr>
              <a:tr h="242453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Beta x [m]</a:t>
                      </a:r>
                      <a:endParaRPr lang="en-US" sz="1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381.2</a:t>
                      </a:r>
                      <a:endParaRPr lang="en-US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381.2</a:t>
                      </a:r>
                      <a:endParaRPr lang="en-US" sz="1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7133322"/>
                  </a:ext>
                </a:extLst>
              </a:tr>
              <a:tr h="242453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Beta y [m]</a:t>
                      </a:r>
                      <a:endParaRPr lang="en-US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263.4</a:t>
                      </a:r>
                      <a:endParaRPr lang="en-US" sz="1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243.1</a:t>
                      </a:r>
                      <a:endParaRPr lang="en-US" sz="1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6850944"/>
                  </a:ext>
                </a:extLst>
              </a:tr>
              <a:tr h="435335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Sigma x [mm]</a:t>
                      </a:r>
                      <a:endParaRPr lang="de-DE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1.409</a:t>
                      </a:r>
                    </a:p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(16.2 sigma aperture)</a:t>
                      </a:r>
                      <a:endParaRPr lang="en-US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2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1.409</a:t>
                      </a:r>
                    </a:p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2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(16.2 sigma aperture)</a:t>
                      </a:r>
                      <a:endParaRPr lang="fr-CH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7839382"/>
                  </a:ext>
                </a:extLst>
              </a:tr>
              <a:tr h="435335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Sigma y [mm]</a:t>
                      </a:r>
                      <a:endParaRPr lang="de-DE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200" b="0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1.172</a:t>
                      </a:r>
                      <a:endParaRPr lang="fr-CH" sz="1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200" b="0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1.1255</a:t>
                      </a:r>
                      <a:endParaRPr lang="fr-CH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3739" marR="73739" marT="10242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17702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314502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3643</TotalTime>
  <Words>714</Words>
  <Application>Microsoft Office PowerPoint</Application>
  <PresentationFormat>On-screen Show (16:9)</PresentationFormat>
  <Paragraphs>166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CERNCorporate16-9</vt:lpstr>
      <vt:lpstr>PowerPoint Presentation</vt:lpstr>
      <vt:lpstr>Operation of the new synchrotron radiation extraction</vt:lpstr>
      <vt:lpstr>New BSRTM motivations</vt:lpstr>
      <vt:lpstr>Scope of present installation</vt:lpstr>
      <vt:lpstr>New SR source(s) location</vt:lpstr>
      <vt:lpstr>New BSRTM</vt:lpstr>
      <vt:lpstr>New source timeline</vt:lpstr>
      <vt:lpstr>Aperture restriction</vt:lpstr>
      <vt:lpstr>Beam aperture at injection</vt:lpstr>
      <vt:lpstr>Beam aperture at FLATTOP</vt:lpstr>
      <vt:lpstr>Actuator</vt:lpstr>
      <vt:lpstr>Control</vt:lpstr>
      <vt:lpstr>Interlock</vt:lpstr>
      <vt:lpstr>Operation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Enrico Bravin</dc:creator>
  <cp:lastModifiedBy>Enrico Bravin</cp:lastModifiedBy>
  <cp:revision>164</cp:revision>
  <dcterms:created xsi:type="dcterms:W3CDTF">2021-06-01T10:02:16Z</dcterms:created>
  <dcterms:modified xsi:type="dcterms:W3CDTF">2022-04-01T08:12:32Z</dcterms:modified>
</cp:coreProperties>
</file>