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325" r:id="rId3"/>
    <p:sldId id="321" r:id="rId4"/>
    <p:sldId id="322" r:id="rId5"/>
    <p:sldId id="320" r:id="rId6"/>
    <p:sldId id="257" r:id="rId7"/>
    <p:sldId id="326" r:id="rId8"/>
    <p:sldId id="327" r:id="rId9"/>
    <p:sldId id="323" r:id="rId10"/>
    <p:sldId id="258" r:id="rId11"/>
    <p:sldId id="324" r:id="rId12"/>
    <p:sldId id="276" r:id="rId1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BBBE8-8682-2448-BE37-D6CA0DC92174}" type="datetimeFigureOut">
              <a:rPr lang="en-US" smtClean="0"/>
              <a:t>4/5/22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771C3-9B12-8A49-A887-ABCB58FA5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45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DFB33-7D39-E843-BCCC-EB7BCB1485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A1C6D2-F6C5-DF48-B4F4-120F8EB3CF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C3D4F-FA56-1E43-80A5-28A901428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03F3E-1C40-BB4B-81E6-45B96DD04E07}" type="datetime1">
              <a:rPr lang="de-CH" smtClean="0"/>
              <a:t>05.04.22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EC3C-2498-564D-959B-0642CF0A3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05F47-9B24-AA40-A1B9-3917FCC00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8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A4351-4B8B-7F48-AF2C-DC37AFBB6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9B6478-F7D2-AB4B-A9FD-D9671B9487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752B1-AC35-6449-9272-90B7BC168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3A87-F322-2F40-9984-1D4AB1C8A984}" type="datetime1">
              <a:rPr lang="de-CH" smtClean="0"/>
              <a:t>05.04.22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418F8-31A6-8043-B8AA-BF7F34CF7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2F8D9-FA53-2346-B834-4970F4C9A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8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5C97E9-AEC2-7242-BA0F-0D7857333E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51A738-0750-A241-B1F6-7DBA25515C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6D0EE-72CF-7D42-922F-AE52F2115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2D67-4BAB-4347-953E-59D20B7259E2}" type="datetime1">
              <a:rPr lang="de-CH" smtClean="0"/>
              <a:t>05.04.22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8F788E-315A-D245-A529-7AF92246E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D23BB-1E63-8C4A-960F-B04E15A33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0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12FCF-F55F-0B43-9DB6-0A604633B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858F9-BF2B-4D4A-8FDF-5783D3591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F88C3-C644-FA4C-B439-B8A97EDB8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1DCF-BBDD-314A-8B21-06244F39A4E6}" type="datetime1">
              <a:rPr lang="de-CH" smtClean="0"/>
              <a:t>05.04.22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4E4A7-5804-194A-BB7C-77FF99092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BAA4C-F733-3E45-81BB-01600A613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1960" y="6356349"/>
            <a:ext cx="2743200" cy="365125"/>
          </a:xfrm>
        </p:spPr>
        <p:txBody>
          <a:bodyPr/>
          <a:lstStyle/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52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D0ED6-F0FF-8D42-8C8B-E1C0CF256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ABE03-6A49-B141-8C8D-4FA0A993DE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7461C-B937-2043-A76A-F24C7B08F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A7AC7-9E59-1C46-8942-E4EAEF4E4F9B}" type="datetime1">
              <a:rPr lang="de-CH" smtClean="0"/>
              <a:t>05.04.22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DB532-E161-5845-91D6-F37425814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0B122-F8C9-804A-81AC-458CB409E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FF17C-FCF8-8046-A248-A72AAD0DE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9F4D0-51D0-3447-9E31-B68C442CC5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39664-5150-0549-9CF0-CFF6518A3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84CCD0-85E1-A348-A368-37F539135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DB00-376C-914C-AAA4-B2B563D5DB0F}" type="datetime1">
              <a:rPr lang="de-CH" smtClean="0"/>
              <a:t>05.04.22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9F82B3-F0F7-1F46-A85D-518AFB57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5C49B4-029C-3449-A7BC-E57AE1ABB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20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93655-1858-234B-832F-7A5F7BD6F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0310B-B701-A34A-9909-2DC3F71AD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7A4830-E871-8046-9B33-9E82F01E50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1E0316-F435-F847-952C-47D680982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B08EBF-7A2C-4C48-9193-D31E7BF8F5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C8E009-F5C0-EB40-A7A9-3359E9594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FF39-A463-4E4A-98ED-A3266A1687C3}" type="datetime1">
              <a:rPr lang="de-CH" smtClean="0"/>
              <a:t>05.04.22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91F679-97FE-8840-9C30-E748616C9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E74B9B-F919-4547-9AA0-A72D77F5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028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C9B1D-9A10-F54C-9A8C-99ED53FAD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315045-C54F-E14C-920C-8AF827A23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962ED-2F51-9E46-B364-EFA9F552B10F}" type="datetime1">
              <a:rPr lang="de-CH" smtClean="0"/>
              <a:t>05.04.22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FD10AA-4793-2B42-B1D2-0BB72931F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92A496-E11C-584A-8DF6-CDCA4A1DB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106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0C7062-103F-034D-8223-41B9F06AE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1AF5D-DAB0-954B-90BC-F5EC2751F6BF}" type="datetime1">
              <a:rPr lang="de-CH" smtClean="0"/>
              <a:t>05.04.22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BF30F0-7359-E740-8415-D08661498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68D05-12FA-7946-9EB6-0CC88E2BC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11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94253-558E-7041-8D9C-3BBA1E011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E64E6-ADEA-A943-9EAE-DEE7EEC0B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489E63-684F-4D42-828A-4FA3E8FCA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82FB0-D5FC-124B-A780-FAC64709D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BE415-58B2-F14D-AD0E-B07C86D58AFF}" type="datetime1">
              <a:rPr lang="de-CH" smtClean="0"/>
              <a:t>05.04.22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880668-F0AF-6A49-8ED9-8C0B28A24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EF4D5D-301D-3846-9058-3C8E74EBE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82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0ACFB-6766-8542-8C45-844EA0BF6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D6AEF0-1CBA-964B-A5D1-A8A6745D59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9EF1B0-1092-C74D-8628-F1AC09430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03687E-5C49-5147-A68B-4E21D2ED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5482-17BF-2543-9ED4-A5617C9E7C4B}" type="datetime1">
              <a:rPr lang="de-CH" smtClean="0"/>
              <a:t>05.04.22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7CDB3-6C8D-A748-BD3F-8236CF109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755350-D5AD-F949-9DB5-489C082D6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39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11494E-4273-6148-B652-2B5B67EC4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20A733-5A14-3744-A885-22D5D0337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1DCC9-F968-FB46-B4FC-7C48204F1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0369F-8521-4449-8416-50ECEF3A77E5}" type="datetime1">
              <a:rPr lang="de-CH" smtClean="0"/>
              <a:t>05.04.22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AB7E9-E5E2-4F4C-800D-BDF309452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EAF24-6844-A345-8BA5-EDAE1A5F68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26852-B27E-1046-B5AD-F4AE5B7FF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8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3.png"/><Relationship Id="rId7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10" Type="http://schemas.openxmlformats.org/officeDocument/2006/relationships/image" Target="../media/image22.emf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3.png"/><Relationship Id="rId7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0FF93-A74E-B14A-9601-EF691D3825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Impact of non-copper TCLM on longitudinal stability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328FDF9-1C57-C74F-A996-B6E7ED2D9C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4935" y="3723916"/>
            <a:ext cx="10002129" cy="225284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Ivan Karpov</a:t>
            </a:r>
          </a:p>
          <a:p>
            <a:pPr>
              <a:lnSpc>
                <a:spcPct val="100000"/>
              </a:lnSpc>
            </a:pPr>
            <a:endParaRPr lang="en-US" sz="500" dirty="0"/>
          </a:p>
          <a:p>
            <a:pPr>
              <a:lnSpc>
                <a:spcPct val="100000"/>
              </a:lnSpc>
            </a:pPr>
            <a:r>
              <a:rPr lang="en-US" dirty="0"/>
              <a:t>Acknowledgements:</a:t>
            </a:r>
          </a:p>
          <a:p>
            <a:pPr>
              <a:lnSpc>
                <a:spcPct val="100000"/>
              </a:lnSpc>
            </a:pPr>
            <a:r>
              <a:rPr lang="en-US" dirty="0"/>
              <a:t>Theodoros </a:t>
            </a:r>
            <a:r>
              <a:rPr lang="en-US" dirty="0" err="1"/>
              <a:t>Argyropoulos</a:t>
            </a:r>
            <a:r>
              <a:rPr lang="en-US" dirty="0"/>
              <a:t>, Rama Calaga, Heiko </a:t>
            </a:r>
            <a:r>
              <a:rPr lang="en-US" dirty="0" err="1"/>
              <a:t>Damerau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Nicolas </a:t>
            </a:r>
            <a:r>
              <a:rPr lang="en-US" dirty="0" err="1"/>
              <a:t>Mounet</a:t>
            </a:r>
            <a:r>
              <a:rPr lang="en-US" dirty="0"/>
              <a:t>, Sigurd </a:t>
            </a:r>
            <a:r>
              <a:rPr lang="en-US" dirty="0" err="1"/>
              <a:t>Nese</a:t>
            </a:r>
            <a:r>
              <a:rPr lang="en-US" dirty="0"/>
              <a:t>, Elena </a:t>
            </a:r>
            <a:r>
              <a:rPr lang="en-US" dirty="0" err="1"/>
              <a:t>Shaposhnikova</a:t>
            </a:r>
            <a:r>
              <a:rPr lang="en-US" dirty="0"/>
              <a:t>, and Helga Timko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509FDA-AF39-274A-AEB8-5F2BBEA60FF3}"/>
              </a:ext>
            </a:extLst>
          </p:cNvPr>
          <p:cNvSpPr txBox="1"/>
          <p:nvPr/>
        </p:nvSpPr>
        <p:spPr>
          <a:xfrm>
            <a:off x="3047144" y="6185312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i="0" u="none" strike="noStrike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Special Joint </a:t>
            </a:r>
            <a:r>
              <a:rPr lang="en-GB" sz="1800" b="0" i="0" u="none" strike="noStrike" dirty="0" err="1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HiLumi</a:t>
            </a:r>
            <a:r>
              <a:rPr lang="en-GB" sz="1800" b="0" i="0" u="none" strike="noStrike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 WP2/WP4 Meeting, 05 Apr. 2021</a:t>
            </a:r>
          </a:p>
        </p:txBody>
      </p:sp>
    </p:spTree>
    <p:extLst>
      <p:ext uri="{BB962C8B-B14F-4D97-AF65-F5344CB8AC3E}">
        <p14:creationId xmlns:p14="http://schemas.microsoft.com/office/powerpoint/2010/main" val="444438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31FDC-50D2-9547-BA71-C3864CF20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569CA-1FE3-D64A-A76A-2758D1C8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277C09-01CC-514B-8CA7-9689F6E766F6}"/>
              </a:ext>
            </a:extLst>
          </p:cNvPr>
          <p:cNvSpPr txBox="1"/>
          <p:nvPr/>
        </p:nvSpPr>
        <p:spPr>
          <a:xfrm>
            <a:off x="838199" y="2075881"/>
            <a:ext cx="10330543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Thresholds of loss of Landau damping and couple-bunch instability due to CC HOMs are closely related.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The LLD threshold is defined by the effective impedance.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Stainless steel TCLMs have a </a:t>
            </a:r>
            <a:r>
              <a:rPr lang="en-US" sz="2800" dirty="0">
                <a:solidFill>
                  <a:srgbClr val="0070C0"/>
                </a:solidFill>
              </a:rPr>
              <a:t>negligible</a:t>
            </a:r>
            <a:r>
              <a:rPr lang="en-US" sz="2800" dirty="0"/>
              <a:t> impact on the effective impedance and thus on longitudinal stability.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238E81-02EF-F248-9FE0-BCC723DAE277}"/>
              </a:ext>
            </a:extLst>
          </p:cNvPr>
          <p:cNvSpPr txBox="1"/>
          <p:nvPr/>
        </p:nvSpPr>
        <p:spPr>
          <a:xfrm>
            <a:off x="3397184" y="5954136"/>
            <a:ext cx="5397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4074466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1E38A-AE03-5245-8752-813CCBB61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797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Spare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C0DEA2-B4E9-4A4B-AD3B-29E7B9DD5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5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6D6DFF-92BD-7F43-B64B-E01808786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200" y="1922400"/>
            <a:ext cx="5268938" cy="417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Reduction of CBI threshold due to </a:t>
            </a:r>
            <a:r>
              <a:rPr lang="en-US" dirty="0" err="1">
                <a:solidFill>
                  <a:srgbClr val="0070C0"/>
                </a:solidFill>
              </a:rPr>
              <a:t>Im</a:t>
            </a:r>
            <a:r>
              <a:rPr lang="en-US" i="1" dirty="0" err="1">
                <a:solidFill>
                  <a:srgbClr val="0070C0"/>
                </a:solidFill>
              </a:rPr>
              <a:t>Z</a:t>
            </a:r>
            <a:r>
              <a:rPr lang="en-US" i="1" dirty="0">
                <a:solidFill>
                  <a:srgbClr val="0070C0"/>
                </a:solidFill>
              </a:rPr>
              <a:t>/k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179B-920D-674A-8D57-F24E2242A593}" type="slidenum">
              <a:rPr lang="en-GB" smtClean="0"/>
              <a:t>12</a:t>
            </a:fld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16D9513-38AE-D44A-B098-B6DEB8B207F2}"/>
              </a:ext>
            </a:extLst>
          </p:cNvPr>
          <p:cNvCxnSpPr>
            <a:cxnSpLocks/>
          </p:cNvCxnSpPr>
          <p:nvPr/>
        </p:nvCxnSpPr>
        <p:spPr>
          <a:xfrm>
            <a:off x="10197022" y="3897855"/>
            <a:ext cx="434316" cy="121224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C1F1699-7008-C946-9167-329D0EBD0471}"/>
              </a:ext>
            </a:extLst>
          </p:cNvPr>
          <p:cNvSpPr txBox="1"/>
          <p:nvPr/>
        </p:nvSpPr>
        <p:spPr>
          <a:xfrm>
            <a:off x="9258936" y="3517412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CBI threshold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B138AE-7A33-9048-B4A0-0A806F11A9C3}"/>
              </a:ext>
            </a:extLst>
          </p:cNvPr>
          <p:cNvSpPr txBox="1"/>
          <p:nvPr/>
        </p:nvSpPr>
        <p:spPr>
          <a:xfrm>
            <a:off x="7432611" y="4319312"/>
            <a:ext cx="2764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LLD threshold at ~2.9e11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74D7789-55D8-2341-A933-48EBC203AD0C}"/>
                  </a:ext>
                </a:extLst>
              </p:cNvPr>
              <p:cNvSpPr txBox="1"/>
              <p:nvPr/>
            </p:nvSpPr>
            <p:spPr>
              <a:xfrm>
                <a:off x="453862" y="1368266"/>
                <a:ext cx="6231345" cy="5170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/>
                  <a:t>HL-LHC will operate at higher intensity compared to LHC + crab cavities will be installed with non-negligible longitudinal impedance</a:t>
                </a:r>
              </a:p>
              <a:p>
                <a:endParaRPr lang="en-US" sz="2200" dirty="0"/>
              </a:p>
              <a:p>
                <a:r>
                  <a:rPr lang="en-US" sz="2200" dirty="0"/>
                  <a:t>Results for broad-band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Im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2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0.075</m:t>
                    </m:r>
                    <m:r>
                      <a:rPr lang="en-US" sz="2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200" dirty="0"/>
                  <a:t> + narrow-band (HOM of DQW CC: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 dirty="0" smtClean="0">
                            <a:latin typeface="Cambria Math" panose="02040503050406030204" pitchFamily="18" charset="0"/>
                          </a:rPr>
                          <m:t>sh</m:t>
                        </m:r>
                      </m:sub>
                    </m:sSub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 = 4</m:t>
                    </m:r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71</m:t>
                    </m:r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dirty="0" smtClean="0">
                        <a:latin typeface="Cambria Math" panose="02040503050406030204" pitchFamily="18" charset="0"/>
                      </a:rPr>
                      <m:t>kΩ</m:t>
                    </m:r>
                  </m:oMath>
                </a14:m>
                <a:r>
                  <a:rPr lang="en-US" sz="22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2200" dirty="0"/>
                  <a:t> = 582 MHz) resonators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200" dirty="0"/>
              </a:p>
              <a:p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For this HOM, the CBI threshold is about </a:t>
                </a:r>
                <a:br>
                  <a:rPr lang="en-US" sz="2200" dirty="0"/>
                </a:br>
                <a:r>
                  <a:rPr lang="en-US" sz="2200" dirty="0"/>
                  <a:t>~3 higher than HL-LHC intensity</a:t>
                </a:r>
              </a:p>
              <a:p>
                <a:endParaRPr lang="en-US" sz="2200" dirty="0"/>
              </a:p>
              <a:p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In the presence of BB impedance, the CBI threshold is reduced at ~ LLD threshold</a:t>
                </a:r>
              </a:p>
              <a:p>
                <a:endParaRPr lang="en-US" sz="2200" dirty="0"/>
              </a:p>
              <a:p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Similar effect is seen in SPS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74D7789-55D8-2341-A933-48EBC203AD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862" y="1368266"/>
                <a:ext cx="6231345" cy="5170646"/>
              </a:xfrm>
              <a:prstGeom prst="rect">
                <a:avLst/>
              </a:prstGeom>
              <a:blipFill>
                <a:blip r:embed="rId3"/>
                <a:stretch>
                  <a:fillRect l="-1220" t="-733" r="-2033" b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82EFDF5-F935-ED4D-9483-E049A8A6DBD0}"/>
                  </a:ext>
                </a:extLst>
              </p:cNvPr>
              <p:cNvSpPr txBox="1"/>
              <p:nvPr/>
            </p:nvSpPr>
            <p:spPr>
              <a:xfrm>
                <a:off x="6903528" y="6020966"/>
                <a:ext cx="516588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 450</m:t>
                    </m:r>
                  </m:oMath>
                </a14:m>
                <a:r>
                  <a:rPr lang="en-US" dirty="0"/>
                  <a:t>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= 8</m:t>
                    </m:r>
                  </m:oMath>
                </a14:m>
                <a:r>
                  <a:rPr lang="en-US" dirty="0"/>
                  <a:t> MV,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≈1.3</m:t>
                    </m:r>
                  </m:oMath>
                </a14:m>
                <a:r>
                  <a:rPr lang="en-US" dirty="0"/>
                  <a:t> ns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82EFDF5-F935-ED4D-9483-E049A8A6DB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3528" y="6020966"/>
                <a:ext cx="5165889" cy="369332"/>
              </a:xfrm>
              <a:prstGeom prst="rect">
                <a:avLst/>
              </a:prstGeom>
              <a:blipFill>
                <a:blip r:embed="rId4"/>
                <a:stretch>
                  <a:fillRect t="-10000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B8941F54-B5FA-D14D-89C6-285DB5004D28}"/>
              </a:ext>
            </a:extLst>
          </p:cNvPr>
          <p:cNvSpPr txBox="1"/>
          <p:nvPr/>
        </p:nvSpPr>
        <p:spPr>
          <a:xfrm>
            <a:off x="6685207" y="1528860"/>
            <a:ext cx="56370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/>
              <a:t>Coupled-bunch instability in </a:t>
            </a:r>
            <a:r>
              <a:rPr lang="en-US" sz="2000" b="1" dirty="0"/>
              <a:t>HL-LHC</a:t>
            </a:r>
            <a:r>
              <a:rPr lang="en-US" sz="2000" dirty="0"/>
              <a:t> (MELODY)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824218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C057C-45BF-F24A-B9DB-539918D20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Introduction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7052DC-930F-104A-8192-776C4AD496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6942" y="1513114"/>
                <a:ext cx="6607629" cy="497976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The option of using Target Collimator Long Masks (TCLMs) in Q4/Q5/Q6 in stainless steel, instead of copper, is under consideration.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It leads to an increase of:</a:t>
                </a:r>
              </a:p>
              <a:p>
                <a:pPr marL="0" indent="0">
                  <a:buNone/>
                </a:pPr>
                <a:r>
                  <a:rPr lang="en-US" sz="2400" dirty="0"/>
                  <a:t>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Re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2400" dirty="0"/>
                  <a:t> by 1% from ~0.5 MHz to 200 MHz</a:t>
                </a:r>
              </a:p>
              <a:p>
                <a:pPr marL="0" indent="0">
                  <a:buNone/>
                </a:pPr>
                <a:r>
                  <a:rPr lang="en-US" sz="2400" dirty="0"/>
                  <a:t>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Im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2400" dirty="0"/>
                  <a:t> by 1% peaked at 150 kHz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The impact on longitudinal stability needs to be evaluated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7052DC-930F-104A-8192-776C4AD496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6942" y="1513114"/>
                <a:ext cx="6607629" cy="4979761"/>
              </a:xfrm>
              <a:blipFill>
                <a:blip r:embed="rId2"/>
                <a:stretch>
                  <a:fillRect l="-1536" t="-1781" r="-1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BF7D19-CE6A-1941-9D8D-857CA40FF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2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60974C-0548-6D4B-9C63-84266CB227A4}"/>
              </a:ext>
            </a:extLst>
          </p:cNvPr>
          <p:cNvSpPr txBox="1"/>
          <p:nvPr/>
        </p:nvSpPr>
        <p:spPr>
          <a:xfrm>
            <a:off x="7492919" y="958853"/>
            <a:ext cx="4582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Longitudinal impedance with stainless steel vs copper TCLMs </a:t>
            </a:r>
            <a:r>
              <a:rPr lang="en-US" i="1" dirty="0">
                <a:solidFill>
                  <a:srgbClr val="002060"/>
                </a:solidFill>
              </a:rPr>
              <a:t>(input from N. </a:t>
            </a:r>
            <a:r>
              <a:rPr lang="en-US" i="1" dirty="0" err="1">
                <a:solidFill>
                  <a:srgbClr val="002060"/>
                </a:solidFill>
              </a:rPr>
              <a:t>Mounet</a:t>
            </a:r>
            <a:r>
              <a:rPr lang="en-US" i="1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C0D2B7-5B3A-E14A-9BDF-51F32E30C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7972" y="1567607"/>
            <a:ext cx="4320000" cy="26860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3E3723-0100-5B48-B659-595A066876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4075" y="4195786"/>
            <a:ext cx="4428845" cy="266221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6DA2DB6-84B8-2444-A45A-842E3EE0E118}"/>
                  </a:ext>
                </a:extLst>
              </p:cNvPr>
              <p:cNvSpPr txBox="1"/>
              <p:nvPr/>
            </p:nvSpPr>
            <p:spPr>
              <a:xfrm>
                <a:off x="9156596" y="2531153"/>
                <a:ext cx="15469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6DA2DB6-84B8-2444-A45A-842E3EE0E1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6596" y="2531153"/>
                <a:ext cx="1546964" cy="369332"/>
              </a:xfrm>
              <a:prstGeom prst="rect">
                <a:avLst/>
              </a:prstGeom>
              <a:blipFill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1601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C057C-45BF-F24A-B9DB-539918D20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Introduction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7052DC-930F-104A-8192-776C4AD496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6942" y="1513114"/>
                <a:ext cx="6607629" cy="497976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The option of using Target Collimator Long Masks (TCLMs) in Q4/Q5/Q6 in stainless steel, instead of copper, is under consideration.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It leads to an increase of:</a:t>
                </a:r>
              </a:p>
              <a:p>
                <a:pPr marL="0" indent="0">
                  <a:buNone/>
                </a:pPr>
                <a:r>
                  <a:rPr lang="en-US" sz="2400" dirty="0"/>
                  <a:t>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Re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2400" dirty="0"/>
                  <a:t> by 1% from ~0.5 MHz to 200 MHz</a:t>
                </a:r>
              </a:p>
              <a:p>
                <a:pPr marL="0" indent="0">
                  <a:buNone/>
                </a:pPr>
                <a:r>
                  <a:rPr lang="en-US" sz="2400" dirty="0"/>
                  <a:t>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 dirty="0" smtClean="0">
                        <a:latin typeface="Cambria Math" panose="02040503050406030204" pitchFamily="18" charset="0"/>
                      </a:rPr>
                      <m:t>Im</m:t>
                    </m:r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US" sz="2400" dirty="0"/>
                  <a:t> by 1% peaked at 150 kHz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The impact on longitudinal stability needs to be evaluated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7052DC-930F-104A-8192-776C4AD496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6942" y="1513114"/>
                <a:ext cx="6607629" cy="4979761"/>
              </a:xfrm>
              <a:blipFill>
                <a:blip r:embed="rId2"/>
                <a:stretch>
                  <a:fillRect l="-1536" t="-1781" r="-1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BF7D19-CE6A-1941-9D8D-857CA40FF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58B63D-38B0-3347-9B74-1C2F0211A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1835" y="3922033"/>
            <a:ext cx="4320000" cy="25689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A93278-8AFA-7148-BDC0-4D636ADA5B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751" y="1545772"/>
            <a:ext cx="4383107" cy="24898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81868B-08F1-294F-A41D-0C631CBF554A}"/>
              </a:ext>
            </a:extLst>
          </p:cNvPr>
          <p:cNvSpPr txBox="1"/>
          <p:nvPr/>
        </p:nvSpPr>
        <p:spPr>
          <a:xfrm>
            <a:off x="7492919" y="958853"/>
            <a:ext cx="4582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Longitudinal impedance with stainless steel vs copper TCLMs </a:t>
            </a:r>
            <a:r>
              <a:rPr lang="en-US" i="1" dirty="0">
                <a:solidFill>
                  <a:srgbClr val="002060"/>
                </a:solidFill>
              </a:rPr>
              <a:t>(input from N. </a:t>
            </a:r>
            <a:r>
              <a:rPr lang="en-US" i="1" dirty="0" err="1">
                <a:solidFill>
                  <a:srgbClr val="002060"/>
                </a:solidFill>
              </a:rPr>
              <a:t>Mounet</a:t>
            </a:r>
            <a:r>
              <a:rPr lang="en-US" i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49601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68689-4C52-3B48-9DB7-DA75D7539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Recap on longitudinal stability studies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8453407-B565-9448-8363-2160FE065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4</a:t>
            </a:fld>
            <a:endParaRPr lang="en-US"/>
          </a:p>
        </p:txBody>
      </p:sp>
      <p:pic>
        <p:nvPicPr>
          <p:cNvPr id="10" name="Content Placeholder 6" descr="Screen Clipping">
            <a:extLst>
              <a:ext uri="{FF2B5EF4-FFF2-40B4-BE49-F238E27FC236}">
                <a16:creationId xmlns:a16="http://schemas.microsoft.com/office/drawing/2014/main" id="{F23B391F-DD11-EE4C-935F-6228E57E30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909" y="2305091"/>
            <a:ext cx="4608891" cy="3270015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6323E1-80D3-7747-B50A-D7F8B6E0E720}"/>
              </a:ext>
            </a:extLst>
          </p:cNvPr>
          <p:cNvSpPr txBox="1"/>
          <p:nvPr/>
        </p:nvSpPr>
        <p:spPr>
          <a:xfrm>
            <a:off x="7310795" y="2655283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LHC MD </a:t>
            </a:r>
            <a:br>
              <a:rPr lang="en-US" dirty="0"/>
            </a:br>
            <a:r>
              <a:rPr lang="en-US" dirty="0"/>
              <a:t>2017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5DFDFC-27E7-F64F-B5A0-398F068CF849}"/>
              </a:ext>
            </a:extLst>
          </p:cNvPr>
          <p:cNvSpPr txBox="1"/>
          <p:nvPr/>
        </p:nvSpPr>
        <p:spPr>
          <a:xfrm>
            <a:off x="8720394" y="5575106"/>
            <a:ext cx="31358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rgbClr val="002060"/>
                </a:solidFill>
              </a:rPr>
              <a:t>(H. Timko et al., HB2018)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E6030E-F99A-0147-90B3-174B7980D389}"/>
              </a:ext>
            </a:extLst>
          </p:cNvPr>
          <p:cNvSpPr txBox="1"/>
          <p:nvPr/>
        </p:nvSpPr>
        <p:spPr>
          <a:xfrm>
            <a:off x="7310795" y="1842448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Persistent oscillations after injection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2F5762-EAC6-2C46-80EC-327FF7C909AA}"/>
                  </a:ext>
                </a:extLst>
              </p:cNvPr>
              <p:cNvSpPr txBox="1"/>
              <p:nvPr/>
            </p:nvSpPr>
            <p:spPr>
              <a:xfrm>
                <a:off x="9938345" y="2787068"/>
                <a:ext cx="11026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dirty="0"/>
                  <a:t> MV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02F5762-EAC6-2C46-80EC-327FF7C909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8345" y="2787068"/>
                <a:ext cx="1102610" cy="276999"/>
              </a:xfrm>
              <a:prstGeom prst="rect">
                <a:avLst/>
              </a:prstGeom>
              <a:blipFill>
                <a:blip r:embed="rId3"/>
                <a:stretch>
                  <a:fillRect l="-6818" t="-26087" r="-11364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4520B32-04A4-5F46-A993-4CF905435B6F}"/>
                  </a:ext>
                </a:extLst>
              </p:cNvPr>
              <p:cNvSpPr txBox="1"/>
              <p:nvPr/>
            </p:nvSpPr>
            <p:spPr>
              <a:xfrm>
                <a:off x="511629" y="1570434"/>
                <a:ext cx="5786991" cy="19781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sz="2000" dirty="0">
                    <a:solidFill>
                      <a:srgbClr val="0070C0"/>
                    </a:solidFill>
                  </a:rPr>
                  <a:t>Coupled-bunch instabilities (CBI) </a:t>
                </a:r>
                <a:r>
                  <a:rPr lang="en-US" sz="2000" dirty="0"/>
                  <a:t>were not observed so far, contrary to the </a:t>
                </a:r>
                <a:r>
                  <a:rPr lang="en-US" sz="2000" dirty="0">
                    <a:solidFill>
                      <a:srgbClr val="FF0000"/>
                    </a:solidFill>
                  </a:rPr>
                  <a:t>loss of Landau damping </a:t>
                </a:r>
                <a:r>
                  <a:rPr lang="en-US" sz="2000" dirty="0"/>
                  <a:t>(LLD) due to inductive impedance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, which is a single-bunch effect.</a:t>
                </a:r>
              </a:p>
              <a:p>
                <a:pPr>
                  <a:lnSpc>
                    <a:spcPct val="125000"/>
                  </a:lnSpc>
                </a:pPr>
                <a:endParaRPr lang="en-US" sz="20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4520B32-04A4-5F46-A993-4CF905435B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629" y="1570434"/>
                <a:ext cx="5786991" cy="1978170"/>
              </a:xfrm>
              <a:prstGeom prst="rect">
                <a:avLst/>
              </a:prstGeom>
              <a:blipFill>
                <a:blip r:embed="rId4"/>
                <a:stretch>
                  <a:fillRect l="-1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4117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68689-4C52-3B48-9DB7-DA75D7539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Recap on longitudinal stability studies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1754CA-C237-F647-A14F-A71A1C1D5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6451" y="2083339"/>
            <a:ext cx="4880536" cy="38322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8A3F426-C1DF-9F4E-9CC6-3C20043C0C42}"/>
                  </a:ext>
                </a:extLst>
              </p:cNvPr>
              <p:cNvSpPr txBox="1"/>
              <p:nvPr/>
            </p:nvSpPr>
            <p:spPr>
              <a:xfrm>
                <a:off x="7164592" y="1444246"/>
                <a:ext cx="4414412" cy="6685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dirty="0"/>
                  <a:t>Results for broad-band and narrow-band resonators (MELODY),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sz="1800" dirty="0"/>
                  <a:t> = 8 MV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8A3F426-C1DF-9F4E-9CC6-3C20043C0C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592" y="1444246"/>
                <a:ext cx="4414412" cy="668581"/>
              </a:xfrm>
              <a:prstGeom prst="rect">
                <a:avLst/>
              </a:prstGeom>
              <a:blipFill>
                <a:blip r:embed="rId3"/>
                <a:stretch>
                  <a:fillRect t="-3704" r="-1437" b="-9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E6EBE0-F28C-A840-8E8C-4B0159587C84}"/>
                  </a:ext>
                </a:extLst>
              </p:cNvPr>
              <p:cNvSpPr txBox="1"/>
              <p:nvPr/>
            </p:nvSpPr>
            <p:spPr>
              <a:xfrm>
                <a:off x="8059620" y="5004804"/>
                <a:ext cx="36614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Im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0.075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800" dirty="0"/>
                  <a:t> = 5 GHz</a:t>
                </a:r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E6EBE0-F28C-A840-8E8C-4B0159587C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9620" y="5004804"/>
                <a:ext cx="3661426" cy="369332"/>
              </a:xfrm>
              <a:prstGeom prst="rect">
                <a:avLst/>
              </a:prstGeom>
              <a:blipFill>
                <a:blip r:embed="rId4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2DF868F-9FE7-D346-B3BA-CD13365322A0}"/>
                  </a:ext>
                </a:extLst>
              </p:cNvPr>
              <p:cNvSpPr txBox="1"/>
              <p:nvPr/>
            </p:nvSpPr>
            <p:spPr>
              <a:xfrm>
                <a:off x="8334895" y="4739248"/>
                <a:ext cx="352020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i="0" dirty="0" smtClean="0">
                            <a:latin typeface="Cambria Math" panose="02040503050406030204" pitchFamily="18" charset="0"/>
                          </a:rPr>
                          <m:t>sh</m:t>
                        </m:r>
                      </m:sub>
                    </m:sSub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 = 4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71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b="0" i="0" dirty="0" smtClean="0">
                        <a:latin typeface="Cambria Math" panose="02040503050406030204" pitchFamily="18" charset="0"/>
                      </a:rPr>
                      <m:t>kΩ</m:t>
                    </m:r>
                  </m:oMath>
                </a14:m>
                <a:r>
                  <a:rPr lang="en-US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800" dirty="0"/>
                  <a:t> = 582 MHz</a:t>
                </a:r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2DF868F-9FE7-D346-B3BA-CD13365322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4895" y="4739248"/>
                <a:ext cx="3520209" cy="369332"/>
              </a:xfrm>
              <a:prstGeom prst="rect">
                <a:avLst/>
              </a:prstGeom>
              <a:blipFill>
                <a:blip r:embed="rId5"/>
                <a:stretch>
                  <a:fillRect t="-3226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8453407-B565-9448-8363-2160FE065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32CB40-7BE1-7042-8225-A7F4CD6E718F}"/>
                  </a:ext>
                </a:extLst>
              </p:cNvPr>
              <p:cNvSpPr txBox="1"/>
              <p:nvPr/>
            </p:nvSpPr>
            <p:spPr>
              <a:xfrm>
                <a:off x="511629" y="1570434"/>
                <a:ext cx="5786991" cy="42864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en-US" sz="2000" dirty="0">
                    <a:solidFill>
                      <a:srgbClr val="0070C0"/>
                    </a:solidFill>
                  </a:rPr>
                  <a:t>Coupled-bunch instabilities (CBI) </a:t>
                </a:r>
                <a:r>
                  <a:rPr lang="en-US" sz="2000" dirty="0"/>
                  <a:t>were not observed so far, contrary to the </a:t>
                </a:r>
                <a:r>
                  <a:rPr lang="en-US" sz="2000" dirty="0">
                    <a:solidFill>
                      <a:srgbClr val="FF0000"/>
                    </a:solidFill>
                  </a:rPr>
                  <a:t>loss of Landau damping </a:t>
                </a:r>
                <a:r>
                  <a:rPr lang="en-US" sz="2000" dirty="0"/>
                  <a:t>(LLD) due to inductive impedance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, which is a single-bunch effect.</a:t>
                </a:r>
              </a:p>
              <a:p>
                <a:pPr>
                  <a:lnSpc>
                    <a:spcPct val="125000"/>
                  </a:lnSpc>
                </a:pPr>
                <a:endParaRPr lang="en-US" sz="2000" dirty="0"/>
              </a:p>
              <a:p>
                <a:pPr>
                  <a:lnSpc>
                    <a:spcPct val="125000"/>
                  </a:lnSpc>
                </a:pPr>
                <a:r>
                  <a:rPr lang="en-US" sz="2000" dirty="0"/>
                  <a:t>HL-LHC will operate at higher intensity compared to LHC.</a:t>
                </a:r>
              </a:p>
              <a:p>
                <a:pPr>
                  <a:lnSpc>
                    <a:spcPct val="125000"/>
                  </a:lnSpc>
                </a:pPr>
                <a:r>
                  <a:rPr lang="en-US" sz="2000" dirty="0"/>
                  <a:t>Additionally crab cavities (CC) will be installed with non-negligible longitudinal impedance.</a:t>
                </a:r>
              </a:p>
              <a:p>
                <a:pPr>
                  <a:lnSpc>
                    <a:spcPct val="125000"/>
                  </a:lnSpc>
                </a:pP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The CBI threshold is slightly below the LLD threshold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32CB40-7BE1-7042-8225-A7F4CD6E7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629" y="1570434"/>
                <a:ext cx="5786991" cy="4286430"/>
              </a:xfrm>
              <a:prstGeom prst="rect">
                <a:avLst/>
              </a:prstGeom>
              <a:blipFill>
                <a:blip r:embed="rId6"/>
                <a:stretch>
                  <a:fillRect l="-1096" r="-1096" b="-1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AFF2625-08A8-E04B-8165-90547D7A7EF8}"/>
              </a:ext>
            </a:extLst>
          </p:cNvPr>
          <p:cNvSpPr txBox="1"/>
          <p:nvPr/>
        </p:nvSpPr>
        <p:spPr>
          <a:xfrm>
            <a:off x="7448438" y="5967343"/>
            <a:ext cx="44091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1" u="none" strike="noStrike" dirty="0">
                <a:solidFill>
                  <a:srgbClr val="002060"/>
                </a:solidFill>
                <a:effectLst/>
                <a:latin typeface="Roboto" panose="02000000000000000000" pitchFamily="2" charset="0"/>
              </a:rPr>
              <a:t>(I. Karpov, WP2/WP4 Meeting, 30.11.2021)</a:t>
            </a:r>
            <a:endParaRPr lang="en-US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19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8636A-18E8-574D-A0DA-BF3A9F802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754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LLD threshold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DEBF2-4EAB-924D-80D4-91E832DB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321A9C5-0F62-7149-926D-D48F915C266B}"/>
                  </a:ext>
                </a:extLst>
              </p:cNvPr>
              <p:cNvSpPr/>
              <p:nvPr/>
            </p:nvSpPr>
            <p:spPr>
              <a:xfrm>
                <a:off x="2013892" y="1608077"/>
                <a:ext cx="2447144" cy="762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Im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321A9C5-0F62-7149-926D-D48F915C26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892" y="1608077"/>
                <a:ext cx="2447144" cy="762581"/>
              </a:xfrm>
              <a:prstGeom prst="rect">
                <a:avLst/>
              </a:prstGeom>
              <a:blipFill>
                <a:blip r:embed="rId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E6E8DDD-2B02-9542-BC91-926AF257F70A}"/>
              </a:ext>
            </a:extLst>
          </p:cNvPr>
          <p:cNvSpPr txBox="1"/>
          <p:nvPr/>
        </p:nvSpPr>
        <p:spPr>
          <a:xfrm>
            <a:off x="426455" y="1184829"/>
            <a:ext cx="5467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LLD threshold is defined by*</a:t>
            </a:r>
            <a:endParaRPr lang="en-GB" sz="20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F7D4EF-3D88-5049-81AB-FBA4F3671A3B}"/>
              </a:ext>
            </a:extLst>
          </p:cNvPr>
          <p:cNvSpPr txBox="1"/>
          <p:nvPr/>
        </p:nvSpPr>
        <p:spPr>
          <a:xfrm>
            <a:off x="389218" y="6064628"/>
            <a:ext cx="67641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002060"/>
                </a:solidFill>
              </a:rPr>
              <a:t>*</a:t>
            </a:r>
            <a:r>
              <a:rPr lang="en-GB" sz="1800" i="1" dirty="0">
                <a:solidFill>
                  <a:srgbClr val="002060"/>
                </a:solidFill>
              </a:rPr>
              <a:t>I. Karpov, T. </a:t>
            </a:r>
            <a:r>
              <a:rPr lang="en-GB" sz="1800" i="1" dirty="0" err="1">
                <a:solidFill>
                  <a:srgbClr val="002060"/>
                </a:solidFill>
              </a:rPr>
              <a:t>Argyropoulos</a:t>
            </a:r>
            <a:r>
              <a:rPr lang="en-GB" sz="1800" i="1" dirty="0">
                <a:solidFill>
                  <a:srgbClr val="002060"/>
                </a:solidFill>
              </a:rPr>
              <a:t>, E. </a:t>
            </a:r>
            <a:r>
              <a:rPr lang="en-GB" sz="1800" i="1" dirty="0" err="1">
                <a:solidFill>
                  <a:srgbClr val="002060"/>
                </a:solidFill>
              </a:rPr>
              <a:t>Shaposhnikova</a:t>
            </a:r>
            <a:r>
              <a:rPr lang="en-GB" sz="1800" i="1" dirty="0">
                <a:solidFill>
                  <a:srgbClr val="002060"/>
                </a:solidFill>
              </a:rPr>
              <a:t>, PRAB 2021</a:t>
            </a:r>
          </a:p>
          <a:p>
            <a:r>
              <a:rPr lang="en-US" i="1" dirty="0">
                <a:solidFill>
                  <a:srgbClr val="002060"/>
                </a:solidFill>
              </a:rPr>
              <a:t>**S. </a:t>
            </a:r>
            <a:r>
              <a:rPr lang="en-US" i="1" dirty="0" err="1">
                <a:solidFill>
                  <a:srgbClr val="002060"/>
                </a:solidFill>
              </a:rPr>
              <a:t>Nese</a:t>
            </a:r>
            <a:r>
              <a:rPr lang="en-US" i="1" dirty="0">
                <a:solidFill>
                  <a:srgbClr val="002060"/>
                </a:solidFill>
              </a:rPr>
              <a:t>, Tech. Rep. CERN-STUDENTS-Note-2021-214,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E50751-8029-8046-9099-967BDE517DE5}"/>
              </a:ext>
            </a:extLst>
          </p:cNvPr>
          <p:cNvSpPr txBox="1"/>
          <p:nvPr/>
        </p:nvSpPr>
        <p:spPr>
          <a:xfrm>
            <a:off x="426455" y="2436969"/>
            <a:ext cx="2488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Effective impedance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2C3AB8-513B-7543-8922-D38738B48DB3}"/>
                  </a:ext>
                </a:extLst>
              </p:cNvPr>
              <p:cNvSpPr txBox="1"/>
              <p:nvPr/>
            </p:nvSpPr>
            <p:spPr>
              <a:xfrm>
                <a:off x="1158914" y="2980246"/>
                <a:ext cx="3637021" cy="812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Im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𝑘𝑘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Im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𝑘𝑘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2C3AB8-513B-7543-8922-D38738B48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914" y="2980246"/>
                <a:ext cx="3637021" cy="812402"/>
              </a:xfrm>
              <a:prstGeom prst="rect">
                <a:avLst/>
              </a:prstGeom>
              <a:blipFill>
                <a:blip r:embed="rId3"/>
                <a:stretch>
                  <a:fillRect t="-55385" r="-2091" b="-92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3B8B1D2-0065-A548-86D0-39921A409DB2}"/>
                  </a:ext>
                </a:extLst>
              </p:cNvPr>
              <p:cNvSpPr txBox="1"/>
              <p:nvPr/>
            </p:nvSpPr>
            <p:spPr>
              <a:xfrm>
                <a:off x="401598" y="4608595"/>
                <a:ext cx="56820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maximum of nominator is reached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002060"/>
                    </a:solidFill>
                  </a:rPr>
                  <a:t>**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3B8B1D2-0065-A548-86D0-39921A409D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598" y="4608595"/>
                <a:ext cx="5682022" cy="369332"/>
              </a:xfrm>
              <a:prstGeom prst="rect">
                <a:avLst/>
              </a:prstGeom>
              <a:blipFill>
                <a:blip r:embed="rId4"/>
                <a:stretch>
                  <a:fillRect l="-891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017A3D-9FC2-B54A-AECA-8EED5D891724}"/>
                  </a:ext>
                </a:extLst>
              </p:cNvPr>
              <p:cNvSpPr txBox="1"/>
              <p:nvPr/>
            </p:nvSpPr>
            <p:spPr>
              <a:xfrm>
                <a:off x="426455" y="3919246"/>
                <a:ext cx="5101940" cy="535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𝑘𝑘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017A3D-9FC2-B54A-AECA-8EED5D891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55" y="3919246"/>
                <a:ext cx="5101940" cy="5359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2C490039-43EA-CE43-950E-FE0185E96D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2074440"/>
            <a:ext cx="6070082" cy="404672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D64C8CF-E6DC-6649-8276-F8E86E7DF3D2}"/>
              </a:ext>
            </a:extLst>
          </p:cNvPr>
          <p:cNvCxnSpPr/>
          <p:nvPr/>
        </p:nvCxnSpPr>
        <p:spPr>
          <a:xfrm flipV="1">
            <a:off x="10292239" y="2438612"/>
            <a:ext cx="0" cy="517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2863CD9-AED2-544C-8AC9-2C85850F197A}"/>
                  </a:ext>
                </a:extLst>
              </p:cNvPr>
              <p:cNvSpPr txBox="1"/>
              <p:nvPr/>
            </p:nvSpPr>
            <p:spPr>
              <a:xfrm>
                <a:off x="10127995" y="3038594"/>
                <a:ext cx="3284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2863CD9-AED2-544C-8AC9-2C85850F1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7995" y="3038594"/>
                <a:ext cx="328488" cy="369332"/>
              </a:xfrm>
              <a:prstGeom prst="rect">
                <a:avLst/>
              </a:prstGeom>
              <a:blipFill>
                <a:blip r:embed="rId7"/>
                <a:stretch>
                  <a:fillRect l="-29630" r="-7407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8C5D554-1275-234C-9210-52E24D0752E5}"/>
                  </a:ext>
                </a:extLst>
              </p:cNvPr>
              <p:cNvSpPr txBox="1"/>
              <p:nvPr/>
            </p:nvSpPr>
            <p:spPr>
              <a:xfrm>
                <a:off x="9671701" y="4395211"/>
                <a:ext cx="156956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 = 1.3 </m:t>
                    </m:r>
                  </m:oMath>
                </a14:m>
                <a:r>
                  <a:rPr lang="en-US" sz="1800" dirty="0"/>
                  <a:t>ns </a:t>
                </a:r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8C5D554-1275-234C-9210-52E24D0752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1701" y="4395211"/>
                <a:ext cx="1569563" cy="369332"/>
              </a:xfrm>
              <a:prstGeom prst="rect">
                <a:avLst/>
              </a:prstGeom>
              <a:blipFill>
                <a:blip r:embed="rId8"/>
                <a:stretch>
                  <a:fillRect t="-6667" r="-24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398165DF-DCCA-7841-97D3-AB29C26D49A1}"/>
              </a:ext>
            </a:extLst>
          </p:cNvPr>
          <p:cNvSpPr txBox="1"/>
          <p:nvPr/>
        </p:nvSpPr>
        <p:spPr>
          <a:xfrm>
            <a:off x="6784931" y="1188236"/>
            <a:ext cx="2680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 MHz imp. + direct &amp; one-turn delay feedback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69AE3C2-DFC9-5742-A56A-F4E1ED4A9EDA}"/>
              </a:ext>
            </a:extLst>
          </p:cNvPr>
          <p:cNvCxnSpPr/>
          <p:nvPr/>
        </p:nvCxnSpPr>
        <p:spPr>
          <a:xfrm>
            <a:off x="8125216" y="1834567"/>
            <a:ext cx="0" cy="2817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33AD50-7EC2-844C-AF25-CF2F315E9C51}"/>
              </a:ext>
            </a:extLst>
          </p:cNvPr>
          <p:cNvCxnSpPr>
            <a:cxnSpLocks/>
          </p:cNvCxnSpPr>
          <p:nvPr/>
        </p:nvCxnSpPr>
        <p:spPr>
          <a:xfrm flipH="1">
            <a:off x="8437768" y="1861246"/>
            <a:ext cx="1911412" cy="461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7FF954C-4DFB-8B47-BF10-B40929489CAC}"/>
              </a:ext>
            </a:extLst>
          </p:cNvPr>
          <p:cNvCxnSpPr>
            <a:cxnSpLocks/>
          </p:cNvCxnSpPr>
          <p:nvPr/>
        </p:nvCxnSpPr>
        <p:spPr>
          <a:xfrm flipH="1">
            <a:off x="8688883" y="1861246"/>
            <a:ext cx="1660296" cy="826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C5727E5-52C9-7F49-A179-2F4347519A50}"/>
              </a:ext>
            </a:extLst>
          </p:cNvPr>
          <p:cNvCxnSpPr>
            <a:cxnSpLocks/>
          </p:cNvCxnSpPr>
          <p:nvPr/>
        </p:nvCxnSpPr>
        <p:spPr>
          <a:xfrm flipH="1">
            <a:off x="9426589" y="1861246"/>
            <a:ext cx="922590" cy="692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4579D42-0F6B-BC43-9ED4-BDD3B68685CD}"/>
              </a:ext>
            </a:extLst>
          </p:cNvPr>
          <p:cNvSpPr txBox="1"/>
          <p:nvPr/>
        </p:nvSpPr>
        <p:spPr>
          <a:xfrm>
            <a:off x="9731061" y="1429283"/>
            <a:ext cx="1236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CC HOMs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5E2F80-7596-D14E-BF2E-F3EEE9F82A8F}"/>
                  </a:ext>
                </a:extLst>
              </p:cNvPr>
              <p:cNvSpPr txBox="1"/>
              <p:nvPr/>
            </p:nvSpPr>
            <p:spPr>
              <a:xfrm>
                <a:off x="389218" y="5131361"/>
                <a:ext cx="59218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Contribution of low frequency impedance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dirty="0"/>
                  <a:t> to the LLD threshold is suppressed due to the shape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𝑘𝑘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5E2F80-7596-D14E-BF2E-F3EEE9F82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18" y="5131361"/>
                <a:ext cx="5921828" cy="646331"/>
              </a:xfrm>
              <a:prstGeom prst="rect">
                <a:avLst/>
              </a:prstGeom>
              <a:blipFill>
                <a:blip r:embed="rId9"/>
                <a:stretch>
                  <a:fillRect l="-857" t="-5769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5488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8636A-18E8-574D-A0DA-BF3A9F802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754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LLD threshold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DEBF2-4EAB-924D-80D4-91E832DB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321A9C5-0F62-7149-926D-D48F915C266B}"/>
                  </a:ext>
                </a:extLst>
              </p:cNvPr>
              <p:cNvSpPr/>
              <p:nvPr/>
            </p:nvSpPr>
            <p:spPr>
              <a:xfrm>
                <a:off x="2013892" y="1608077"/>
                <a:ext cx="2447144" cy="762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Im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321A9C5-0F62-7149-926D-D48F915C26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892" y="1608077"/>
                <a:ext cx="2447144" cy="762581"/>
              </a:xfrm>
              <a:prstGeom prst="rect">
                <a:avLst/>
              </a:prstGeom>
              <a:blipFill>
                <a:blip r:embed="rId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E6E8DDD-2B02-9542-BC91-926AF257F70A}"/>
              </a:ext>
            </a:extLst>
          </p:cNvPr>
          <p:cNvSpPr txBox="1"/>
          <p:nvPr/>
        </p:nvSpPr>
        <p:spPr>
          <a:xfrm>
            <a:off x="426455" y="1184829"/>
            <a:ext cx="5467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LLD threshold is defined by*</a:t>
            </a:r>
            <a:endParaRPr lang="en-GB" sz="20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F7D4EF-3D88-5049-81AB-FBA4F3671A3B}"/>
              </a:ext>
            </a:extLst>
          </p:cNvPr>
          <p:cNvSpPr txBox="1"/>
          <p:nvPr/>
        </p:nvSpPr>
        <p:spPr>
          <a:xfrm>
            <a:off x="389218" y="6064628"/>
            <a:ext cx="67641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002060"/>
                </a:solidFill>
              </a:rPr>
              <a:t>*</a:t>
            </a:r>
            <a:r>
              <a:rPr lang="en-GB" sz="1800" i="1" dirty="0">
                <a:solidFill>
                  <a:srgbClr val="002060"/>
                </a:solidFill>
              </a:rPr>
              <a:t>I. Karpov, T. </a:t>
            </a:r>
            <a:r>
              <a:rPr lang="en-GB" sz="1800" i="1" dirty="0" err="1">
                <a:solidFill>
                  <a:srgbClr val="002060"/>
                </a:solidFill>
              </a:rPr>
              <a:t>Argyropoulos</a:t>
            </a:r>
            <a:r>
              <a:rPr lang="en-GB" sz="1800" i="1" dirty="0">
                <a:solidFill>
                  <a:srgbClr val="002060"/>
                </a:solidFill>
              </a:rPr>
              <a:t>, E. </a:t>
            </a:r>
            <a:r>
              <a:rPr lang="en-GB" sz="1800" i="1" dirty="0" err="1">
                <a:solidFill>
                  <a:srgbClr val="002060"/>
                </a:solidFill>
              </a:rPr>
              <a:t>Shaposhnikova</a:t>
            </a:r>
            <a:r>
              <a:rPr lang="en-GB" sz="1800" i="1" dirty="0">
                <a:solidFill>
                  <a:srgbClr val="002060"/>
                </a:solidFill>
              </a:rPr>
              <a:t>, PRAB 2021</a:t>
            </a:r>
          </a:p>
          <a:p>
            <a:r>
              <a:rPr lang="en-US" i="1" dirty="0">
                <a:solidFill>
                  <a:srgbClr val="002060"/>
                </a:solidFill>
              </a:rPr>
              <a:t>**S. </a:t>
            </a:r>
            <a:r>
              <a:rPr lang="en-US" i="1" dirty="0" err="1">
                <a:solidFill>
                  <a:srgbClr val="002060"/>
                </a:solidFill>
              </a:rPr>
              <a:t>Nese</a:t>
            </a:r>
            <a:r>
              <a:rPr lang="en-US" i="1" dirty="0">
                <a:solidFill>
                  <a:srgbClr val="002060"/>
                </a:solidFill>
              </a:rPr>
              <a:t>, Tech. Rep. CERN-STUDENTS-Note-2021-214,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E50751-8029-8046-9099-967BDE517DE5}"/>
              </a:ext>
            </a:extLst>
          </p:cNvPr>
          <p:cNvSpPr txBox="1"/>
          <p:nvPr/>
        </p:nvSpPr>
        <p:spPr>
          <a:xfrm>
            <a:off x="426455" y="2436969"/>
            <a:ext cx="2488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Effective impedance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2C3AB8-513B-7543-8922-D38738B48DB3}"/>
                  </a:ext>
                </a:extLst>
              </p:cNvPr>
              <p:cNvSpPr txBox="1"/>
              <p:nvPr/>
            </p:nvSpPr>
            <p:spPr>
              <a:xfrm>
                <a:off x="1158914" y="2980246"/>
                <a:ext cx="3637021" cy="812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Im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𝑘𝑘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Im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𝑘𝑘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2C3AB8-513B-7543-8922-D38738B48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914" y="2980246"/>
                <a:ext cx="3637021" cy="812402"/>
              </a:xfrm>
              <a:prstGeom prst="rect">
                <a:avLst/>
              </a:prstGeom>
              <a:blipFill>
                <a:blip r:embed="rId3"/>
                <a:stretch>
                  <a:fillRect t="-55385" r="-2091" b="-92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3B8B1D2-0065-A548-86D0-39921A409DB2}"/>
                  </a:ext>
                </a:extLst>
              </p:cNvPr>
              <p:cNvSpPr txBox="1"/>
              <p:nvPr/>
            </p:nvSpPr>
            <p:spPr>
              <a:xfrm>
                <a:off x="401598" y="4608595"/>
                <a:ext cx="56820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maximum of nominator is reached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002060"/>
                    </a:solidFill>
                  </a:rPr>
                  <a:t>**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3B8B1D2-0065-A548-86D0-39921A409D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598" y="4608595"/>
                <a:ext cx="5682022" cy="369332"/>
              </a:xfrm>
              <a:prstGeom prst="rect">
                <a:avLst/>
              </a:prstGeom>
              <a:blipFill>
                <a:blip r:embed="rId4"/>
                <a:stretch>
                  <a:fillRect l="-891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017A3D-9FC2-B54A-AECA-8EED5D891724}"/>
                  </a:ext>
                </a:extLst>
              </p:cNvPr>
              <p:cNvSpPr txBox="1"/>
              <p:nvPr/>
            </p:nvSpPr>
            <p:spPr>
              <a:xfrm>
                <a:off x="426455" y="3919246"/>
                <a:ext cx="5101940" cy="535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𝑘𝑘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017A3D-9FC2-B54A-AECA-8EED5D891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55" y="3919246"/>
                <a:ext cx="5101940" cy="5359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2C490039-43EA-CE43-950E-FE0185E96D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2074440"/>
            <a:ext cx="6070082" cy="404672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D64C8CF-E6DC-6649-8276-F8E86E7DF3D2}"/>
              </a:ext>
            </a:extLst>
          </p:cNvPr>
          <p:cNvCxnSpPr/>
          <p:nvPr/>
        </p:nvCxnSpPr>
        <p:spPr>
          <a:xfrm flipV="1">
            <a:off x="10292239" y="2438612"/>
            <a:ext cx="0" cy="517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2863CD9-AED2-544C-8AC9-2C85850F197A}"/>
                  </a:ext>
                </a:extLst>
              </p:cNvPr>
              <p:cNvSpPr txBox="1"/>
              <p:nvPr/>
            </p:nvSpPr>
            <p:spPr>
              <a:xfrm>
                <a:off x="10127995" y="3038594"/>
                <a:ext cx="3284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2863CD9-AED2-544C-8AC9-2C85850F1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7995" y="3038594"/>
                <a:ext cx="328488" cy="369332"/>
              </a:xfrm>
              <a:prstGeom prst="rect">
                <a:avLst/>
              </a:prstGeom>
              <a:blipFill>
                <a:blip r:embed="rId7"/>
                <a:stretch>
                  <a:fillRect l="-29630" r="-7407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8C5D554-1275-234C-9210-52E24D0752E5}"/>
                  </a:ext>
                </a:extLst>
              </p:cNvPr>
              <p:cNvSpPr txBox="1"/>
              <p:nvPr/>
            </p:nvSpPr>
            <p:spPr>
              <a:xfrm>
                <a:off x="9671701" y="4395211"/>
                <a:ext cx="156956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 = 1.3 </m:t>
                    </m:r>
                  </m:oMath>
                </a14:m>
                <a:r>
                  <a:rPr lang="en-US" sz="1800" dirty="0"/>
                  <a:t>ns </a:t>
                </a:r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8C5D554-1275-234C-9210-52E24D0752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1701" y="4395211"/>
                <a:ext cx="1569563" cy="369332"/>
              </a:xfrm>
              <a:prstGeom prst="rect">
                <a:avLst/>
              </a:prstGeom>
              <a:blipFill>
                <a:blip r:embed="rId8"/>
                <a:stretch>
                  <a:fillRect t="-6667" r="-24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398165DF-DCCA-7841-97D3-AB29C26D49A1}"/>
              </a:ext>
            </a:extLst>
          </p:cNvPr>
          <p:cNvSpPr txBox="1"/>
          <p:nvPr/>
        </p:nvSpPr>
        <p:spPr>
          <a:xfrm>
            <a:off x="6784931" y="1188236"/>
            <a:ext cx="2680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 MHz imp. + direct &amp; one-turn delay feedback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69AE3C2-DFC9-5742-A56A-F4E1ED4A9EDA}"/>
              </a:ext>
            </a:extLst>
          </p:cNvPr>
          <p:cNvCxnSpPr/>
          <p:nvPr/>
        </p:nvCxnSpPr>
        <p:spPr>
          <a:xfrm>
            <a:off x="8125216" y="1834567"/>
            <a:ext cx="0" cy="2817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33AD50-7EC2-844C-AF25-CF2F315E9C51}"/>
              </a:ext>
            </a:extLst>
          </p:cNvPr>
          <p:cNvCxnSpPr>
            <a:cxnSpLocks/>
          </p:cNvCxnSpPr>
          <p:nvPr/>
        </p:nvCxnSpPr>
        <p:spPr>
          <a:xfrm flipH="1">
            <a:off x="8437768" y="1861246"/>
            <a:ext cx="1911412" cy="461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7FF954C-4DFB-8B47-BF10-B40929489CAC}"/>
              </a:ext>
            </a:extLst>
          </p:cNvPr>
          <p:cNvCxnSpPr>
            <a:cxnSpLocks/>
          </p:cNvCxnSpPr>
          <p:nvPr/>
        </p:nvCxnSpPr>
        <p:spPr>
          <a:xfrm flipH="1">
            <a:off x="8688883" y="1861246"/>
            <a:ext cx="1660296" cy="826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C5727E5-52C9-7F49-A179-2F4347519A50}"/>
              </a:ext>
            </a:extLst>
          </p:cNvPr>
          <p:cNvCxnSpPr>
            <a:cxnSpLocks/>
          </p:cNvCxnSpPr>
          <p:nvPr/>
        </p:nvCxnSpPr>
        <p:spPr>
          <a:xfrm flipH="1">
            <a:off x="9426589" y="1861246"/>
            <a:ext cx="922590" cy="692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4579D42-0F6B-BC43-9ED4-BDD3B68685CD}"/>
              </a:ext>
            </a:extLst>
          </p:cNvPr>
          <p:cNvSpPr txBox="1"/>
          <p:nvPr/>
        </p:nvSpPr>
        <p:spPr>
          <a:xfrm>
            <a:off x="9731061" y="1429283"/>
            <a:ext cx="1236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CC HOMs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5E2F80-7596-D14E-BF2E-F3EEE9F82A8F}"/>
                  </a:ext>
                </a:extLst>
              </p:cNvPr>
              <p:cNvSpPr txBox="1"/>
              <p:nvPr/>
            </p:nvSpPr>
            <p:spPr>
              <a:xfrm>
                <a:off x="389218" y="5131361"/>
                <a:ext cx="59218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Contribution of low frequency impedance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dirty="0"/>
                  <a:t> to the LLD threshold is suppressed due to the shape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𝑘𝑘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5E2F80-7596-D14E-BF2E-F3EEE9F82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18" y="5131361"/>
                <a:ext cx="5921828" cy="646331"/>
              </a:xfrm>
              <a:prstGeom prst="rect">
                <a:avLst/>
              </a:prstGeom>
              <a:blipFill>
                <a:blip r:embed="rId9"/>
                <a:stretch>
                  <a:fillRect l="-857" t="-5769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060B3DB2-ED8D-4B4F-B6B4-8CA4D19EA0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5727" y="1465600"/>
            <a:ext cx="6534514" cy="418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083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8636A-18E8-574D-A0DA-BF3A9F802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754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LLD threshold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DEBF2-4EAB-924D-80D4-91E832DB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321A9C5-0F62-7149-926D-D48F915C266B}"/>
                  </a:ext>
                </a:extLst>
              </p:cNvPr>
              <p:cNvSpPr/>
              <p:nvPr/>
            </p:nvSpPr>
            <p:spPr>
              <a:xfrm>
                <a:off x="2013892" y="1608077"/>
                <a:ext cx="2447144" cy="762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th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Im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eff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321A9C5-0F62-7149-926D-D48F915C26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892" y="1608077"/>
                <a:ext cx="2447144" cy="762581"/>
              </a:xfrm>
              <a:prstGeom prst="rect">
                <a:avLst/>
              </a:prstGeom>
              <a:blipFill>
                <a:blip r:embed="rId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E6E8DDD-2B02-9542-BC91-926AF257F70A}"/>
              </a:ext>
            </a:extLst>
          </p:cNvPr>
          <p:cNvSpPr txBox="1"/>
          <p:nvPr/>
        </p:nvSpPr>
        <p:spPr>
          <a:xfrm>
            <a:off x="426455" y="1184829"/>
            <a:ext cx="5467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LLD threshold is defined by*</a:t>
            </a:r>
            <a:endParaRPr lang="en-GB" sz="20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F7D4EF-3D88-5049-81AB-FBA4F3671A3B}"/>
              </a:ext>
            </a:extLst>
          </p:cNvPr>
          <p:cNvSpPr txBox="1"/>
          <p:nvPr/>
        </p:nvSpPr>
        <p:spPr>
          <a:xfrm>
            <a:off x="389218" y="6064628"/>
            <a:ext cx="67641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002060"/>
                </a:solidFill>
              </a:rPr>
              <a:t>*</a:t>
            </a:r>
            <a:r>
              <a:rPr lang="en-GB" sz="1800" i="1" dirty="0">
                <a:solidFill>
                  <a:srgbClr val="002060"/>
                </a:solidFill>
              </a:rPr>
              <a:t>I. Karpov, T. </a:t>
            </a:r>
            <a:r>
              <a:rPr lang="en-GB" sz="1800" i="1" dirty="0" err="1">
                <a:solidFill>
                  <a:srgbClr val="002060"/>
                </a:solidFill>
              </a:rPr>
              <a:t>Argyropoulos</a:t>
            </a:r>
            <a:r>
              <a:rPr lang="en-GB" sz="1800" i="1" dirty="0">
                <a:solidFill>
                  <a:srgbClr val="002060"/>
                </a:solidFill>
              </a:rPr>
              <a:t>, E. </a:t>
            </a:r>
            <a:r>
              <a:rPr lang="en-GB" sz="1800" i="1" dirty="0" err="1">
                <a:solidFill>
                  <a:srgbClr val="002060"/>
                </a:solidFill>
              </a:rPr>
              <a:t>Shaposhnikova</a:t>
            </a:r>
            <a:r>
              <a:rPr lang="en-GB" sz="1800" i="1" dirty="0">
                <a:solidFill>
                  <a:srgbClr val="002060"/>
                </a:solidFill>
              </a:rPr>
              <a:t>, PRAB 2021</a:t>
            </a:r>
          </a:p>
          <a:p>
            <a:r>
              <a:rPr lang="en-US" i="1" dirty="0">
                <a:solidFill>
                  <a:srgbClr val="002060"/>
                </a:solidFill>
              </a:rPr>
              <a:t>**S. </a:t>
            </a:r>
            <a:r>
              <a:rPr lang="en-US" i="1" dirty="0" err="1">
                <a:solidFill>
                  <a:srgbClr val="002060"/>
                </a:solidFill>
              </a:rPr>
              <a:t>Nese</a:t>
            </a:r>
            <a:r>
              <a:rPr lang="en-US" i="1" dirty="0">
                <a:solidFill>
                  <a:srgbClr val="002060"/>
                </a:solidFill>
              </a:rPr>
              <a:t>, Tech. Rep. CERN-STUDENTS-Note-2021-214,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E50751-8029-8046-9099-967BDE517DE5}"/>
              </a:ext>
            </a:extLst>
          </p:cNvPr>
          <p:cNvSpPr txBox="1"/>
          <p:nvPr/>
        </p:nvSpPr>
        <p:spPr>
          <a:xfrm>
            <a:off x="426455" y="2436969"/>
            <a:ext cx="24883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Effective impedance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2C3AB8-513B-7543-8922-D38738B48DB3}"/>
                  </a:ext>
                </a:extLst>
              </p:cNvPr>
              <p:cNvSpPr txBox="1"/>
              <p:nvPr/>
            </p:nvSpPr>
            <p:spPr>
              <a:xfrm>
                <a:off x="1158914" y="2980246"/>
                <a:ext cx="3637021" cy="812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Im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𝑘𝑘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Im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𝑘𝑘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2C3AB8-513B-7543-8922-D38738B48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914" y="2980246"/>
                <a:ext cx="3637021" cy="812402"/>
              </a:xfrm>
              <a:prstGeom prst="rect">
                <a:avLst/>
              </a:prstGeom>
              <a:blipFill>
                <a:blip r:embed="rId3"/>
                <a:stretch>
                  <a:fillRect t="-55385" r="-2091" b="-92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3B8B1D2-0065-A548-86D0-39921A409DB2}"/>
                  </a:ext>
                </a:extLst>
              </p:cNvPr>
              <p:cNvSpPr txBox="1"/>
              <p:nvPr/>
            </p:nvSpPr>
            <p:spPr>
              <a:xfrm>
                <a:off x="401598" y="4608595"/>
                <a:ext cx="56820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maximum of nominator is reached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002060"/>
                    </a:solidFill>
                  </a:rPr>
                  <a:t>**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3B8B1D2-0065-A548-86D0-39921A409D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598" y="4608595"/>
                <a:ext cx="5682022" cy="369332"/>
              </a:xfrm>
              <a:prstGeom prst="rect">
                <a:avLst/>
              </a:prstGeom>
              <a:blipFill>
                <a:blip r:embed="rId4"/>
                <a:stretch>
                  <a:fillRect l="-891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017A3D-9FC2-B54A-AECA-8EED5D891724}"/>
                  </a:ext>
                </a:extLst>
              </p:cNvPr>
              <p:cNvSpPr txBox="1"/>
              <p:nvPr/>
            </p:nvSpPr>
            <p:spPr>
              <a:xfrm>
                <a:off x="426455" y="3919246"/>
                <a:ext cx="5101940" cy="535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𝑘𝑘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017A3D-9FC2-B54A-AECA-8EED5D891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55" y="3919246"/>
                <a:ext cx="5101940" cy="5359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2C490039-43EA-CE43-950E-FE0185E96D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2074440"/>
            <a:ext cx="6070082" cy="404672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D64C8CF-E6DC-6649-8276-F8E86E7DF3D2}"/>
              </a:ext>
            </a:extLst>
          </p:cNvPr>
          <p:cNvCxnSpPr/>
          <p:nvPr/>
        </p:nvCxnSpPr>
        <p:spPr>
          <a:xfrm flipV="1">
            <a:off x="10292239" y="2438612"/>
            <a:ext cx="0" cy="517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2863CD9-AED2-544C-8AC9-2C85850F197A}"/>
                  </a:ext>
                </a:extLst>
              </p:cNvPr>
              <p:cNvSpPr txBox="1"/>
              <p:nvPr/>
            </p:nvSpPr>
            <p:spPr>
              <a:xfrm>
                <a:off x="10127995" y="3038594"/>
                <a:ext cx="3284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2863CD9-AED2-544C-8AC9-2C85850F1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7995" y="3038594"/>
                <a:ext cx="328488" cy="369332"/>
              </a:xfrm>
              <a:prstGeom prst="rect">
                <a:avLst/>
              </a:prstGeom>
              <a:blipFill>
                <a:blip r:embed="rId7"/>
                <a:stretch>
                  <a:fillRect l="-29630" r="-7407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8C5D554-1275-234C-9210-52E24D0752E5}"/>
                  </a:ext>
                </a:extLst>
              </p:cNvPr>
              <p:cNvSpPr txBox="1"/>
              <p:nvPr/>
            </p:nvSpPr>
            <p:spPr>
              <a:xfrm>
                <a:off x="9671701" y="4395211"/>
                <a:ext cx="156956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sub>
                    </m:sSub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 = 1.3 </m:t>
                    </m:r>
                  </m:oMath>
                </a14:m>
                <a:r>
                  <a:rPr lang="en-US" sz="1800" dirty="0"/>
                  <a:t>ns </a:t>
                </a:r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8C5D554-1275-234C-9210-52E24D0752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1701" y="4395211"/>
                <a:ext cx="1569563" cy="369332"/>
              </a:xfrm>
              <a:prstGeom prst="rect">
                <a:avLst/>
              </a:prstGeom>
              <a:blipFill>
                <a:blip r:embed="rId8"/>
                <a:stretch>
                  <a:fillRect t="-6667" r="-24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398165DF-DCCA-7841-97D3-AB29C26D49A1}"/>
              </a:ext>
            </a:extLst>
          </p:cNvPr>
          <p:cNvSpPr txBox="1"/>
          <p:nvPr/>
        </p:nvSpPr>
        <p:spPr>
          <a:xfrm>
            <a:off x="6784931" y="1188236"/>
            <a:ext cx="2680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 MHz imp. + direct &amp; one-turn delay feedback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69AE3C2-DFC9-5742-A56A-F4E1ED4A9EDA}"/>
              </a:ext>
            </a:extLst>
          </p:cNvPr>
          <p:cNvCxnSpPr/>
          <p:nvPr/>
        </p:nvCxnSpPr>
        <p:spPr>
          <a:xfrm>
            <a:off x="8125216" y="1834567"/>
            <a:ext cx="0" cy="2817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33AD50-7EC2-844C-AF25-CF2F315E9C51}"/>
              </a:ext>
            </a:extLst>
          </p:cNvPr>
          <p:cNvCxnSpPr>
            <a:cxnSpLocks/>
          </p:cNvCxnSpPr>
          <p:nvPr/>
        </p:nvCxnSpPr>
        <p:spPr>
          <a:xfrm flipH="1">
            <a:off x="8437768" y="1861246"/>
            <a:ext cx="1911412" cy="461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7FF954C-4DFB-8B47-BF10-B40929489CAC}"/>
              </a:ext>
            </a:extLst>
          </p:cNvPr>
          <p:cNvCxnSpPr>
            <a:cxnSpLocks/>
          </p:cNvCxnSpPr>
          <p:nvPr/>
        </p:nvCxnSpPr>
        <p:spPr>
          <a:xfrm flipH="1">
            <a:off x="8688883" y="1861246"/>
            <a:ext cx="1660296" cy="826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C5727E5-52C9-7F49-A179-2F4347519A50}"/>
              </a:ext>
            </a:extLst>
          </p:cNvPr>
          <p:cNvCxnSpPr>
            <a:cxnSpLocks/>
          </p:cNvCxnSpPr>
          <p:nvPr/>
        </p:nvCxnSpPr>
        <p:spPr>
          <a:xfrm flipH="1">
            <a:off x="9426589" y="1861246"/>
            <a:ext cx="922590" cy="692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4579D42-0F6B-BC43-9ED4-BDD3B68685CD}"/>
              </a:ext>
            </a:extLst>
          </p:cNvPr>
          <p:cNvSpPr txBox="1"/>
          <p:nvPr/>
        </p:nvSpPr>
        <p:spPr>
          <a:xfrm>
            <a:off x="9731061" y="1429283"/>
            <a:ext cx="1236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CC HOMs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5E2F80-7596-D14E-BF2E-F3EEE9F82A8F}"/>
                  </a:ext>
                </a:extLst>
              </p:cNvPr>
              <p:cNvSpPr txBox="1"/>
              <p:nvPr/>
            </p:nvSpPr>
            <p:spPr>
              <a:xfrm>
                <a:off x="389218" y="5131361"/>
                <a:ext cx="59218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Contribution of low frequency impedance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dirty="0"/>
                  <a:t> to the LLD threshold is suppressed due to the shape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𝑘𝑘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5E2F80-7596-D14E-BF2E-F3EEE9F82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18" y="5131361"/>
                <a:ext cx="5921828" cy="646331"/>
              </a:xfrm>
              <a:prstGeom prst="rect">
                <a:avLst/>
              </a:prstGeom>
              <a:blipFill>
                <a:blip r:embed="rId9"/>
                <a:stretch>
                  <a:fillRect l="-857" t="-5769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9374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76F15-A012-2140-9470-C757D7882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Impact of TCLM material on effective impedance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1CA44-22E9-B542-A5E8-7AAF74BBF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26852-B27E-1046-B5AD-F4AE5B7FFBB9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D15F63-6D15-1749-BC19-B1095D482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056" y="1470394"/>
            <a:ext cx="6337300" cy="414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6C420A5-4B4A-6D46-BABD-766430528F3E}"/>
                  </a:ext>
                </a:extLst>
              </p:cNvPr>
              <p:cNvSpPr txBox="1"/>
              <p:nvPr/>
            </p:nvSpPr>
            <p:spPr>
              <a:xfrm>
                <a:off x="838200" y="5737170"/>
                <a:ext cx="644682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Change in effective impedance is negligible: 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LLD and CBI thresholds are unaffected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6C420A5-4B4A-6D46-BABD-766430528F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737170"/>
                <a:ext cx="6446829" cy="830997"/>
              </a:xfrm>
              <a:prstGeom prst="rect">
                <a:avLst/>
              </a:prstGeom>
              <a:blipFill>
                <a:blip r:embed="rId3"/>
                <a:stretch>
                  <a:fillRect l="-1575" t="-6061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2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5634</TotalTime>
  <Words>945</Words>
  <Application>Microsoft Macintosh PowerPoint</Application>
  <PresentationFormat>Widescreen</PresentationFormat>
  <Paragraphs>119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 Math</vt:lpstr>
      <vt:lpstr>Roboto</vt:lpstr>
      <vt:lpstr>Office Theme</vt:lpstr>
      <vt:lpstr>Impact of non-copper TCLM on longitudinal stability</vt:lpstr>
      <vt:lpstr>Introduction</vt:lpstr>
      <vt:lpstr>Introduction</vt:lpstr>
      <vt:lpstr>Recap on longitudinal stability studies</vt:lpstr>
      <vt:lpstr>Recap on longitudinal stability studies</vt:lpstr>
      <vt:lpstr>LLD threshold</vt:lpstr>
      <vt:lpstr>LLD threshold</vt:lpstr>
      <vt:lpstr>LLD threshold</vt:lpstr>
      <vt:lpstr>Impact of TCLM material on effective impedance </vt:lpstr>
      <vt:lpstr>Summary</vt:lpstr>
      <vt:lpstr>Spare slides</vt:lpstr>
      <vt:lpstr>Reduction of CBI threshold due to ImZ/k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non-copper TCLM on longitudinal stability</dc:title>
  <dc:creator>Ivan Karpov</dc:creator>
  <cp:lastModifiedBy>Ivan Karpov</cp:lastModifiedBy>
  <cp:revision>13</cp:revision>
  <dcterms:created xsi:type="dcterms:W3CDTF">2022-03-31T18:07:51Z</dcterms:created>
  <dcterms:modified xsi:type="dcterms:W3CDTF">2022-04-05T08:31:02Z</dcterms:modified>
</cp:coreProperties>
</file>