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Montserrat"/>
      <p:regular r:id="rId27"/>
      <p:bold r:id="rId28"/>
      <p:italic r:id="rId29"/>
      <p:boldItalic r:id="rId30"/>
    </p:embeddedFont>
    <p:embeddedFont>
      <p:font typeface="Lora"/>
      <p:regular r:id="rId31"/>
      <p:bold r:id="rId32"/>
      <p:italic r:id="rId33"/>
      <p:boldItalic r:id="rId34"/>
    </p:embeddedFont>
    <p:embeddedFont>
      <p:font typeface="Quattrocento Sans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AB9550E-FB83-4995-9CD6-2002AFE031F5}">
  <a:tblStyle styleId="{7AB9550E-FB83-4995-9CD6-2002AFE031F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Montserrat-bold.fntdata"/><Relationship Id="rId27" Type="http://schemas.openxmlformats.org/officeDocument/2006/relationships/font" Target="fonts/Montserra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ontserrat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ora-regular.fntdata"/><Relationship Id="rId30" Type="http://schemas.openxmlformats.org/officeDocument/2006/relationships/font" Target="fonts/Montserrat-boldItalic.fntdata"/><Relationship Id="rId11" Type="http://schemas.openxmlformats.org/officeDocument/2006/relationships/slide" Target="slides/slide6.xml"/><Relationship Id="rId33" Type="http://schemas.openxmlformats.org/officeDocument/2006/relationships/font" Target="fonts/Lora-italic.fntdata"/><Relationship Id="rId10" Type="http://schemas.openxmlformats.org/officeDocument/2006/relationships/slide" Target="slides/slide5.xml"/><Relationship Id="rId32" Type="http://schemas.openxmlformats.org/officeDocument/2006/relationships/font" Target="fonts/Lora-bold.fntdata"/><Relationship Id="rId13" Type="http://schemas.openxmlformats.org/officeDocument/2006/relationships/slide" Target="slides/slide8.xml"/><Relationship Id="rId35" Type="http://schemas.openxmlformats.org/officeDocument/2006/relationships/font" Target="fonts/QuattrocentoSans-regular.fntdata"/><Relationship Id="rId12" Type="http://schemas.openxmlformats.org/officeDocument/2006/relationships/slide" Target="slides/slide7.xml"/><Relationship Id="rId34" Type="http://schemas.openxmlformats.org/officeDocument/2006/relationships/font" Target="fonts/Lora-boldItalic.fntdata"/><Relationship Id="rId15" Type="http://schemas.openxmlformats.org/officeDocument/2006/relationships/slide" Target="slides/slide10.xml"/><Relationship Id="rId37" Type="http://schemas.openxmlformats.org/officeDocument/2006/relationships/font" Target="fonts/QuattrocentoSans-italic.fntdata"/><Relationship Id="rId14" Type="http://schemas.openxmlformats.org/officeDocument/2006/relationships/slide" Target="slides/slide9.xml"/><Relationship Id="rId36" Type="http://schemas.openxmlformats.org/officeDocument/2006/relationships/font" Target="fonts/QuattrocentoSans-bold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schemas.openxmlformats.org/officeDocument/2006/relationships/font" Target="fonts/QuattrocentoSans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212a792863_0_44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212a792863_0_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f3be332120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f3be33212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f3be332120_0_18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f3be332120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f3be332120_0_34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f3be332120_0_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Picture of the alignment setup. Should I mention that most screws were changed to the silver coated AT? 100 grade? What about the malfunctioning pressure gauge 1?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212a792863_0_12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1212a792863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Figure of the camera an the custom mount. Fill in the pressures with gas jet on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f3be332120_0_50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f3be332120_0_5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f3be332120_0_42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f3be332120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gonna be the energy of the lead beam? Should I put it here since it is interesting from fundamental science point of view, but not really to our project?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Should I put all the numbers here? Or just the expected number of photons/bunch/s and photons/s and then putting all the numbers into backup slides? Maybe also include the expected integration times? Which is rather hard to estimate I guess since we don’t know the bacground…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f3be332120_0_5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f3be332120_0_5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kind of OP? Is the style clear and not overcrowded?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3be332120_0_85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f3be332120_0_8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f3be332120_0_85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f3be332120_0_8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else should be described here? Pressure gauge?, Gas injection? What is the UV filter wavelength?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f3be332120_0_87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f3be332120_0_8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f3be332120_0_88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f3be332120_0_8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Should there be also the optical curve of the setup measured at the lab? (or maybe just the visibility for 300um?)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212a792863_0_20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1212a792863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1a1cc82af7_0_5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1a1cc82af7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1a1cc82af7_0_2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1a1cc82af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1a1cc82af7_0_3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1a1cc82af7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a1cc82af7_0_6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a1cc82af7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f3be332120_0_14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f3be332120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f3be332120_0_26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f3be332120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cxnSp>
        <p:nvCxnSpPr>
          <p:cNvPr id="11" name="Google Shape;11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" name="Google Shape;12;p2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Google Shape;73;p11"/>
          <p:cNvCxnSpPr/>
          <p:nvPr/>
        </p:nvCxnSpPr>
        <p:spPr>
          <a:xfrm>
            <a:off x="-6025" y="4513729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" name="Google Shape;74;p11"/>
          <p:cNvSpPr/>
          <p:nvPr/>
        </p:nvSpPr>
        <p:spPr>
          <a:xfrm>
            <a:off x="4293700" y="4235405"/>
            <a:ext cx="556500" cy="556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letely blank">
  <p:cSld name="BLANK_1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highlight>
                  <a:schemeClr val="accent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9pPr>
          </a:lstStyle>
          <a:p/>
        </p:txBody>
      </p:sp>
      <p:cxnSp>
        <p:nvCxnSpPr>
          <p:cNvPr id="15" name="Google Shape;15;p3"/>
          <p:cNvCxnSpPr/>
          <p:nvPr/>
        </p:nvCxnSpPr>
        <p:spPr>
          <a:xfrm>
            <a:off x="-6025" y="2571762"/>
            <a:ext cx="19845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" name="Google Shape;16;p3"/>
          <p:cNvSpPr/>
          <p:nvPr/>
        </p:nvSpPr>
        <p:spPr>
          <a:xfrm>
            <a:off x="1117950" y="228825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cxnSp>
        <p:nvCxnSpPr>
          <p:cNvPr id="18" name="Google Shape;18;p3"/>
          <p:cNvCxnSpPr/>
          <p:nvPr/>
        </p:nvCxnSpPr>
        <p:spPr>
          <a:xfrm>
            <a:off x="5898975" y="2571750"/>
            <a:ext cx="32511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idx="1" type="body"/>
          </p:nvPr>
        </p:nvSpPr>
        <p:spPr>
          <a:xfrm>
            <a:off x="2105050" y="2238000"/>
            <a:ext cx="4933800" cy="81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SzPts val="2400"/>
              <a:buFont typeface="Lora"/>
              <a:buChar char="◉"/>
              <a:defRPr i="1" sz="2400">
                <a:latin typeface="Lora"/>
                <a:ea typeface="Lora"/>
                <a:cs typeface="Lora"/>
                <a:sym typeface="Lora"/>
              </a:defRPr>
            </a:lvl1pPr>
            <a:lvl2pPr indent="-355600" lvl="1" marL="9144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○"/>
              <a:defRPr i="1">
                <a:latin typeface="Lora"/>
                <a:ea typeface="Lora"/>
                <a:cs typeface="Lora"/>
                <a:sym typeface="Lora"/>
              </a:defRPr>
            </a:lvl2pPr>
            <a:lvl3pPr indent="-355600" lvl="2" marL="13716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■"/>
              <a:defRPr i="1">
                <a:latin typeface="Lora"/>
                <a:ea typeface="Lora"/>
                <a:cs typeface="Lora"/>
                <a:sym typeface="Lora"/>
              </a:defRPr>
            </a:lvl3pPr>
            <a:lvl4pPr indent="-381000" lvl="3" marL="18288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4pPr>
            <a:lvl5pPr indent="-381000" lvl="4" marL="22860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5pPr>
            <a:lvl6pPr indent="-381000" lvl="5" marL="27432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6pPr>
            <a:lvl7pPr indent="-381000" lvl="6" marL="32004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7pPr>
            <a:lvl8pPr indent="-381000" lvl="7" marL="36576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8pPr>
            <a:lvl9pPr indent="-381000" lvl="8" marL="411480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cxnSp>
        <p:nvCxnSpPr>
          <p:cNvPr id="22" name="Google Shape;22;p4"/>
          <p:cNvCxnSpPr/>
          <p:nvPr/>
        </p:nvCxnSpPr>
        <p:spPr>
          <a:xfrm>
            <a:off x="4584075" y="3676500"/>
            <a:ext cx="0" cy="148050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" name="Google Shape;23;p4"/>
          <p:cNvSpPr/>
          <p:nvPr/>
        </p:nvSpPr>
        <p:spPr>
          <a:xfrm>
            <a:off x="428850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/>
        </p:nvSpPr>
        <p:spPr>
          <a:xfrm>
            <a:off x="3593400" y="3412652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Lora"/>
                <a:ea typeface="Lora"/>
                <a:cs typeface="Lora"/>
                <a:sym typeface="Lora"/>
              </a:rPr>
              <a:t>“</a:t>
            </a:r>
            <a:endParaRPr b="1" sz="36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4297650" y="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mainSlide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5650" y="4707750"/>
            <a:ext cx="914400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" name="Google Shape;28;p5"/>
          <p:cNvCxnSpPr/>
          <p:nvPr/>
        </p:nvCxnSpPr>
        <p:spPr>
          <a:xfrm>
            <a:off x="0" y="5983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Google Shape;29;p5"/>
          <p:cNvSpPr/>
          <p:nvPr/>
        </p:nvSpPr>
        <p:spPr>
          <a:xfrm>
            <a:off x="817475" y="3953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32" name="Google Shape;32;p5"/>
          <p:cNvCxnSpPr/>
          <p:nvPr/>
        </p:nvCxnSpPr>
        <p:spPr>
          <a:xfrm>
            <a:off x="5265650" y="5983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34" name="Google Shape;34;p5"/>
          <p:cNvSpPr txBox="1"/>
          <p:nvPr/>
        </p:nvSpPr>
        <p:spPr>
          <a:xfrm>
            <a:off x="2122050" y="4725450"/>
            <a:ext cx="489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O.Sedlacek - SY-BI Students and R&amp;D meeting - 28.03.2022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OutlineSlide">
  <p:cSld name="TITLE_AND_BODY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>
            <a:off x="5650" y="4707750"/>
            <a:ext cx="914400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" name="Google Shape;37;p6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" name="Google Shape;38;p6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41" name="Google Shape;41;p6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8735875" y="4749850"/>
            <a:ext cx="355800" cy="336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43" name="Google Shape;43;p6"/>
          <p:cNvSpPr txBox="1"/>
          <p:nvPr/>
        </p:nvSpPr>
        <p:spPr>
          <a:xfrm>
            <a:off x="2122050" y="4725450"/>
            <a:ext cx="489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O.Sedlacek - SY-BI Students and R&amp;D meeting - 28.03.2022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cxnSp>
        <p:nvCxnSpPr>
          <p:cNvPr id="48" name="Google Shape;48;p7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" name="Google Shape;49;p7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7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1381250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2" type="body"/>
          </p:nvPr>
        </p:nvSpPr>
        <p:spPr>
          <a:xfrm>
            <a:off x="3834912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3" type="body"/>
          </p:nvPr>
        </p:nvSpPr>
        <p:spPr>
          <a:xfrm>
            <a:off x="6288573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cxnSp>
        <p:nvCxnSpPr>
          <p:cNvPr id="57" name="Google Shape;57;p8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Google Shape;58;p8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9" name="Google Shape;59;p8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cxnSp>
        <p:nvCxnSpPr>
          <p:cNvPr id="63" name="Google Shape;63;p9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4" name="Google Shape;64;p9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990450" y="4037375"/>
            <a:ext cx="5163000" cy="51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1400"/>
              <a:buFont typeface="Lora"/>
              <a:buNone/>
              <a:defRPr i="1" sz="1400">
                <a:latin typeface="Lora"/>
                <a:ea typeface="Lora"/>
                <a:cs typeface="Lora"/>
                <a:sym typeface="Lora"/>
              </a:defRPr>
            </a:lvl1pPr>
          </a:lstStyle>
          <a:p/>
        </p:txBody>
      </p:sp>
      <p:cxnSp>
        <p:nvCxnSpPr>
          <p:cNvPr id="69" name="Google Shape;69;p10"/>
          <p:cNvCxnSpPr/>
          <p:nvPr/>
        </p:nvCxnSpPr>
        <p:spPr>
          <a:xfrm>
            <a:off x="-6025" y="4666129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0" name="Google Shape;70;p10"/>
          <p:cNvSpPr/>
          <p:nvPr/>
        </p:nvSpPr>
        <p:spPr>
          <a:xfrm>
            <a:off x="4457400" y="4551496"/>
            <a:ext cx="229200" cy="229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4297650" y="4780700"/>
            <a:ext cx="548700" cy="36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attrocento Sans"/>
              <a:buChar char="◉"/>
              <a:defRPr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○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■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1381250" y="896549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Relationship Id="rId4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jpg"/><Relationship Id="rId4" Type="http://schemas.openxmlformats.org/officeDocument/2006/relationships/image" Target="../media/image12.png"/><Relationship Id="rId5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Relationship Id="rId4" Type="http://schemas.openxmlformats.org/officeDocument/2006/relationships/image" Target="../media/image8.png"/><Relationship Id="rId5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png"/><Relationship Id="rId4" Type="http://schemas.openxmlformats.org/officeDocument/2006/relationships/image" Target="../media/image9.png"/><Relationship Id="rId5" Type="http://schemas.openxmlformats.org/officeDocument/2006/relationships/image" Target="../media/image1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9.png"/><Relationship Id="rId6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9.png"/><Relationship Id="rId6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0.png"/><Relationship Id="rId6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/>
          <p:nvPr>
            <p:ph type="ctrTitle"/>
          </p:nvPr>
        </p:nvSpPr>
        <p:spPr>
          <a:xfrm>
            <a:off x="975173" y="1624975"/>
            <a:ext cx="6124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 Gas Curtain Monitor</a:t>
            </a:r>
            <a:endParaRPr/>
          </a:p>
        </p:txBody>
      </p:sp>
      <p:sp>
        <p:nvSpPr>
          <p:cNvPr id="83" name="Google Shape;83;p13"/>
          <p:cNvSpPr txBox="1"/>
          <p:nvPr/>
        </p:nvSpPr>
        <p:spPr>
          <a:xfrm>
            <a:off x="1093875" y="2602350"/>
            <a:ext cx="3553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Quattrocento Sans"/>
                <a:ea typeface="Quattrocento Sans"/>
                <a:cs typeface="Quattrocento Sans"/>
                <a:sym typeface="Quattrocento Sans"/>
              </a:rPr>
              <a:t>Sedlacek Ondrej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01</a:t>
            </a: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.04.2022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194" name="Google Shape;194;p22"/>
          <p:cNvSpPr/>
          <p:nvPr/>
        </p:nvSpPr>
        <p:spPr>
          <a:xfrm>
            <a:off x="0" y="22186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228600">
            <a:solidFill>
              <a:schemeClr val="dk2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2"/>
          <p:cNvSpPr/>
          <p:nvPr/>
        </p:nvSpPr>
        <p:spPr>
          <a:xfrm>
            <a:off x="0" y="2218628"/>
            <a:ext cx="9144000" cy="1011043"/>
          </a:xfrm>
          <a:custGeom>
            <a:rect b="b" l="l" r="r" t="t"/>
            <a:pathLst>
              <a:path extrusionOk="0" h="1348058" w="12192000">
                <a:moveTo>
                  <a:pt x="12192000" y="0"/>
                </a:moveTo>
                <a:lnTo>
                  <a:pt x="10837333" y="0"/>
                </a:lnTo>
                <a:cubicBezTo>
                  <a:pt x="10463295" y="0"/>
                  <a:pt x="10160000" y="301773"/>
                  <a:pt x="10160000" y="674029"/>
                </a:cubicBezTo>
                <a:lnTo>
                  <a:pt x="10160000" y="674029"/>
                </a:lnTo>
                <a:cubicBezTo>
                  <a:pt x="10160000" y="1046281"/>
                  <a:pt x="9856705" y="1348059"/>
                  <a:pt x="9482667" y="1348059"/>
                </a:cubicBezTo>
                <a:lnTo>
                  <a:pt x="9482667" y="1348059"/>
                </a:lnTo>
                <a:cubicBezTo>
                  <a:pt x="9108581" y="1348059"/>
                  <a:pt x="8805333" y="1046281"/>
                  <a:pt x="8805333" y="674029"/>
                </a:cubicBezTo>
                <a:lnTo>
                  <a:pt x="8805333" y="674029"/>
                </a:lnTo>
                <a:cubicBezTo>
                  <a:pt x="8805333" y="301773"/>
                  <a:pt x="8502086" y="0"/>
                  <a:pt x="8128000" y="0"/>
                </a:cubicBezTo>
                <a:lnTo>
                  <a:pt x="8128000" y="0"/>
                </a:lnTo>
                <a:cubicBezTo>
                  <a:pt x="7753915" y="0"/>
                  <a:pt x="7450667" y="301773"/>
                  <a:pt x="7450667" y="674029"/>
                </a:cubicBezTo>
                <a:lnTo>
                  <a:pt x="7450667" y="674029"/>
                </a:lnTo>
                <a:cubicBezTo>
                  <a:pt x="7450667" y="1046281"/>
                  <a:pt x="7147419" y="1348059"/>
                  <a:pt x="6773334" y="1348059"/>
                </a:cubicBezTo>
                <a:lnTo>
                  <a:pt x="6773334" y="1348059"/>
                </a:lnTo>
                <a:cubicBezTo>
                  <a:pt x="6399248" y="1348059"/>
                  <a:pt x="6096000" y="1046281"/>
                  <a:pt x="6096000" y="674029"/>
                </a:cubicBezTo>
                <a:lnTo>
                  <a:pt x="6096000" y="674029"/>
                </a:lnTo>
                <a:cubicBezTo>
                  <a:pt x="6096000" y="301773"/>
                  <a:pt x="5792753" y="0"/>
                  <a:pt x="5418667" y="0"/>
                </a:cubicBezTo>
                <a:lnTo>
                  <a:pt x="5418667" y="0"/>
                </a:lnTo>
                <a:cubicBezTo>
                  <a:pt x="5044581" y="0"/>
                  <a:pt x="4741334" y="301773"/>
                  <a:pt x="4741334" y="674029"/>
                </a:cubicBezTo>
                <a:lnTo>
                  <a:pt x="4741334" y="674029"/>
                </a:lnTo>
                <a:cubicBezTo>
                  <a:pt x="4741334" y="1046281"/>
                  <a:pt x="4438076" y="1348059"/>
                  <a:pt x="4064000" y="1348059"/>
                </a:cubicBezTo>
                <a:lnTo>
                  <a:pt x="4064000" y="1348059"/>
                </a:lnTo>
                <a:cubicBezTo>
                  <a:pt x="3689924" y="1348059"/>
                  <a:pt x="3386667" y="1046281"/>
                  <a:pt x="3386667" y="674029"/>
                </a:cubicBezTo>
                <a:lnTo>
                  <a:pt x="3386667" y="674029"/>
                </a:lnTo>
                <a:cubicBezTo>
                  <a:pt x="3386667" y="301773"/>
                  <a:pt x="3083410" y="0"/>
                  <a:pt x="2709333" y="0"/>
                </a:cubicBezTo>
                <a:lnTo>
                  <a:pt x="2709333" y="0"/>
                </a:lnTo>
                <a:cubicBezTo>
                  <a:pt x="2335257" y="0"/>
                  <a:pt x="2032000" y="301773"/>
                  <a:pt x="2032000" y="674029"/>
                </a:cubicBezTo>
                <a:lnTo>
                  <a:pt x="2032000" y="674029"/>
                </a:lnTo>
                <a:cubicBezTo>
                  <a:pt x="2032000" y="1046281"/>
                  <a:pt x="1728743" y="1348059"/>
                  <a:pt x="1354667" y="1348059"/>
                </a:cubicBezTo>
                <a:lnTo>
                  <a:pt x="0" y="1348059"/>
                </a:lnTo>
              </a:path>
            </a:pathLst>
          </a:custGeom>
          <a:noFill/>
          <a:ln cap="flat" cmpd="sng" w="19050">
            <a:solidFill>
              <a:schemeClr val="lt1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6" name="Google Shape;196;p22"/>
          <p:cNvGrpSpPr/>
          <p:nvPr/>
        </p:nvGrpSpPr>
        <p:grpSpPr>
          <a:xfrm>
            <a:off x="1786339" y="1551001"/>
            <a:ext cx="473400" cy="473400"/>
            <a:chOff x="1786339" y="1703401"/>
            <a:chExt cx="473400" cy="473400"/>
          </a:xfrm>
        </p:grpSpPr>
        <p:sp>
          <p:nvSpPr>
            <p:cNvPr id="197" name="Google Shape;197;p22"/>
            <p:cNvSpPr/>
            <p:nvPr/>
          </p:nvSpPr>
          <p:spPr>
            <a:xfrm rot="8100000">
              <a:off x="185566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198" name="Google Shape;198;p22"/>
            <p:cNvSpPr/>
            <p:nvPr/>
          </p:nvSpPr>
          <p:spPr>
            <a:xfrm>
              <a:off x="195598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1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199" name="Google Shape;199;p22"/>
          <p:cNvGrpSpPr/>
          <p:nvPr/>
        </p:nvGrpSpPr>
        <p:grpSpPr>
          <a:xfrm>
            <a:off x="3814414" y="1551001"/>
            <a:ext cx="473400" cy="473400"/>
            <a:chOff x="3814414" y="1703401"/>
            <a:chExt cx="473400" cy="473400"/>
          </a:xfrm>
        </p:grpSpPr>
        <p:sp>
          <p:nvSpPr>
            <p:cNvPr id="200" name="Google Shape;200;p22"/>
            <p:cNvSpPr/>
            <p:nvPr/>
          </p:nvSpPr>
          <p:spPr>
            <a:xfrm rot="8100000">
              <a:off x="3883742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1" name="Google Shape;201;p22"/>
            <p:cNvSpPr/>
            <p:nvPr/>
          </p:nvSpPr>
          <p:spPr>
            <a:xfrm>
              <a:off x="3984064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3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02" name="Google Shape;202;p22"/>
          <p:cNvGrpSpPr/>
          <p:nvPr/>
        </p:nvGrpSpPr>
        <p:grpSpPr>
          <a:xfrm>
            <a:off x="5842489" y="1551001"/>
            <a:ext cx="473400" cy="473400"/>
            <a:chOff x="5842489" y="1703401"/>
            <a:chExt cx="473400" cy="473400"/>
          </a:xfrm>
        </p:grpSpPr>
        <p:sp>
          <p:nvSpPr>
            <p:cNvPr id="203" name="Google Shape;203;p22"/>
            <p:cNvSpPr/>
            <p:nvPr/>
          </p:nvSpPr>
          <p:spPr>
            <a:xfrm rot="8100000">
              <a:off x="5911817" y="1772729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4" name="Google Shape;204;p22"/>
            <p:cNvSpPr/>
            <p:nvPr/>
          </p:nvSpPr>
          <p:spPr>
            <a:xfrm>
              <a:off x="6012139" y="1866499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5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05" name="Google Shape;205;p22"/>
          <p:cNvGrpSpPr/>
          <p:nvPr/>
        </p:nvGrpSpPr>
        <p:grpSpPr>
          <a:xfrm>
            <a:off x="6880814" y="3423900"/>
            <a:ext cx="473400" cy="473400"/>
            <a:chOff x="6880814" y="3576300"/>
            <a:chExt cx="473400" cy="473400"/>
          </a:xfrm>
        </p:grpSpPr>
        <p:sp>
          <p:nvSpPr>
            <p:cNvPr id="206" name="Google Shape;206;p22"/>
            <p:cNvSpPr/>
            <p:nvPr/>
          </p:nvSpPr>
          <p:spPr>
            <a:xfrm rot="-2700000">
              <a:off x="695014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07" name="Google Shape;207;p22"/>
            <p:cNvSpPr/>
            <p:nvPr/>
          </p:nvSpPr>
          <p:spPr>
            <a:xfrm flipH="1">
              <a:off x="705046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6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08" name="Google Shape;208;p22"/>
          <p:cNvGrpSpPr/>
          <p:nvPr/>
        </p:nvGrpSpPr>
        <p:grpSpPr>
          <a:xfrm>
            <a:off x="4852739" y="3423900"/>
            <a:ext cx="473400" cy="473400"/>
            <a:chOff x="4852739" y="3576300"/>
            <a:chExt cx="473400" cy="473400"/>
          </a:xfrm>
        </p:grpSpPr>
        <p:sp>
          <p:nvSpPr>
            <p:cNvPr id="209" name="Google Shape;209;p22"/>
            <p:cNvSpPr/>
            <p:nvPr/>
          </p:nvSpPr>
          <p:spPr>
            <a:xfrm rot="-2700000">
              <a:off x="4922067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0" name="Google Shape;210;p22"/>
            <p:cNvSpPr/>
            <p:nvPr/>
          </p:nvSpPr>
          <p:spPr>
            <a:xfrm flipH="1">
              <a:off x="5022389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4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grpSp>
        <p:nvGrpSpPr>
          <p:cNvPr id="211" name="Google Shape;211;p22"/>
          <p:cNvGrpSpPr/>
          <p:nvPr/>
        </p:nvGrpSpPr>
        <p:grpSpPr>
          <a:xfrm>
            <a:off x="2824664" y="3423900"/>
            <a:ext cx="473400" cy="473400"/>
            <a:chOff x="2824664" y="3576300"/>
            <a:chExt cx="473400" cy="473400"/>
          </a:xfrm>
        </p:grpSpPr>
        <p:sp>
          <p:nvSpPr>
            <p:cNvPr id="212" name="Google Shape;212;p22"/>
            <p:cNvSpPr/>
            <p:nvPr/>
          </p:nvSpPr>
          <p:spPr>
            <a:xfrm rot="-2700000">
              <a:off x="2893992" y="3645628"/>
              <a:ext cx="334744" cy="334744"/>
            </a:xfrm>
            <a:prstGeom prst="teardrop">
              <a:avLst>
                <a:gd fmla="val 100000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  <p:sp>
          <p:nvSpPr>
            <p:cNvPr id="213" name="Google Shape;213;p22"/>
            <p:cNvSpPr/>
            <p:nvPr/>
          </p:nvSpPr>
          <p:spPr>
            <a:xfrm flipH="1">
              <a:off x="2994314" y="3752502"/>
              <a:ext cx="134100" cy="13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1"/>
                  </a:solidFill>
                  <a:latin typeface="Quattrocento Sans"/>
                  <a:ea typeface="Quattrocento Sans"/>
                  <a:cs typeface="Quattrocento Sans"/>
                  <a:sym typeface="Quattrocento Sans"/>
                </a:rPr>
                <a:t>2</a:t>
              </a:r>
              <a:endParaRPr sz="6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endParaRPr>
            </a:p>
          </p:txBody>
        </p:sp>
      </p:grpSp>
      <p:sp>
        <p:nvSpPr>
          <p:cNvPr id="214" name="Google Shape;214;p22"/>
          <p:cNvSpPr txBox="1"/>
          <p:nvPr/>
        </p:nvSpPr>
        <p:spPr>
          <a:xfrm>
            <a:off x="1207950" y="848100"/>
            <a:ext cx="1630200" cy="70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V3 </a:t>
            </a:r>
            <a:r>
              <a:rPr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developed and assembled </a:t>
            </a:r>
            <a:r>
              <a:rPr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at CI</a:t>
            </a:r>
            <a:endParaRPr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15" name="Google Shape;215;p22"/>
          <p:cNvSpPr txBox="1"/>
          <p:nvPr/>
        </p:nvSpPr>
        <p:spPr>
          <a:xfrm>
            <a:off x="3305775" y="823200"/>
            <a:ext cx="1490700" cy="702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Transport</a:t>
            </a:r>
            <a:r>
              <a:rPr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of V3 to CERN</a:t>
            </a:r>
            <a:endParaRPr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16" name="Google Shape;216;p22"/>
          <p:cNvSpPr txBox="1"/>
          <p:nvPr/>
        </p:nvSpPr>
        <p:spPr>
          <a:xfrm>
            <a:off x="2268025" y="3897300"/>
            <a:ext cx="15867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Tested, optimized at CI </a:t>
            </a:r>
            <a:endParaRPr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17" name="Google Shape;217;p22"/>
          <p:cNvSpPr txBox="1"/>
          <p:nvPr/>
        </p:nvSpPr>
        <p:spPr>
          <a:xfrm>
            <a:off x="4177300" y="3893650"/>
            <a:ext cx="1824300" cy="7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as a stand-alone</a:t>
            </a:r>
            <a:endParaRPr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18" name="Google Shape;218;p22"/>
          <p:cNvSpPr txBox="1"/>
          <p:nvPr/>
        </p:nvSpPr>
        <p:spPr>
          <a:xfrm>
            <a:off x="6474335" y="389365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Experiments of V3 on EBTS</a:t>
            </a:r>
            <a:endParaRPr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19" name="Google Shape;219;p22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Journey of Gas Jet monitor </a:t>
            </a:r>
            <a:r>
              <a:rPr lang="en"/>
              <a:t>Version 3</a:t>
            </a:r>
            <a:endParaRPr/>
          </a:p>
        </p:txBody>
      </p:sp>
      <p:sp>
        <p:nvSpPr>
          <p:cNvPr id="220" name="Google Shape;220;p22"/>
          <p:cNvSpPr txBox="1"/>
          <p:nvPr/>
        </p:nvSpPr>
        <p:spPr>
          <a:xfrm>
            <a:off x="5436000" y="823200"/>
            <a:ext cx="1286400" cy="7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and commissioning of V3 on EBTS</a:t>
            </a:r>
            <a:endParaRPr sz="15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1" name="Google Shape;221;p22"/>
          <p:cNvSpPr txBox="1"/>
          <p:nvPr/>
        </p:nvSpPr>
        <p:spPr>
          <a:xfrm>
            <a:off x="7805435" y="1491000"/>
            <a:ext cx="12864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Installation of V3 at LHC</a:t>
            </a:r>
            <a:endParaRPr sz="17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2" name="Google Shape;222;p22"/>
          <p:cNvSpPr txBox="1"/>
          <p:nvPr/>
        </p:nvSpPr>
        <p:spPr>
          <a:xfrm>
            <a:off x="0" y="2663100"/>
            <a:ext cx="1344600" cy="336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Version 2</a:t>
            </a:r>
            <a:endParaRPr sz="17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3" name="Google Shape;223;p22"/>
          <p:cNvSpPr txBox="1"/>
          <p:nvPr/>
        </p:nvSpPr>
        <p:spPr>
          <a:xfrm>
            <a:off x="778075" y="1639650"/>
            <a:ext cx="10284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2021-2022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4" name="Google Shape;224;p22"/>
          <p:cNvSpPr txBox="1"/>
          <p:nvPr/>
        </p:nvSpPr>
        <p:spPr>
          <a:xfrm>
            <a:off x="158100" y="3423900"/>
            <a:ext cx="7929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-&gt; </a:t>
            </a: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2021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5" name="Google Shape;225;p22"/>
          <p:cNvSpPr txBox="1"/>
          <p:nvPr/>
        </p:nvSpPr>
        <p:spPr>
          <a:xfrm>
            <a:off x="1806475" y="3423900"/>
            <a:ext cx="1028400" cy="40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2021-2022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6" name="Google Shape;226;p22"/>
          <p:cNvSpPr txBox="1"/>
          <p:nvPr/>
        </p:nvSpPr>
        <p:spPr>
          <a:xfrm>
            <a:off x="2723900" y="1624200"/>
            <a:ext cx="1058100" cy="4002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Last week!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7" name="Google Shape;227;p22"/>
          <p:cNvSpPr txBox="1"/>
          <p:nvPr/>
        </p:nvSpPr>
        <p:spPr>
          <a:xfrm>
            <a:off x="3880800" y="3423900"/>
            <a:ext cx="954300" cy="4002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Currently</a:t>
            </a: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!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8" name="Google Shape;228;p22"/>
          <p:cNvSpPr txBox="1"/>
          <p:nvPr/>
        </p:nvSpPr>
        <p:spPr>
          <a:xfrm>
            <a:off x="4497775" y="1624200"/>
            <a:ext cx="1344600" cy="400200"/>
          </a:xfrm>
          <a:prstGeom prst="rect">
            <a:avLst/>
          </a:prstGeom>
          <a:noFill/>
          <a:ln cap="flat" cmpd="sng" w="9525">
            <a:solidFill>
              <a:srgbClr val="8E7CC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Summer 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29" name="Google Shape;229;p22"/>
          <p:cNvSpPr txBox="1"/>
          <p:nvPr/>
        </p:nvSpPr>
        <p:spPr>
          <a:xfrm>
            <a:off x="5724850" y="3460500"/>
            <a:ext cx="1124100" cy="400200"/>
          </a:xfrm>
          <a:prstGeom prst="rect">
            <a:avLst/>
          </a:prstGeom>
          <a:noFill/>
          <a:ln cap="flat" cmpd="sng" w="9525">
            <a:solidFill>
              <a:srgbClr val="8E7CC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2022-2023?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30" name="Google Shape;230;p22"/>
          <p:cNvSpPr txBox="1"/>
          <p:nvPr/>
        </p:nvSpPr>
        <p:spPr>
          <a:xfrm>
            <a:off x="7910725" y="2447850"/>
            <a:ext cx="1124100" cy="615600"/>
          </a:xfrm>
          <a:prstGeom prst="rect">
            <a:avLst/>
          </a:prstGeom>
          <a:noFill/>
          <a:ln cap="flat" cmpd="sng" w="9525">
            <a:solidFill>
              <a:srgbClr val="8E7CC3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End of </a:t>
            </a: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2022 or 2023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31" name="Google Shape;2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35475" y="4757975"/>
            <a:ext cx="320040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125" y="4734125"/>
            <a:ext cx="742171" cy="42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3"/>
          <p:cNvSpPr txBox="1"/>
          <p:nvPr>
            <p:ph idx="4294967295" type="title"/>
          </p:nvPr>
        </p:nvSpPr>
        <p:spPr>
          <a:xfrm>
            <a:off x="3399200" y="3715750"/>
            <a:ext cx="2345700" cy="50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chemeClr val="accent1"/>
                </a:highlight>
              </a:rPr>
              <a:t>Want big impact? </a:t>
            </a:r>
            <a:r>
              <a:rPr i="1" lang="en" sz="1800">
                <a:highlight>
                  <a:schemeClr val="accent1"/>
                </a:highlight>
              </a:rPr>
              <a:t>Use big image.</a:t>
            </a:r>
            <a:endParaRPr i="1" sz="1800">
              <a:highlight>
                <a:schemeClr val="accent1"/>
              </a:highlight>
            </a:endParaRPr>
          </a:p>
        </p:txBody>
      </p:sp>
      <p:sp>
        <p:nvSpPr>
          <p:cNvPr id="238" name="Google Shape;238;p23"/>
          <p:cNvSpPr/>
          <p:nvPr/>
        </p:nvSpPr>
        <p:spPr>
          <a:xfrm>
            <a:off x="4465375" y="4440675"/>
            <a:ext cx="213248" cy="191461"/>
          </a:xfrm>
          <a:custGeom>
            <a:rect b="b" l="l" r="r" t="t"/>
            <a:pathLst>
              <a:path extrusionOk="0" fill="none" h="14955" w="1666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cap="rnd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3"/>
          <p:cNvSpPr txBox="1"/>
          <p:nvPr>
            <p:ph idx="12" type="sldNum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0" name="Google Shape;24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50" y="0"/>
            <a:ext cx="6857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3"/>
          <p:cNvSpPr txBox="1"/>
          <p:nvPr/>
        </p:nvSpPr>
        <p:spPr>
          <a:xfrm>
            <a:off x="3002750" y="3862625"/>
            <a:ext cx="3138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highlight>
                  <a:schemeClr val="accen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Version 3 of Gas Jet monitor installed at CERN!</a:t>
            </a:r>
            <a:endParaRPr sz="1900">
              <a:highlight>
                <a:schemeClr val="accen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4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status of V3 at CERN</a:t>
            </a:r>
            <a:endParaRPr/>
          </a:p>
        </p:txBody>
      </p:sp>
      <p:sp>
        <p:nvSpPr>
          <p:cNvPr id="247" name="Google Shape;247;p24"/>
          <p:cNvSpPr txBox="1"/>
          <p:nvPr>
            <p:ph idx="1" type="body"/>
          </p:nvPr>
        </p:nvSpPr>
        <p:spPr>
          <a:xfrm>
            <a:off x="1000250" y="958726"/>
            <a:ext cx="6809700" cy="398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Nozzle-Skimmer assembly </a:t>
            </a:r>
            <a:r>
              <a:rPr lang="en" u="sng"/>
              <a:t>realigned</a:t>
            </a:r>
            <a:endParaRPr u="sng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Alignment setup in lab 865/1-A04</a:t>
            </a:r>
            <a:endParaRPr/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Alignment laser on V3 check successful!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System assembled and closed</a:t>
            </a:r>
            <a:endParaRPr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Last Friday (25.3.) pumping started</a:t>
            </a:r>
            <a:endParaRPr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After cca 25min - pressures ~ 10⁻⁷mbar</a:t>
            </a:r>
            <a:endParaRPr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After cca 70h - pressures ~10⁻⁸ - 10⁻⁹ mbar</a:t>
            </a:r>
            <a:endParaRPr/>
          </a:p>
          <a:p>
            <a:pPr indent="0" lvl="0" marL="914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/>
              <a:t>-&gt; Successful system pump down!</a:t>
            </a:r>
            <a:endParaRPr sz="2000"/>
          </a:p>
          <a:p>
            <a:pPr indent="0" lvl="0" marL="13716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248" name="Google Shape;248;p24"/>
          <p:cNvSpPr txBox="1"/>
          <p:nvPr>
            <p:ph idx="12" type="sldNum"/>
          </p:nvPr>
        </p:nvSpPr>
        <p:spPr>
          <a:xfrm>
            <a:off x="8772225" y="4749850"/>
            <a:ext cx="3195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249" name="Google Shape;24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6688" y="4757984"/>
            <a:ext cx="695881" cy="320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150" y="4757975"/>
            <a:ext cx="1450848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5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status of V3 at CERN</a:t>
            </a:r>
            <a:endParaRPr/>
          </a:p>
        </p:txBody>
      </p:sp>
      <p:sp>
        <p:nvSpPr>
          <p:cNvPr id="256" name="Google Shape;256;p25"/>
          <p:cNvSpPr txBox="1"/>
          <p:nvPr>
            <p:ph idx="1" type="body"/>
          </p:nvPr>
        </p:nvSpPr>
        <p:spPr>
          <a:xfrm>
            <a:off x="1381250" y="1051670"/>
            <a:ext cx="6809700" cy="31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Intensified camera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Hamamatsu camera installed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Custom mount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Focused on the target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Gas Jet tested - Successful!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Pressures: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Electron gun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Tested and ready</a:t>
            </a:r>
            <a:endParaRPr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-&gt; System ready for gas jet measurements!</a:t>
            </a:r>
            <a:endParaRPr/>
          </a:p>
        </p:txBody>
      </p:sp>
      <p:sp>
        <p:nvSpPr>
          <p:cNvPr id="257" name="Google Shape;257;p25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258" name="Google Shape;25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50" y="4764500"/>
            <a:ext cx="1450848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35300" y="4749850"/>
            <a:ext cx="320040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6"/>
          <p:cNvSpPr txBox="1"/>
          <p:nvPr>
            <p:ph type="ctrTitle"/>
          </p:nvPr>
        </p:nvSpPr>
        <p:spPr>
          <a:xfrm>
            <a:off x="2000775" y="2253300"/>
            <a:ext cx="4151700" cy="6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Distributed gas experiments at LHC</a:t>
            </a:r>
            <a:endParaRPr/>
          </a:p>
        </p:txBody>
      </p:sp>
      <p:sp>
        <p:nvSpPr>
          <p:cNvPr id="265" name="Google Shape;265;p26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66" name="Google Shape;266;p26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7"/>
          <p:cNvSpPr txBox="1"/>
          <p:nvPr>
            <p:ph idx="4294967295" type="body"/>
          </p:nvPr>
        </p:nvSpPr>
        <p:spPr>
          <a:xfrm>
            <a:off x="1192350" y="1331700"/>
            <a:ext cx="6759300" cy="350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Fluorescence cross-sections &amp; LHC beam profile</a:t>
            </a:r>
            <a:endParaRPr b="1">
              <a:highlight>
                <a:schemeClr val="accent1"/>
              </a:highlight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Neon - working gas</a:t>
            </a:r>
            <a:endParaRPr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Locally distributed to LHC pipe</a:t>
            </a:r>
            <a:endParaRPr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Max pressure - 5x10⁻⁸ mbar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Protons</a:t>
            </a:r>
            <a:endParaRPr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Flat top - 6.8 TeV</a:t>
            </a:r>
            <a:endParaRPr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Injection - 450 GeV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Lead beam - end of 2022</a:t>
            </a:r>
            <a:endParaRPr/>
          </a:p>
        </p:txBody>
      </p:sp>
      <p:sp>
        <p:nvSpPr>
          <p:cNvPr id="272" name="Google Shape;272;p27"/>
          <p:cNvSpPr txBox="1"/>
          <p:nvPr>
            <p:ph idx="4294967295"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Aim of the experiments</a:t>
            </a:r>
            <a:endParaRPr/>
          </a:p>
        </p:txBody>
      </p:sp>
      <p:sp>
        <p:nvSpPr>
          <p:cNvPr id="273" name="Google Shape;273;p27"/>
          <p:cNvSpPr txBox="1"/>
          <p:nvPr>
            <p:ph idx="12" type="sldNum"/>
          </p:nvPr>
        </p:nvSpPr>
        <p:spPr>
          <a:xfrm>
            <a:off x="8735875" y="4749850"/>
            <a:ext cx="3558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274" name="Google Shape;27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0875" y="4757984"/>
            <a:ext cx="695881" cy="320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483" y="4757980"/>
            <a:ext cx="1250619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8"/>
          <p:cNvSpPr txBox="1"/>
          <p:nvPr>
            <p:ph type="title"/>
          </p:nvPr>
        </p:nvSpPr>
        <p:spPr>
          <a:xfrm>
            <a:off x="1381250" y="362700"/>
            <a:ext cx="31086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Planned experiments at LHC - 2022</a:t>
            </a:r>
            <a:endParaRPr/>
          </a:p>
        </p:txBody>
      </p:sp>
      <p:sp>
        <p:nvSpPr>
          <p:cNvPr id="281" name="Google Shape;281;p28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282" name="Google Shape;282;p28"/>
          <p:cNvSpPr txBox="1"/>
          <p:nvPr>
            <p:ph idx="4294967295" type="body"/>
          </p:nvPr>
        </p:nvSpPr>
        <p:spPr>
          <a:xfrm>
            <a:off x="104000" y="901500"/>
            <a:ext cx="4359600" cy="37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200">
                <a:highlight>
                  <a:schemeClr val="accent1"/>
                </a:highlight>
              </a:rPr>
              <a:t>Background light</a:t>
            </a:r>
            <a:endParaRPr b="1" sz="2200">
              <a:highlight>
                <a:schemeClr val="accent1"/>
              </a:highlight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200"/>
              <a:buChar char="◉"/>
            </a:pPr>
            <a:r>
              <a:rPr lang="en" sz="2200"/>
              <a:t>Synchrotron radiation</a:t>
            </a:r>
            <a:endParaRPr sz="2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200">
                <a:highlight>
                  <a:schemeClr val="accent1"/>
                </a:highlight>
              </a:rPr>
              <a:t>Distributed gas measurements</a:t>
            </a:r>
            <a:endParaRPr b="1" sz="2200">
              <a:highlight>
                <a:schemeClr val="accent1"/>
              </a:highlight>
            </a:endParaRPr>
          </a:p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◉"/>
            </a:pPr>
            <a:r>
              <a:rPr lang="en" sz="2200"/>
              <a:t>Max pressure - 5x10⁻⁸ mbar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◉"/>
            </a:pPr>
            <a:r>
              <a:rPr lang="en" sz="2200"/>
              <a:t>First injection </a:t>
            </a:r>
            <a:endParaRPr sz="22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Carefully observing BLMs, and local RadMONs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 contact with OP</a:t>
            </a:r>
            <a:endParaRPr sz="1800"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  <p:sp>
        <p:nvSpPr>
          <p:cNvPr id="283" name="Google Shape;283;p28"/>
          <p:cNvSpPr txBox="1"/>
          <p:nvPr>
            <p:ph idx="4294967295" type="body"/>
          </p:nvPr>
        </p:nvSpPr>
        <p:spPr>
          <a:xfrm>
            <a:off x="5716375" y="956250"/>
            <a:ext cx="33315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>
                <a:highlight>
                  <a:schemeClr val="accent1"/>
                </a:highlight>
              </a:rPr>
              <a:t>When</a:t>
            </a:r>
            <a:r>
              <a:rPr lang="en"/>
              <a:t>: (May? -&gt;) 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Commissioning:</a:t>
            </a:r>
            <a:endParaRPr/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First nominal bunch</a:t>
            </a:r>
            <a:endParaRPr/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450 GeV train</a:t>
            </a:r>
            <a:endParaRPr/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First stable beam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Proton physics field</a:t>
            </a:r>
            <a:endParaRPr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◉"/>
            </a:pPr>
            <a:r>
              <a:rPr lang="en"/>
              <a:t>Ion beam</a:t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4" name="Google Shape;284;p28"/>
          <p:cNvCxnSpPr/>
          <p:nvPr/>
        </p:nvCxnSpPr>
        <p:spPr>
          <a:xfrm>
            <a:off x="5426350" y="1544250"/>
            <a:ext cx="336000" cy="171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5" name="Google Shape;285;p28"/>
          <p:cNvSpPr txBox="1"/>
          <p:nvPr/>
        </p:nvSpPr>
        <p:spPr>
          <a:xfrm>
            <a:off x="3753525" y="1218325"/>
            <a:ext cx="1565700" cy="461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Injection tests</a:t>
            </a:r>
            <a:endParaRPr b="1"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86" name="Google Shape;286;p28"/>
          <p:cNvSpPr txBox="1"/>
          <p:nvPr/>
        </p:nvSpPr>
        <p:spPr>
          <a:xfrm>
            <a:off x="4218425" y="2014400"/>
            <a:ext cx="1565700" cy="461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First injection</a:t>
            </a:r>
            <a:endParaRPr b="1"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87" name="Google Shape;287;p28"/>
          <p:cNvSpPr txBox="1"/>
          <p:nvPr/>
        </p:nvSpPr>
        <p:spPr>
          <a:xfrm>
            <a:off x="3162350" y="3561100"/>
            <a:ext cx="2252100" cy="461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Main measurements</a:t>
            </a:r>
            <a:endParaRPr b="1"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88" name="Google Shape;288;p28"/>
          <p:cNvSpPr txBox="1"/>
          <p:nvPr/>
        </p:nvSpPr>
        <p:spPr>
          <a:xfrm>
            <a:off x="2933750" y="4168450"/>
            <a:ext cx="2252100" cy="461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Quattrocento Sans"/>
                <a:ea typeface="Quattrocento Sans"/>
                <a:cs typeface="Quattrocento Sans"/>
                <a:sym typeface="Quattrocento Sans"/>
              </a:rPr>
              <a:t>Interesting physics</a:t>
            </a:r>
            <a:endParaRPr b="1" sz="18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289" name="Google Shape;289;p28"/>
          <p:cNvCxnSpPr/>
          <p:nvPr/>
        </p:nvCxnSpPr>
        <p:spPr>
          <a:xfrm>
            <a:off x="5860325" y="2266675"/>
            <a:ext cx="495300" cy="21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0" name="Google Shape;290;p28"/>
          <p:cNvCxnSpPr/>
          <p:nvPr/>
        </p:nvCxnSpPr>
        <p:spPr>
          <a:xfrm flipH="1" rot="10800000">
            <a:off x="5490650" y="3724750"/>
            <a:ext cx="271800" cy="67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1" name="Google Shape;291;p28"/>
          <p:cNvCxnSpPr/>
          <p:nvPr/>
        </p:nvCxnSpPr>
        <p:spPr>
          <a:xfrm flipH="1" rot="10800000">
            <a:off x="5352375" y="4289500"/>
            <a:ext cx="402900" cy="55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92" name="Google Shape;29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35300" y="4749850"/>
            <a:ext cx="320040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4346667"/>
            <a:ext cx="1547101" cy="1160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9"/>
          <p:cNvSpPr txBox="1"/>
          <p:nvPr>
            <p:ph type="ctrTitle"/>
          </p:nvPr>
        </p:nvSpPr>
        <p:spPr>
          <a:xfrm>
            <a:off x="2022225" y="1922125"/>
            <a:ext cx="3125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Camera module at LHC</a:t>
            </a:r>
            <a:endParaRPr/>
          </a:p>
        </p:txBody>
      </p:sp>
      <p:sp>
        <p:nvSpPr>
          <p:cNvPr id="299" name="Google Shape;299;p29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00" name="Google Shape;300;p29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0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Camera Assembly</a:t>
            </a:r>
            <a:endParaRPr/>
          </a:p>
        </p:txBody>
      </p:sp>
      <p:sp>
        <p:nvSpPr>
          <p:cNvPr id="306" name="Google Shape;306;p30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307" name="Google Shape;30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3800" y="166700"/>
            <a:ext cx="3333788" cy="4445051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0"/>
          <p:cNvSpPr txBox="1"/>
          <p:nvPr/>
        </p:nvSpPr>
        <p:spPr>
          <a:xfrm>
            <a:off x="1002075" y="874500"/>
            <a:ext cx="23394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Intensified camera</a:t>
            </a:r>
            <a:endParaRPr b="1" sz="21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6195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Quattrocento Sans"/>
              <a:buChar char="-"/>
            </a:pPr>
            <a:r>
              <a:rPr lang="en" sz="21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From V3</a:t>
            </a:r>
            <a:endParaRPr sz="21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309" name="Google Shape;309;p30"/>
          <p:cNvCxnSpPr>
            <a:stCxn id="308" idx="3"/>
          </p:cNvCxnSpPr>
          <p:nvPr/>
        </p:nvCxnSpPr>
        <p:spPr>
          <a:xfrm flipH="1" rot="10800000">
            <a:off x="3341475" y="1071300"/>
            <a:ext cx="1935300" cy="3804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0" name="Google Shape;310;p30"/>
          <p:cNvSpPr txBox="1"/>
          <p:nvPr/>
        </p:nvSpPr>
        <p:spPr>
          <a:xfrm>
            <a:off x="7190100" y="630400"/>
            <a:ext cx="2030100" cy="210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Filter wheel</a:t>
            </a:r>
            <a:endParaRPr b="1" sz="21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655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Quattrocento Sans"/>
              <a:buChar char="-"/>
            </a:pPr>
            <a:r>
              <a:rPr lang="en" sz="17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585∓10nm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Quattrocento Sans"/>
              <a:buChar char="-"/>
            </a:pPr>
            <a:r>
              <a:rPr lang="en" sz="17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UV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Quattrocento Sans"/>
              <a:buChar char="-"/>
            </a:pPr>
            <a:r>
              <a:rPr lang="en" sz="17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ND3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Quattrocento Sans"/>
              <a:buChar char="-"/>
            </a:pPr>
            <a:r>
              <a:rPr lang="en" sz="17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Block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Quattrocento Sans"/>
              <a:buChar char="-"/>
            </a:pPr>
            <a:r>
              <a:rPr lang="en" sz="17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Through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311" name="Google Shape;311;p30"/>
          <p:cNvCxnSpPr>
            <a:stCxn id="310" idx="1"/>
          </p:cNvCxnSpPr>
          <p:nvPr/>
        </p:nvCxnSpPr>
        <p:spPr>
          <a:xfrm rot="10800000">
            <a:off x="5640900" y="1286950"/>
            <a:ext cx="1549200" cy="3978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2" name="Google Shape;312;p30"/>
          <p:cNvSpPr txBox="1"/>
          <p:nvPr/>
        </p:nvSpPr>
        <p:spPr>
          <a:xfrm>
            <a:off x="1002075" y="1972200"/>
            <a:ext cx="24651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Lens</a:t>
            </a:r>
            <a:endParaRPr b="1" sz="21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6195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Quattrocento Sans"/>
              <a:buChar char="-"/>
            </a:pPr>
            <a:r>
              <a:rPr lang="en" sz="21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Apochromatic triplet</a:t>
            </a:r>
            <a:endParaRPr sz="21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13" name="Google Shape;313;p30"/>
          <p:cNvSpPr txBox="1"/>
          <p:nvPr/>
        </p:nvSpPr>
        <p:spPr>
          <a:xfrm>
            <a:off x="1002075" y="3408525"/>
            <a:ext cx="22320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Target</a:t>
            </a:r>
            <a:endParaRPr b="1" sz="21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6195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Quattrocento Sans"/>
              <a:buChar char="-"/>
            </a:pPr>
            <a:r>
              <a:rPr lang="en" sz="21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For focusing</a:t>
            </a:r>
            <a:endParaRPr sz="21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Quattrocento Sans"/>
              <a:buChar char="-"/>
            </a:pPr>
            <a:r>
              <a:rPr lang="en" sz="21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Insertable</a:t>
            </a:r>
            <a:endParaRPr sz="21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314" name="Google Shape;314;p30"/>
          <p:cNvCxnSpPr>
            <a:stCxn id="312" idx="3"/>
          </p:cNvCxnSpPr>
          <p:nvPr/>
        </p:nvCxnSpPr>
        <p:spPr>
          <a:xfrm flipH="1" rot="10800000">
            <a:off x="3467175" y="2119350"/>
            <a:ext cx="1714800" cy="4686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5" name="Google Shape;315;p30"/>
          <p:cNvCxnSpPr>
            <a:stCxn id="313" idx="3"/>
          </p:cNvCxnSpPr>
          <p:nvPr/>
        </p:nvCxnSpPr>
        <p:spPr>
          <a:xfrm flipH="1" rot="10800000">
            <a:off x="3234075" y="3075075"/>
            <a:ext cx="1932900" cy="9492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6" name="Google Shape;316;p30"/>
          <p:cNvSpPr txBox="1"/>
          <p:nvPr/>
        </p:nvSpPr>
        <p:spPr>
          <a:xfrm>
            <a:off x="7190100" y="2648975"/>
            <a:ext cx="20301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Motorized vertical mover</a:t>
            </a:r>
            <a:endParaRPr b="1" sz="21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3655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Quattrocento Sans"/>
              <a:buChar char="-"/>
            </a:pPr>
            <a:r>
              <a:rPr lang="en" sz="17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Adjusting the position of focal plane</a:t>
            </a:r>
            <a:endParaRPr sz="17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317" name="Google Shape;317;p30"/>
          <p:cNvCxnSpPr>
            <a:stCxn id="316" idx="1"/>
          </p:cNvCxnSpPr>
          <p:nvPr/>
        </p:nvCxnSpPr>
        <p:spPr>
          <a:xfrm rot="10800000">
            <a:off x="5762400" y="2537975"/>
            <a:ext cx="1427700" cy="10653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18" name="Google Shape;318;p30"/>
          <p:cNvCxnSpPr/>
          <p:nvPr/>
        </p:nvCxnSpPr>
        <p:spPr>
          <a:xfrm flipH="1">
            <a:off x="5647250" y="2097450"/>
            <a:ext cx="6900" cy="834000"/>
          </a:xfrm>
          <a:prstGeom prst="straightConnector1">
            <a:avLst/>
          </a:prstGeom>
          <a:noFill/>
          <a:ln cap="flat" cmpd="sng" w="28575">
            <a:solidFill>
              <a:srgbClr val="FFE599"/>
            </a:solidFill>
            <a:prstDash val="dash"/>
            <a:round/>
            <a:headEnd len="med" w="med" type="triangle"/>
            <a:tailEnd len="med" w="med" type="triangle"/>
          </a:ln>
        </p:spPr>
      </p:cxnSp>
      <p:pic>
        <p:nvPicPr>
          <p:cNvPr id="319" name="Google Shape;31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35300" y="4749850"/>
            <a:ext cx="320040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850" y="4764500"/>
            <a:ext cx="1450848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1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Control application</a:t>
            </a:r>
            <a:endParaRPr/>
          </a:p>
        </p:txBody>
      </p:sp>
      <p:sp>
        <p:nvSpPr>
          <p:cNvPr id="326" name="Google Shape;326;p31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327" name="Google Shape;32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63979"/>
            <a:ext cx="9144000" cy="3520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50" y="4764500"/>
            <a:ext cx="1450848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33275" y="4413513"/>
            <a:ext cx="1362176" cy="1022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>
              <a:highlight>
                <a:schemeClr val="accent1"/>
              </a:highlight>
            </a:endParaRPr>
          </a:p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1381250" y="1616474"/>
            <a:ext cx="6813600" cy="234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◉"/>
            </a:pPr>
            <a:r>
              <a:rPr lang="en"/>
              <a:t>Gas Jet monitor &amp; Hollow Electron lens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◉"/>
            </a:pPr>
            <a:r>
              <a:rPr lang="en"/>
              <a:t>History and future of Gas Jet Monitor Version 3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Char char="◉"/>
            </a:pPr>
            <a:r>
              <a:rPr lang="en"/>
              <a:t>Distributed gas measurements at LHC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Planning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Assembly</a:t>
            </a:r>
            <a:endParaRPr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/>
              <a:t>Control application</a:t>
            </a:r>
            <a:endParaRPr/>
          </a:p>
        </p:txBody>
      </p:sp>
      <p:sp>
        <p:nvSpPr>
          <p:cNvPr id="90" name="Google Shape;90;p14"/>
          <p:cNvSpPr txBox="1"/>
          <p:nvPr>
            <p:ph idx="12" type="sldNum"/>
          </p:nvPr>
        </p:nvSpPr>
        <p:spPr>
          <a:xfrm>
            <a:off x="8735875" y="4749850"/>
            <a:ext cx="3558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91" name="Google Shape;9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35300" y="4749850"/>
            <a:ext cx="320040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50" y="4764500"/>
            <a:ext cx="1450848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2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Optical system</a:t>
            </a:r>
            <a:endParaRPr/>
          </a:p>
        </p:txBody>
      </p:sp>
      <p:sp>
        <p:nvSpPr>
          <p:cNvPr id="335" name="Google Shape;335;p32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336" name="Google Shape;33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475" y="810150"/>
            <a:ext cx="6191976" cy="3869976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32"/>
          <p:cNvSpPr txBox="1"/>
          <p:nvPr/>
        </p:nvSpPr>
        <p:spPr>
          <a:xfrm>
            <a:off x="1806100" y="1309100"/>
            <a:ext cx="233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2CC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0.125 mm/line</a:t>
            </a:r>
            <a:endParaRPr sz="1800">
              <a:solidFill>
                <a:srgbClr val="FFF2CC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38" name="Google Shape;338;p32"/>
          <p:cNvSpPr txBox="1"/>
          <p:nvPr/>
        </p:nvSpPr>
        <p:spPr>
          <a:xfrm>
            <a:off x="3705500" y="1006900"/>
            <a:ext cx="233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2CC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0.25 mm/line</a:t>
            </a:r>
            <a:endParaRPr sz="1800">
              <a:solidFill>
                <a:srgbClr val="FFF2CC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39" name="Google Shape;339;p32"/>
          <p:cNvSpPr txBox="1"/>
          <p:nvPr/>
        </p:nvSpPr>
        <p:spPr>
          <a:xfrm>
            <a:off x="4412475" y="2347625"/>
            <a:ext cx="233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2CC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0.5 mm/line</a:t>
            </a:r>
            <a:endParaRPr sz="1800">
              <a:solidFill>
                <a:srgbClr val="FFF2CC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40" name="Google Shape;340;p32"/>
          <p:cNvSpPr txBox="1"/>
          <p:nvPr/>
        </p:nvSpPr>
        <p:spPr>
          <a:xfrm>
            <a:off x="1697700" y="2126138"/>
            <a:ext cx="233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2CC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1.0 mm/line</a:t>
            </a:r>
            <a:endParaRPr sz="1800">
              <a:solidFill>
                <a:srgbClr val="FFF2CC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341" name="Google Shape;341;p32"/>
          <p:cNvCxnSpPr/>
          <p:nvPr/>
        </p:nvCxnSpPr>
        <p:spPr>
          <a:xfrm flipH="1">
            <a:off x="4203075" y="1556800"/>
            <a:ext cx="340200" cy="4953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2" name="Google Shape;342;p32"/>
          <p:cNvCxnSpPr/>
          <p:nvPr/>
        </p:nvCxnSpPr>
        <p:spPr>
          <a:xfrm>
            <a:off x="2702650" y="1815525"/>
            <a:ext cx="576900" cy="4359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3" name="Google Shape;343;p32"/>
          <p:cNvCxnSpPr/>
          <p:nvPr/>
        </p:nvCxnSpPr>
        <p:spPr>
          <a:xfrm>
            <a:off x="2362600" y="2613850"/>
            <a:ext cx="184800" cy="5988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4" name="Google Shape;344;p32"/>
          <p:cNvCxnSpPr/>
          <p:nvPr/>
        </p:nvCxnSpPr>
        <p:spPr>
          <a:xfrm flipH="1">
            <a:off x="4203150" y="2791275"/>
            <a:ext cx="643200" cy="4122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5" name="Google Shape;345;p32"/>
          <p:cNvSpPr txBox="1"/>
          <p:nvPr/>
        </p:nvSpPr>
        <p:spPr>
          <a:xfrm>
            <a:off x="4069050" y="4140388"/>
            <a:ext cx="233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2CC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In-pipe background</a:t>
            </a:r>
            <a:endParaRPr sz="1800">
              <a:solidFill>
                <a:srgbClr val="FFF2CC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346" name="Google Shape;346;p32"/>
          <p:cNvCxnSpPr>
            <a:stCxn id="345" idx="0"/>
          </p:cNvCxnSpPr>
          <p:nvPr/>
        </p:nvCxnSpPr>
        <p:spPr>
          <a:xfrm rot="10800000">
            <a:off x="3952050" y="4033288"/>
            <a:ext cx="1286700" cy="1071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7" name="Google Shape;347;p32"/>
          <p:cNvSpPr txBox="1"/>
          <p:nvPr/>
        </p:nvSpPr>
        <p:spPr>
          <a:xfrm>
            <a:off x="1806100" y="4218413"/>
            <a:ext cx="233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2CC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Window flange</a:t>
            </a:r>
            <a:endParaRPr sz="1800">
              <a:solidFill>
                <a:srgbClr val="FFF2CC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348" name="Google Shape;348;p32"/>
          <p:cNvCxnSpPr/>
          <p:nvPr/>
        </p:nvCxnSpPr>
        <p:spPr>
          <a:xfrm rot="10800000">
            <a:off x="2052225" y="3826200"/>
            <a:ext cx="569100" cy="4287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9" name="Google Shape;349;p32"/>
          <p:cNvSpPr txBox="1"/>
          <p:nvPr/>
        </p:nvSpPr>
        <p:spPr>
          <a:xfrm>
            <a:off x="4183875" y="3104838"/>
            <a:ext cx="233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F2CC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Out-pipe background</a:t>
            </a:r>
            <a:endParaRPr sz="1800">
              <a:solidFill>
                <a:srgbClr val="FFF2CC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350" name="Google Shape;350;p32"/>
          <p:cNvCxnSpPr>
            <a:stCxn id="349" idx="2"/>
          </p:cNvCxnSpPr>
          <p:nvPr/>
        </p:nvCxnSpPr>
        <p:spPr>
          <a:xfrm>
            <a:off x="5353575" y="3566538"/>
            <a:ext cx="404700" cy="518400"/>
          </a:xfrm>
          <a:prstGeom prst="straightConnector1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graphicFrame>
        <p:nvGraphicFramePr>
          <p:cNvPr id="351" name="Google Shape;351;p32"/>
          <p:cNvGraphicFramePr/>
          <p:nvPr/>
        </p:nvGraphicFramePr>
        <p:xfrm>
          <a:off x="6625800" y="2767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{7AB9550E-FB83-4995-9CD6-2002AFE031F5}</a:tableStyleId>
              </a:tblPr>
              <a:tblGrid>
                <a:gridCol w="1520600"/>
                <a:gridCol w="665525"/>
              </a:tblGrid>
              <a:tr h="554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Magnification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0.205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60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Pixels/300um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10.5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52" name="Google Shape;352;p32"/>
          <p:cNvSpPr txBox="1"/>
          <p:nvPr>
            <p:ph idx="4294967295" type="body"/>
          </p:nvPr>
        </p:nvSpPr>
        <p:spPr>
          <a:xfrm>
            <a:off x="6523275" y="1098425"/>
            <a:ext cx="2620500" cy="169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100"/>
              <a:buChar char="◉"/>
            </a:pPr>
            <a:r>
              <a:rPr lang="en" sz="2100">
                <a:highlight>
                  <a:schemeClr val="lt1"/>
                </a:highlight>
              </a:rPr>
              <a:t>Optics focused</a:t>
            </a:r>
            <a:endParaRPr sz="2100">
              <a:highlight>
                <a:schemeClr val="lt1"/>
              </a:highlight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◉"/>
            </a:pPr>
            <a:r>
              <a:rPr lang="en" sz="2100">
                <a:highlight>
                  <a:schemeClr val="lt1"/>
                </a:highlight>
              </a:rPr>
              <a:t>System ready for measurements</a:t>
            </a:r>
            <a:endParaRPr sz="2100">
              <a:highlight>
                <a:schemeClr val="lt1"/>
              </a:highlight>
            </a:endParaRPr>
          </a:p>
        </p:txBody>
      </p:sp>
      <p:pic>
        <p:nvPicPr>
          <p:cNvPr id="353" name="Google Shape;35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0875" y="4757984"/>
            <a:ext cx="695881" cy="320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483" y="4757980"/>
            <a:ext cx="1250619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D966"/>
            </a:gs>
            <a:gs pos="100000">
              <a:srgbClr val="FF990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3"/>
          <p:cNvSpPr txBox="1"/>
          <p:nvPr/>
        </p:nvSpPr>
        <p:spPr>
          <a:xfrm>
            <a:off x="1106100" y="2209500"/>
            <a:ext cx="6931800" cy="11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Thank you for your attention!</a:t>
            </a:r>
            <a:endParaRPr b="1" sz="24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Any questions?</a:t>
            </a:r>
            <a:endParaRPr b="1" sz="2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ondrej.sedlacek@cern.ch</a:t>
            </a:r>
            <a:endParaRPr sz="17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0" name="Google Shape;360;p33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ctrTitle"/>
          </p:nvPr>
        </p:nvSpPr>
        <p:spPr>
          <a:xfrm>
            <a:off x="2022225" y="1922125"/>
            <a:ext cx="41517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 -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Hollow Electron Lens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99" name="Google Shape;99;p15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09528" y="109700"/>
            <a:ext cx="3640299" cy="234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Hollow Electron lense (HEL)</a:t>
            </a:r>
            <a:endParaRPr/>
          </a:p>
        </p:txBody>
      </p:sp>
      <p:sp>
        <p:nvSpPr>
          <p:cNvPr id="106" name="Google Shape;106;p16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7" name="Google Shape;10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0975" y="1707125"/>
            <a:ext cx="2824125" cy="2893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600" y="874500"/>
            <a:ext cx="3722700" cy="210382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>
            <p:ph idx="4294967295" type="body"/>
          </p:nvPr>
        </p:nvSpPr>
        <p:spPr>
          <a:xfrm>
            <a:off x="245800" y="2837450"/>
            <a:ext cx="3935100" cy="94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◉"/>
            </a:pPr>
            <a:r>
              <a:rPr lang="en" sz="2200">
                <a:highlight>
                  <a:schemeClr val="lt1"/>
                </a:highlight>
              </a:rPr>
              <a:t>Proposed new stage of HL-LHC collimation system</a:t>
            </a:r>
            <a:endParaRPr sz="2200">
              <a:highlight>
                <a:schemeClr val="lt1"/>
              </a:highlight>
            </a:endParaRPr>
          </a:p>
        </p:txBody>
      </p:sp>
      <p:sp>
        <p:nvSpPr>
          <p:cNvPr id="110" name="Google Shape;110;p16"/>
          <p:cNvSpPr txBox="1"/>
          <p:nvPr>
            <p:ph idx="4294967295" type="body"/>
          </p:nvPr>
        </p:nvSpPr>
        <p:spPr>
          <a:xfrm>
            <a:off x="4485775" y="759025"/>
            <a:ext cx="4056900" cy="12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◉"/>
            </a:pPr>
            <a:r>
              <a:rPr lang="en" sz="2200">
                <a:highlight>
                  <a:schemeClr val="lt1"/>
                </a:highlight>
              </a:rPr>
              <a:t>High-current, low energy Hollow Electron beam</a:t>
            </a:r>
            <a:endParaRPr sz="2200">
              <a:highlight>
                <a:schemeClr val="lt1"/>
              </a:highlight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7089775" y="1826700"/>
            <a:ext cx="19515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LHC Beam core</a:t>
            </a:r>
            <a:r>
              <a:rPr lang="en" sz="20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 - experiences no field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7086600" y="2978500"/>
            <a:ext cx="19515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Beam Halo</a:t>
            </a:r>
            <a:r>
              <a:rPr lang="en" sz="20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 - experiences nonlinear transverse kicks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13" name="Google Shape;113;p16"/>
          <p:cNvCxnSpPr>
            <a:stCxn id="111" idx="1"/>
          </p:cNvCxnSpPr>
          <p:nvPr/>
        </p:nvCxnSpPr>
        <p:spPr>
          <a:xfrm flipH="1">
            <a:off x="6108475" y="2488500"/>
            <a:ext cx="981300" cy="5757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4" name="Google Shape;114;p16"/>
          <p:cNvCxnSpPr>
            <a:stCxn id="112" idx="1"/>
          </p:cNvCxnSpPr>
          <p:nvPr/>
        </p:nvCxnSpPr>
        <p:spPr>
          <a:xfrm flipH="1">
            <a:off x="6229800" y="3794350"/>
            <a:ext cx="856800" cy="2037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15" name="Google Shape;11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20875" y="4757984"/>
            <a:ext cx="695881" cy="320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6483" y="4757980"/>
            <a:ext cx="1250619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Hollow Electron lense (HEL)</a:t>
            </a:r>
            <a:endParaRPr/>
          </a:p>
        </p:txBody>
      </p:sp>
      <p:sp>
        <p:nvSpPr>
          <p:cNvPr id="122" name="Google Shape;122;p17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3" name="Google Shape;12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0975" y="1707125"/>
            <a:ext cx="2824125" cy="2893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600" y="874500"/>
            <a:ext cx="3722700" cy="2103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7"/>
          <p:cNvSpPr txBox="1"/>
          <p:nvPr>
            <p:ph idx="4294967295" type="body"/>
          </p:nvPr>
        </p:nvSpPr>
        <p:spPr>
          <a:xfrm>
            <a:off x="245800" y="2837450"/>
            <a:ext cx="3850500" cy="94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◉"/>
            </a:pPr>
            <a:r>
              <a:rPr lang="en" sz="2200">
                <a:highlight>
                  <a:schemeClr val="lt1"/>
                </a:highlight>
              </a:rPr>
              <a:t>Proposed new stage of LHC collimation system</a:t>
            </a:r>
            <a:endParaRPr sz="2200">
              <a:highlight>
                <a:schemeClr val="lt1"/>
              </a:highlight>
            </a:endParaRPr>
          </a:p>
        </p:txBody>
      </p:sp>
      <p:sp>
        <p:nvSpPr>
          <p:cNvPr id="126" name="Google Shape;126;p17"/>
          <p:cNvSpPr txBox="1"/>
          <p:nvPr>
            <p:ph idx="4294967295" type="body"/>
          </p:nvPr>
        </p:nvSpPr>
        <p:spPr>
          <a:xfrm>
            <a:off x="4485775" y="759025"/>
            <a:ext cx="4056900" cy="124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◉"/>
            </a:pPr>
            <a:r>
              <a:rPr lang="en" sz="2200">
                <a:highlight>
                  <a:schemeClr val="lt1"/>
                </a:highlight>
              </a:rPr>
              <a:t>High-current, low energy Hollow Electron beam</a:t>
            </a:r>
            <a:endParaRPr sz="2200">
              <a:highlight>
                <a:schemeClr val="lt1"/>
              </a:highlight>
            </a:endParaRPr>
          </a:p>
        </p:txBody>
      </p:sp>
      <p:sp>
        <p:nvSpPr>
          <p:cNvPr id="127" name="Google Shape;127;p17"/>
          <p:cNvSpPr txBox="1"/>
          <p:nvPr/>
        </p:nvSpPr>
        <p:spPr>
          <a:xfrm>
            <a:off x="7089775" y="1826700"/>
            <a:ext cx="19515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LHC Beam core</a:t>
            </a:r>
            <a:r>
              <a:rPr lang="en" sz="20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 - experiences no field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7086600" y="2978500"/>
            <a:ext cx="1951500" cy="1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Beam Halo</a:t>
            </a:r>
            <a:r>
              <a:rPr lang="en" sz="2000">
                <a:solidFill>
                  <a:schemeClr val="dk1"/>
                </a:solidFill>
                <a:highlight>
                  <a:schemeClr val="l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 - experiences nonlinear transverse kicks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29" name="Google Shape;129;p17"/>
          <p:cNvCxnSpPr>
            <a:stCxn id="127" idx="1"/>
          </p:cNvCxnSpPr>
          <p:nvPr/>
        </p:nvCxnSpPr>
        <p:spPr>
          <a:xfrm flipH="1">
            <a:off x="6108475" y="2488500"/>
            <a:ext cx="981300" cy="5757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0" name="Google Shape;130;p17"/>
          <p:cNvCxnSpPr>
            <a:stCxn id="128" idx="1"/>
          </p:cNvCxnSpPr>
          <p:nvPr/>
        </p:nvCxnSpPr>
        <p:spPr>
          <a:xfrm flipH="1">
            <a:off x="6229800" y="3794350"/>
            <a:ext cx="856800" cy="2037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1" name="Google Shape;131;p17"/>
          <p:cNvSpPr txBox="1"/>
          <p:nvPr/>
        </p:nvSpPr>
        <p:spPr>
          <a:xfrm>
            <a:off x="593400" y="3712464"/>
            <a:ext cx="3331500" cy="95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latin typeface="Quattrocento Sans"/>
                <a:ea typeface="Quattrocento Sans"/>
                <a:cs typeface="Quattrocento Sans"/>
                <a:sym typeface="Quattrocento Sans"/>
              </a:rPr>
              <a:t>Essential to maintain concentricity</a:t>
            </a:r>
            <a:r>
              <a:rPr lang="en" sz="2500">
                <a:highlight>
                  <a:srgbClr val="6B8A96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  </a:t>
            </a:r>
            <a:endParaRPr sz="2500">
              <a:highlight>
                <a:srgbClr val="6B8A96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32" name="Google Shape;13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20875" y="4757984"/>
            <a:ext cx="695881" cy="320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6483" y="4757980"/>
            <a:ext cx="1250619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>
            <p:ph type="ctrTitle"/>
          </p:nvPr>
        </p:nvSpPr>
        <p:spPr>
          <a:xfrm>
            <a:off x="2000775" y="2253300"/>
            <a:ext cx="4151700" cy="6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Gas Jet monitor</a:t>
            </a:r>
            <a:endParaRPr/>
          </a:p>
        </p:txBody>
      </p:sp>
      <p:sp>
        <p:nvSpPr>
          <p:cNvPr id="139" name="Google Shape;139;p18"/>
          <p:cNvSpPr txBox="1"/>
          <p:nvPr/>
        </p:nvSpPr>
        <p:spPr>
          <a:xfrm>
            <a:off x="1133975" y="2291150"/>
            <a:ext cx="5439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40" name="Google Shape;140;p18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principle</a:t>
            </a:r>
            <a:endParaRPr/>
          </a:p>
        </p:txBody>
      </p:sp>
      <p:sp>
        <p:nvSpPr>
          <p:cNvPr id="146" name="Google Shape;146;p19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147" name="Google Shape;14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2749" y="1086700"/>
            <a:ext cx="5828826" cy="278912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 txBox="1"/>
          <p:nvPr>
            <p:ph idx="1" type="body"/>
          </p:nvPr>
        </p:nvSpPr>
        <p:spPr>
          <a:xfrm>
            <a:off x="1917475" y="3031325"/>
            <a:ext cx="2143500" cy="162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000"/>
              <a:t>Gas Jet</a:t>
            </a:r>
            <a:endParaRPr b="1"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r>
              <a:rPr lang="en" sz="2000"/>
              <a:t>Supersonic sheet of gas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◉"/>
            </a:pPr>
            <a:r>
              <a:rPr lang="en" sz="2000"/>
              <a:t>At 45°</a:t>
            </a:r>
            <a:endParaRPr sz="2000"/>
          </a:p>
        </p:txBody>
      </p:sp>
      <p:sp>
        <p:nvSpPr>
          <p:cNvPr id="149" name="Google Shape;149;p19"/>
          <p:cNvSpPr txBox="1"/>
          <p:nvPr>
            <p:ph idx="1" type="body"/>
          </p:nvPr>
        </p:nvSpPr>
        <p:spPr>
          <a:xfrm>
            <a:off x="507650" y="2089625"/>
            <a:ext cx="23949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1800"/>
              <a:t>LHC Beam &amp; Hollow Electron Beam</a:t>
            </a:r>
            <a:endParaRPr b="1" sz="18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50" name="Google Shape;15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42265" y="812600"/>
            <a:ext cx="754550" cy="749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1" name="Google Shape;151;p19"/>
          <p:cNvCxnSpPr>
            <a:stCxn id="149" idx="0"/>
          </p:cNvCxnSpPr>
          <p:nvPr/>
        </p:nvCxnSpPr>
        <p:spPr>
          <a:xfrm flipH="1" rot="10800000">
            <a:off x="1705100" y="1579925"/>
            <a:ext cx="604200" cy="5097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2" name="Google Shape;152;p19"/>
          <p:cNvCxnSpPr/>
          <p:nvPr/>
        </p:nvCxnSpPr>
        <p:spPr>
          <a:xfrm flipH="1" rot="10800000">
            <a:off x="2902650" y="2745425"/>
            <a:ext cx="836400" cy="750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3" name="Google Shape;153;p19"/>
          <p:cNvSpPr txBox="1"/>
          <p:nvPr>
            <p:ph idx="1" type="body"/>
          </p:nvPr>
        </p:nvSpPr>
        <p:spPr>
          <a:xfrm>
            <a:off x="6526125" y="1899125"/>
            <a:ext cx="1704900" cy="12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000"/>
              <a:t>Fluorescence</a:t>
            </a:r>
            <a:endParaRPr b="1"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r>
              <a:rPr lang="en" sz="2000"/>
              <a:t>Beam gas collision</a:t>
            </a:r>
            <a:endParaRPr sz="2000"/>
          </a:p>
        </p:txBody>
      </p:sp>
      <p:sp>
        <p:nvSpPr>
          <p:cNvPr id="154" name="Google Shape;154;p19"/>
          <p:cNvSpPr txBox="1"/>
          <p:nvPr>
            <p:ph idx="1" type="body"/>
          </p:nvPr>
        </p:nvSpPr>
        <p:spPr>
          <a:xfrm>
            <a:off x="5606050" y="568863"/>
            <a:ext cx="3030300" cy="12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000"/>
              <a:t>Image</a:t>
            </a:r>
            <a:endParaRPr b="1"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◉"/>
            </a:pPr>
            <a:r>
              <a:rPr lang="en" sz="2000"/>
              <a:t>Photon distribution - beam distribution</a:t>
            </a:r>
            <a:endParaRPr sz="2000"/>
          </a:p>
        </p:txBody>
      </p:sp>
      <p:cxnSp>
        <p:nvCxnSpPr>
          <p:cNvPr id="155" name="Google Shape;155;p19"/>
          <p:cNvCxnSpPr/>
          <p:nvPr/>
        </p:nvCxnSpPr>
        <p:spPr>
          <a:xfrm rot="10800000">
            <a:off x="4625625" y="2373575"/>
            <a:ext cx="1900500" cy="144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6" name="Google Shape;156;p19"/>
          <p:cNvCxnSpPr>
            <a:stCxn id="154" idx="1"/>
          </p:cNvCxnSpPr>
          <p:nvPr/>
        </p:nvCxnSpPr>
        <p:spPr>
          <a:xfrm flipH="1">
            <a:off x="4568350" y="1187313"/>
            <a:ext cx="1037700" cy="328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57" name="Google Shape;157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7125" y="4734125"/>
            <a:ext cx="742171" cy="42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23188" y="4757975"/>
            <a:ext cx="389238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0"/>
          <p:cNvSpPr txBox="1"/>
          <p:nvPr>
            <p:ph type="title"/>
          </p:nvPr>
        </p:nvSpPr>
        <p:spPr>
          <a:xfrm>
            <a:off x="1381250" y="2865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Gas Jet monitor Version 3</a:t>
            </a:r>
            <a:endParaRPr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/>
              <a:t>Gas Jet formation</a:t>
            </a:r>
            <a:endParaRPr/>
          </a:p>
        </p:txBody>
      </p:sp>
      <p:sp>
        <p:nvSpPr>
          <p:cNvPr id="164" name="Google Shape;164;p20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165" name="Google Shape;165;p20"/>
          <p:cNvPicPr preferRelativeResize="0"/>
          <p:nvPr/>
        </p:nvPicPr>
        <p:blipFill rotWithShape="1">
          <a:blip r:embed="rId3">
            <a:alphaModFix/>
          </a:blip>
          <a:srcRect b="0" l="15110" r="-9254" t="0"/>
          <a:stretch/>
        </p:blipFill>
        <p:spPr>
          <a:xfrm>
            <a:off x="938463" y="1537125"/>
            <a:ext cx="7267073" cy="311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0"/>
          <p:cNvSpPr txBox="1"/>
          <p:nvPr/>
        </p:nvSpPr>
        <p:spPr>
          <a:xfrm>
            <a:off x="76200" y="2568750"/>
            <a:ext cx="1022400" cy="6156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Gas input - 5bar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938475" y="831300"/>
            <a:ext cx="1849500" cy="6156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Nozzle, 1st and 2nd skimmer - all circular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8" name="Google Shape;168;p20"/>
          <p:cNvSpPr txBox="1"/>
          <p:nvPr/>
        </p:nvSpPr>
        <p:spPr>
          <a:xfrm>
            <a:off x="2971450" y="831288"/>
            <a:ext cx="2748000" cy="6156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3rd skimmer</a:t>
            </a: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 - rectangle slit shaping the final gas jet 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69" name="Google Shape;169;p20"/>
          <p:cNvSpPr txBox="1"/>
          <p:nvPr/>
        </p:nvSpPr>
        <p:spPr>
          <a:xfrm>
            <a:off x="7518750" y="2669475"/>
            <a:ext cx="1606200" cy="4002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Interaction point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70" name="Google Shape;170;p20"/>
          <p:cNvSpPr txBox="1"/>
          <p:nvPr/>
        </p:nvSpPr>
        <p:spPr>
          <a:xfrm>
            <a:off x="5867075" y="831300"/>
            <a:ext cx="1997100" cy="6156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Camera - observing fluorescence photons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71" name="Google Shape;171;p20"/>
          <p:cNvCxnSpPr/>
          <p:nvPr/>
        </p:nvCxnSpPr>
        <p:spPr>
          <a:xfrm flipH="1" rot="10800000">
            <a:off x="523050" y="3381500"/>
            <a:ext cx="1543200" cy="18300"/>
          </a:xfrm>
          <a:prstGeom prst="straightConnector1">
            <a:avLst/>
          </a:prstGeom>
          <a:noFill/>
          <a:ln cap="flat" cmpd="sng" w="76200">
            <a:solidFill>
              <a:srgbClr val="3D85C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2" name="Google Shape;172;p20"/>
          <p:cNvCxnSpPr/>
          <p:nvPr/>
        </p:nvCxnSpPr>
        <p:spPr>
          <a:xfrm>
            <a:off x="1942750" y="1625175"/>
            <a:ext cx="466500" cy="1592100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3" name="Google Shape;173;p20"/>
          <p:cNvCxnSpPr/>
          <p:nvPr/>
        </p:nvCxnSpPr>
        <p:spPr>
          <a:xfrm flipH="1">
            <a:off x="3488875" y="1537125"/>
            <a:ext cx="679800" cy="1751700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4" name="Google Shape;174;p20"/>
          <p:cNvCxnSpPr/>
          <p:nvPr/>
        </p:nvCxnSpPr>
        <p:spPr>
          <a:xfrm flipH="1">
            <a:off x="5323850" y="1537125"/>
            <a:ext cx="1547100" cy="443100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5" name="Google Shape;175;p20"/>
          <p:cNvCxnSpPr/>
          <p:nvPr/>
        </p:nvCxnSpPr>
        <p:spPr>
          <a:xfrm flipH="1">
            <a:off x="5006325" y="2895450"/>
            <a:ext cx="2447100" cy="467100"/>
          </a:xfrm>
          <a:prstGeom prst="straightConnector1">
            <a:avLst/>
          </a:prstGeom>
          <a:noFill/>
          <a:ln cap="flat" cmpd="sng" w="38100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6" name="Google Shape;176;p20"/>
          <p:cNvSpPr txBox="1"/>
          <p:nvPr/>
        </p:nvSpPr>
        <p:spPr>
          <a:xfrm>
            <a:off x="4260525" y="4081325"/>
            <a:ext cx="705600" cy="431100"/>
          </a:xfrm>
          <a:prstGeom prst="rect">
            <a:avLst/>
          </a:prstGeom>
          <a:solidFill>
            <a:srgbClr val="F3F3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Quattrocento Sans"/>
                <a:ea typeface="Quattrocento Sans"/>
                <a:cs typeface="Quattrocento Sans"/>
                <a:sym typeface="Quattrocento Sans"/>
              </a:rPr>
              <a:t>Beam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cxnSp>
        <p:nvCxnSpPr>
          <p:cNvPr id="177" name="Google Shape;177;p20"/>
          <p:cNvCxnSpPr/>
          <p:nvPr/>
        </p:nvCxnSpPr>
        <p:spPr>
          <a:xfrm flipH="1" rot="10800000">
            <a:off x="4032225" y="3287975"/>
            <a:ext cx="908700" cy="1373400"/>
          </a:xfrm>
          <a:prstGeom prst="straightConnector1">
            <a:avLst/>
          </a:prstGeom>
          <a:noFill/>
          <a:ln cap="flat" cmpd="sng" w="76200">
            <a:solidFill>
              <a:srgbClr val="F6B26B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178" name="Google Shape;17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4346667"/>
            <a:ext cx="1547101" cy="1160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23188" y="4757975"/>
            <a:ext cx="389238" cy="320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/>
          <p:nvPr>
            <p:ph idx="4294967295" type="title"/>
          </p:nvPr>
        </p:nvSpPr>
        <p:spPr>
          <a:xfrm>
            <a:off x="3399200" y="3715750"/>
            <a:ext cx="2345700" cy="50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highlight>
                  <a:schemeClr val="accent1"/>
                </a:highlight>
              </a:rPr>
              <a:t>Want big impact? </a:t>
            </a:r>
            <a:r>
              <a:rPr i="1" lang="en" sz="1800">
                <a:highlight>
                  <a:schemeClr val="accent1"/>
                </a:highlight>
              </a:rPr>
              <a:t>Use big image.</a:t>
            </a:r>
            <a:endParaRPr i="1" sz="1800">
              <a:highlight>
                <a:schemeClr val="accent1"/>
              </a:highlight>
            </a:endParaRPr>
          </a:p>
        </p:txBody>
      </p:sp>
      <p:sp>
        <p:nvSpPr>
          <p:cNvPr id="185" name="Google Shape;185;p21"/>
          <p:cNvSpPr/>
          <p:nvPr/>
        </p:nvSpPr>
        <p:spPr>
          <a:xfrm>
            <a:off x="4465375" y="4440675"/>
            <a:ext cx="213248" cy="191461"/>
          </a:xfrm>
          <a:custGeom>
            <a:rect b="b" l="l" r="r" t="t"/>
            <a:pathLst>
              <a:path extrusionOk="0" fill="none" h="14955" w="1666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cap="rnd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1"/>
          <p:cNvSpPr txBox="1"/>
          <p:nvPr>
            <p:ph idx="12" type="sldNum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7" name="Google Shape;18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50" y="0"/>
            <a:ext cx="6857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1"/>
          <p:cNvSpPr txBox="1"/>
          <p:nvPr/>
        </p:nvSpPr>
        <p:spPr>
          <a:xfrm>
            <a:off x="3002700" y="3862625"/>
            <a:ext cx="31386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highlight>
                  <a:schemeClr val="accent1"/>
                </a:highlight>
                <a:latin typeface="Quattrocento Sans"/>
                <a:ea typeface="Quattrocento Sans"/>
                <a:cs typeface="Quattrocento Sans"/>
                <a:sym typeface="Quattrocento Sans"/>
              </a:rPr>
              <a:t>Version 3 of Gas Jet monitor at Cockcroft Institute</a:t>
            </a:r>
            <a:endParaRPr sz="1900">
              <a:highlight>
                <a:schemeClr val="accent1"/>
              </a:highlight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Viola template">
  <a:themeElements>
    <a:clrScheme name="Custom 347">
      <a:dk1>
        <a:srgbClr val="000000"/>
      </a:dk1>
      <a:lt1>
        <a:srgbClr val="FFFFFF"/>
      </a:lt1>
      <a:dk2>
        <a:srgbClr val="8A8682"/>
      </a:dk2>
      <a:lt2>
        <a:srgbClr val="F0EEE9"/>
      </a:lt2>
      <a:accent1>
        <a:srgbClr val="FFCD00"/>
      </a:accent1>
      <a:accent2>
        <a:srgbClr val="F6921D"/>
      </a:accent2>
      <a:accent3>
        <a:srgbClr val="A7693A"/>
      </a:accent3>
      <a:accent4>
        <a:srgbClr val="D8D6D2"/>
      </a:accent4>
      <a:accent5>
        <a:srgbClr val="979593"/>
      </a:accent5>
      <a:accent6>
        <a:srgbClr val="6F6868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