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8" r:id="rId5"/>
    <p:sldId id="271" r:id="rId6"/>
    <p:sldId id="272" r:id="rId7"/>
    <p:sldId id="273" r:id="rId8"/>
    <p:sldId id="274" r:id="rId9"/>
    <p:sldId id="275" r:id="rId10"/>
    <p:sldId id="276" r:id="rId11"/>
    <p:sldId id="279" r:id="rId12"/>
    <p:sldId id="259" r:id="rId13"/>
    <p:sldId id="260" r:id="rId14"/>
    <p:sldId id="261" r:id="rId15"/>
    <p:sldId id="262" r:id="rId16"/>
    <p:sldId id="277" r:id="rId17"/>
    <p:sldId id="270" r:id="rId1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6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4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724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5977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8408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836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100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674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462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4095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9624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246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DD3D5-9F07-4A49-BC43-CB938F2F0B7D}" type="datetimeFigureOut">
              <a:rPr lang="it-IT" smtClean="0"/>
              <a:t>12/09/2022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D34A4-681D-47A0-A4C2-FC04A297C8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982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png"/><Relationship Id="rId18" Type="http://schemas.openxmlformats.org/officeDocument/2006/relationships/image" Target="../media/image36.png"/><Relationship Id="rId3" Type="http://schemas.openxmlformats.org/officeDocument/2006/relationships/hyperlink" Target="https://mode-collaboration.github.io/" TargetMode="External"/><Relationship Id="rId21" Type="http://schemas.openxmlformats.org/officeDocument/2006/relationships/image" Target="../media/image39.pn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17" Type="http://schemas.openxmlformats.org/officeDocument/2006/relationships/image" Target="../media/image35.png"/><Relationship Id="rId2" Type="http://schemas.openxmlformats.org/officeDocument/2006/relationships/image" Target="../media/image22.png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3.png"/><Relationship Id="rId10" Type="http://schemas.openxmlformats.org/officeDocument/2006/relationships/image" Target="../media/image29.jpeg"/><Relationship Id="rId19" Type="http://schemas.openxmlformats.org/officeDocument/2006/relationships/image" Target="../media/image37.jpeg"/><Relationship Id="rId4" Type="http://schemas.openxmlformats.org/officeDocument/2006/relationships/image" Target="../media/image23.jpeg"/><Relationship Id="rId9" Type="http://schemas.openxmlformats.org/officeDocument/2006/relationships/image" Target="../media/image28.png"/><Relationship Id="rId1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pec.org/implementation/joint-ecfa-nupecc-appec-activities" TargetMode="External"/><Relationship Id="rId2" Type="http://schemas.openxmlformats.org/officeDocument/2006/relationships/hyperlink" Target="https://iris-hep.org/about/overview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22.pn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5891916"/>
            <a:ext cx="9144000" cy="653995"/>
          </a:xfrm>
        </p:spPr>
        <p:txBody>
          <a:bodyPr/>
          <a:lstStyle/>
          <a:p>
            <a:r>
              <a:rPr lang="it-IT" smtClean="0"/>
              <a:t>Tommaso Dorigo, INFN - Padova</a:t>
            </a:r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701745"/>
            <a:ext cx="8839200" cy="307657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326004"/>
            <a:ext cx="9144000" cy="3279375"/>
          </a:xfrm>
        </p:spPr>
        <p:txBody>
          <a:bodyPr>
            <a:normAutofit fontScale="90000"/>
          </a:bodyPr>
          <a:lstStyle/>
          <a:p>
            <a:r>
              <a:rPr lang="it-IT" b="1" smtClean="0"/>
              <a:t>2nd MODE Workshop</a:t>
            </a:r>
            <a:br>
              <a:rPr lang="it-IT" b="1" smtClean="0"/>
            </a:br>
            <a:r>
              <a:rPr lang="it-IT" b="1" smtClean="0"/>
              <a:t>Kolymbari, Sep 13-15 2022</a:t>
            </a:r>
            <a:br>
              <a:rPr lang="it-IT" b="1" smtClean="0"/>
            </a:br>
            <a:r>
              <a:rPr lang="it-IT" b="1" smtClean="0"/>
              <a:t/>
            </a:r>
            <a:br>
              <a:rPr lang="it-IT" b="1" smtClean="0"/>
            </a:br>
            <a:r>
              <a:rPr lang="it-IT" b="1" smtClean="0">
                <a:solidFill>
                  <a:srgbClr val="C00000"/>
                </a:solidFill>
              </a:rPr>
              <a:t>Opening Remarks</a:t>
            </a:r>
            <a:endParaRPr lang="it-IT" b="1">
              <a:solidFill>
                <a:srgbClr val="C00000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5" y="81833"/>
            <a:ext cx="2017362" cy="1285791"/>
          </a:xfrm>
          <a:prstGeom prst="rect">
            <a:avLst/>
          </a:prstGeom>
        </p:spPr>
      </p:pic>
      <p:pic>
        <p:nvPicPr>
          <p:cNvPr id="6" name="Picture 2" descr="https://lh5.googleusercontent.com/ATfI_TI-jjL4G-80H2J05N94UXCGWGjGEHUoyLZSNy13hvjusaSDWQfJex3ibvzObAanKGVVBbDjSamxHtdE1Rcps4s9qZ4-LFZQvheeJQVIo85JNmqZi3zgQEUMAyO6GbinA81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791" y="0"/>
            <a:ext cx="1901413" cy="160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16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5534" y="3781870"/>
            <a:ext cx="1105794" cy="114353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1578" y="254176"/>
            <a:ext cx="7423481" cy="2290084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sz="5800" b="1" i="1" smtClean="0">
                <a:solidFill>
                  <a:srgbClr val="C00000"/>
                </a:solidFill>
              </a:rPr>
              <a:t>M</a:t>
            </a:r>
            <a:r>
              <a:rPr lang="en-US" sz="5800" i="1" smtClean="0">
                <a:solidFill>
                  <a:srgbClr val="C00000"/>
                </a:solidFill>
              </a:rPr>
              <a:t>achine-Learning </a:t>
            </a:r>
            <a:r>
              <a:rPr lang="en-US" sz="5800" b="1" i="1" dirty="0" smtClean="0">
                <a:solidFill>
                  <a:srgbClr val="C00000"/>
                </a:solidFill>
              </a:rPr>
              <a:t>O</a:t>
            </a:r>
            <a:r>
              <a:rPr lang="en-US" sz="5800" i="1" dirty="0" smtClean="0">
                <a:solidFill>
                  <a:srgbClr val="C00000"/>
                </a:solidFill>
              </a:rPr>
              <a:t>ptimized </a:t>
            </a:r>
          </a:p>
          <a:p>
            <a:r>
              <a:rPr lang="en-US" sz="5800" b="1" i="1" dirty="0" smtClean="0">
                <a:solidFill>
                  <a:srgbClr val="C00000"/>
                </a:solidFill>
              </a:rPr>
              <a:t>D</a:t>
            </a:r>
            <a:r>
              <a:rPr lang="en-US" sz="5800" i="1" dirty="0" smtClean="0">
                <a:solidFill>
                  <a:srgbClr val="C00000"/>
                </a:solidFill>
              </a:rPr>
              <a:t>esign of </a:t>
            </a:r>
            <a:r>
              <a:rPr lang="en-US" sz="5800" b="1" i="1" dirty="0" smtClean="0">
                <a:solidFill>
                  <a:srgbClr val="C00000"/>
                </a:solidFill>
              </a:rPr>
              <a:t>E</a:t>
            </a:r>
            <a:r>
              <a:rPr lang="en-US" sz="5800" i="1" dirty="0" smtClean="0">
                <a:solidFill>
                  <a:srgbClr val="C00000"/>
                </a:solidFill>
              </a:rPr>
              <a:t>xperiments</a:t>
            </a:r>
          </a:p>
          <a:p>
            <a:r>
              <a:rPr lang="en-US" sz="7100" b="1" i="1" smtClean="0">
                <a:solidFill>
                  <a:srgbClr val="0070C0"/>
                </a:solidFill>
              </a:rPr>
              <a:t>MODE </a:t>
            </a:r>
            <a:r>
              <a:rPr lang="en-US" sz="7100" b="1" i="1">
                <a:solidFill>
                  <a:srgbClr val="0070C0"/>
                </a:solidFill>
              </a:rPr>
              <a:t>Collaboration </a:t>
            </a:r>
            <a:endParaRPr lang="en-US" sz="7100" dirty="0" smtClean="0">
              <a:solidFill>
                <a:srgbClr val="0070C0"/>
              </a:solidFill>
            </a:endParaRPr>
          </a:p>
          <a:p>
            <a:r>
              <a:rPr lang="en-US" smtClean="0">
                <a:hlinkClick r:id="rId3"/>
              </a:rPr>
              <a:t>https://mode-collaboration.github.io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62714" y="2710769"/>
            <a:ext cx="860700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A. G. Baydin</a:t>
            </a:r>
            <a:r>
              <a:rPr lang="en-US" sz="1600" baseline="30000" smtClean="0"/>
              <a:t>5</a:t>
            </a:r>
            <a:r>
              <a:rPr lang="en-US" sz="1600" smtClean="0"/>
              <a:t>, A. Belias</a:t>
            </a:r>
            <a:r>
              <a:rPr lang="en-US" sz="1600" baseline="30000" smtClean="0"/>
              <a:t>10</a:t>
            </a:r>
            <a:r>
              <a:rPr lang="en-US" sz="1600" smtClean="0"/>
              <a:t>, A. Boldyrev</a:t>
            </a:r>
            <a:r>
              <a:rPr lang="en-US" sz="1600" baseline="30000" smtClean="0"/>
              <a:t>4</a:t>
            </a:r>
            <a:r>
              <a:rPr lang="en-US" sz="1600" smtClean="0"/>
              <a:t>, K. Cranmer</a:t>
            </a:r>
            <a:r>
              <a:rPr lang="en-US" sz="1600" baseline="30000" smtClean="0"/>
              <a:t>8</a:t>
            </a:r>
            <a:r>
              <a:rPr lang="en-US" sz="1600" smtClean="0"/>
              <a:t>, P. de Castro Manzano</a:t>
            </a:r>
            <a:r>
              <a:rPr lang="en-US" sz="1600" baseline="30000"/>
              <a:t>1</a:t>
            </a:r>
            <a:r>
              <a:rPr lang="en-US" sz="1600" smtClean="0"/>
              <a:t>, </a:t>
            </a:r>
            <a:r>
              <a:rPr lang="en-US" sz="1600" smtClean="0">
                <a:solidFill>
                  <a:srgbClr val="C00000"/>
                </a:solidFill>
              </a:rPr>
              <a:t>T</a:t>
            </a:r>
            <a:r>
              <a:rPr lang="en-US" sz="1600">
                <a:solidFill>
                  <a:srgbClr val="C00000"/>
                </a:solidFill>
              </a:rPr>
              <a:t>. </a:t>
            </a:r>
            <a:r>
              <a:rPr lang="en-US" sz="1600" smtClean="0">
                <a:solidFill>
                  <a:srgbClr val="C00000"/>
                </a:solidFill>
              </a:rPr>
              <a:t>Dorigo</a:t>
            </a:r>
            <a:r>
              <a:rPr lang="en-US" sz="1600" baseline="30000" smtClean="0"/>
              <a:t>1,14</a:t>
            </a:r>
            <a:r>
              <a:rPr lang="en-US" sz="1600" smtClean="0"/>
              <a:t>, </a:t>
            </a:r>
            <a:r>
              <a:rPr lang="en-US" sz="1600" dirty="0"/>
              <a:t>C. </a:t>
            </a:r>
            <a:r>
              <a:rPr lang="en-US" sz="1600" dirty="0" smtClean="0"/>
              <a:t>Delaere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, </a:t>
            </a:r>
            <a:r>
              <a:rPr lang="en-US" sz="1600" dirty="0"/>
              <a:t>D. </a:t>
            </a:r>
            <a:r>
              <a:rPr lang="en-US" sz="1600" dirty="0" smtClean="0"/>
              <a:t>Derkach</a:t>
            </a:r>
            <a:r>
              <a:rPr lang="en-US" sz="1600" baseline="30000" dirty="0" smtClean="0"/>
              <a:t>4</a:t>
            </a:r>
            <a:r>
              <a:rPr lang="en-US" sz="1600" smtClean="0"/>
              <a:t>, J</a:t>
            </a:r>
            <a:r>
              <a:rPr lang="en-US" sz="1600" dirty="0"/>
              <a:t>. </a:t>
            </a:r>
            <a:r>
              <a:rPr lang="en-US" sz="1600" dirty="0" smtClean="0"/>
              <a:t>Donini</a:t>
            </a:r>
            <a:r>
              <a:rPr lang="en-US" sz="1600" baseline="30000" dirty="0" smtClean="0"/>
              <a:t>3</a:t>
            </a:r>
            <a:r>
              <a:rPr lang="en-US" sz="1600" smtClean="0"/>
              <a:t>, F. Fanzago</a:t>
            </a:r>
            <a:r>
              <a:rPr lang="en-US" sz="1600" baseline="30000" smtClean="0"/>
              <a:t>1</a:t>
            </a:r>
            <a:r>
              <a:rPr lang="en-US" sz="1600" smtClean="0"/>
              <a:t>, A</a:t>
            </a:r>
            <a:r>
              <a:rPr lang="en-US" sz="1600" dirty="0" smtClean="0"/>
              <a:t>. Giammanco</a:t>
            </a:r>
            <a:r>
              <a:rPr lang="en-US" sz="1600" baseline="30000" dirty="0" smtClean="0"/>
              <a:t>2</a:t>
            </a:r>
            <a:r>
              <a:rPr lang="en-US" sz="1600" smtClean="0"/>
              <a:t>, C. Glaser</a:t>
            </a:r>
            <a:r>
              <a:rPr lang="en-US" sz="1600" baseline="30000" smtClean="0"/>
              <a:t>11</a:t>
            </a:r>
            <a:r>
              <a:rPr lang="en-US" sz="1600" smtClean="0"/>
              <a:t>, L. Heinrich</a:t>
            </a:r>
            <a:r>
              <a:rPr lang="en-US" sz="1600" baseline="30000" smtClean="0"/>
              <a:t>12</a:t>
            </a:r>
            <a:r>
              <a:rPr lang="en-US" sz="1600" smtClean="0"/>
              <a:t>, J. Kieseler</a:t>
            </a:r>
            <a:r>
              <a:rPr lang="en-US" sz="1600" baseline="30000" smtClean="0"/>
              <a:t>7</a:t>
            </a:r>
            <a:r>
              <a:rPr lang="en-US" sz="1600" smtClean="0"/>
              <a:t>, C. Krause</a:t>
            </a:r>
            <a:r>
              <a:rPr lang="en-US" sz="1600" baseline="30000" smtClean="0"/>
              <a:t>13</a:t>
            </a:r>
            <a:r>
              <a:rPr lang="en-US" sz="1600" smtClean="0"/>
              <a:t>, M. Lagrange</a:t>
            </a:r>
            <a:r>
              <a:rPr lang="en-US" sz="1600" baseline="30000"/>
              <a:t>2</a:t>
            </a:r>
            <a:r>
              <a:rPr lang="en-US" sz="1600" smtClean="0"/>
              <a:t>, M. Lamparth</a:t>
            </a:r>
            <a:r>
              <a:rPr lang="en-US" sz="1600" baseline="30000" smtClean="0"/>
              <a:t>12</a:t>
            </a:r>
            <a:r>
              <a:rPr lang="en-US" sz="1600" smtClean="0"/>
              <a:t>, G. Louppe</a:t>
            </a:r>
            <a:r>
              <a:rPr lang="en-US" sz="1600" baseline="30000" smtClean="0"/>
              <a:t>6</a:t>
            </a:r>
            <a:r>
              <a:rPr lang="en-US" sz="1600" smtClean="0"/>
              <a:t>, L</a:t>
            </a:r>
            <a:r>
              <a:rPr lang="en-US" sz="1600" dirty="0" smtClean="0"/>
              <a:t>. </a:t>
            </a:r>
            <a:r>
              <a:rPr lang="en-US" sz="1600" smtClean="0"/>
              <a:t>Layer</a:t>
            </a:r>
            <a:r>
              <a:rPr lang="en-US" sz="1600" baseline="30000" smtClean="0"/>
              <a:t>1</a:t>
            </a:r>
            <a:r>
              <a:rPr lang="en-US" sz="1600" smtClean="0"/>
              <a:t>, F. Nardi</a:t>
            </a:r>
            <a:r>
              <a:rPr lang="en-US" sz="1600" baseline="30000" smtClean="0"/>
              <a:t>3,14</a:t>
            </a:r>
            <a:r>
              <a:rPr lang="en-US" sz="1600" smtClean="0"/>
              <a:t>, P. Martinez Ruiz del Arbol</a:t>
            </a:r>
            <a:r>
              <a:rPr lang="en-US" sz="1600" baseline="30000" smtClean="0"/>
              <a:t>9</a:t>
            </a:r>
            <a:r>
              <a:rPr lang="en-US" sz="1600" smtClean="0"/>
              <a:t>, F. Ratnikov</a:t>
            </a:r>
            <a:r>
              <a:rPr lang="en-US" sz="1600" baseline="30000"/>
              <a:t>4</a:t>
            </a:r>
            <a:r>
              <a:rPr lang="en-US" sz="1600" smtClean="0"/>
              <a:t>, P. Stowell</a:t>
            </a:r>
            <a:r>
              <a:rPr lang="en-US" sz="1600" baseline="30000" smtClean="0"/>
              <a:t>15</a:t>
            </a:r>
            <a:r>
              <a:rPr lang="en-US" sz="1600" smtClean="0"/>
              <a:t>, G</a:t>
            </a:r>
            <a:r>
              <a:rPr lang="en-US" sz="1600" dirty="0" smtClean="0"/>
              <a:t>. Strong</a:t>
            </a:r>
            <a:r>
              <a:rPr lang="en-US" sz="1600" baseline="30000" dirty="0" smtClean="0"/>
              <a:t>1</a:t>
            </a:r>
            <a:r>
              <a:rPr lang="en-US" sz="1600" smtClean="0"/>
              <a:t>, M</a:t>
            </a:r>
            <a:r>
              <a:rPr lang="en-US" sz="1600"/>
              <a:t>. </a:t>
            </a:r>
            <a:r>
              <a:rPr lang="en-US" sz="1600" smtClean="0"/>
              <a:t>Tosi</a:t>
            </a:r>
            <a:r>
              <a:rPr lang="en-US" sz="1600" baseline="30000" smtClean="0"/>
              <a:t>1,14</a:t>
            </a:r>
            <a:r>
              <a:rPr lang="en-US" sz="1600" smtClean="0"/>
              <a:t>, </a:t>
            </a:r>
            <a:r>
              <a:rPr lang="en-US" sz="1600" dirty="0" smtClean="0"/>
              <a:t>A</a:t>
            </a:r>
            <a:r>
              <a:rPr lang="en-US" sz="1600" dirty="0"/>
              <a:t>. </a:t>
            </a:r>
            <a:r>
              <a:rPr lang="en-US" sz="1600" dirty="0" smtClean="0"/>
              <a:t>Ustyuzhanin</a:t>
            </a:r>
            <a:r>
              <a:rPr lang="en-US" sz="1600" baseline="30000" dirty="0" smtClean="0"/>
              <a:t>4</a:t>
            </a:r>
            <a:r>
              <a:rPr lang="en-US" sz="1600" dirty="0" smtClean="0"/>
              <a:t>, </a:t>
            </a:r>
            <a:r>
              <a:rPr lang="en-US" sz="1600" dirty="0"/>
              <a:t>P. </a:t>
            </a:r>
            <a:r>
              <a:rPr lang="en-US" sz="1600" dirty="0" smtClean="0"/>
              <a:t>Vischia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, H</a:t>
            </a:r>
            <a:r>
              <a:rPr lang="en-US" sz="1600" smtClean="0"/>
              <a:t>. Yarar</a:t>
            </a:r>
            <a:r>
              <a:rPr lang="en-US" sz="1600" baseline="30000" smtClean="0"/>
              <a:t>1</a:t>
            </a:r>
            <a:r>
              <a:rPr lang="en-US" sz="1600" smtClean="0"/>
              <a:t> ,H. Zaraket</a:t>
            </a:r>
            <a:r>
              <a:rPr lang="en-US" sz="1600" baseline="30000" smtClean="0"/>
              <a:t>16</a:t>
            </a:r>
            <a:endParaRPr lang="en-US" sz="1600" baseline="30000" dirty="0"/>
          </a:p>
          <a:p>
            <a:endParaRPr lang="en-US" sz="1400" smtClean="0"/>
          </a:p>
          <a:p>
            <a:r>
              <a:rPr lang="en-US" sz="1400" smtClean="0"/>
              <a:t>1 INFN, Italy</a:t>
            </a:r>
            <a:endParaRPr lang="en-US" sz="1400" dirty="0" smtClean="0"/>
          </a:p>
          <a:p>
            <a:r>
              <a:rPr lang="en-US" sz="1400" dirty="0" smtClean="0"/>
              <a:t>2 </a:t>
            </a:r>
            <a:r>
              <a:rPr lang="en-US" sz="1400" dirty="0" err="1" smtClean="0"/>
              <a:t>Université</a:t>
            </a:r>
            <a:r>
              <a:rPr lang="en-US" sz="1400" dirty="0" smtClean="0"/>
              <a:t> </a:t>
            </a:r>
            <a:r>
              <a:rPr lang="en-US" sz="1400" dirty="0" err="1" smtClean="0"/>
              <a:t>Catholique</a:t>
            </a:r>
            <a:r>
              <a:rPr lang="en-US" sz="1400" dirty="0" smtClean="0"/>
              <a:t> de Louvain, Belgium</a:t>
            </a:r>
          </a:p>
          <a:p>
            <a:r>
              <a:rPr lang="en-US" sz="1400" dirty="0" smtClean="0"/>
              <a:t>3 </a:t>
            </a:r>
            <a:r>
              <a:rPr lang="en-US" sz="1400" dirty="0" err="1" smtClean="0"/>
              <a:t>Université</a:t>
            </a:r>
            <a:r>
              <a:rPr lang="en-US" sz="1400" dirty="0" smtClean="0"/>
              <a:t> Clermont Auvergne, France</a:t>
            </a:r>
          </a:p>
          <a:p>
            <a:r>
              <a:rPr lang="en-US" sz="1400" dirty="0" smtClean="0"/>
              <a:t>4 Laboratory for big data analysis of </a:t>
            </a:r>
            <a:r>
              <a:rPr lang="en-US" sz="1400" smtClean="0"/>
              <a:t>the HSE, Russia </a:t>
            </a:r>
          </a:p>
          <a:p>
            <a:r>
              <a:rPr lang="en-US" sz="1400" smtClean="0"/>
              <a:t>5 University of Oxford</a:t>
            </a:r>
          </a:p>
          <a:p>
            <a:r>
              <a:rPr lang="en-US" sz="1400" smtClean="0"/>
              <a:t>6 Université de Liege</a:t>
            </a:r>
          </a:p>
          <a:p>
            <a:r>
              <a:rPr lang="en-US" sz="1400" smtClean="0"/>
              <a:t>7 CERN</a:t>
            </a:r>
          </a:p>
          <a:p>
            <a:r>
              <a:rPr lang="en-US" sz="1400" smtClean="0"/>
              <a:t>8 New York University</a:t>
            </a:r>
          </a:p>
        </p:txBody>
      </p:sp>
      <p:pic>
        <p:nvPicPr>
          <p:cNvPr id="2052" name="Picture 4" descr="L'INFN CAMBIA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113" y="5818546"/>
            <a:ext cx="1773478" cy="98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OSTING OFFERS FOR H2020-MSCA-IF CALL - UCLouvain, Belgium | EURAXES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7749" y="5840576"/>
            <a:ext cx="1268399" cy="95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igher School of Economics Announces Competition to Create ...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818" y="5840575"/>
            <a:ext cx="739989" cy="95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Logo UCA jpg - Université Clermont Auvergn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863" y="5840574"/>
            <a:ext cx="984579" cy="95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new york universit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054" y="5840574"/>
            <a:ext cx="953649" cy="95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University of Oxfor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7186" y="5840576"/>
            <a:ext cx="970669" cy="97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universitè de lieg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7240" y="5773676"/>
            <a:ext cx="785026" cy="104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cer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016" y="5840574"/>
            <a:ext cx="955091" cy="95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iris-hep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626" y="2853274"/>
            <a:ext cx="1234353" cy="928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81302" y="5772958"/>
            <a:ext cx="975134" cy="1075456"/>
          </a:xfrm>
          <a:prstGeom prst="rect">
            <a:avLst/>
          </a:prstGeom>
        </p:spPr>
      </p:pic>
      <p:pic>
        <p:nvPicPr>
          <p:cNvPr id="16" name="Picture 2" descr="https://lh5.googleusercontent.com/ATfI_TI-jjL4G-80H2J05N94UXCGWGjGEHUoyLZSNy13hvjusaSDWQfJex3ibvzObAanKGVVBbDjSamxHtdE1Rcps4s9qZ4-LFZQvheeJQVIo85JNmqZi3zgQEUMAyO6GbinA81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037" y="254176"/>
            <a:ext cx="2764942" cy="233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6392909" y="3920271"/>
            <a:ext cx="257634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9 </a:t>
            </a:r>
            <a:r>
              <a:rPr lang="en-US" sz="1400" smtClean="0"/>
              <a:t>IFCA, Spain</a:t>
            </a:r>
            <a:endParaRPr lang="en-US" sz="1400"/>
          </a:p>
          <a:p>
            <a:r>
              <a:rPr lang="it-IT" sz="1400" smtClean="0"/>
              <a:t>10 GSI, Germany</a:t>
            </a:r>
          </a:p>
          <a:p>
            <a:r>
              <a:rPr lang="it-IT" sz="1400" smtClean="0"/>
              <a:t>11 Uppsala Universitet, Sweden</a:t>
            </a:r>
          </a:p>
          <a:p>
            <a:r>
              <a:rPr lang="it-IT" sz="1400" smtClean="0"/>
              <a:t>12 TU Munchen, Germany</a:t>
            </a:r>
          </a:p>
          <a:p>
            <a:r>
              <a:rPr lang="it-IT" sz="1400" smtClean="0"/>
              <a:t>13 Rutgers University, US</a:t>
            </a:r>
          </a:p>
          <a:p>
            <a:r>
              <a:rPr lang="it-IT" sz="1400" smtClean="0"/>
              <a:t>14 Università di Padova, Italy</a:t>
            </a:r>
          </a:p>
          <a:p>
            <a:r>
              <a:rPr lang="it-IT" sz="1400" smtClean="0"/>
              <a:t>15 Durham University, UK</a:t>
            </a:r>
          </a:p>
          <a:p>
            <a:r>
              <a:rPr lang="it-IT" sz="1400" smtClean="0"/>
              <a:t>16 Lebanese University, Lebanon</a:t>
            </a:r>
            <a:endParaRPr lang="it-IT" sz="140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3429648"/>
            <a:ext cx="995196" cy="981245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1329" y="5772958"/>
            <a:ext cx="1130462" cy="1085042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230003" y="5782544"/>
            <a:ext cx="946401" cy="1075456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2037" y="4577402"/>
            <a:ext cx="821463" cy="1029046"/>
          </a:xfrm>
          <a:prstGeom prst="rect">
            <a:avLst/>
          </a:prstGeom>
        </p:spPr>
      </p:pic>
      <p:pic>
        <p:nvPicPr>
          <p:cNvPr id="2058" name="Picture 10" descr="CARE4C Academic Partners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733" y="2371771"/>
            <a:ext cx="1096987" cy="1026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9771" y="1297358"/>
            <a:ext cx="914032" cy="1037608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9770" y="7269"/>
            <a:ext cx="914032" cy="1151360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0050087" y="2710769"/>
            <a:ext cx="1895302" cy="2214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 rot="16200000">
            <a:off x="9199289" y="3561568"/>
            <a:ext cx="2214636" cy="513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mtClean="0"/>
              <a:t>Sponsored by</a:t>
            </a:r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11186848" y="457740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smtClean="0"/>
              <a:t>JENAS</a:t>
            </a:r>
            <a:endParaRPr lang="it-IT" b="1"/>
          </a:p>
        </p:txBody>
      </p:sp>
    </p:spTree>
    <p:extLst>
      <p:ext uri="{BB962C8B-B14F-4D97-AF65-F5344CB8AC3E}">
        <p14:creationId xmlns:p14="http://schemas.microsoft.com/office/powerpoint/2010/main" val="174922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Seeking support: it’s hard!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smtClean="0"/>
              <a:t>As with any new, far-fetched, vague good idea, it is </a:t>
            </a:r>
            <a:r>
              <a:rPr lang="it-IT" smtClean="0">
                <a:solidFill>
                  <a:srgbClr val="FF0000"/>
                </a:solidFill>
              </a:rPr>
              <a:t>difficult to win the support of the community</a:t>
            </a:r>
          </a:p>
          <a:p>
            <a:pPr marL="0" indent="0">
              <a:buNone/>
            </a:pPr>
            <a:r>
              <a:rPr lang="it-IT" smtClean="0"/>
              <a:t>Short history of failures:</a:t>
            </a:r>
          </a:p>
          <a:p>
            <a:pPr>
              <a:buFontTx/>
              <a:buChar char="-"/>
            </a:pPr>
            <a:r>
              <a:rPr lang="it-IT" smtClean="0"/>
              <a:t>(pre-)MODE asked to be part of AIDA++ </a:t>
            </a:r>
            <a:r>
              <a:rPr lang="it-IT" smtClean="0">
                <a:sym typeface="Wingdings" panose="05000000000000000000" pitchFamily="2" charset="2"/>
              </a:rPr>
              <a:t> lots of pats in the back but no</a:t>
            </a:r>
          </a:p>
          <a:p>
            <a:pPr>
              <a:buFontTx/>
              <a:buChar char="-"/>
            </a:pPr>
            <a:r>
              <a:rPr lang="it-IT" smtClean="0">
                <a:sym typeface="Wingdings" panose="05000000000000000000" pitchFamily="2" charset="2"/>
              </a:rPr>
              <a:t>MODE proposed to be an EoI of JENAS  accepted</a:t>
            </a:r>
          </a:p>
          <a:p>
            <a:pPr>
              <a:buFontTx/>
              <a:buChar char="-"/>
            </a:pPr>
            <a:r>
              <a:rPr lang="it-IT" smtClean="0">
                <a:sym typeface="Wingdings" panose="05000000000000000000" pitchFamily="2" charset="2"/>
              </a:rPr>
              <a:t>MODE proposed an italian group in INFN  rejected</a:t>
            </a:r>
          </a:p>
          <a:p>
            <a:pPr>
              <a:buFontTx/>
              <a:buChar char="-"/>
            </a:pPr>
            <a:r>
              <a:rPr lang="it-IT" smtClean="0">
                <a:sym typeface="Wingdings" panose="05000000000000000000" pitchFamily="2" charset="2"/>
              </a:rPr>
              <a:t>ERC proposal by TD  rejected</a:t>
            </a:r>
          </a:p>
          <a:p>
            <a:pPr>
              <a:buFontTx/>
              <a:buChar char="-"/>
            </a:pPr>
            <a:r>
              <a:rPr lang="it-IT" smtClean="0">
                <a:sym typeface="Wingdings" panose="05000000000000000000" pitchFamily="2" charset="2"/>
              </a:rPr>
              <a:t>Funding for workshops asked to INFN  rejected</a:t>
            </a:r>
          </a:p>
          <a:p>
            <a:pPr>
              <a:buFontTx/>
              <a:buChar char="-"/>
            </a:pPr>
            <a:endParaRPr lang="it-IT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smtClean="0">
                <a:sym typeface="Wingdings" panose="05000000000000000000" pitchFamily="2" charset="2"/>
              </a:rPr>
              <a:t>The reason of the generally negative feedback we are getting is that </a:t>
            </a:r>
            <a:r>
              <a:rPr lang="it-IT" smtClean="0">
                <a:solidFill>
                  <a:srgbClr val="0070C0"/>
                </a:solidFill>
                <a:sym typeface="Wingdings" panose="05000000000000000000" pitchFamily="2" charset="2"/>
              </a:rPr>
              <a:t>the detector building community is not very receptive of the kinds of innovations we propose to develop</a:t>
            </a:r>
            <a:r>
              <a:rPr lang="it-IT" smtClean="0">
                <a:sym typeface="Wingdings" panose="05000000000000000000" pitchFamily="2" charset="2"/>
              </a:rPr>
              <a:t>.</a:t>
            </a:r>
            <a:endParaRPr lang="it-IT" smtClean="0"/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r>
              <a:rPr lang="it-IT" smtClean="0"/>
              <a:t>This workshop is full with bright young people who will be the leaders in the future</a:t>
            </a:r>
          </a:p>
          <a:p>
            <a:pPr marL="0" indent="0">
              <a:buNone/>
            </a:pPr>
            <a:r>
              <a:rPr lang="it-IT" smtClean="0">
                <a:solidFill>
                  <a:srgbClr val="0070C0"/>
                </a:solidFill>
              </a:rPr>
              <a:t>Please remember, when you will get tenure, to keep an open mind and support bold new initiatives – we are researchers, so don’t settle to pushing your cart!</a:t>
            </a:r>
          </a:p>
          <a:p>
            <a:pPr marL="0" indent="0">
              <a:buNone/>
            </a:pPr>
            <a:endParaRPr lang="it-IT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it-IT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it-IT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5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Where we stand today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/>
              <a:t>S</a:t>
            </a:r>
            <a:r>
              <a:rPr lang="it-IT" smtClean="0"/>
              <a:t>ignificant progress in a number of applications of interest, e.g.</a:t>
            </a:r>
          </a:p>
          <a:p>
            <a:pPr marL="0" indent="0">
              <a:buNone/>
            </a:pPr>
            <a:r>
              <a:rPr lang="it-IT" smtClean="0"/>
              <a:t> </a:t>
            </a:r>
          </a:p>
          <a:p>
            <a:pPr>
              <a:buFontTx/>
              <a:buChar char="-"/>
            </a:pPr>
            <a:r>
              <a:rPr lang="it-IT" smtClean="0"/>
              <a:t>Optimization of EM calorimeter for upgrade of LHCb</a:t>
            </a:r>
          </a:p>
          <a:p>
            <a:pPr>
              <a:buFontTx/>
              <a:buChar char="-"/>
            </a:pPr>
            <a:r>
              <a:rPr lang="it-IT" smtClean="0"/>
              <a:t>Scattering tomography with cosmic muons</a:t>
            </a:r>
          </a:p>
          <a:p>
            <a:pPr>
              <a:buFontTx/>
              <a:buChar char="-"/>
            </a:pPr>
            <a:r>
              <a:rPr lang="it-IT" smtClean="0"/>
              <a:t>Proof of INFERNO on LHC data</a:t>
            </a:r>
          </a:p>
          <a:p>
            <a:pPr>
              <a:buFontTx/>
              <a:buChar char="-"/>
            </a:pPr>
            <a:r>
              <a:rPr lang="it-IT" smtClean="0"/>
              <a:t>Optimization of pCT</a:t>
            </a:r>
          </a:p>
          <a:p>
            <a:pPr marL="0" indent="0">
              <a:buNone/>
            </a:pPr>
            <a:endParaRPr lang="it-IT" smtClean="0"/>
          </a:p>
          <a:p>
            <a:pPr marL="0" indent="0">
              <a:buNone/>
            </a:pPr>
            <a:r>
              <a:rPr lang="it-IT" smtClean="0"/>
              <a:t>More such studies have started / are planned:</a:t>
            </a:r>
          </a:p>
          <a:p>
            <a:pPr marL="0" indent="0">
              <a:buNone/>
            </a:pPr>
            <a:endParaRPr lang="it-IT" smtClean="0"/>
          </a:p>
          <a:p>
            <a:pPr>
              <a:buFontTx/>
              <a:buChar char="-"/>
            </a:pPr>
            <a:r>
              <a:rPr lang="it-IT" smtClean="0"/>
              <a:t>Optimization of EM calorimeter for Muon Collider project</a:t>
            </a:r>
          </a:p>
          <a:p>
            <a:pPr>
              <a:buFontTx/>
              <a:buChar char="-"/>
            </a:pPr>
            <a:r>
              <a:rPr lang="it-IT" smtClean="0"/>
              <a:t>Optimization of SWGO water tanks and layout</a:t>
            </a:r>
          </a:p>
          <a:p>
            <a:pPr>
              <a:buFontTx/>
              <a:buChar char="-"/>
            </a:pPr>
            <a:r>
              <a:rPr lang="it-IT" smtClean="0"/>
              <a:t>Optimization of LEGEND detector for double beta decay studies</a:t>
            </a:r>
          </a:p>
          <a:p>
            <a:pPr marL="0" indent="0">
              <a:buNone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206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Our White Paper...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612714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sz="2600" smtClean="0"/>
              <a:t>Ended up being a very nice, fat (107 pages) document, thanks to the effort of a few (especially Andrea Giammanco who drew the strings)</a:t>
            </a:r>
          </a:p>
          <a:p>
            <a:pPr marL="0" indent="0">
              <a:buNone/>
            </a:pPr>
            <a:r>
              <a:rPr lang="it-IT" sz="2600" smtClean="0"/>
              <a:t>... But there are some rough edges to smoothen before we submit it to a journal</a:t>
            </a:r>
          </a:p>
          <a:p>
            <a:pPr marL="0" indent="0">
              <a:buNone/>
            </a:pPr>
            <a:r>
              <a:rPr lang="it-IT" sz="2600"/>
              <a:t>	</a:t>
            </a:r>
            <a:r>
              <a:rPr lang="it-IT" sz="2600" smtClean="0"/>
              <a:t>- we are working on it</a:t>
            </a:r>
          </a:p>
          <a:p>
            <a:pPr marL="0" indent="0">
              <a:buNone/>
            </a:pPr>
            <a:endParaRPr lang="it-IT" sz="2600"/>
          </a:p>
          <a:p>
            <a:pPr marL="0" indent="0">
              <a:buNone/>
            </a:pPr>
            <a:r>
              <a:rPr lang="it-IT" sz="2600" smtClean="0"/>
              <a:t>Meanwhile, we plan to produce another publication.</a:t>
            </a:r>
          </a:p>
          <a:p>
            <a:pPr marL="0" indent="0">
              <a:buNone/>
            </a:pPr>
            <a:r>
              <a:rPr lang="it-IT" sz="2600" smtClean="0"/>
              <a:t>Like the white paper, it will contain material from selected contributions to this workshop</a:t>
            </a:r>
          </a:p>
          <a:p>
            <a:pPr>
              <a:buFontTx/>
              <a:buChar char="-"/>
            </a:pPr>
            <a:endParaRPr lang="it-IT"/>
          </a:p>
          <a:p>
            <a:pPr>
              <a:buFontTx/>
              <a:buChar char="-"/>
            </a:pPr>
            <a:endParaRPr lang="it-IT" smtClean="0"/>
          </a:p>
          <a:p>
            <a:pPr>
              <a:buFontTx/>
              <a:buChar char="-"/>
            </a:pPr>
            <a:endParaRPr lang="it-IT" smtClean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2519" y="365125"/>
            <a:ext cx="4416309" cy="641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8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The 2022 «progress» paper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898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smtClean="0"/>
              <a:t>We propose that the new article be titled «</a:t>
            </a:r>
            <a:r>
              <a:rPr lang="it-IT" smtClean="0">
                <a:solidFill>
                  <a:srgbClr val="0070C0"/>
                </a:solidFill>
              </a:rPr>
              <a:t>Progress in end-to-end optimization of experiments with differentiable programming</a:t>
            </a:r>
            <a:r>
              <a:rPr lang="it-IT" smtClean="0"/>
              <a:t>» </a:t>
            </a:r>
            <a:r>
              <a:rPr lang="it-IT" smtClean="0"/>
              <a:t>or something similar.</a:t>
            </a:r>
          </a:p>
          <a:p>
            <a:pPr marL="0" indent="0">
              <a:buNone/>
            </a:pPr>
            <a:r>
              <a:rPr lang="it-IT" smtClean="0"/>
              <a:t>Rules of the game:</a:t>
            </a:r>
          </a:p>
          <a:p>
            <a:pPr>
              <a:buFontTx/>
              <a:buChar char="-"/>
            </a:pPr>
            <a:r>
              <a:rPr lang="it-IT" smtClean="0"/>
              <a:t>we are happy with an author list as long as it can be</a:t>
            </a:r>
          </a:p>
          <a:p>
            <a:pPr>
              <a:buFontTx/>
              <a:buChar char="-"/>
            </a:pPr>
            <a:r>
              <a:rPr lang="it-IT" smtClean="0"/>
              <a:t>contributions should be strictly on topic (thus a subset of the contributions to this workshop)</a:t>
            </a:r>
          </a:p>
          <a:p>
            <a:pPr marL="0" indent="0">
              <a:buNone/>
            </a:pPr>
            <a:endParaRPr lang="it-IT" smtClean="0"/>
          </a:p>
          <a:p>
            <a:pPr marL="0" indent="0">
              <a:buNone/>
            </a:pPr>
            <a:r>
              <a:rPr lang="it-IT" smtClean="0"/>
              <a:t>I propose that there be four</a:t>
            </a:r>
            <a:r>
              <a:rPr lang="it-IT" smtClean="0"/>
              <a:t> ways to be authors of this article:</a:t>
            </a:r>
          </a:p>
          <a:p>
            <a:pPr marL="514350" indent="-514350">
              <a:buAutoNum type="arabicParenR"/>
            </a:pPr>
            <a:r>
              <a:rPr lang="it-IT" smtClean="0"/>
              <a:t>We invite you to submit 2/4 pages summarizing a contribution to the workshop we found belongs to the scope of this article</a:t>
            </a:r>
          </a:p>
          <a:p>
            <a:pPr marL="514350" indent="-514350">
              <a:buAutoNum type="arabicParenR"/>
            </a:pPr>
            <a:r>
              <a:rPr lang="it-IT" smtClean="0"/>
              <a:t>You propose to write 2/4 pages on a topic that aligns with the proposed article contents, and we give a green light</a:t>
            </a:r>
          </a:p>
          <a:p>
            <a:pPr marL="514350" indent="-514350">
              <a:buAutoNum type="arabicParenR"/>
            </a:pPr>
            <a:r>
              <a:rPr lang="it-IT" smtClean="0"/>
              <a:t>You offer to review at least two contributions from other authors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it-IT" smtClean="0"/>
              <a:t>	- this means that you are (partly) responsible for the content as well as for the style and editing of the 	contributions</a:t>
            </a:r>
          </a:p>
          <a:p>
            <a:pPr marL="514350" indent="-514350">
              <a:buAutoNum type="arabicParenR"/>
            </a:pPr>
            <a:r>
              <a:rPr lang="it-IT" smtClean="0"/>
              <a:t>You participate in other ways in the organization of the effort (to be decided by the MODE SB)</a:t>
            </a:r>
            <a:endParaRPr lang="it-IT" smtClean="0"/>
          </a:p>
          <a:p>
            <a:pPr marL="0" indent="0">
              <a:buNone/>
            </a:pPr>
            <a:endParaRPr lang="it-IT" smtClean="0"/>
          </a:p>
          <a:p>
            <a:pPr marL="514350" indent="-514350">
              <a:buAutoNum type="arabicParenR"/>
            </a:pPr>
            <a:endParaRPr lang="it-IT" smtClean="0"/>
          </a:p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2408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The 2022 «progress» paper / cont’d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smtClean="0"/>
              <a:t>Similarly to how we organized matters for the white paper, we plan to have «editors» as first signatories of the article. Last time we had myself, Andrea, and Pietro.</a:t>
            </a:r>
          </a:p>
          <a:p>
            <a:pPr marL="0" indent="0">
              <a:buNone/>
            </a:pPr>
            <a:endParaRPr lang="it-IT" sz="2000"/>
          </a:p>
          <a:p>
            <a:pPr marL="0" indent="0">
              <a:buNone/>
            </a:pPr>
            <a:r>
              <a:rPr lang="it-IT" sz="2000" smtClean="0"/>
              <a:t>I propose that </a:t>
            </a:r>
            <a:r>
              <a:rPr lang="it-IT" sz="2000" smtClean="0">
                <a:solidFill>
                  <a:srgbClr val="0070C0"/>
                </a:solidFill>
              </a:rPr>
              <a:t>editors be a subset of the reviewers who also contributed text</a:t>
            </a:r>
            <a:r>
              <a:rPr lang="it-IT" sz="2000" smtClean="0"/>
              <a:t>. Editors should define the format and contents, accept proposals for contributions, define deadlines etc.</a:t>
            </a:r>
          </a:p>
          <a:p>
            <a:pPr marL="0" indent="0">
              <a:buNone/>
            </a:pPr>
            <a:r>
              <a:rPr lang="it-IT" sz="2000" smtClean="0"/>
              <a:t>- natural candidates for editorship are session conveners and topic experts, but we will consider your volunteering anyways</a:t>
            </a:r>
          </a:p>
          <a:p>
            <a:pPr marL="0" indent="0">
              <a:buNone/>
            </a:pPr>
            <a:r>
              <a:rPr lang="it-IT" sz="2000" smtClean="0"/>
              <a:t>- you can volunteer to be an editor, but I would ask that you become a member of MODE if you aren’t already</a:t>
            </a:r>
          </a:p>
          <a:p>
            <a:pPr marL="0" indent="0">
              <a:buNone/>
            </a:pPr>
            <a:endParaRPr lang="it-IT" sz="2000"/>
          </a:p>
          <a:p>
            <a:pPr marL="0" indent="0">
              <a:buNone/>
            </a:pPr>
            <a:r>
              <a:rPr lang="it-IT" sz="2000" smtClean="0"/>
              <a:t>All these are </a:t>
            </a:r>
            <a:r>
              <a:rPr lang="it-IT" sz="2000" smtClean="0">
                <a:solidFill>
                  <a:srgbClr val="0070C0"/>
                </a:solidFill>
              </a:rPr>
              <a:t>details subject to be finalized</a:t>
            </a:r>
            <a:r>
              <a:rPr lang="it-IT" sz="2000" smtClean="0"/>
              <a:t>, but I think they summarize the way we want to handle this.</a:t>
            </a:r>
          </a:p>
        </p:txBody>
      </p:sp>
    </p:spTree>
    <p:extLst>
      <p:ext uri="{BB962C8B-B14F-4D97-AF65-F5344CB8AC3E}">
        <p14:creationId xmlns:p14="http://schemas.microsoft.com/office/powerpoint/2010/main" val="107456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Huge thanks to our sponsors!!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8194482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smtClean="0"/>
              <a:t>This workshop could not have happened if not for the generous support of Iris-HEP and JENAS</a:t>
            </a:r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r>
              <a:rPr lang="it-IT" smtClean="0"/>
              <a:t>Iris-HEP is the </a:t>
            </a:r>
            <a:r>
              <a:rPr lang="en-US" smtClean="0"/>
              <a:t>Institute for Research and Innovation in Software for High Energy Physics (IRIS-HEP), </a:t>
            </a:r>
            <a:r>
              <a:rPr lang="en-US" smtClean="0">
                <a:hlinkClick r:id="rId2"/>
              </a:rPr>
              <a:t>https://iris-hep.org/about/overview</a:t>
            </a:r>
            <a:r>
              <a:rPr lang="en-US" smtClean="0"/>
              <a:t>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mtClean="0"/>
              <a:t>JENAS is a consortium of </a:t>
            </a:r>
            <a:r>
              <a:rPr lang="it-IT" smtClean="0"/>
              <a:t>Appec-NuPeCC-ECFA, </a:t>
            </a:r>
            <a:r>
              <a:rPr lang="it-IT" smtClean="0">
                <a:hlinkClick r:id="rId3"/>
              </a:rPr>
              <a:t>https://www.appec.org/implementation/joint-ecfa-nupecc-appec-activities</a:t>
            </a:r>
            <a:r>
              <a:rPr lang="it-IT" smtClean="0"/>
              <a:t> </a:t>
            </a:r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r>
              <a:rPr lang="it-IT" smtClean="0"/>
              <a:t>We should also acknowledge Pietro Vischia’s contribution with personal research funds from U. cath. Louvain!</a:t>
            </a:r>
            <a:endParaRPr lang="it-IT"/>
          </a:p>
        </p:txBody>
      </p:sp>
      <p:pic>
        <p:nvPicPr>
          <p:cNvPr id="4" name="Picture 10" descr="Image result for iris-he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637" y="2189239"/>
            <a:ext cx="2412976" cy="181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6637" y="3726013"/>
            <a:ext cx="1502796" cy="1554087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6637" y="5390984"/>
            <a:ext cx="1754301" cy="110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6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11109" y="2893639"/>
            <a:ext cx="7879080" cy="1325563"/>
          </a:xfrm>
        </p:spPr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Enjoy the workshop!</a:t>
            </a:r>
            <a:endParaRPr lang="it-IT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74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Welcome to Kolympari!</a:t>
            </a:r>
            <a:endParaRPr lang="it-IT" b="1">
              <a:solidFill>
                <a:srgbClr val="C00000"/>
              </a:solidFill>
            </a:endParaRPr>
          </a:p>
        </p:txBody>
      </p:sp>
      <p:pic>
        <p:nvPicPr>
          <p:cNvPr id="1026" name="Picture 2" descr="Balos Beach, Crete | Complete Insider's Guide - Crete Travel Bl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2" y="1470992"/>
            <a:ext cx="8068790" cy="524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9354" y="1470992"/>
            <a:ext cx="5845318" cy="524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Goals of this workshop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smtClean="0"/>
              <a:t>Discuss progress in end-to-end optimization of experiments</a:t>
            </a:r>
          </a:p>
          <a:p>
            <a:endParaRPr lang="it-IT"/>
          </a:p>
          <a:p>
            <a:r>
              <a:rPr lang="it-IT" smtClean="0"/>
              <a:t>Identify potential problems of common interest</a:t>
            </a:r>
          </a:p>
          <a:p>
            <a:endParaRPr lang="it-IT"/>
          </a:p>
          <a:p>
            <a:r>
              <a:rPr lang="it-IT" smtClean="0"/>
              <a:t>Bring more attention to DP techniques from fundamental science practicioners, involve them</a:t>
            </a:r>
          </a:p>
          <a:p>
            <a:endParaRPr lang="it-IT" smtClean="0"/>
          </a:p>
          <a:p>
            <a:r>
              <a:rPr lang="it-IT" smtClean="0"/>
              <a:t>Create the conditions for successful grant applications</a:t>
            </a:r>
          </a:p>
          <a:p>
            <a:endParaRPr lang="it-IT"/>
          </a:p>
          <a:p>
            <a:r>
              <a:rPr lang="it-IT" smtClean="0"/>
              <a:t>Strengthen synergies between computer scientists and physicists, LEARN stuff from CS experts</a:t>
            </a:r>
            <a:endParaRPr lang="it-IT"/>
          </a:p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185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How we got here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mtClean="0"/>
              <a:t>To introduce this workshop, I thought I would give you my very personal, very brief, recollection of how we got to organize our efforts and create the MODE collaboration</a:t>
            </a:r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r>
              <a:rPr lang="it-IT" smtClean="0"/>
              <a:t>As with any personal recollection, it will be full of ex-post adjustments and slight mischaracterisations... </a:t>
            </a:r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r>
              <a:rPr lang="it-IT"/>
              <a:t>T</a:t>
            </a:r>
            <a:r>
              <a:rPr lang="it-IT" smtClean="0"/>
              <a:t>he advantage is to have a story to support and motivate our action!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834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How we got here – 1: thinking long term</a:t>
            </a:r>
            <a:endParaRPr lang="it-IT" b="1">
              <a:solidFill>
                <a:srgbClr val="C00000"/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5057" y="4405509"/>
            <a:ext cx="4373550" cy="2325271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51" y="1578821"/>
            <a:ext cx="7239306" cy="282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80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How we got here – 2: INFERNO</a:t>
            </a:r>
            <a:endParaRPr lang="it-IT" b="1">
              <a:solidFill>
                <a:srgbClr val="C00000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13" y="1826008"/>
            <a:ext cx="3647951" cy="265339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400" y="1924215"/>
            <a:ext cx="6004074" cy="4317847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5089" y="3955961"/>
            <a:ext cx="4130673" cy="274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How we got here – 3: MUonE</a:t>
            </a:r>
            <a:endParaRPr lang="it-IT" b="1">
              <a:solidFill>
                <a:srgbClr val="C0000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0848" y="3647403"/>
            <a:ext cx="5128905" cy="288061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19" y="1780448"/>
            <a:ext cx="4793326" cy="1328512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020" y="3210102"/>
            <a:ext cx="5222310" cy="3455865"/>
          </a:xfrm>
          <a:prstGeom prst="rect">
            <a:avLst/>
          </a:prstGeom>
        </p:spPr>
      </p:pic>
      <p:pic>
        <p:nvPicPr>
          <p:cNvPr id="10" name="Picture 2" descr="https://www.science20.com/files/images/g-2comp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952" y="330575"/>
            <a:ext cx="3746620" cy="272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46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How we got here – 4: misalignments, serendipity, and opportunities</a:t>
            </a:r>
            <a:endParaRPr lang="it-IT" b="1">
              <a:solidFill>
                <a:srgbClr val="C00000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6161" y="928672"/>
            <a:ext cx="2837515" cy="3202032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6162" y="4307389"/>
            <a:ext cx="2837515" cy="2423391"/>
          </a:xfrm>
          <a:prstGeom prst="rect">
            <a:avLst/>
          </a:prstGeom>
        </p:spPr>
      </p:pic>
      <p:pic>
        <p:nvPicPr>
          <p:cNvPr id="13" name="Picture 2" descr="Particle-flow reconstruction and global event description with the CMS  detector - CERN Document Ser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58814"/>
            <a:ext cx="4746961" cy="42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A pair of highly-boosted top quark candidates measured in CM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924" y="1734467"/>
            <a:ext cx="4314265" cy="258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1180" y="4381257"/>
            <a:ext cx="4545826" cy="2128495"/>
          </a:xfrm>
          <a:prstGeom prst="rect">
            <a:avLst/>
          </a:prstGeom>
        </p:spPr>
      </p:pic>
      <p:sp>
        <p:nvSpPr>
          <p:cNvPr id="19" name="Triangolo isoscele 18"/>
          <p:cNvSpPr/>
          <p:nvPr/>
        </p:nvSpPr>
        <p:spPr>
          <a:xfrm rot="20329767">
            <a:off x="6382224" y="2892313"/>
            <a:ext cx="2078537" cy="2977889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17000"/>
                </a:schemeClr>
              </a:gs>
              <a:gs pos="56000">
                <a:srgbClr val="FFC000"/>
              </a:gs>
              <a:gs pos="40000">
                <a:schemeClr val="accent1">
                  <a:lumMod val="45000"/>
                  <a:lumOff val="55000"/>
                </a:schemeClr>
              </a:gs>
              <a:gs pos="76000">
                <a:schemeClr val="accent1">
                  <a:lumMod val="18000"/>
                  <a:lumOff val="82000"/>
                  <a:alpha val="49000"/>
                </a:schemeClr>
              </a:gs>
            </a:gsLst>
            <a:lin ang="5400000" scaled="1"/>
          </a:gradFill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34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How we got here – 5: when technology exists, and it is not used...</a:t>
            </a:r>
            <a:endParaRPr lang="it-IT" b="1">
              <a:solidFill>
                <a:srgbClr val="C00000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4512" y="1585692"/>
            <a:ext cx="3739032" cy="2210905"/>
          </a:xfrm>
          <a:prstGeom prst="rect">
            <a:avLst/>
          </a:prstGeom>
        </p:spPr>
      </p:pic>
      <p:pic>
        <p:nvPicPr>
          <p:cNvPr id="7" name="Picture 2" descr="Watch the Virtual 3D Reconstruction of the Antikythera Mechanism / World&amp;#39;s  Oldest Analog Compu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9" y="3886291"/>
            <a:ext cx="4630738" cy="229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6109447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smtClean="0"/>
              <a:t>The 1901 discovery of a wrecked ship in front of Antikythera, a Greek island south of the Peloponnese, brought evidence that </a:t>
            </a:r>
            <a:r>
              <a:rPr lang="it-IT" smtClean="0">
                <a:solidFill>
                  <a:srgbClr val="FF0000"/>
                </a:solidFill>
              </a:rPr>
              <a:t>the ancient Greeks could craft very complex instruments to predict eclipses</a:t>
            </a:r>
            <a:r>
              <a:rPr lang="it-IT" smtClean="0"/>
              <a:t> and the position of planets, moon and sun at the turn of a crank</a:t>
            </a:r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r>
              <a:rPr lang="it-IT" smtClean="0"/>
              <a:t>It has been argued that </a:t>
            </a:r>
            <a:r>
              <a:rPr lang="it-IT" smtClean="0">
                <a:solidFill>
                  <a:srgbClr val="0070C0"/>
                </a:solidFill>
              </a:rPr>
              <a:t>such technological marvels could have spurred a revolution that would have brought us to the technology level we’re at now in 300 years</a:t>
            </a:r>
            <a:r>
              <a:rPr lang="it-IT" smtClean="0"/>
              <a:t>, but it did not – </a:t>
            </a:r>
            <a:r>
              <a:rPr lang="it-IT" smtClean="0">
                <a:solidFill>
                  <a:srgbClr val="FF0000"/>
                </a:solidFill>
              </a:rPr>
              <a:t>there were not enough use cases to attract those early inventors’ wits</a:t>
            </a:r>
            <a:r>
              <a:rPr lang="it-IT" smtClean="0"/>
              <a:t>, nor resources to support basic research.</a:t>
            </a:r>
          </a:p>
          <a:p>
            <a:pPr marL="0" indent="0">
              <a:buNone/>
            </a:pPr>
            <a:endParaRPr lang="it-IT" smtClean="0"/>
          </a:p>
          <a:p>
            <a:pPr marL="0" indent="0">
              <a:buNone/>
            </a:pPr>
            <a:r>
              <a:rPr lang="it-IT" smtClean="0"/>
              <a:t>I’m not saying we run the same risks as the Greeks (and humanity) of 2500 years ago, but </a:t>
            </a:r>
            <a:r>
              <a:rPr lang="it-IT" b="1" smtClean="0"/>
              <a:t>revolutions do not start by themselves </a:t>
            </a:r>
            <a:r>
              <a:rPr lang="it-IT" smtClean="0"/>
              <a:t>– we have to take the new technology and adapt it to our use cases!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511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1183</Words>
  <Application>Microsoft Office PowerPoint</Application>
  <PresentationFormat>Widescreen</PresentationFormat>
  <Paragraphs>119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Tema di Office</vt:lpstr>
      <vt:lpstr>2nd MODE Workshop Kolymbari, Sep 13-15 2022  Opening Remarks</vt:lpstr>
      <vt:lpstr>Welcome to Kolympari!</vt:lpstr>
      <vt:lpstr>Goals of this workshop</vt:lpstr>
      <vt:lpstr>How we got here</vt:lpstr>
      <vt:lpstr>How we got here – 1: thinking long term</vt:lpstr>
      <vt:lpstr>How we got here – 2: INFERNO</vt:lpstr>
      <vt:lpstr>How we got here – 3: MUonE</vt:lpstr>
      <vt:lpstr>How we got here – 4: misalignments, serendipity, and opportunities</vt:lpstr>
      <vt:lpstr>How we got here – 5: when technology exists, and it is not used...</vt:lpstr>
      <vt:lpstr>Presentazione standard di PowerPoint</vt:lpstr>
      <vt:lpstr>Seeking support: it’s hard!</vt:lpstr>
      <vt:lpstr>Where we stand today</vt:lpstr>
      <vt:lpstr>Our White Paper...</vt:lpstr>
      <vt:lpstr>The 2022 «progress» paper</vt:lpstr>
      <vt:lpstr>The 2022 «progress» paper / cont’d</vt:lpstr>
      <vt:lpstr>Huge thanks to our sponsors!!</vt:lpstr>
      <vt:lpstr>Enjoy the workshop!</vt:lpstr>
    </vt:vector>
  </TitlesOfParts>
  <Company>INFN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MODE Workshop Kolympari, Sep 13-15 2022  Opening Remarks</dc:title>
  <dc:creator>Dorigo</dc:creator>
  <cp:lastModifiedBy>Dorigo</cp:lastModifiedBy>
  <cp:revision>18</cp:revision>
  <dcterms:created xsi:type="dcterms:W3CDTF">2022-09-12T13:43:47Z</dcterms:created>
  <dcterms:modified xsi:type="dcterms:W3CDTF">2022-09-13T07:40:30Z</dcterms:modified>
</cp:coreProperties>
</file>