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6" r:id="rId1"/>
    <p:sldMasterId id="2147483697" r:id="rId2"/>
    <p:sldMasterId id="2147483698" r:id="rId3"/>
    <p:sldMasterId id="2147483699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25f7a6d39c_0_9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g125f7a6d39c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125f7a6d39c_0_9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g125f7a6d39c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25f7a6d39c_0_107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g125f7a6d39c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25f7a6d39c_0_13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g125f7a6d39c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25f7a6d39c_0_12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g125f7a6d39c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125f7a6d39c_0_118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g125f7a6d39c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25f7a6d39c_0_8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g125f7a6d39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25f7a6d39c_0_32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g125f7a6d39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25f7a6d39c_0_4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g125f7a6d39c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25f7a6d39c_0_5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g125f7a6d39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25f7a6d39c_0_5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g125f7a6d39c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25f7a6d39c_0_67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g125f7a6d39c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125f7a6d39c_0_75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g125f7a6d39c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25f7a6d39c_0_8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g125f7a6d39c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4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5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6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9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1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3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4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35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3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6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6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7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8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8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8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9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39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39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9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9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2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4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4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6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4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7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47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48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48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4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49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5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50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5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51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51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51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5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52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52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52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2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52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1"/>
          <p:cNvCxnSpPr/>
          <p:nvPr/>
        </p:nvCxnSpPr>
        <p:spPr>
          <a:xfrm>
            <a:off x="407880" y="6266520"/>
            <a:ext cx="11376000" cy="360"/>
          </a:xfrm>
          <a:prstGeom prst="straightConnector1">
            <a:avLst/>
          </a:prstGeom>
          <a:noFill/>
          <a:ln w="9525" cap="flat" cmpd="sng">
            <a:solidFill>
              <a:srgbClr val="0033A0"/>
            </a:solidFill>
            <a:prstDash val="solid"/>
            <a:miter lim="8000"/>
            <a:headEnd type="none" w="sm" len="sm"/>
            <a:tailEnd type="none" w="sm" len="sm"/>
          </a:ln>
        </p:spPr>
      </p:cxnSp>
      <p:pic>
        <p:nvPicPr>
          <p:cNvPr id="7" name="Google Shape;7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;p1" descr="logooutline.eps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1"/>
          <p:cNvSpPr txBox="1"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4"/>
          <p:cNvCxnSpPr/>
          <p:nvPr/>
        </p:nvCxnSpPr>
        <p:spPr>
          <a:xfrm>
            <a:off x="407880" y="6266520"/>
            <a:ext cx="11376000" cy="360"/>
          </a:xfrm>
          <a:prstGeom prst="straightConnector1">
            <a:avLst/>
          </a:prstGeom>
          <a:noFill/>
          <a:ln w="9525" cap="flat" cmpd="sng">
            <a:solidFill>
              <a:srgbClr val="0033A0"/>
            </a:solidFill>
            <a:prstDash val="solid"/>
            <a:miter lim="8000"/>
            <a:headEnd type="none" w="sm" len="sm"/>
            <a:tailEnd type="none" w="sm" len="sm"/>
          </a:ln>
        </p:spPr>
      </p:cxnSp>
      <p:pic>
        <p:nvPicPr>
          <p:cNvPr id="61" name="Google Shape;61;p1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dt" idx="10"/>
          </p:nvPr>
        </p:nvSpPr>
        <p:spPr>
          <a:xfrm>
            <a:off x="2495520" y="6378480"/>
            <a:ext cx="162036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ftr" idx="11"/>
          </p:nvPr>
        </p:nvSpPr>
        <p:spPr>
          <a:xfrm>
            <a:off x="4259160" y="6383880"/>
            <a:ext cx="657180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ldNum" idx="12"/>
          </p:nvPr>
        </p:nvSpPr>
        <p:spPr>
          <a:xfrm>
            <a:off x="11107440" y="6383880"/>
            <a:ext cx="68076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27"/>
          <p:cNvCxnSpPr/>
          <p:nvPr/>
        </p:nvCxnSpPr>
        <p:spPr>
          <a:xfrm>
            <a:off x="407880" y="6266520"/>
            <a:ext cx="11376000" cy="360"/>
          </a:xfrm>
          <a:prstGeom prst="straightConnector1">
            <a:avLst/>
          </a:prstGeom>
          <a:noFill/>
          <a:ln w="9525" cap="flat" cmpd="sng">
            <a:solidFill>
              <a:srgbClr val="0033A0"/>
            </a:solidFill>
            <a:prstDash val="solid"/>
            <a:miter lim="8000"/>
            <a:headEnd type="none" w="sm" len="sm"/>
            <a:tailEnd type="none" w="sm" len="sm"/>
          </a:ln>
        </p:spPr>
      </p:cxnSp>
      <p:pic>
        <p:nvPicPr>
          <p:cNvPr id="117" name="Google Shape;117;p2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7"/>
          <p:cNvSpPr txBox="1"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dt" idx="10"/>
          </p:nvPr>
        </p:nvSpPr>
        <p:spPr>
          <a:xfrm>
            <a:off x="2495520" y="6378480"/>
            <a:ext cx="162036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ftr" idx="11"/>
          </p:nvPr>
        </p:nvSpPr>
        <p:spPr>
          <a:xfrm>
            <a:off x="4259160" y="6383880"/>
            <a:ext cx="657180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sldNum" idx="12"/>
          </p:nvPr>
        </p:nvSpPr>
        <p:spPr>
          <a:xfrm>
            <a:off x="11107440" y="6383880"/>
            <a:ext cx="68076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Clr>
                <a:srgbClr val="0033A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27"/>
          <p:cNvSpPr txBox="1">
            <a:spLocks noGrp="1"/>
          </p:cNvSpPr>
          <p:nvPr>
            <p:ph type="body" idx="1"/>
          </p:nvPr>
        </p:nvSpPr>
        <p:spPr>
          <a:xfrm>
            <a:off x="407880" y="1440000"/>
            <a:ext cx="11375640" cy="4760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Google Shape;172;p40"/>
          <p:cNvCxnSpPr/>
          <p:nvPr/>
        </p:nvCxnSpPr>
        <p:spPr>
          <a:xfrm>
            <a:off x="407880" y="6266520"/>
            <a:ext cx="11376000" cy="360"/>
          </a:xfrm>
          <a:prstGeom prst="straightConnector1">
            <a:avLst/>
          </a:prstGeom>
          <a:noFill/>
          <a:ln w="9525" cap="flat" cmpd="sng">
            <a:solidFill>
              <a:srgbClr val="0033A0"/>
            </a:solidFill>
            <a:prstDash val="solid"/>
            <a:miter lim="8000"/>
            <a:headEnd type="none" w="sm" len="sm"/>
            <a:tailEnd type="none" w="sm" len="sm"/>
          </a:ln>
        </p:spPr>
      </p:cxnSp>
      <p:pic>
        <p:nvPicPr>
          <p:cNvPr id="173" name="Google Shape;173;p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40"/>
          <p:cNvSpPr/>
          <p:nvPr/>
        </p:nvSpPr>
        <p:spPr>
          <a:xfrm>
            <a:off x="407880" y="6196320"/>
            <a:ext cx="113756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40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231880" y="2244960"/>
            <a:ext cx="1728000" cy="17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4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7" name="Google Shape;177;p4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3"/>
          <p:cNvSpPr txBox="1">
            <a:spLocks noGrp="1"/>
          </p:cNvSpPr>
          <p:nvPr>
            <p:ph type="title" idx="4294967295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Arial"/>
              <a:buNone/>
            </a:pPr>
            <a:r>
              <a:rPr lang="en-US" sz="5000" b="1">
                <a:solidFill>
                  <a:srgbClr val="FFFFFF"/>
                </a:solidFill>
              </a:rPr>
              <a:t>GitOps in MONIT</a:t>
            </a:r>
            <a:endParaRPr sz="50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53"/>
          <p:cNvSpPr txBox="1">
            <a:spLocks noGrp="1"/>
          </p:cNvSpPr>
          <p:nvPr>
            <p:ph type="subTitle" idx="4294967295"/>
          </p:nvPr>
        </p:nvSpPr>
        <p:spPr>
          <a:xfrm>
            <a:off x="407880" y="5700240"/>
            <a:ext cx="11375640" cy="803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>
                <a:solidFill>
                  <a:srgbClr val="FFFFFF"/>
                </a:solidFill>
              </a:rPr>
              <a:t>Luca Bello</a:t>
            </a:r>
            <a:endParaRPr sz="18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>
                <a:solidFill>
                  <a:srgbClr val="FFFFFF"/>
                </a:solidFill>
              </a:rPr>
              <a:t>27.04.2022</a:t>
            </a:r>
            <a:endParaRPr sz="18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62"/>
          <p:cNvSpPr txBox="1">
            <a:spLocks noGrp="1"/>
          </p:cNvSpPr>
          <p:nvPr>
            <p:ph type="body" idx="4294967295"/>
          </p:nvPr>
        </p:nvSpPr>
        <p:spPr>
          <a:xfrm>
            <a:off x="407880" y="1592280"/>
            <a:ext cx="94677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lnSpc>
                <a:spcPct val="90000"/>
              </a:lnSpc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Automatic rebase of QA on master</a:t>
            </a:r>
            <a:endParaRPr lang="en-US" sz="2100" dirty="0">
              <a:solidFill>
                <a:srgbClr val="171717"/>
              </a:solidFill>
            </a:endParaRP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 err="1">
                <a:solidFill>
                  <a:srgbClr val="171717"/>
                </a:solidFill>
              </a:rPr>
              <a:t>monit</a:t>
            </a:r>
            <a:r>
              <a:rPr lang="en-US" sz="2100" dirty="0">
                <a:solidFill>
                  <a:srgbClr val="171717"/>
                </a:solidFill>
              </a:rPr>
              <a:t>-remote-probes commits directly to master</a:t>
            </a: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Helps to maintain QA and master in sync</a:t>
            </a:r>
            <a:endParaRPr lang="en-US" dirty="0"/>
          </a:p>
          <a:p>
            <a:pPr marL="342900" indent="-342900">
              <a:lnSpc>
                <a:spcPct val="90000"/>
              </a:lnSpc>
              <a:buClr>
                <a:srgbClr val="171717"/>
              </a:buClr>
              <a:buSzPts val="2100"/>
              <a:buChar char="•"/>
            </a:pPr>
            <a:endParaRPr lang="en-US" sz="2100" b="1" dirty="0">
              <a:solidFill>
                <a:srgbClr val="171717"/>
              </a:solidFill>
            </a:endParaRPr>
          </a:p>
          <a:p>
            <a:pPr marL="342900" indent="-342900">
              <a:lnSpc>
                <a:spcPct val="90000"/>
              </a:lnSpc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YAML linting and validation</a:t>
            </a:r>
            <a:endParaRPr lang="en-US" sz="2100" dirty="0">
              <a:solidFill>
                <a:srgbClr val="171717"/>
              </a:solidFill>
            </a:endParaRP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Helps to spot early mistakes and ensures style consistency</a:t>
            </a: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Possibility to perform validation against specific Helm chart schemas in the future</a:t>
            </a:r>
            <a:endParaRPr lang="en-US" dirty="0"/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endParaRPr dirty="0">
              <a:solidFill>
                <a:srgbClr val="171717"/>
              </a:solidFill>
            </a:endParaRPr>
          </a:p>
        </p:txBody>
      </p:sp>
      <p:sp>
        <p:nvSpPr>
          <p:cNvPr id="408" name="Google Shape;408;p62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Continuous Integration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62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0" name="Google Shape;410;p62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1" name="Google Shape;411;p62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3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Documentation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63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8" name="Google Shape;418;p63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9" name="Google Shape;419;p63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0" name="Google Shape;420;p63"/>
          <p:cNvSpPr txBox="1">
            <a:spLocks noGrp="1"/>
          </p:cNvSpPr>
          <p:nvPr>
            <p:ph type="body" idx="4294967295"/>
          </p:nvPr>
        </p:nvSpPr>
        <p:spPr>
          <a:xfrm>
            <a:off x="407875" y="1592275"/>
            <a:ext cx="94101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lnSpc>
                <a:spcPct val="90000"/>
              </a:lnSpc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Over time we wrote an extensive Flux2 documentation (3500+ words)</a:t>
            </a:r>
            <a:endParaRPr lang="en-US" sz="2100" dirty="0">
              <a:solidFill>
                <a:srgbClr val="171717"/>
              </a:solidFill>
            </a:endParaRP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Step-by-step guide and examples</a:t>
            </a: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Includes a troubleshooting section for common issues</a:t>
            </a:r>
          </a:p>
          <a:p>
            <a:pPr marL="342900" indent="-342900">
              <a:lnSpc>
                <a:spcPct val="90000"/>
              </a:lnSpc>
              <a:buSzPts val="2100"/>
              <a:buChar char="•"/>
            </a:pPr>
            <a:endParaRPr lang="en-US" sz="2100" dirty="0">
              <a:solidFill>
                <a:srgbClr val="171717"/>
              </a:solidFill>
            </a:endParaRPr>
          </a:p>
          <a:p>
            <a:pPr marL="342900" indent="-342900">
              <a:lnSpc>
                <a:spcPct val="90000"/>
              </a:lnSpc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Currently internal as it includes MONIT-specific details</a:t>
            </a:r>
            <a:endParaRPr lang="en-US" sz="2100" dirty="0">
              <a:solidFill>
                <a:srgbClr val="171717"/>
              </a:solidFill>
            </a:endParaRP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We would be happy to generalize it and make it available to everyone!</a:t>
            </a: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endParaRPr dirty="0">
              <a:solidFill>
                <a:srgbClr val="171717"/>
              </a:solidFill>
            </a:endParaRPr>
          </a:p>
        </p:txBody>
      </p:sp>
      <p:pic>
        <p:nvPicPr>
          <p:cNvPr id="421" name="Google Shape;421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97399" y="518525"/>
            <a:ext cx="1359500" cy="553552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64"/>
          <p:cNvSpPr txBox="1">
            <a:spLocks noGrp="1"/>
          </p:cNvSpPr>
          <p:nvPr>
            <p:ph type="body" idx="4294967295"/>
          </p:nvPr>
        </p:nvSpPr>
        <p:spPr>
          <a:xfrm>
            <a:off x="407878" y="1592275"/>
            <a:ext cx="39438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lnSpc>
                <a:spcPct val="90000"/>
              </a:lnSpc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Flux2 internal monitoring</a:t>
            </a:r>
            <a:endParaRPr lang="en-US" sz="2100" dirty="0">
              <a:solidFill>
                <a:srgbClr val="171717"/>
              </a:solidFill>
            </a:endParaRP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Custom Grafana dashboards</a:t>
            </a: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Supported out-of-the-box</a:t>
            </a: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r>
              <a:rPr lang="en-US" sz="2100" dirty="0">
                <a:solidFill>
                  <a:srgbClr val="171717"/>
                </a:solidFill>
              </a:rPr>
              <a:t>Useful to make sure Flux2 is always in a healthy state</a:t>
            </a:r>
          </a:p>
          <a:p>
            <a:pPr marL="628015" lvl="1" indent="-261620">
              <a:spcBef>
                <a:spcPts val="899"/>
              </a:spcBef>
              <a:buSzPts val="2100"/>
              <a:buChar char="•"/>
            </a:pPr>
            <a:endParaRPr>
              <a:solidFill>
                <a:srgbClr val="171717"/>
              </a:solidFill>
            </a:endParaRPr>
          </a:p>
        </p:txBody>
      </p:sp>
      <p:sp>
        <p:nvSpPr>
          <p:cNvPr id="427" name="Google Shape;427;p64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Future Plans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64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9" name="Google Shape;429;p64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0" name="Google Shape;430;p64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31" name="Google Shape;431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0944" y="1438975"/>
            <a:ext cx="7222630" cy="471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5"/>
          <p:cNvSpPr txBox="1">
            <a:spLocks noGrp="1"/>
          </p:cNvSpPr>
          <p:nvPr>
            <p:ph type="body" idx="4294967295"/>
          </p:nvPr>
        </p:nvSpPr>
        <p:spPr>
          <a:xfrm>
            <a:off x="407880" y="1592280"/>
            <a:ext cx="94677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Easy and powerful multi-environment support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Familiar development process with one single source of truth</a:t>
            </a:r>
            <a:endParaRPr sz="2100" b="1" dirty="0">
              <a:solidFill>
                <a:srgbClr val="171717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Explicit and declarative inclusion of resources</a:t>
            </a:r>
            <a:endParaRPr sz="2100" b="1" dirty="0">
              <a:solidFill>
                <a:srgbClr val="171717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Actual separation between namespaces when reconciling</a:t>
            </a:r>
            <a:endParaRPr sz="2100" b="1" dirty="0">
              <a:solidFill>
                <a:srgbClr val="171717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Modular resource configurations</a:t>
            </a:r>
            <a:endParaRPr sz="2100" b="1" dirty="0">
              <a:solidFill>
                <a:srgbClr val="171717"/>
              </a:solidFill>
            </a:endParaRPr>
          </a:p>
          <a:p>
            <a:pPr marL="628015" lvl="1" indent="-261620">
              <a:spcBef>
                <a:spcPts val="899"/>
              </a:spcBef>
              <a:buClr>
                <a:srgbClr val="171717"/>
              </a:buClr>
              <a:buSzPts val="1800"/>
              <a:buChar char="•"/>
            </a:pPr>
            <a:r>
              <a:rPr lang="en-US" dirty="0">
                <a:solidFill>
                  <a:srgbClr val="171717"/>
                </a:solidFill>
              </a:rPr>
              <a:t>The files to maintain more frequently are very slim</a:t>
            </a:r>
            <a:endParaRPr lang="en-US" sz="2100" b="1" dirty="0">
              <a:solidFill>
                <a:srgbClr val="171717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ts val="2100"/>
              </a:spcBef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Transparent integration with Helm3 and SOPS</a:t>
            </a:r>
            <a:endParaRPr sz="2100" b="1" dirty="0">
              <a:solidFill>
                <a:srgbClr val="171717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Internal monitoring with Grafana</a:t>
            </a:r>
            <a:endParaRPr sz="2100" b="1" dirty="0">
              <a:solidFill>
                <a:srgbClr val="171717"/>
              </a:solidFill>
            </a:endParaRPr>
          </a:p>
        </p:txBody>
      </p:sp>
      <p:sp>
        <p:nvSpPr>
          <p:cNvPr id="437" name="Google Shape;437;p65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What we are happy with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65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9" name="Google Shape;439;p65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0" name="Google Shape;440;p65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66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6" name="Google Shape;446;p66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7" name="Google Shape;447;p66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8" name="Google Shape;448;p66"/>
          <p:cNvSpPr txBox="1"/>
          <p:nvPr/>
        </p:nvSpPr>
        <p:spPr>
          <a:xfrm>
            <a:off x="4896900" y="2493900"/>
            <a:ext cx="23982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>
                <a:solidFill>
                  <a:schemeClr val="accent1"/>
                </a:solidFill>
              </a:rPr>
              <a:t>Q &amp; A</a:t>
            </a:r>
            <a:endParaRPr sz="6000" b="1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4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Our history with GitOps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54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54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033A0"/>
                </a:solidFill>
              </a:rPr>
              <a:t>Luca Bello</a:t>
            </a:r>
            <a:r>
              <a:rPr lang="en-US" sz="12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 | </a:t>
            </a:r>
            <a:r>
              <a:rPr lang="en-US" sz="1200">
                <a:solidFill>
                  <a:srgbClr val="0033A0"/>
                </a:solidFill>
              </a:rPr>
              <a:t>GitOps in MONIT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54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40" name="Google Shape;240;p54"/>
          <p:cNvCxnSpPr/>
          <p:nvPr/>
        </p:nvCxnSpPr>
        <p:spPr>
          <a:xfrm>
            <a:off x="867600" y="2446117"/>
            <a:ext cx="10456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41" name="Google Shape;241;p54"/>
          <p:cNvSpPr/>
          <p:nvPr/>
        </p:nvSpPr>
        <p:spPr>
          <a:xfrm>
            <a:off x="1547750" y="2292375"/>
            <a:ext cx="307500" cy="307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54"/>
          <p:cNvSpPr txBox="1"/>
          <p:nvPr/>
        </p:nvSpPr>
        <p:spPr>
          <a:xfrm>
            <a:off x="1006250" y="2601975"/>
            <a:ext cx="13905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July 2021</a:t>
            </a: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First Flux1 Deployment</a:t>
            </a:r>
            <a:endParaRPr/>
          </a:p>
        </p:txBody>
      </p:sp>
      <p:sp>
        <p:nvSpPr>
          <p:cNvPr id="243" name="Google Shape;243;p54"/>
          <p:cNvSpPr/>
          <p:nvPr/>
        </p:nvSpPr>
        <p:spPr>
          <a:xfrm>
            <a:off x="2999525" y="2292375"/>
            <a:ext cx="307500" cy="307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54"/>
          <p:cNvSpPr txBox="1"/>
          <p:nvPr/>
        </p:nvSpPr>
        <p:spPr>
          <a:xfrm>
            <a:off x="2343125" y="1427516"/>
            <a:ext cx="1620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Flux1 QA Cluster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September 2021</a:t>
            </a:r>
            <a:endParaRPr/>
          </a:p>
        </p:txBody>
      </p:sp>
      <p:sp>
        <p:nvSpPr>
          <p:cNvPr id="245" name="Google Shape;245;p54"/>
          <p:cNvSpPr/>
          <p:nvPr/>
        </p:nvSpPr>
        <p:spPr>
          <a:xfrm>
            <a:off x="5129150" y="2292375"/>
            <a:ext cx="307500" cy="307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54"/>
          <p:cNvSpPr txBox="1"/>
          <p:nvPr/>
        </p:nvSpPr>
        <p:spPr>
          <a:xfrm>
            <a:off x="4587650" y="2601975"/>
            <a:ext cx="13905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January 2022</a:t>
            </a: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Investigating Flux2</a:t>
            </a:r>
            <a:endParaRPr/>
          </a:p>
        </p:txBody>
      </p:sp>
      <p:sp>
        <p:nvSpPr>
          <p:cNvPr id="247" name="Google Shape;247;p54"/>
          <p:cNvSpPr/>
          <p:nvPr/>
        </p:nvSpPr>
        <p:spPr>
          <a:xfrm>
            <a:off x="6504725" y="2292375"/>
            <a:ext cx="307500" cy="307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54"/>
          <p:cNvSpPr txBox="1"/>
          <p:nvPr/>
        </p:nvSpPr>
        <p:spPr>
          <a:xfrm>
            <a:off x="5848325" y="1427516"/>
            <a:ext cx="1620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Flux2 QA Cluster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February 2022</a:t>
            </a:r>
            <a:endParaRPr/>
          </a:p>
        </p:txBody>
      </p:sp>
      <p:sp>
        <p:nvSpPr>
          <p:cNvPr id="249" name="Google Shape;249;p54"/>
          <p:cNvSpPr/>
          <p:nvPr/>
        </p:nvSpPr>
        <p:spPr>
          <a:xfrm>
            <a:off x="7872350" y="2292375"/>
            <a:ext cx="307500" cy="307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4"/>
          <p:cNvSpPr txBox="1"/>
          <p:nvPr/>
        </p:nvSpPr>
        <p:spPr>
          <a:xfrm>
            <a:off x="7061600" y="2601975"/>
            <a:ext cx="19290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March 2022</a:t>
            </a: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OCI Cluster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Kubernetes 1.22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Flux2 in production</a:t>
            </a:r>
            <a:endParaRPr b="1"/>
          </a:p>
        </p:txBody>
      </p:sp>
      <p:sp>
        <p:nvSpPr>
          <p:cNvPr id="251" name="Google Shape;251;p54"/>
          <p:cNvSpPr/>
          <p:nvPr/>
        </p:nvSpPr>
        <p:spPr>
          <a:xfrm>
            <a:off x="9247925" y="2292375"/>
            <a:ext cx="307500" cy="307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54"/>
          <p:cNvSpPr txBox="1"/>
          <p:nvPr/>
        </p:nvSpPr>
        <p:spPr>
          <a:xfrm>
            <a:off x="8352575" y="1427525"/>
            <a:ext cx="20982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Flux2 Dev Clusters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April 2022</a:t>
            </a:r>
            <a:endParaRPr/>
          </a:p>
        </p:txBody>
      </p:sp>
      <p:sp>
        <p:nvSpPr>
          <p:cNvPr id="253" name="Google Shape;253;p54"/>
          <p:cNvSpPr/>
          <p:nvPr/>
        </p:nvSpPr>
        <p:spPr>
          <a:xfrm>
            <a:off x="10158350" y="2292375"/>
            <a:ext cx="307500" cy="307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54"/>
          <p:cNvSpPr txBox="1"/>
          <p:nvPr/>
        </p:nvSpPr>
        <p:spPr>
          <a:xfrm>
            <a:off x="9450500" y="2601975"/>
            <a:ext cx="17232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Today</a:t>
            </a: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Presentation!</a:t>
            </a:r>
            <a:endParaRPr b="1"/>
          </a:p>
        </p:txBody>
      </p:sp>
      <p:sp>
        <p:nvSpPr>
          <p:cNvPr id="255" name="Google Shape;255;p54"/>
          <p:cNvSpPr txBox="1">
            <a:spLocks noGrp="1"/>
          </p:cNvSpPr>
          <p:nvPr>
            <p:ph type="body" idx="4294967295"/>
          </p:nvPr>
        </p:nvSpPr>
        <p:spPr>
          <a:xfrm>
            <a:off x="407875" y="4353875"/>
            <a:ext cx="10986600" cy="18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23999" marR="0" lvl="1" indent="-323999" algn="l" rtl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Over time, we started managing more and more services in Kubernetes</a:t>
            </a:r>
            <a:endParaRPr sz="2100" b="1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3999" marR="0" lvl="1" indent="-323999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The cluster growth made us face Flux1 limitations: poor multi-environment support, monolithic release configurations, no internal monitoring, weird interactions with Helm3, and more</a:t>
            </a:r>
            <a:endParaRPr sz="1800" b="0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3999" marR="0" lvl="1" indent="-323999" algn="l" rtl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Flux2 solved all those issues, allowing for smooth and simple Kubernetes operations</a:t>
            </a:r>
            <a:endParaRPr sz="1800" b="0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800" b="1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Font typeface="Arial"/>
              <a:buNone/>
            </a:pPr>
            <a:endParaRPr sz="1800" b="1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5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Tools and resources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55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2" name="Google Shape;262;p55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3" name="Google Shape;263;p55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4" name="Google Shape;264;p55"/>
          <p:cNvSpPr txBox="1">
            <a:spLocks noGrp="1"/>
          </p:cNvSpPr>
          <p:nvPr>
            <p:ph type="body" idx="4294967295"/>
          </p:nvPr>
        </p:nvSpPr>
        <p:spPr>
          <a:xfrm>
            <a:off x="407880" y="1516080"/>
            <a:ext cx="56163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rPr lang="en-US" sz="2100" b="1">
                <a:solidFill>
                  <a:srgbClr val="171717"/>
                </a:solidFill>
              </a:rPr>
              <a:t>Flux2</a:t>
            </a:r>
            <a:endParaRPr sz="2100" b="1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3999" marR="0" lvl="1" indent="-323999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Repository as single source of truth</a:t>
            </a:r>
            <a:endParaRPr sz="1800" b="0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3999" marR="0" lvl="1" indent="-323999" algn="l" rtl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Extremely flexible</a:t>
            </a:r>
            <a:endParaRPr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rPr lang="en-US" sz="2100" b="1">
                <a:solidFill>
                  <a:srgbClr val="171717"/>
                </a:solidFill>
              </a:rPr>
              <a:t>Helm3</a:t>
            </a:r>
            <a:endParaRPr sz="2100" b="1">
              <a:solidFill>
                <a:srgbClr val="171717"/>
              </a:solidFill>
            </a:endParaRPr>
          </a:p>
          <a:p>
            <a:pPr marL="323999" lvl="1" indent="-32399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Simple configurable deployments</a:t>
            </a:r>
            <a:endParaRPr>
              <a:solidFill>
                <a:srgbClr val="171717"/>
              </a:solidFill>
            </a:endParaRPr>
          </a:p>
          <a:p>
            <a:pPr marL="0" lvl="0" indent="0" algn="l" rtl="0">
              <a:spcBef>
                <a:spcPts val="7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171717"/>
                </a:solidFill>
              </a:rPr>
              <a:t>GitLab CI</a:t>
            </a:r>
            <a:endParaRPr sz="2100" b="1">
              <a:solidFill>
                <a:srgbClr val="171717"/>
              </a:solidFill>
            </a:endParaRPr>
          </a:p>
          <a:p>
            <a:pPr marL="323999" lvl="1" indent="-32399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YAML linting and validation</a:t>
            </a:r>
            <a:endParaRPr>
              <a:solidFill>
                <a:srgbClr val="171717"/>
              </a:solidFill>
            </a:endParaRPr>
          </a:p>
          <a:p>
            <a:pPr marL="323999" lvl="1" indent="-323999" algn="l" rtl="0">
              <a:spcBef>
                <a:spcPts val="7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Automatic QA rebase for remote-probes</a:t>
            </a:r>
            <a:endParaRPr>
              <a:solidFill>
                <a:srgbClr val="171717"/>
              </a:solidFill>
            </a:endParaRPr>
          </a:p>
          <a:p>
            <a:pPr marL="0" lvl="0" indent="0" algn="l" rtl="0">
              <a:spcBef>
                <a:spcPts val="7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171717"/>
                </a:solidFill>
              </a:rPr>
              <a:t>SOPS</a:t>
            </a:r>
            <a:endParaRPr sz="2100" b="1">
              <a:solidFill>
                <a:srgbClr val="171717"/>
              </a:solidFill>
            </a:endParaRPr>
          </a:p>
          <a:p>
            <a:pPr marL="323999" lvl="1" indent="-32399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Secrets encryption with AGE keys</a:t>
            </a:r>
            <a:endParaRPr>
              <a:solidFill>
                <a:srgbClr val="171717"/>
              </a:solidFill>
            </a:endParaRPr>
          </a:p>
        </p:txBody>
      </p:sp>
      <p:pic>
        <p:nvPicPr>
          <p:cNvPr id="265" name="Google Shape;265;p55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4475" y="1573625"/>
            <a:ext cx="6208926" cy="39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Clusters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56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56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3" name="Google Shape;273;p56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4" name="Google Shape;274;p56"/>
          <p:cNvSpPr/>
          <p:nvPr/>
        </p:nvSpPr>
        <p:spPr>
          <a:xfrm>
            <a:off x="5899550" y="1438975"/>
            <a:ext cx="1620300" cy="2273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Production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monit-cortex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monit-cron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monit-mom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monit-remote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monit-sli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monit-snappy</a:t>
            </a:r>
            <a:endParaRPr/>
          </a:p>
        </p:txBody>
      </p:sp>
      <p:sp>
        <p:nvSpPr>
          <p:cNvPr id="275" name="Google Shape;275;p56"/>
          <p:cNvSpPr txBox="1">
            <a:spLocks noGrp="1"/>
          </p:cNvSpPr>
          <p:nvPr>
            <p:ph type="body" idx="4294967295"/>
          </p:nvPr>
        </p:nvSpPr>
        <p:spPr>
          <a:xfrm>
            <a:off x="407880" y="1516080"/>
            <a:ext cx="56163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rPr lang="en-US" sz="2100" b="1">
                <a:solidFill>
                  <a:srgbClr val="171717"/>
                </a:solidFill>
              </a:rPr>
              <a:t>Multiple clusters and environments</a:t>
            </a:r>
            <a:endParaRPr sz="2100" b="1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3999" marR="0" lvl="1" indent="-323999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Production, QA, Development, OCI</a:t>
            </a:r>
            <a:endParaRPr>
              <a:solidFill>
                <a:srgbClr val="171717"/>
              </a:solidFill>
            </a:endParaRPr>
          </a:p>
          <a:p>
            <a:pPr marL="323999" marR="0" lvl="1" indent="-323999" algn="l" rtl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Extremely flexible</a:t>
            </a:r>
            <a:endParaRPr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171717"/>
                </a:solidFill>
              </a:rPr>
              <a:t>Development environment in 3 clusters</a:t>
            </a:r>
            <a:endParaRPr sz="2100" b="1">
              <a:solidFill>
                <a:srgbClr val="171717"/>
              </a:solidFill>
            </a:endParaRPr>
          </a:p>
          <a:p>
            <a:pPr marL="323999" lvl="1" indent="-32399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Dedicated cluster for bigger namespaces</a:t>
            </a:r>
            <a:endParaRPr>
              <a:solidFill>
                <a:srgbClr val="171717"/>
              </a:solidFill>
            </a:endParaRPr>
          </a:p>
          <a:p>
            <a:pPr marL="323999" lvl="1" indent="-323999" algn="l" rtl="0">
              <a:spcBef>
                <a:spcPts val="7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Better isolation for component changes</a:t>
            </a:r>
            <a:endParaRPr sz="2100" b="1">
              <a:solidFill>
                <a:srgbClr val="171717"/>
              </a:solidFill>
            </a:endParaRPr>
          </a:p>
          <a:p>
            <a:pPr marL="323999" lvl="1" indent="-32399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Allows for cleaner release process</a:t>
            </a:r>
            <a:endParaRPr>
              <a:solidFill>
                <a:srgbClr val="171717"/>
              </a:solidFill>
            </a:endParaRPr>
          </a:p>
        </p:txBody>
      </p:sp>
      <p:sp>
        <p:nvSpPr>
          <p:cNvPr id="276" name="Google Shape;276;p56"/>
          <p:cNvSpPr/>
          <p:nvPr/>
        </p:nvSpPr>
        <p:spPr>
          <a:xfrm>
            <a:off x="7956950" y="1438975"/>
            <a:ext cx="1620300" cy="2273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QA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monit-cortex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monit-cron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monit-mom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monit-remote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monit-sli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monit-snappy</a:t>
            </a:r>
            <a:endParaRPr b="1"/>
          </a:p>
        </p:txBody>
      </p:sp>
      <p:sp>
        <p:nvSpPr>
          <p:cNvPr id="277" name="Google Shape;277;p56"/>
          <p:cNvSpPr/>
          <p:nvPr/>
        </p:nvSpPr>
        <p:spPr>
          <a:xfrm>
            <a:off x="5899550" y="4029775"/>
            <a:ext cx="1620300" cy="156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Development</a:t>
            </a:r>
            <a:endParaRPr i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dev-default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monit-cron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monit-mom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monit-sli</a:t>
            </a:r>
            <a:endParaRPr/>
          </a:p>
        </p:txBody>
      </p:sp>
      <p:sp>
        <p:nvSpPr>
          <p:cNvPr id="278" name="Google Shape;278;p56"/>
          <p:cNvSpPr/>
          <p:nvPr/>
        </p:nvSpPr>
        <p:spPr>
          <a:xfrm>
            <a:off x="7956950" y="4029775"/>
            <a:ext cx="1620300" cy="156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Development</a:t>
            </a:r>
            <a:endParaRPr i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dev-cortex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monit-cortex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56"/>
          <p:cNvSpPr/>
          <p:nvPr/>
        </p:nvSpPr>
        <p:spPr>
          <a:xfrm>
            <a:off x="10014350" y="4029775"/>
            <a:ext cx="1620300" cy="156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/>
              <a:t>Development</a:t>
            </a:r>
            <a:endParaRPr i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dev-remote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monit-remote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56"/>
          <p:cNvSpPr/>
          <p:nvPr/>
        </p:nvSpPr>
        <p:spPr>
          <a:xfrm>
            <a:off x="10014350" y="1438975"/>
            <a:ext cx="1620300" cy="2273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Oracle Cloud Infrastructure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monit-remote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7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Flux2 Folder Structure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57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7" name="Google Shape;287;p57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8" name="Google Shape;288;p57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89" name="Google Shape;289;p57"/>
          <p:cNvGrpSpPr/>
          <p:nvPr/>
        </p:nvGrpSpPr>
        <p:grpSpPr>
          <a:xfrm>
            <a:off x="8197800" y="3289450"/>
            <a:ext cx="3562150" cy="933002"/>
            <a:chOff x="1779475" y="4470900"/>
            <a:chExt cx="3562150" cy="933002"/>
          </a:xfrm>
        </p:grpSpPr>
        <p:pic>
          <p:nvPicPr>
            <p:cNvPr id="290" name="Google Shape;290;p5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779475" y="4470900"/>
              <a:ext cx="933002" cy="9330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1" name="Google Shape;291;p57"/>
            <p:cNvSpPr txBox="1"/>
            <p:nvPr/>
          </p:nvSpPr>
          <p:spPr>
            <a:xfrm>
              <a:off x="2873225" y="4652700"/>
              <a:ext cx="2468400" cy="56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500" b="1"/>
                <a:t>infrastructure/</a:t>
              </a:r>
              <a:endParaRPr sz="2500" b="1"/>
            </a:p>
          </p:txBody>
        </p:sp>
      </p:grpSp>
      <p:sp>
        <p:nvSpPr>
          <p:cNvPr id="292" name="Google Shape;292;p57"/>
          <p:cNvSpPr txBox="1"/>
          <p:nvPr/>
        </p:nvSpPr>
        <p:spPr>
          <a:xfrm>
            <a:off x="8289425" y="2032750"/>
            <a:ext cx="2921700" cy="1046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Common infrastructure tools that are necessary for apps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Namespaces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Helm Sources</a:t>
            </a:r>
            <a:endParaRPr/>
          </a:p>
        </p:txBody>
      </p:sp>
      <p:sp>
        <p:nvSpPr>
          <p:cNvPr id="293" name="Google Shape;293;p57"/>
          <p:cNvSpPr txBox="1"/>
          <p:nvPr/>
        </p:nvSpPr>
        <p:spPr>
          <a:xfrm>
            <a:off x="4801675" y="1855563"/>
            <a:ext cx="2588100" cy="12621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Flux configuration for each cluster, and more cluster-specific resources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Kustomizations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Ingress</a:t>
            </a:r>
            <a:endParaRPr/>
          </a:p>
        </p:txBody>
      </p:sp>
      <p:sp>
        <p:nvSpPr>
          <p:cNvPr id="294" name="Google Shape;294;p57"/>
          <p:cNvSpPr txBox="1"/>
          <p:nvPr/>
        </p:nvSpPr>
        <p:spPr>
          <a:xfrm>
            <a:off x="1104450" y="1209075"/>
            <a:ext cx="2535600" cy="19086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Things to deploy on Kubernetes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HelmReleases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Cronjobs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Secrets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Ingress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PVCs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PVs</a:t>
            </a:r>
            <a:endParaRPr/>
          </a:p>
        </p:txBody>
      </p:sp>
      <p:grpSp>
        <p:nvGrpSpPr>
          <p:cNvPr id="295" name="Google Shape;295;p57"/>
          <p:cNvGrpSpPr/>
          <p:nvPr/>
        </p:nvGrpSpPr>
        <p:grpSpPr>
          <a:xfrm>
            <a:off x="1252420" y="3282512"/>
            <a:ext cx="2387625" cy="2511975"/>
            <a:chOff x="941275" y="1267000"/>
            <a:chExt cx="2387625" cy="2511975"/>
          </a:xfrm>
        </p:grpSpPr>
        <p:pic>
          <p:nvPicPr>
            <p:cNvPr id="296" name="Google Shape;296;p5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41275" y="1267000"/>
              <a:ext cx="933002" cy="9330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7" name="Google Shape;297;p57"/>
            <p:cNvSpPr txBox="1"/>
            <p:nvPr/>
          </p:nvSpPr>
          <p:spPr>
            <a:xfrm>
              <a:off x="2035025" y="1448800"/>
              <a:ext cx="1094700" cy="56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500" b="1"/>
                <a:t>apps/</a:t>
              </a:r>
              <a:endParaRPr sz="2500" b="1"/>
            </a:p>
          </p:txBody>
        </p:sp>
        <p:pic>
          <p:nvPicPr>
            <p:cNvPr id="298" name="Google Shape;298;p5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03359" y="2212858"/>
              <a:ext cx="306627" cy="3066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9" name="Google Shape;299;p57"/>
            <p:cNvSpPr txBox="1"/>
            <p:nvPr/>
          </p:nvSpPr>
          <p:spPr>
            <a:xfrm>
              <a:off x="1600900" y="2128675"/>
              <a:ext cx="15675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/>
                <a:t>apps/base/</a:t>
              </a:r>
              <a:endParaRPr sz="1600"/>
            </a:p>
          </p:txBody>
        </p:sp>
        <p:pic>
          <p:nvPicPr>
            <p:cNvPr id="300" name="Google Shape;300;p5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03359" y="2517658"/>
              <a:ext cx="306627" cy="3066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1" name="Google Shape;301;p57"/>
            <p:cNvSpPr txBox="1"/>
            <p:nvPr/>
          </p:nvSpPr>
          <p:spPr>
            <a:xfrm>
              <a:off x="1600900" y="2433475"/>
              <a:ext cx="1728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/>
                <a:t>apps/production/</a:t>
              </a:r>
              <a:endParaRPr sz="1600"/>
            </a:p>
          </p:txBody>
        </p:sp>
        <p:pic>
          <p:nvPicPr>
            <p:cNvPr id="302" name="Google Shape;302;p5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03359" y="2822458"/>
              <a:ext cx="306627" cy="3066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3" name="Google Shape;303;p57"/>
            <p:cNvSpPr txBox="1"/>
            <p:nvPr/>
          </p:nvSpPr>
          <p:spPr>
            <a:xfrm>
              <a:off x="1600900" y="2738275"/>
              <a:ext cx="15675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/>
                <a:t>apps/qa/</a:t>
              </a:r>
              <a:endParaRPr sz="1600"/>
            </a:p>
          </p:txBody>
        </p:sp>
        <p:pic>
          <p:nvPicPr>
            <p:cNvPr id="304" name="Google Shape;304;p5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03359" y="3127258"/>
              <a:ext cx="306627" cy="3066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5" name="Google Shape;305;p57"/>
            <p:cNvSpPr txBox="1"/>
            <p:nvPr/>
          </p:nvSpPr>
          <p:spPr>
            <a:xfrm>
              <a:off x="1600900" y="3043075"/>
              <a:ext cx="1728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/>
                <a:t>apps/dev/</a:t>
              </a:r>
              <a:endParaRPr sz="1600"/>
            </a:p>
          </p:txBody>
        </p:sp>
        <p:pic>
          <p:nvPicPr>
            <p:cNvPr id="306" name="Google Shape;306;p5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03359" y="3432058"/>
              <a:ext cx="306627" cy="3066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7" name="Google Shape;307;p57"/>
            <p:cNvSpPr txBox="1"/>
            <p:nvPr/>
          </p:nvSpPr>
          <p:spPr>
            <a:xfrm>
              <a:off x="1600900" y="3347875"/>
              <a:ext cx="1728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/>
                <a:t>apps/oci/</a:t>
              </a:r>
              <a:endParaRPr sz="1600"/>
            </a:p>
          </p:txBody>
        </p:sp>
      </p:grpSp>
      <p:grpSp>
        <p:nvGrpSpPr>
          <p:cNvPr id="308" name="Google Shape;308;p57"/>
          <p:cNvGrpSpPr/>
          <p:nvPr/>
        </p:nvGrpSpPr>
        <p:grpSpPr>
          <a:xfrm>
            <a:off x="4628275" y="3282504"/>
            <a:ext cx="2788600" cy="2818846"/>
            <a:chOff x="4628275" y="1148904"/>
            <a:chExt cx="2788600" cy="2818846"/>
          </a:xfrm>
        </p:grpSpPr>
        <p:grpSp>
          <p:nvGrpSpPr>
            <p:cNvPr id="309" name="Google Shape;309;p57"/>
            <p:cNvGrpSpPr/>
            <p:nvPr/>
          </p:nvGrpSpPr>
          <p:grpSpPr>
            <a:xfrm>
              <a:off x="4628275" y="1148904"/>
              <a:ext cx="2788450" cy="933002"/>
              <a:chOff x="1779475" y="3135650"/>
              <a:chExt cx="2788450" cy="933002"/>
            </a:xfrm>
          </p:grpSpPr>
          <p:pic>
            <p:nvPicPr>
              <p:cNvPr id="310" name="Google Shape;310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779475" y="3135650"/>
                <a:ext cx="933002" cy="93300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11" name="Google Shape;311;p57"/>
              <p:cNvSpPr txBox="1"/>
              <p:nvPr/>
            </p:nvSpPr>
            <p:spPr>
              <a:xfrm>
                <a:off x="2873225" y="3317450"/>
                <a:ext cx="1694700" cy="56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500" b="1"/>
                  <a:t>clusters/</a:t>
                </a:r>
                <a:endParaRPr sz="2500" b="1"/>
              </a:p>
            </p:txBody>
          </p:sp>
        </p:grpSp>
        <p:grpSp>
          <p:nvGrpSpPr>
            <p:cNvPr id="312" name="Google Shape;312;p57"/>
            <p:cNvGrpSpPr/>
            <p:nvPr/>
          </p:nvGrpSpPr>
          <p:grpSpPr>
            <a:xfrm>
              <a:off x="5083234" y="2012650"/>
              <a:ext cx="2333641" cy="1345500"/>
              <a:chOff x="1303359" y="2128675"/>
              <a:chExt cx="2333641" cy="1345500"/>
            </a:xfrm>
          </p:grpSpPr>
          <p:pic>
            <p:nvPicPr>
              <p:cNvPr id="313" name="Google Shape;313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303359" y="2212858"/>
                <a:ext cx="306627" cy="30662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14" name="Google Shape;314;p57"/>
              <p:cNvSpPr txBox="1"/>
              <p:nvPr/>
            </p:nvSpPr>
            <p:spPr>
              <a:xfrm>
                <a:off x="1600900" y="2128675"/>
                <a:ext cx="15675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/>
                  <a:t>clusters/base/</a:t>
                </a:r>
                <a:endParaRPr sz="1600"/>
              </a:p>
            </p:txBody>
          </p:sp>
          <p:pic>
            <p:nvPicPr>
              <p:cNvPr id="315" name="Google Shape;315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303359" y="2517658"/>
                <a:ext cx="306627" cy="30662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16" name="Google Shape;316;p57"/>
              <p:cNvSpPr txBox="1"/>
              <p:nvPr/>
            </p:nvSpPr>
            <p:spPr>
              <a:xfrm>
                <a:off x="1600900" y="2433475"/>
                <a:ext cx="19617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/>
                  <a:t>clusters/production/</a:t>
                </a:r>
                <a:endParaRPr sz="1600"/>
              </a:p>
            </p:txBody>
          </p:sp>
          <p:pic>
            <p:nvPicPr>
              <p:cNvPr id="317" name="Google Shape;317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303359" y="2822458"/>
                <a:ext cx="306627" cy="30662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18" name="Google Shape;318;p57"/>
              <p:cNvSpPr txBox="1"/>
              <p:nvPr/>
            </p:nvSpPr>
            <p:spPr>
              <a:xfrm>
                <a:off x="1600900" y="2738275"/>
                <a:ext cx="15675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/>
                  <a:t>cluster/qa/</a:t>
                </a:r>
                <a:endParaRPr sz="1600"/>
              </a:p>
            </p:txBody>
          </p:sp>
          <p:pic>
            <p:nvPicPr>
              <p:cNvPr id="319" name="Google Shape;319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303359" y="3127258"/>
                <a:ext cx="306627" cy="30662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20" name="Google Shape;320;p57"/>
              <p:cNvSpPr txBox="1"/>
              <p:nvPr/>
            </p:nvSpPr>
            <p:spPr>
              <a:xfrm>
                <a:off x="1600900" y="3043075"/>
                <a:ext cx="20361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/>
                  <a:t>clusters/dev-default/</a:t>
                </a:r>
                <a:endParaRPr sz="1600"/>
              </a:p>
            </p:txBody>
          </p:sp>
        </p:grpSp>
        <p:grpSp>
          <p:nvGrpSpPr>
            <p:cNvPr id="321" name="Google Shape;321;p57"/>
            <p:cNvGrpSpPr/>
            <p:nvPr/>
          </p:nvGrpSpPr>
          <p:grpSpPr>
            <a:xfrm>
              <a:off x="5083234" y="3231850"/>
              <a:ext cx="2333641" cy="431100"/>
              <a:chOff x="1303359" y="3043075"/>
              <a:chExt cx="2333641" cy="431100"/>
            </a:xfrm>
          </p:grpSpPr>
          <p:pic>
            <p:nvPicPr>
              <p:cNvPr id="322" name="Google Shape;322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303359" y="3127258"/>
                <a:ext cx="306627" cy="30662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23" name="Google Shape;323;p57"/>
              <p:cNvSpPr txBox="1"/>
              <p:nvPr/>
            </p:nvSpPr>
            <p:spPr>
              <a:xfrm>
                <a:off x="1600900" y="3043075"/>
                <a:ext cx="20361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/>
                  <a:t>clusters/dev-cortex/</a:t>
                </a:r>
                <a:endParaRPr sz="1600"/>
              </a:p>
            </p:txBody>
          </p:sp>
        </p:grpSp>
        <p:grpSp>
          <p:nvGrpSpPr>
            <p:cNvPr id="324" name="Google Shape;324;p57"/>
            <p:cNvGrpSpPr/>
            <p:nvPr/>
          </p:nvGrpSpPr>
          <p:grpSpPr>
            <a:xfrm>
              <a:off x="5083234" y="3536650"/>
              <a:ext cx="2333641" cy="431100"/>
              <a:chOff x="1303359" y="3043075"/>
              <a:chExt cx="2333641" cy="431100"/>
            </a:xfrm>
          </p:grpSpPr>
          <p:pic>
            <p:nvPicPr>
              <p:cNvPr id="325" name="Google Shape;325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303359" y="3127258"/>
                <a:ext cx="306627" cy="30662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26" name="Google Shape;326;p57"/>
              <p:cNvSpPr txBox="1"/>
              <p:nvPr/>
            </p:nvSpPr>
            <p:spPr>
              <a:xfrm>
                <a:off x="1600900" y="3043075"/>
                <a:ext cx="20361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/>
                  <a:t>clusters/dev-remote/</a:t>
                </a:r>
                <a:endParaRPr sz="1600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8"/>
          <p:cNvSpPr/>
          <p:nvPr/>
        </p:nvSpPr>
        <p:spPr>
          <a:xfrm rot="1363784">
            <a:off x="7292394" y="1393013"/>
            <a:ext cx="4176501" cy="2468224"/>
          </a:xfrm>
          <a:prstGeom prst="irregularSeal2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58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Flux2 Files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58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4" name="Google Shape;334;p58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5" name="Google Shape;335;p58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6" name="Google Shape;336;p58"/>
          <p:cNvSpPr txBox="1">
            <a:spLocks noGrp="1"/>
          </p:cNvSpPr>
          <p:nvPr>
            <p:ph type="body" idx="4294967295"/>
          </p:nvPr>
        </p:nvSpPr>
        <p:spPr>
          <a:xfrm>
            <a:off x="407880" y="1592280"/>
            <a:ext cx="94677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3080" marR="0" lvl="0" indent="-3430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 sz="2100" b="1">
                <a:solidFill>
                  <a:srgbClr val="171717"/>
                </a:solidFill>
              </a:rPr>
              <a:t>Flexible inner file structure</a:t>
            </a:r>
            <a:endParaRPr sz="2100" b="1" i="0" u="none" strike="noStrike" cap="non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559" marR="0" lvl="1" indent="-262079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71717"/>
                </a:solidFill>
              </a:rPr>
              <a:t>Files are explicitly included in Kustomization resources</a:t>
            </a:r>
            <a:endParaRPr>
              <a:solidFill>
                <a:srgbClr val="171717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343080" lvl="0" indent="-3430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u="sng">
                <a:solidFill>
                  <a:srgbClr val="171717"/>
                </a:solidFill>
              </a:rPr>
              <a:t>apps</a:t>
            </a:r>
            <a:r>
              <a:rPr lang="en-US" sz="2100" b="1">
                <a:solidFill>
                  <a:srgbClr val="171717"/>
                </a:solidFill>
              </a:rPr>
              <a:t> and </a:t>
            </a:r>
            <a:r>
              <a:rPr lang="en-US" sz="2100" b="1" u="sng">
                <a:solidFill>
                  <a:srgbClr val="171717"/>
                </a:solidFill>
              </a:rPr>
              <a:t>infrastructure</a:t>
            </a:r>
            <a:r>
              <a:rPr lang="en-US" sz="2100" b="1">
                <a:solidFill>
                  <a:srgbClr val="171717"/>
                </a:solidFill>
              </a:rPr>
              <a:t> split by namespace</a:t>
            </a:r>
            <a:endParaRPr sz="2100" b="1"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Quick identification and localization of errors</a:t>
            </a:r>
            <a:endParaRPr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Errors in a namespace don't stop the reconciliation for the others</a:t>
            </a:r>
            <a:endParaRPr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Reconciliation can be suspended with finer granularity</a:t>
            </a:r>
            <a:endParaRPr>
              <a:solidFill>
                <a:srgbClr val="171717"/>
              </a:solidFill>
            </a:endParaRPr>
          </a:p>
          <a:p>
            <a:pPr marL="0" lvl="0" indent="0" algn="l" rtl="0">
              <a:spcBef>
                <a:spcPts val="8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343080" lvl="0" indent="-3430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>
                <a:solidFill>
                  <a:srgbClr val="171717"/>
                </a:solidFill>
              </a:rPr>
              <a:t>Clear separation between default configurations and patches</a:t>
            </a:r>
            <a:endParaRPr sz="2100" b="1"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Higher degree of modularity which makes for a better development process</a:t>
            </a:r>
            <a:endParaRPr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Makes our multi-environment setup very easy to manage</a:t>
            </a:r>
            <a:endParaRPr sz="2100" b="1">
              <a:solidFill>
                <a:srgbClr val="171717"/>
              </a:solidFill>
            </a:endParaRPr>
          </a:p>
        </p:txBody>
      </p:sp>
      <p:sp>
        <p:nvSpPr>
          <p:cNvPr id="337" name="Google Shape;337;p58"/>
          <p:cNvSpPr txBox="1"/>
          <p:nvPr/>
        </p:nvSpPr>
        <p:spPr>
          <a:xfrm rot="408364">
            <a:off x="7983773" y="2358829"/>
            <a:ext cx="2733966" cy="507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DEMONSTRATION</a:t>
            </a:r>
            <a:endParaRPr sz="21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9"/>
          <p:cNvSpPr txBox="1">
            <a:spLocks noGrp="1"/>
          </p:cNvSpPr>
          <p:nvPr>
            <p:ph type="body" idx="4294967295"/>
          </p:nvPr>
        </p:nvSpPr>
        <p:spPr>
          <a:xfrm>
            <a:off x="407880" y="1592280"/>
            <a:ext cx="94677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Helm based configurations are shared across environments</a:t>
            </a:r>
            <a:endParaRPr lang="en-US" sz="2100" b="1" i="0" u="none" strike="noStrike" cap="none" dirty="0">
              <a:solidFill>
                <a:srgbClr val="171717"/>
              </a:solidFill>
              <a:latin typeface="Arial"/>
              <a:ea typeface="Arial"/>
              <a:cs typeface="Arial"/>
            </a:endParaRPr>
          </a:p>
          <a:p>
            <a:pPr marL="628015" marR="0" lvl="1" indent="-261620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 dirty="0">
                <a:solidFill>
                  <a:srgbClr val="171717"/>
                </a:solidFill>
              </a:rPr>
              <a:t>Environment-specific values can be specified with patches</a:t>
            </a:r>
            <a:endParaRPr dirty="0">
              <a:solidFill>
                <a:srgbClr val="171717"/>
              </a:solidFill>
            </a:endParaRPr>
          </a:p>
          <a:p>
            <a:pPr marL="628015" lvl="1" indent="-261620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 dirty="0">
                <a:solidFill>
                  <a:srgbClr val="171717"/>
                </a:solidFill>
              </a:rPr>
              <a:t>Our Cortex deployment shrank from 1500+ lines to only 60</a:t>
            </a:r>
            <a:endParaRPr dirty="0">
              <a:solidFill>
                <a:srgbClr val="171717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 dirty="0">
                <a:solidFill>
                  <a:srgbClr val="171717"/>
                </a:solidFill>
              </a:rPr>
              <a:t>Cronjobs patched by </a:t>
            </a:r>
            <a:r>
              <a:rPr lang="en-US" sz="2100" b="1" dirty="0" err="1">
                <a:solidFill>
                  <a:srgbClr val="171717"/>
                </a:solidFill>
              </a:rPr>
              <a:t>ConfigMaps</a:t>
            </a:r>
            <a:endParaRPr sz="2100" b="1" dirty="0" err="1">
              <a:solidFill>
                <a:srgbClr val="171717"/>
              </a:solidFill>
            </a:endParaRPr>
          </a:p>
          <a:p>
            <a:pPr marL="628015" lvl="1" indent="-261620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 dirty="0" err="1">
                <a:solidFill>
                  <a:srgbClr val="171717"/>
                </a:solidFill>
              </a:rPr>
              <a:t>ConfigMaps</a:t>
            </a:r>
            <a:r>
              <a:rPr lang="en-US" dirty="0">
                <a:solidFill>
                  <a:srgbClr val="171717"/>
                </a:solidFill>
              </a:rPr>
              <a:t> can be mounted to export environment variables</a:t>
            </a:r>
            <a:endParaRPr sz="2100" b="1" dirty="0">
              <a:solidFill>
                <a:srgbClr val="171717"/>
              </a:solidFill>
            </a:endParaRPr>
          </a:p>
        </p:txBody>
      </p:sp>
      <p:sp>
        <p:nvSpPr>
          <p:cNvPr id="343" name="Google Shape;343;p59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Releases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59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5" name="Google Shape;345;p59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6" name="Google Shape;346;p59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47" name="Google Shape;347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1263" y="4172688"/>
            <a:ext cx="2790825" cy="16668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48" name="Google Shape;348;p59"/>
          <p:cNvSpPr/>
          <p:nvPr/>
        </p:nvSpPr>
        <p:spPr>
          <a:xfrm>
            <a:off x="4523733" y="4757600"/>
            <a:ext cx="1151400" cy="497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9" name="Google Shape;349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0509" y="4177463"/>
            <a:ext cx="4743450" cy="16573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60"/>
          <p:cNvSpPr txBox="1">
            <a:spLocks noGrp="1"/>
          </p:cNvSpPr>
          <p:nvPr>
            <p:ph type="body" idx="4294967295"/>
          </p:nvPr>
        </p:nvSpPr>
        <p:spPr>
          <a:xfrm>
            <a:off x="407875" y="1592275"/>
            <a:ext cx="6028500" cy="46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3080" lvl="0" indent="-3430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>
                <a:solidFill>
                  <a:srgbClr val="171717"/>
                </a:solidFill>
              </a:rPr>
              <a:t>Secrets are managed via Mozilla's SOPS</a:t>
            </a:r>
            <a:endParaRPr sz="2100" b="1"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Allows to encrypt parts of a file so it can be safely uploaded to the repository</a:t>
            </a:r>
            <a:endParaRPr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Identify secret fields with regular expressions</a:t>
            </a:r>
            <a:endParaRPr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Flux2 automatically decrypts the files in the reconciliation process</a:t>
            </a:r>
            <a:endParaRPr>
              <a:solidFill>
                <a:srgbClr val="171717"/>
              </a:solidFill>
            </a:endParaRPr>
          </a:p>
          <a:p>
            <a:pPr marL="628559" lvl="1" indent="-262079" algn="l" rtl="0">
              <a:spcBef>
                <a:spcPts val="899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>
                <a:solidFill>
                  <a:srgbClr val="171717"/>
                </a:solidFill>
              </a:rPr>
              <a:t>Encryption using simple AGE keys, but lots of options are supported</a:t>
            </a:r>
            <a:endParaRPr>
              <a:solidFill>
                <a:srgbClr val="171717"/>
              </a:solidFill>
            </a:endParaRPr>
          </a:p>
          <a:p>
            <a:pPr marL="0" lvl="0" indent="0" algn="l" rtl="0">
              <a:spcBef>
                <a:spcPts val="8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0" lvl="0" indent="0" algn="l" rtl="0">
              <a:spcBef>
                <a:spcPts val="8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0" lvl="0" indent="0" algn="l" rtl="0">
              <a:spcBef>
                <a:spcPts val="899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343080" lvl="0" indent="-3430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sz="2100" b="1">
                <a:solidFill>
                  <a:srgbClr val="171717"/>
                </a:solidFill>
              </a:rPr>
              <a:t>Higher modularity means we can encrypt only what's necessary</a:t>
            </a:r>
            <a:endParaRPr>
              <a:solidFill>
                <a:srgbClr val="171717"/>
              </a:solidFill>
            </a:endParaRPr>
          </a:p>
        </p:txBody>
      </p:sp>
      <p:sp>
        <p:nvSpPr>
          <p:cNvPr id="355" name="Google Shape;355;p60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Secrets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60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7" name="Google Shape;357;p60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8" name="Google Shape;358;p60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59" name="Google Shape;359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32669" y="1664559"/>
            <a:ext cx="4181475" cy="41814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0" name="Google Shape;360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775" y="4572625"/>
            <a:ext cx="5450701" cy="4386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61"/>
          <p:cNvSpPr txBox="1">
            <a:spLocks noGrp="1"/>
          </p:cNvSpPr>
          <p:nvPr>
            <p:ph type="title" idx="4294967295"/>
          </p:nvPr>
        </p:nvSpPr>
        <p:spPr>
          <a:xfrm>
            <a:off x="407880" y="373680"/>
            <a:ext cx="113757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3600"/>
              <a:buFont typeface="Arial"/>
              <a:buNone/>
            </a:pPr>
            <a:r>
              <a:rPr lang="en-US" sz="3600" b="1">
                <a:solidFill>
                  <a:srgbClr val="0033A0"/>
                </a:solidFill>
              </a:rPr>
              <a:t>Release Process</a:t>
            </a:r>
            <a:endParaRPr sz="3600" b="0" i="0" u="none" strike="noStrike" cap="non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61"/>
          <p:cNvSpPr txBox="1">
            <a:spLocks noGrp="1"/>
          </p:cNvSpPr>
          <p:nvPr>
            <p:ph type="dt" idx="4294967295"/>
          </p:nvPr>
        </p:nvSpPr>
        <p:spPr>
          <a:xfrm>
            <a:off x="2495520" y="6378480"/>
            <a:ext cx="16203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000">
                <a:solidFill>
                  <a:srgbClr val="0033A0"/>
                </a:solidFill>
              </a:rPr>
              <a:t>7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sz="1000">
                <a:solidFill>
                  <a:srgbClr val="0033A0"/>
                </a:solidFill>
              </a:rPr>
              <a:t>4</a:t>
            </a:r>
            <a:r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.2022</a:t>
            </a:r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7" name="Google Shape;367;p61"/>
          <p:cNvSpPr txBox="1">
            <a:spLocks noGrp="1"/>
          </p:cNvSpPr>
          <p:nvPr>
            <p:ph type="ftr" idx="4294967295"/>
          </p:nvPr>
        </p:nvSpPr>
        <p:spPr>
          <a:xfrm>
            <a:off x="4259160" y="6383880"/>
            <a:ext cx="65718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accent1"/>
                </a:solidFill>
              </a:rPr>
              <a:t>Luca Bello | GitOps in MONIT </a:t>
            </a:r>
            <a:endParaRPr sz="12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8" name="Google Shape;368;p61"/>
          <p:cNvSpPr txBox="1">
            <a:spLocks noGrp="1"/>
          </p:cNvSpPr>
          <p:nvPr>
            <p:ph type="sldNum" idx="4294967295"/>
          </p:nvPr>
        </p:nvSpPr>
        <p:spPr>
          <a:xfrm>
            <a:off x="11107440" y="6383880"/>
            <a:ext cx="680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000"/>
              <a:buFont typeface="Arial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69" name="Google Shape;369;p61"/>
          <p:cNvCxnSpPr/>
          <p:nvPr/>
        </p:nvCxnSpPr>
        <p:spPr>
          <a:xfrm>
            <a:off x="867600" y="2141317"/>
            <a:ext cx="10456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0" name="Google Shape;370;p61"/>
          <p:cNvCxnSpPr/>
          <p:nvPr/>
        </p:nvCxnSpPr>
        <p:spPr>
          <a:xfrm>
            <a:off x="867600" y="3512917"/>
            <a:ext cx="10456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1" name="Google Shape;371;p61"/>
          <p:cNvCxnSpPr/>
          <p:nvPr/>
        </p:nvCxnSpPr>
        <p:spPr>
          <a:xfrm>
            <a:off x="867600" y="4884517"/>
            <a:ext cx="10456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2" name="Google Shape;372;p61"/>
          <p:cNvSpPr txBox="1"/>
          <p:nvPr/>
        </p:nvSpPr>
        <p:spPr>
          <a:xfrm>
            <a:off x="792108" y="2090666"/>
            <a:ext cx="1328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dev-default</a:t>
            </a:r>
            <a:endParaRPr b="1" u="sng"/>
          </a:p>
        </p:txBody>
      </p:sp>
      <p:sp>
        <p:nvSpPr>
          <p:cNvPr id="373" name="Google Shape;373;p61"/>
          <p:cNvSpPr txBox="1"/>
          <p:nvPr/>
        </p:nvSpPr>
        <p:spPr>
          <a:xfrm>
            <a:off x="792108" y="3462266"/>
            <a:ext cx="1328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qa</a:t>
            </a:r>
            <a:endParaRPr b="1" u="sng"/>
          </a:p>
        </p:txBody>
      </p:sp>
      <p:sp>
        <p:nvSpPr>
          <p:cNvPr id="374" name="Google Shape;374;p61"/>
          <p:cNvSpPr txBox="1"/>
          <p:nvPr/>
        </p:nvSpPr>
        <p:spPr>
          <a:xfrm>
            <a:off x="792108" y="4833866"/>
            <a:ext cx="1328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/>
              <a:t>master</a:t>
            </a:r>
            <a:endParaRPr b="1" u="sng"/>
          </a:p>
        </p:txBody>
      </p:sp>
      <p:sp>
        <p:nvSpPr>
          <p:cNvPr id="375" name="Google Shape;375;p61"/>
          <p:cNvSpPr/>
          <p:nvPr/>
        </p:nvSpPr>
        <p:spPr>
          <a:xfrm>
            <a:off x="3410775" y="1987575"/>
            <a:ext cx="307500" cy="307500"/>
          </a:xfrm>
          <a:prstGeom prst="ellipse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61"/>
          <p:cNvSpPr/>
          <p:nvPr/>
        </p:nvSpPr>
        <p:spPr>
          <a:xfrm>
            <a:off x="4629975" y="1987575"/>
            <a:ext cx="307500" cy="307500"/>
          </a:xfrm>
          <a:prstGeom prst="ellipse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61"/>
          <p:cNvSpPr/>
          <p:nvPr/>
        </p:nvSpPr>
        <p:spPr>
          <a:xfrm>
            <a:off x="5849175" y="4730775"/>
            <a:ext cx="307500" cy="307500"/>
          </a:xfrm>
          <a:prstGeom prst="ellipse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61"/>
          <p:cNvSpPr/>
          <p:nvPr/>
        </p:nvSpPr>
        <p:spPr>
          <a:xfrm>
            <a:off x="2191575" y="4730775"/>
            <a:ext cx="307500" cy="307500"/>
          </a:xfrm>
          <a:prstGeom prst="ellipse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61"/>
          <p:cNvSpPr/>
          <p:nvPr/>
        </p:nvSpPr>
        <p:spPr>
          <a:xfrm>
            <a:off x="2191575" y="1987575"/>
            <a:ext cx="307500" cy="307500"/>
          </a:xfrm>
          <a:prstGeom prst="ellipse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61"/>
          <p:cNvSpPr/>
          <p:nvPr/>
        </p:nvSpPr>
        <p:spPr>
          <a:xfrm>
            <a:off x="2191575" y="3359175"/>
            <a:ext cx="307500" cy="307500"/>
          </a:xfrm>
          <a:prstGeom prst="ellipse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1" name="Google Shape;381;p61"/>
          <p:cNvCxnSpPr>
            <a:stCxn id="379" idx="4"/>
            <a:endCxn id="380" idx="0"/>
          </p:cNvCxnSpPr>
          <p:nvPr/>
        </p:nvCxnSpPr>
        <p:spPr>
          <a:xfrm>
            <a:off x="2345325" y="2295075"/>
            <a:ext cx="0" cy="106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2" name="Google Shape;382;p61"/>
          <p:cNvCxnSpPr>
            <a:endCxn id="378" idx="0"/>
          </p:cNvCxnSpPr>
          <p:nvPr/>
        </p:nvCxnSpPr>
        <p:spPr>
          <a:xfrm>
            <a:off x="2345325" y="3666675"/>
            <a:ext cx="0" cy="106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3" name="Google Shape;383;p61"/>
          <p:cNvSpPr/>
          <p:nvPr/>
        </p:nvSpPr>
        <p:spPr>
          <a:xfrm>
            <a:off x="5849175" y="1987575"/>
            <a:ext cx="307500" cy="307500"/>
          </a:xfrm>
          <a:prstGeom prst="ellipse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61"/>
          <p:cNvSpPr/>
          <p:nvPr/>
        </p:nvSpPr>
        <p:spPr>
          <a:xfrm>
            <a:off x="4629975" y="3359175"/>
            <a:ext cx="307500" cy="307500"/>
          </a:xfrm>
          <a:prstGeom prst="ellipse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61"/>
          <p:cNvSpPr/>
          <p:nvPr/>
        </p:nvSpPr>
        <p:spPr>
          <a:xfrm>
            <a:off x="9735375" y="1987575"/>
            <a:ext cx="307500" cy="307500"/>
          </a:xfrm>
          <a:prstGeom prst="ellipse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61"/>
          <p:cNvSpPr/>
          <p:nvPr/>
        </p:nvSpPr>
        <p:spPr>
          <a:xfrm>
            <a:off x="9735375" y="4730775"/>
            <a:ext cx="307500" cy="307500"/>
          </a:xfrm>
          <a:prstGeom prst="ellipse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7" name="Google Shape;387;p61"/>
          <p:cNvCxnSpPr>
            <a:stCxn id="376" idx="4"/>
            <a:endCxn id="384" idx="0"/>
          </p:cNvCxnSpPr>
          <p:nvPr/>
        </p:nvCxnSpPr>
        <p:spPr>
          <a:xfrm>
            <a:off x="4783725" y="2295075"/>
            <a:ext cx="0" cy="106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8" name="Google Shape;388;p61"/>
          <p:cNvSpPr/>
          <p:nvPr/>
        </p:nvSpPr>
        <p:spPr>
          <a:xfrm>
            <a:off x="3487725" y="3436125"/>
            <a:ext cx="153600" cy="153600"/>
          </a:xfrm>
          <a:prstGeom prst="ellipse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9" name="Google Shape;389;p61"/>
          <p:cNvCxnSpPr>
            <a:stCxn id="377" idx="1"/>
            <a:endCxn id="388" idx="5"/>
          </p:cNvCxnSpPr>
          <p:nvPr/>
        </p:nvCxnSpPr>
        <p:spPr>
          <a:xfrm rot="10800000">
            <a:off x="3618707" y="3567107"/>
            <a:ext cx="2275500" cy="1208700"/>
          </a:xfrm>
          <a:prstGeom prst="straightConnector1">
            <a:avLst/>
          </a:prstGeom>
          <a:noFill/>
          <a:ln w="9525" cap="flat" cmpd="sng">
            <a:solidFill>
              <a:srgbClr val="999999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390" name="Google Shape;390;p61"/>
          <p:cNvSpPr/>
          <p:nvPr/>
        </p:nvSpPr>
        <p:spPr>
          <a:xfrm>
            <a:off x="9735375" y="3359175"/>
            <a:ext cx="307500" cy="307500"/>
          </a:xfrm>
          <a:prstGeom prst="ellipse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1" name="Google Shape;391;p61"/>
          <p:cNvCxnSpPr>
            <a:stCxn id="385" idx="4"/>
            <a:endCxn id="390" idx="0"/>
          </p:cNvCxnSpPr>
          <p:nvPr/>
        </p:nvCxnSpPr>
        <p:spPr>
          <a:xfrm>
            <a:off x="9889125" y="2295075"/>
            <a:ext cx="0" cy="106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2" name="Google Shape;392;p61"/>
          <p:cNvCxnSpPr>
            <a:stCxn id="390" idx="4"/>
            <a:endCxn id="386" idx="0"/>
          </p:cNvCxnSpPr>
          <p:nvPr/>
        </p:nvCxnSpPr>
        <p:spPr>
          <a:xfrm>
            <a:off x="9889125" y="3666675"/>
            <a:ext cx="0" cy="106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3" name="Google Shape;393;p61"/>
          <p:cNvSpPr txBox="1"/>
          <p:nvPr/>
        </p:nvSpPr>
        <p:spPr>
          <a:xfrm>
            <a:off x="2317500" y="5844100"/>
            <a:ext cx="113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61"/>
          <p:cNvSpPr/>
          <p:nvPr/>
        </p:nvSpPr>
        <p:spPr>
          <a:xfrm>
            <a:off x="5285520" y="5132467"/>
            <a:ext cx="1448700" cy="5163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Remote Probes</a:t>
            </a:r>
            <a:endParaRPr/>
          </a:p>
        </p:txBody>
      </p:sp>
      <p:sp>
        <p:nvSpPr>
          <p:cNvPr id="395" name="Google Shape;395;p61"/>
          <p:cNvSpPr txBox="1"/>
          <p:nvPr/>
        </p:nvSpPr>
        <p:spPr>
          <a:xfrm rot="5400000">
            <a:off x="2301675" y="2634675"/>
            <a:ext cx="472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/>
              <a:t>MR</a:t>
            </a:r>
            <a:endParaRPr sz="1300" b="1"/>
          </a:p>
        </p:txBody>
      </p:sp>
      <p:sp>
        <p:nvSpPr>
          <p:cNvPr id="396" name="Google Shape;396;p61"/>
          <p:cNvSpPr txBox="1"/>
          <p:nvPr/>
        </p:nvSpPr>
        <p:spPr>
          <a:xfrm rot="5400000">
            <a:off x="2301675" y="4006275"/>
            <a:ext cx="472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/>
              <a:t>MR</a:t>
            </a:r>
            <a:endParaRPr sz="1300" b="1"/>
          </a:p>
        </p:txBody>
      </p:sp>
      <p:sp>
        <p:nvSpPr>
          <p:cNvPr id="397" name="Google Shape;397;p61"/>
          <p:cNvSpPr txBox="1"/>
          <p:nvPr/>
        </p:nvSpPr>
        <p:spPr>
          <a:xfrm rot="5400000">
            <a:off x="4740075" y="2634675"/>
            <a:ext cx="472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/>
              <a:t>MR</a:t>
            </a:r>
            <a:endParaRPr sz="1300" b="1"/>
          </a:p>
        </p:txBody>
      </p:sp>
      <p:sp>
        <p:nvSpPr>
          <p:cNvPr id="398" name="Google Shape;398;p61"/>
          <p:cNvSpPr txBox="1"/>
          <p:nvPr/>
        </p:nvSpPr>
        <p:spPr>
          <a:xfrm rot="5400000">
            <a:off x="9845475" y="2634675"/>
            <a:ext cx="472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/>
              <a:t>MR</a:t>
            </a:r>
            <a:endParaRPr sz="1300" b="1"/>
          </a:p>
        </p:txBody>
      </p:sp>
      <p:sp>
        <p:nvSpPr>
          <p:cNvPr id="399" name="Google Shape;399;p61"/>
          <p:cNvSpPr txBox="1"/>
          <p:nvPr/>
        </p:nvSpPr>
        <p:spPr>
          <a:xfrm rot="5400000">
            <a:off x="9845475" y="4006275"/>
            <a:ext cx="472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/>
              <a:t>MR</a:t>
            </a:r>
            <a:endParaRPr sz="1300" b="1"/>
          </a:p>
        </p:txBody>
      </p:sp>
      <p:sp>
        <p:nvSpPr>
          <p:cNvPr id="400" name="Google Shape;400;p61"/>
          <p:cNvSpPr txBox="1"/>
          <p:nvPr/>
        </p:nvSpPr>
        <p:spPr>
          <a:xfrm rot="1646998">
            <a:off x="4260276" y="4019018"/>
            <a:ext cx="773146" cy="384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rgbClr val="999999"/>
                </a:solidFill>
              </a:rPr>
              <a:t>rebase</a:t>
            </a:r>
            <a:endParaRPr sz="1300" b="1">
              <a:solidFill>
                <a:srgbClr val="999999"/>
              </a:solidFill>
            </a:endParaRPr>
          </a:p>
        </p:txBody>
      </p:sp>
      <p:sp>
        <p:nvSpPr>
          <p:cNvPr id="401" name="Google Shape;401;p61"/>
          <p:cNvSpPr/>
          <p:nvPr/>
        </p:nvSpPr>
        <p:spPr>
          <a:xfrm>
            <a:off x="7144575" y="1987575"/>
            <a:ext cx="307500" cy="307500"/>
          </a:xfrm>
          <a:prstGeom prst="ellipse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61"/>
          <p:cNvSpPr/>
          <p:nvPr/>
        </p:nvSpPr>
        <p:spPr>
          <a:xfrm>
            <a:off x="8439975" y="1987575"/>
            <a:ext cx="307500" cy="307500"/>
          </a:xfrm>
          <a:prstGeom prst="ellipse">
            <a:avLst/>
          </a:prstGeom>
          <a:solidFill>
            <a:srgbClr val="9FC5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</Slides>
  <Notes>15</Notes>
  <HiddenSlides>0</HiddenSlide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Office Theme</vt:lpstr>
      <vt:lpstr>Office Theme</vt:lpstr>
      <vt:lpstr>Office Theme</vt:lpstr>
      <vt:lpstr>Office Theme</vt:lpstr>
      <vt:lpstr>GitOps in MONIT</vt:lpstr>
      <vt:lpstr>Our history with GitOps</vt:lpstr>
      <vt:lpstr>Tools and resources</vt:lpstr>
      <vt:lpstr>Clusters</vt:lpstr>
      <vt:lpstr>Flux2 Folder Structure</vt:lpstr>
      <vt:lpstr>Flux2 Files</vt:lpstr>
      <vt:lpstr>Releases</vt:lpstr>
      <vt:lpstr>Secrets</vt:lpstr>
      <vt:lpstr>Release Process</vt:lpstr>
      <vt:lpstr>Continuous Integration</vt:lpstr>
      <vt:lpstr>Documentation</vt:lpstr>
      <vt:lpstr>Future Plans</vt:lpstr>
      <vt:lpstr>What we are happy with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GitOps in MONIT</dc:title>
  <cp:revision>30</cp:revision>
  <dcterms:modified xsi:type="dcterms:W3CDTF">2022-04-26T19:45:32Z</dcterms:modified>
</cp:coreProperties>
</file>