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1008" r:id="rId2"/>
    <p:sldId id="1042" r:id="rId3"/>
    <p:sldId id="1049" r:id="rId4"/>
    <p:sldId id="1043" r:id="rId5"/>
    <p:sldId id="1041" r:id="rId6"/>
    <p:sldId id="1044" r:id="rId7"/>
    <p:sldId id="1050" r:id="rId8"/>
    <p:sldId id="1051" r:id="rId9"/>
    <p:sldId id="1052" r:id="rId10"/>
    <p:sldId id="1040" r:id="rId11"/>
  </p:sldIdLst>
  <p:sldSz cx="9144000" cy="5715000" type="screen16x10"/>
  <p:notesSz cx="6858000" cy="9144000"/>
  <p:defaultTextStyle>
    <a:defPPr>
      <a:defRPr lang="fr-FR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8152"/>
    <a:srgbClr val="2042A9"/>
    <a:srgbClr val="E00F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207"/>
    <p:restoredTop sz="86348"/>
  </p:normalViewPr>
  <p:slideViewPr>
    <p:cSldViewPr snapToGrid="0" snapToObjects="1">
      <p:cViewPr varScale="1">
        <p:scale>
          <a:sx n="157" d="100"/>
          <a:sy n="157" d="100"/>
        </p:scale>
        <p:origin x="184" y="176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B84FA-7C51-914B-9BAF-495F63684C08}" type="datetimeFigureOut">
              <a:rPr lang="en-US" smtClean="0"/>
              <a:t>5/10/22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89431-B8A3-484A-81F2-2469DF6D6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35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C89431-B8A3-484A-81F2-2469DF6D61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47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52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34998" y="1006063"/>
            <a:ext cx="7274004" cy="844029"/>
          </a:xfrm>
        </p:spPr>
        <p:txBody>
          <a:bodyPr/>
          <a:lstStyle>
            <a:lvl1pPr>
              <a:defRPr sz="44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052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625568" y="2166930"/>
            <a:ext cx="5892864" cy="165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5295636"/>
            <a:ext cx="2133600" cy="305593"/>
          </a:xfrm>
        </p:spPr>
        <p:txBody>
          <a:bodyPr/>
          <a:lstStyle>
            <a:lvl1pPr>
              <a:defRPr sz="900">
                <a:latin typeface="+mn-lt"/>
              </a:defRPr>
            </a:lvl1pPr>
          </a:lstStyle>
          <a:p>
            <a:pPr>
              <a:defRPr/>
            </a:pPr>
            <a:fld id="{EEF9050B-5AE4-2C4F-9D6F-3119A92E94BA}" type="datetime1">
              <a:rPr lang="fr-FR" smtClean="0"/>
              <a:t>10/05/2022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5295636"/>
            <a:ext cx="2895600" cy="305593"/>
          </a:xfrm>
        </p:spPr>
        <p:txBody>
          <a:bodyPr/>
          <a:lstStyle>
            <a:lvl1pPr>
              <a:defRPr sz="9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5295636"/>
            <a:ext cx="2133600" cy="305593"/>
          </a:xfrm>
        </p:spPr>
        <p:txBody>
          <a:bodyPr/>
          <a:lstStyle>
            <a:lvl1pPr>
              <a:defRPr sz="9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 </a:t>
            </a:r>
            <a:fld id="{9AE9A1DB-00A4-4696-8621-26F7F8A440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70" y="98039"/>
            <a:ext cx="1408398" cy="49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16155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7514" y="228866"/>
            <a:ext cx="2147887" cy="5054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0675" y="228866"/>
            <a:ext cx="6294438" cy="5054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74C90-0B8A-D94E-8B43-1821E4AA4772}" type="datetime1">
              <a:rPr lang="fr-FR" smtClean="0"/>
              <a:t>10/05/2022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208A4-2F7E-4258-9E85-6F483CE308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51659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6" y="228865"/>
            <a:ext cx="7681913" cy="508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0676" y="1029229"/>
            <a:ext cx="4221163" cy="4254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94238" y="1029229"/>
            <a:ext cx="4221162" cy="2063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94238" y="3219979"/>
            <a:ext cx="4221162" cy="2063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533400" y="5334000"/>
            <a:ext cx="1905000" cy="25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E5B58-128D-7F42-B432-D3B7A2D0207D}" type="datetime1">
              <a:rPr lang="fr-FR" smtClean="0"/>
              <a:t>10/05/2022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52800" y="5334000"/>
            <a:ext cx="2895600" cy="25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042150" y="5334000"/>
            <a:ext cx="1905000" cy="2500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C4EE-2DE3-4930-B3DB-6490CEDF98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0921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6" y="228865"/>
            <a:ext cx="7681913" cy="508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20676" y="1029229"/>
            <a:ext cx="4221163" cy="4254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4238" y="1029229"/>
            <a:ext cx="4221162" cy="4254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5334000"/>
            <a:ext cx="1905000" cy="25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5EA50-8002-B941-86E7-DAAF095EFD2B}" type="datetime1">
              <a:rPr lang="fr-FR" smtClean="0"/>
              <a:t>10/05/2022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5334000"/>
            <a:ext cx="2895600" cy="25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5334000"/>
            <a:ext cx="1905000" cy="2500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A3595-02BB-44B5-8654-B465949FD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6057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26" y="228865"/>
            <a:ext cx="7681913" cy="508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0676" y="1029229"/>
            <a:ext cx="4221163" cy="4254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94238" y="1029229"/>
            <a:ext cx="4221162" cy="4254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3400" y="5334000"/>
            <a:ext cx="1905000" cy="25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842B6-792E-444D-BBBC-7AAFC468DB82}" type="datetime1">
              <a:rPr lang="fr-FR" smtClean="0"/>
              <a:t>10/05/2022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5334000"/>
            <a:ext cx="2895600" cy="25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42150" y="5334000"/>
            <a:ext cx="1905000" cy="2500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8A9B8-4421-43AF-A976-3639397D98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8537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505" y="133585"/>
            <a:ext cx="7668506" cy="508000"/>
          </a:xfrm>
          <a:solidFill>
            <a:schemeClr val="bg1"/>
          </a:solidFill>
          <a:ln>
            <a:noFill/>
          </a:ln>
          <a:effectLst/>
        </p:spPr>
        <p:txBody>
          <a:bodyPr/>
          <a:lstStyle>
            <a:lvl1pPr>
              <a:defRPr sz="3200" baseline="0">
                <a:solidFill>
                  <a:srgbClr val="002060"/>
                </a:solidFill>
                <a:latin typeface="+mj-lt"/>
                <a:cs typeface="Tahom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505" y="900885"/>
            <a:ext cx="8594725" cy="4411975"/>
          </a:xfrm>
        </p:spPr>
        <p:txBody>
          <a:bodyPr/>
          <a:lstStyle>
            <a:lvl1pPr marL="342900" indent="-342900">
              <a:spcBef>
                <a:spcPts val="900"/>
              </a:spcBef>
              <a:buClr>
                <a:schemeClr val="tx1">
                  <a:lumMod val="85000"/>
                  <a:lumOff val="15000"/>
                </a:schemeClr>
              </a:buClr>
              <a:buSzPct val="65000"/>
              <a:buFont typeface="Wingdings" charset="2"/>
              <a:buChar char="u"/>
              <a:defRPr sz="2400" baseline="0">
                <a:solidFill>
                  <a:schemeClr val="bg2">
                    <a:lumMod val="75000"/>
                    <a:lumOff val="25000"/>
                  </a:schemeClr>
                </a:solidFill>
                <a:latin typeface="Times New Roman"/>
                <a:cs typeface="Times New Roman"/>
              </a:defRPr>
            </a:lvl1pPr>
            <a:lvl2pPr marL="648000">
              <a:spcBef>
                <a:spcPts val="300"/>
              </a:spcBef>
              <a:buClr>
                <a:srgbClr val="666699"/>
              </a:buClr>
              <a:buSzPct val="70000"/>
              <a:defRPr sz="2200" baseline="0">
                <a:solidFill>
                  <a:srgbClr val="2042A9"/>
                </a:solidFill>
                <a:latin typeface="Times New Roman"/>
                <a:cs typeface="Times New Roman"/>
              </a:defRPr>
            </a:lvl2pPr>
            <a:lvl3pPr marL="900000">
              <a:spcBef>
                <a:spcPts val="0"/>
              </a:spcBef>
              <a:defRPr sz="2200" baseline="0">
                <a:solidFill>
                  <a:schemeClr val="accent5">
                    <a:lumMod val="25000"/>
                  </a:schemeClr>
                </a:solidFill>
                <a:latin typeface="Times New Roman"/>
                <a:cs typeface="Times New Roman"/>
              </a:defRPr>
            </a:lvl3pPr>
            <a:lvl4pPr marL="1260000" indent="-324000">
              <a:spcBef>
                <a:spcPts val="600"/>
              </a:spcBef>
              <a:buClr>
                <a:srgbClr val="5F5F5F"/>
              </a:buClr>
              <a:defRPr sz="2200" baseline="0">
                <a:solidFill>
                  <a:schemeClr val="accent4">
                    <a:lumMod val="75000"/>
                    <a:lumOff val="25000"/>
                  </a:schemeClr>
                </a:solidFill>
                <a:latin typeface="Times New Roman"/>
                <a:cs typeface="Times New Roman"/>
              </a:defRPr>
            </a:lvl4pPr>
            <a:lvl5pPr marL="1476000">
              <a:spcBef>
                <a:spcPts val="600"/>
              </a:spcBef>
              <a:buClr>
                <a:srgbClr val="000099"/>
              </a:buClr>
              <a:defRPr sz="2200" baseline="0">
                <a:solidFill>
                  <a:schemeClr val="accent4">
                    <a:lumMod val="75000"/>
                    <a:lumOff val="25000"/>
                  </a:schemeClr>
                </a:solidFill>
                <a:latin typeface="Times New Roman"/>
                <a:cs typeface="Times New Roman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9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00E9A174-C54E-B34A-9196-A75F4CB4FB6D}" type="datetime1">
              <a:rPr lang="fr-FR" smtClean="0"/>
              <a:t>10/05/2022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F29DE5DE-F4D4-4A46-82F3-FD6E74D256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43001" y="4969960"/>
            <a:ext cx="7267575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fontScale="92500" lnSpcReduction="20000"/>
          </a:bodyPr>
          <a:lstStyle/>
          <a:p>
            <a:pPr algn="ctr"/>
            <a:endParaRPr lang="en-US" sz="2000">
              <a:solidFill>
                <a:srgbClr val="000090"/>
              </a:solidFill>
              <a:effectLst/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8188625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0676" y="1029229"/>
            <a:ext cx="4221163" cy="4254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4238" y="1029229"/>
            <a:ext cx="4221162" cy="4254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0A46C-341C-9D4F-8D44-B6A0549A9163}" type="datetime1">
              <a:rPr lang="fr-FR" smtClean="0"/>
              <a:t>10/05/2022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7D2F7-FE68-4138-84ED-CD6E32087C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5678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25ED5-761C-F94B-B7E8-B9EDE1C9B13D}" type="datetime1">
              <a:rPr lang="fr-FR" smtClean="0"/>
              <a:t>10/05/2022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23A8A-3E60-4784-9B79-FC02E1158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31260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092CE-8436-6545-B49B-063D82601D4C}" type="datetime1">
              <a:rPr lang="fr-FR" smtClean="0"/>
              <a:t>10/05/2022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5F85B-DE9B-424A-8F26-BC2743380B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99637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B9464-B7B0-0548-9806-329FDF0213F0}" type="datetime1">
              <a:rPr lang="fr-FR" smtClean="0"/>
              <a:t>10/05/2022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135A6-AA3E-4DB7-8830-AD9F0AC22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63675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D1604-26AB-AA41-81CB-E06F1A95826C}" type="datetime1">
              <a:rPr lang="fr-FR" smtClean="0"/>
              <a:t>10/05/2022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52CE1-0AB6-47AC-808B-1CBE3196E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0366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D61C8-C948-634E-894E-D74435D65BA5}" type="datetime1">
              <a:rPr lang="fr-FR" smtClean="0"/>
              <a:t>10/05/2022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A2FD3-A6B2-4559-B6C0-425877B9C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7814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BBBE7-5456-FD47-B275-30D39A691F3E}" type="datetime1">
              <a:rPr lang="fr-FR" smtClean="0"/>
              <a:t>10/05/2022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68D19-9F7A-4B1E-986A-F9C94261C4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096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336551" y="133615"/>
            <a:ext cx="7681913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291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6551" y="862542"/>
            <a:ext cx="8594725" cy="4450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 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55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6551" y="5382285"/>
            <a:ext cx="19050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fld id="{96172964-3F5A-7848-A00F-FDDAE47FD9A8}" type="datetime1">
              <a:rPr lang="fr-FR" smtClean="0"/>
              <a:t>10/05/2022</a:t>
            </a:fld>
            <a:endParaRPr lang="en-US"/>
          </a:p>
        </p:txBody>
      </p:sp>
      <p:sp>
        <p:nvSpPr>
          <p:cNvPr id="655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44838" y="5400146"/>
            <a:ext cx="28956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60541" y="5409076"/>
            <a:ext cx="1763395" cy="236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A75E4A28-20FA-4134-ACBF-F00684C62E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>
            <a:off x="474664" y="670719"/>
            <a:ext cx="7550150" cy="0"/>
          </a:xfrm>
          <a:prstGeom prst="line">
            <a:avLst/>
          </a:prstGeom>
          <a:gradFill rotWithShape="1">
            <a:gsLst>
              <a:gs pos="0">
                <a:srgbClr val="FFFFFF"/>
              </a:gs>
              <a:gs pos="100000">
                <a:srgbClr val="ADB4F9"/>
              </a:gs>
            </a:gsLst>
            <a:lin ang="0" scaled="1"/>
          </a:gradFill>
          <a:ln w="6350" cap="flat" cmpd="sng" algn="ctr">
            <a:solidFill>
              <a:schemeClr val="bg2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9145" y="133615"/>
            <a:ext cx="480060" cy="60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812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002060"/>
          </a:solidFill>
          <a:latin typeface="Times New Roman"/>
          <a:ea typeface="+mj-ea"/>
          <a:cs typeface="Times New Roman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555555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555555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555555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555555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0000"/>
        <a:buFont typeface="Wingdings" pitchFamily="2" charset="2"/>
        <a:buChar char="n"/>
        <a:defRPr sz="2400">
          <a:solidFill>
            <a:schemeClr val="tx1">
              <a:lumMod val="85000"/>
              <a:lumOff val="15000"/>
            </a:schemeClr>
          </a:solidFill>
          <a:latin typeface="Times New Roman"/>
          <a:ea typeface="+mn-ea"/>
          <a:cs typeface="Times New Roman"/>
        </a:defRPr>
      </a:lvl1pPr>
      <a:lvl2pPr marL="647700" indent="-285750" algn="l" rtl="0" eaLnBrk="0" fontAlgn="base" hangingPunct="0">
        <a:lnSpc>
          <a:spcPct val="110000"/>
        </a:lnSpc>
        <a:spcBef>
          <a:spcPts val="300"/>
        </a:spcBef>
        <a:spcAft>
          <a:spcPct val="0"/>
        </a:spcAft>
        <a:buClr>
          <a:srgbClr val="3333CC"/>
        </a:buClr>
        <a:buSzPct val="55000"/>
        <a:buFont typeface="Wingdings" pitchFamily="2" charset="2"/>
        <a:buChar char="n"/>
        <a:defRPr sz="2200">
          <a:solidFill>
            <a:srgbClr val="3366FF"/>
          </a:solidFill>
          <a:latin typeface="Times New Roman"/>
          <a:cs typeface="Times New Roman"/>
        </a:defRPr>
      </a:lvl2pPr>
      <a:lvl3pPr marL="898525" indent="-22860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rgbClr val="4D4D4D"/>
        </a:buClr>
        <a:buSzPct val="50000"/>
        <a:buFont typeface="Wingdings" pitchFamily="2" charset="2"/>
        <a:buChar char="n"/>
        <a:defRPr sz="2200">
          <a:solidFill>
            <a:srgbClr val="008000"/>
          </a:solidFill>
          <a:latin typeface="Times New Roman"/>
          <a:cs typeface="Times New Roman"/>
        </a:defRPr>
      </a:lvl3pPr>
      <a:lvl4pPr marL="1187450" indent="-228600" algn="l" rtl="0" eaLnBrk="0" fontAlgn="base" hangingPunct="0">
        <a:spcBef>
          <a:spcPct val="20000"/>
        </a:spcBef>
        <a:spcAft>
          <a:spcPct val="0"/>
        </a:spcAft>
        <a:buClr>
          <a:srgbClr val="C00000"/>
        </a:buClr>
        <a:buSzPct val="70000"/>
        <a:buFont typeface="Times New Roman" pitchFamily="18" charset="0"/>
        <a:buChar char="►"/>
        <a:defRPr sz="2200">
          <a:solidFill>
            <a:srgbClr val="FF0000"/>
          </a:solidFill>
          <a:latin typeface="Times New Roman"/>
          <a:cs typeface="Times New Roman"/>
        </a:defRPr>
      </a:lvl4pPr>
      <a:lvl5pPr marL="15113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defRPr sz="1600">
          <a:solidFill>
            <a:srgbClr val="666699"/>
          </a:solidFill>
          <a:latin typeface="Times New Roman"/>
          <a:cs typeface="Times New Roman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defRPr sz="2000">
          <a:solidFill>
            <a:srgbClr val="CC0000"/>
          </a:solidFill>
          <a:latin typeface="Tahoma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defRPr sz="2000">
          <a:solidFill>
            <a:srgbClr val="CC0000"/>
          </a:solidFill>
          <a:latin typeface="Tahoma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defRPr sz="2000">
          <a:solidFill>
            <a:srgbClr val="CC0000"/>
          </a:solidFill>
          <a:latin typeface="Tahoma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defRPr sz="2000">
          <a:solidFill>
            <a:srgbClr val="CC0000"/>
          </a:solidFill>
          <a:latin typeface="Tahom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14.pn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BE982D-D4B0-2E4D-9170-665266DA1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58BB73-4085-034E-B225-C3BC2FDBAD30}" type="datetime1">
              <a:rPr lang="fr-FR" smtClean="0"/>
              <a:t>10/05/2022</a:t>
            </a:fld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4C701E3-8DA5-CC49-8749-957BCDCE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283" y="3223308"/>
            <a:ext cx="7687434" cy="1298817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002060"/>
                </a:solidFill>
                <a:latin typeface="Times New Roman"/>
                <a:ea typeface="+mj-ea"/>
                <a:cs typeface="Times New Roman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55555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55555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55555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rgbClr val="555555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rgbClr val="071061"/>
                </a:solidFill>
                <a:latin typeface="+mn-lt"/>
                <a:ea typeface="+mn-ea"/>
                <a:cs typeface="+mn-cs"/>
              </a:rPr>
              <a:t>Dimuon production</a:t>
            </a: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rgbClr val="071061"/>
                </a:solidFill>
                <a:latin typeface="+mn-lt"/>
                <a:ea typeface="+mn-ea"/>
                <a:cs typeface="+mn-cs"/>
              </a:rPr>
              <a:t>with RF separated beams </a:t>
            </a:r>
            <a:endParaRPr lang="fr-FR" dirty="0">
              <a:solidFill>
                <a:srgbClr val="07106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10B2435C-9CA7-424D-B3FE-50ECE5D385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1517" y="4210468"/>
            <a:ext cx="7260966" cy="129881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endParaRPr lang="en-US" sz="2000" dirty="0">
              <a:solidFill>
                <a:srgbClr val="071061"/>
              </a:solidFill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2000" dirty="0">
                <a:solidFill>
                  <a:srgbClr val="071061"/>
                </a:solidFill>
              </a:rPr>
              <a:t>Stephane Platchkov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n-US" sz="1400" dirty="0">
                <a:solidFill>
                  <a:srgbClr val="071061"/>
                </a:solidFill>
              </a:rPr>
              <a:t>Paris-Saclay University, CEA/IRFU, France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endParaRPr lang="en-US" sz="1400" dirty="0">
              <a:solidFill>
                <a:srgbClr val="07106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E1209A-6308-8209-A08B-5633EC260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99783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953FF78-FF5D-375B-A59B-88A36B9D7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647370-157F-9009-3FF9-019DC2545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9DE5DE-F4D4-4A46-82F3-FD6E74D2565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15879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20707-1F2C-B373-B3E9-929E01298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on RF separated K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26B98B-BE63-ABF7-D5C8-0EBF178F78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05" y="900885"/>
            <a:ext cx="8724368" cy="4411975"/>
          </a:xfrm>
        </p:spPr>
        <p:txBody>
          <a:bodyPr>
            <a:normAutofit/>
          </a:bodyPr>
          <a:lstStyle/>
          <a:p>
            <a:r>
              <a:rPr lang="en-US" sz="2200" dirty="0"/>
              <a:t>Drell-Yan data: very limited statistics</a:t>
            </a:r>
          </a:p>
          <a:p>
            <a:pPr lvl="1">
              <a:spcBef>
                <a:spcPts val="900"/>
              </a:spcBef>
            </a:pPr>
            <a:r>
              <a:rPr lang="en-US" sz="2000" dirty="0"/>
              <a:t>Only marginal improvement of the available data</a:t>
            </a:r>
          </a:p>
          <a:p>
            <a:pPr lvl="1"/>
            <a:endParaRPr lang="en-US" dirty="0"/>
          </a:p>
          <a:p>
            <a:r>
              <a:rPr lang="en-US" sz="2200" dirty="0"/>
              <a:t>Charmonium production: mass resolution=&gt; good J/𝜓 and 𝜓’ separation </a:t>
            </a:r>
          </a:p>
          <a:p>
            <a:pPr lvl="1">
              <a:spcBef>
                <a:spcPts val="900"/>
              </a:spcBef>
            </a:pPr>
            <a:r>
              <a:rPr lang="en-US" sz="2000" dirty="0"/>
              <a:t>J/𝜓 production: can be used to determine the kaon valence PDF with very good accuracy</a:t>
            </a:r>
          </a:p>
          <a:p>
            <a:pPr lvl="1"/>
            <a:r>
              <a:rPr lang="en-US" sz="2000" dirty="0"/>
              <a:t>𝜓’ production: has never been measured with kaon beams. Brings information on the kaon structure </a:t>
            </a:r>
          </a:p>
          <a:p>
            <a:pPr lvl="1"/>
            <a:r>
              <a:rPr lang="en-US" sz="2000" dirty="0"/>
              <a:t>χ</a:t>
            </a:r>
            <a:r>
              <a:rPr lang="en-US" sz="2000" baseline="-25000" dirty="0"/>
              <a:t>c</a:t>
            </a:r>
            <a:r>
              <a:rPr lang="en-US" sz="2000" dirty="0"/>
              <a:t> production: never measured for kaons; can be done by detecting  photons in coincidence.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F2080B-C34D-20CF-A438-6097125CD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EB6E0A-AF1E-3848-8548-4386B1199EDE}" type="datetime1">
              <a:rPr lang="fr-FR" smtClean="0"/>
              <a:t>10/05/2022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E932F-2D07-EE51-5B6B-9DEF3F364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F5C7B-57B7-CDB9-6B7F-32578C75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9DE5DE-F4D4-4A46-82F3-FD6E74D2565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3784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0E7E1-83FB-21A9-B8F9-1BFE9FBFA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RF-separated beam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1B0162-BA49-BB66-4E79-2A5F4C8194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6505" y="900885"/>
                <a:ext cx="8474985" cy="4411975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RF kaons: expected parameters… </a:t>
                </a:r>
              </a:p>
              <a:p>
                <a:pPr lvl="1"/>
                <a:r>
                  <a:rPr lang="en-US" dirty="0"/>
                  <a:t>Energy: up to 80 GeV</a:t>
                </a:r>
              </a:p>
              <a:p>
                <a:pPr lvl="1"/>
                <a:r>
                  <a:rPr lang="en-US" dirty="0"/>
                  <a:t>Flux: ~5x10</a:t>
                </a:r>
                <a:r>
                  <a:rPr lang="en-US" baseline="30000" dirty="0"/>
                  <a:t>5   </a:t>
                </a:r>
                <a:r>
                  <a:rPr lang="en-US" dirty="0"/>
                  <a:t>kaons/s (instead of  ~40 more, optimistically assumed)</a:t>
                </a:r>
              </a:p>
              <a:p>
                <a:pPr lvl="1"/>
                <a:endParaRPr lang="en-US" baseline="30000" dirty="0"/>
              </a:p>
              <a:p>
                <a:r>
                  <a:rPr lang="en-US" dirty="0"/>
                  <a:t>Corollary</a:t>
                </a:r>
              </a:p>
              <a:p>
                <a:pPr lvl="1"/>
                <a:r>
                  <a:rPr lang="en-US" dirty="0"/>
                  <a:t>Drell-Yan measurements: no significant improvement vs available data </a:t>
                </a:r>
              </a:p>
              <a:p>
                <a:pPr lvl="1"/>
                <a:r>
                  <a:rPr lang="en-US" dirty="0"/>
                  <a:t>Charmonium measurements: much larger cross sections =&gt; yes, possible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Thinking positive…</a:t>
                </a:r>
              </a:p>
              <a:p>
                <a:pPr lvl="1"/>
                <a:r>
                  <a:rPr lang="en-US" dirty="0"/>
                  <a:t>Low intensity allows for an open spectrometer =&gt; better mass resolution</a:t>
                </a:r>
              </a:p>
              <a:p>
                <a:pPr lvl="1"/>
                <a:r>
                  <a:rPr lang="en-US" dirty="0"/>
                  <a:t>At lower energies the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dirty="0"/>
                  <a:t> term (in J/𝜓 prod.) becomes dominant (vs </a:t>
                </a:r>
                <a:r>
                  <a:rPr lang="en-US" i="1" dirty="0"/>
                  <a:t>gg</a:t>
                </a:r>
                <a:r>
                  <a:rPr lang="en-US" dirty="0"/>
                  <a:t>) 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1B0162-BA49-BB66-4E79-2A5F4C8194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6505" y="900885"/>
                <a:ext cx="8474985" cy="4411975"/>
              </a:xfrm>
              <a:blipFill>
                <a:blip r:embed="rId2"/>
                <a:stretch>
                  <a:fillRect l="-150" t="-11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A5C31-C76C-77E2-6D5D-49306825E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9301D1-7547-C341-A4BF-2CFCB1853367}" type="datetime1">
              <a:rPr lang="fr-FR" smtClean="0"/>
              <a:t>10/05/2022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E15E7-9C55-5DF1-1B7D-D2E632F85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6BF97-2C22-D87B-E096-486AFD683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9DE5DE-F4D4-4A46-82F3-FD6E74D2565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12107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9E499-CDEE-701C-4548-ED1A86AD1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celebrated 40y old kaon data from NA3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A33E7-4480-4D47-2C36-6729A9820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Kaon DY data (actually a K/𝜋 ratio)</a:t>
            </a:r>
          </a:p>
          <a:p>
            <a:pPr lvl="1"/>
            <a:r>
              <a:rPr lang="en-US" sz="2000" dirty="0"/>
              <a:t>only information on the kaon PDF. </a:t>
            </a:r>
          </a:p>
          <a:p>
            <a:pPr lvl="1"/>
            <a:r>
              <a:rPr lang="en-US" sz="2000" dirty="0"/>
              <a:t>AMBER RF: marginal improvement…</a:t>
            </a:r>
          </a:p>
          <a:p>
            <a:pPr lvl="1"/>
            <a:r>
              <a:rPr lang="en-US" sz="2000" dirty="0"/>
              <a:t>A good news: K</a:t>
            </a:r>
            <a:r>
              <a:rPr lang="en-US" sz="2000" baseline="30000" dirty="0"/>
              <a:t>− </a:t>
            </a:r>
            <a:r>
              <a:rPr lang="en-US" sz="2000" dirty="0"/>
              <a:t>and 𝜋</a:t>
            </a:r>
            <a:r>
              <a:rPr lang="en-US" sz="2000" baseline="30000" dirty="0"/>
              <a:t>−</a:t>
            </a:r>
            <a:r>
              <a:rPr lang="en-US" sz="2000" dirty="0"/>
              <a:t> same beam </a:t>
            </a:r>
          </a:p>
          <a:p>
            <a:pPr lvl="1"/>
            <a:endParaRPr lang="en-US" dirty="0"/>
          </a:p>
          <a:p>
            <a:r>
              <a:rPr lang="en-US" dirty="0"/>
              <a:t>Kaon-induced J/𝜓 production data</a:t>
            </a:r>
          </a:p>
          <a:p>
            <a:pPr lvl="1"/>
            <a:r>
              <a:rPr lang="en-US" sz="2000" dirty="0"/>
              <a:t>also from NA3, no PDF information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83D00-A65B-8E43-66C6-79E02496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0DAE8F-64FB-8A40-96C8-790957306EEC}" type="datetime1">
              <a:rPr lang="fr-FR" smtClean="0"/>
              <a:t>10/05/2022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F27312-18AB-BC05-F9F5-5144A9132E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" b="25949"/>
          <a:stretch/>
        </p:blipFill>
        <p:spPr>
          <a:xfrm>
            <a:off x="5461267" y="1415285"/>
            <a:ext cx="3346228" cy="33988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6D58F8-D8C8-2293-85FE-76C835875CE9}"/>
              </a:ext>
            </a:extLst>
          </p:cNvPr>
          <p:cNvSpPr txBox="1"/>
          <p:nvPr/>
        </p:nvSpPr>
        <p:spPr>
          <a:xfrm>
            <a:off x="6342413" y="1010047"/>
            <a:ext cx="1929917" cy="405238"/>
          </a:xfrm>
          <a:prstGeom prst="rect">
            <a:avLst/>
          </a:prstGeom>
          <a:noFill/>
          <a:ln>
            <a:solidFill>
              <a:schemeClr val="bg2">
                <a:lumMod val="75000"/>
                <a:lumOff val="25000"/>
              </a:schemeClr>
            </a:solidFill>
          </a:ln>
          <a:effectLst/>
        </p:spPr>
        <p:txBody>
          <a:bodyPr wrap="square" rtlCol="0">
            <a:noAutofit/>
          </a:bodyPr>
          <a:lstStyle/>
          <a:p>
            <a:pPr algn="ctr"/>
            <a:r>
              <a:rPr lang="en-GB" sz="1600">
                <a:solidFill>
                  <a:srgbClr val="800000"/>
                </a:solidFill>
                <a:effectLst/>
                <a:latin typeface="Times New Roman"/>
                <a:cs typeface="Times New Roman"/>
              </a:rPr>
              <a:t>NA3, </a:t>
            </a:r>
            <a:r>
              <a:rPr lang="en-GB" sz="1600" dirty="0">
                <a:solidFill>
                  <a:srgbClr val="800000"/>
                </a:solidFill>
                <a:effectLst/>
                <a:latin typeface="Times New Roman"/>
                <a:cs typeface="Times New Roman"/>
              </a:rPr>
              <a:t>CERN 1980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DEF336A-32F3-A794-726B-9EFA61AE0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0D45C3C-2C42-5D6E-7AF8-8AB77AD2B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9DE5DE-F4D4-4A46-82F3-FD6E74D2565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67974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24CB99B8-1A69-7484-3496-5BB6ADF95E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0271" y="985233"/>
            <a:ext cx="5115896" cy="2950144"/>
          </a:xfr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8D7BBDA-B317-ED5D-4D73-F379DBD98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energy dependence: 190 GeV vs 80 GeV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87190-37B8-15CE-27A9-2575E1FEB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C45B95-36D8-CE48-BA5C-CD1A3E7A64DE}" type="datetime1">
              <a:rPr lang="fr-FR" smtClean="0"/>
              <a:t>10/05/2022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6FF677-B086-A949-D031-9F5013B54EA3}"/>
                  </a:ext>
                </a:extLst>
              </p:cNvPr>
              <p:cNvSpPr txBox="1"/>
              <p:nvPr/>
            </p:nvSpPr>
            <p:spPr>
              <a:xfrm>
                <a:off x="1700613" y="4107201"/>
                <a:ext cx="6477712" cy="75084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normAutofit/>
              </a:bodyPr>
              <a:lstStyle/>
              <a:p>
                <a:r>
                  <a:rPr lang="en-US" sz="2000" dirty="0">
                    <a:solidFill>
                      <a:schemeClr val="bg2">
                        <a:lumMod val="90000"/>
                        <a:lumOff val="10000"/>
                      </a:schemeClr>
                    </a:solidFill>
                    <a:latin typeface="Times New Roman"/>
                    <a:cs typeface="Times New Roman"/>
                  </a:rPr>
                  <a:t>Lower energy = smaller cross section, but also:</a:t>
                </a:r>
              </a:p>
              <a:p>
                <a:r>
                  <a:rPr lang="en-US" sz="2000" dirty="0">
                    <a:solidFill>
                      <a:schemeClr val="bg2">
                        <a:lumMod val="90000"/>
                        <a:lumOff val="10000"/>
                      </a:schemeClr>
                    </a:solidFill>
                    <a:latin typeface="Times New Roman"/>
                    <a:cs typeface="Times New Roman"/>
                  </a:rPr>
                  <a:t>much smaller </a:t>
                </a:r>
                <a:r>
                  <a:rPr lang="en-US" sz="2000" i="1" dirty="0">
                    <a:solidFill>
                      <a:schemeClr val="bg2">
                        <a:lumMod val="90000"/>
                        <a:lumOff val="10000"/>
                      </a:schemeClr>
                    </a:solidFill>
                    <a:latin typeface="Times New Roman"/>
                    <a:cs typeface="Times New Roman"/>
                  </a:rPr>
                  <a:t>gg</a:t>
                </a:r>
                <a:r>
                  <a:rPr lang="en-US" sz="2000" dirty="0">
                    <a:solidFill>
                      <a:schemeClr val="bg2">
                        <a:lumMod val="90000"/>
                        <a:lumOff val="10000"/>
                      </a:schemeClr>
                    </a:solidFill>
                    <a:latin typeface="Times New Roman"/>
                    <a:cs typeface="Times New Roman"/>
                  </a:rPr>
                  <a:t> contribution; 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solidFill>
                          <a:schemeClr val="bg2">
                            <a:lumMod val="90000"/>
                            <a:lumOff val="10000"/>
                          </a:schemeClr>
                        </a:solidFill>
                        <a:latin typeface="Cambria Math" panose="02040503050406030204" pitchFamily="18" charset="0"/>
                        <a:cs typeface="Times New Roman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sz="2000" i="1" dirty="0" smtClean="0">
                            <a:solidFill>
                              <a:schemeClr val="bg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accPr>
                      <m:e>
                        <m:r>
                          <a:rPr lang="fr-FR" sz="2000" b="0" i="1" dirty="0" smtClean="0">
                            <a:solidFill>
                              <a:schemeClr val="bg2">
                                <a:lumMod val="90000"/>
                                <a:lumOff val="10000"/>
                              </a:schemeClr>
                            </a:solidFill>
                            <a:latin typeface="Cambria Math" panose="02040503050406030204" pitchFamily="18" charset="0"/>
                            <a:cs typeface="Times New Roman"/>
                          </a:rPr>
                          <m:t>𝑞</m:t>
                        </m:r>
                      </m:e>
                    </m:acc>
                  </m:oMath>
                </a14:m>
                <a:r>
                  <a:rPr lang="en-US" sz="2000" dirty="0">
                    <a:solidFill>
                      <a:schemeClr val="bg2">
                        <a:lumMod val="90000"/>
                        <a:lumOff val="10000"/>
                      </a:schemeClr>
                    </a:solidFill>
                    <a:latin typeface="Times New Roman"/>
                    <a:cs typeface="Times New Roman"/>
                  </a:rPr>
                  <a:t> term is dominant </a:t>
                </a:r>
              </a:p>
              <a:p>
                <a:pPr algn="ctr"/>
                <a:endParaRPr lang="en-US" sz="2000" dirty="0">
                  <a:solidFill>
                    <a:schemeClr val="bg2">
                      <a:lumMod val="90000"/>
                      <a:lumOff val="10000"/>
                    </a:schemeClr>
                  </a:solidFill>
                  <a:effectLst/>
                  <a:latin typeface="Times New Roman"/>
                  <a:cs typeface="Times New Roman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26FF677-B086-A949-D031-9F5013B54E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0613" y="4107201"/>
                <a:ext cx="6477712" cy="750844"/>
              </a:xfrm>
              <a:prstGeom prst="rect">
                <a:avLst/>
              </a:prstGeom>
              <a:blipFill>
                <a:blip r:embed="rId3"/>
                <a:stretch>
                  <a:fillRect l="-977" t="-5000" b="-833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280C52CC-1C5D-B3C2-A142-CEFA4511B84E}"/>
              </a:ext>
            </a:extLst>
          </p:cNvPr>
          <p:cNvGrpSpPr/>
          <p:nvPr/>
        </p:nvGrpSpPr>
        <p:grpSpPr>
          <a:xfrm>
            <a:off x="5814089" y="1092200"/>
            <a:ext cx="3098736" cy="2852479"/>
            <a:chOff x="5814089" y="1092200"/>
            <a:chExt cx="3098736" cy="285247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4F3838E-31AB-B2FF-5672-DC38DB04C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14089" y="1092200"/>
              <a:ext cx="3098736" cy="285247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036B01A-6625-A61C-0692-B01F92D2DE89}"/>
                </a:ext>
              </a:extLst>
            </p:cNvPr>
            <p:cNvSpPr/>
            <p:nvPr/>
          </p:nvSpPr>
          <p:spPr bwMode="auto">
            <a:xfrm>
              <a:off x="7142526" y="2857500"/>
              <a:ext cx="1512377" cy="47049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DF11177-3AF0-82F7-549B-611CAA50CA9A}"/>
                </a:ext>
              </a:extLst>
            </p:cNvPr>
            <p:cNvSpPr/>
            <p:nvPr/>
          </p:nvSpPr>
          <p:spPr bwMode="auto">
            <a:xfrm>
              <a:off x="6485860" y="1233377"/>
              <a:ext cx="393405" cy="78680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FCDB92B-AF62-65FF-DE13-CF96AF3760FA}"/>
                </a:ext>
              </a:extLst>
            </p:cNvPr>
            <p:cNvSpPr/>
            <p:nvPr/>
          </p:nvSpPr>
          <p:spPr bwMode="auto">
            <a:xfrm>
              <a:off x="6677247" y="1524652"/>
              <a:ext cx="308344" cy="49553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BD57979-69FC-1CA8-FBFD-7F999C174C25}"/>
              </a:ext>
            </a:extLst>
          </p:cNvPr>
          <p:cNvSpPr txBox="1"/>
          <p:nvPr/>
        </p:nvSpPr>
        <p:spPr>
          <a:xfrm>
            <a:off x="738761" y="888335"/>
            <a:ext cx="1020725" cy="338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fontScale="85000" lnSpcReduction="10000"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Times New Roman"/>
                <a:cs typeface="Times New Roman"/>
              </a:rPr>
              <a:t>190 GeV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85C194-E546-0107-0CDF-CB529F1E7412}"/>
              </a:ext>
            </a:extLst>
          </p:cNvPr>
          <p:cNvSpPr txBox="1"/>
          <p:nvPr/>
        </p:nvSpPr>
        <p:spPr>
          <a:xfrm>
            <a:off x="3309286" y="888335"/>
            <a:ext cx="1020725" cy="338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fontScale="92500" lnSpcReduction="20000"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Times New Roman"/>
                <a:cs typeface="Times New Roman"/>
              </a:rPr>
              <a:t>80 GeV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E68C7B4-D28C-8A4C-2879-1534D8340263}"/>
              </a:ext>
            </a:extLst>
          </p:cNvPr>
          <p:cNvCxnSpPr>
            <a:cxnSpLocks/>
          </p:cNvCxnSpPr>
          <p:nvPr/>
        </p:nvCxnSpPr>
        <p:spPr bwMode="auto">
          <a:xfrm flipV="1">
            <a:off x="6918384" y="2265716"/>
            <a:ext cx="0" cy="657807"/>
          </a:xfrm>
          <a:prstGeom prst="straightConnector1">
            <a:avLst/>
          </a:prstGeom>
          <a:gradFill rotWithShape="1">
            <a:gsLst>
              <a:gs pos="0">
                <a:srgbClr val="FFFFFF"/>
              </a:gs>
              <a:gs pos="100000">
                <a:srgbClr val="ADB4F9"/>
              </a:gs>
            </a:gsLst>
            <a:lin ang="0" scaled="1"/>
          </a:gra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D9AE4B4-211E-770B-3082-8A6B24C40537}"/>
              </a:ext>
            </a:extLst>
          </p:cNvPr>
          <p:cNvCxnSpPr>
            <a:cxnSpLocks/>
          </p:cNvCxnSpPr>
          <p:nvPr/>
        </p:nvCxnSpPr>
        <p:spPr bwMode="auto">
          <a:xfrm flipV="1">
            <a:off x="7222677" y="2020186"/>
            <a:ext cx="0" cy="818541"/>
          </a:xfrm>
          <a:prstGeom prst="straightConnector1">
            <a:avLst/>
          </a:prstGeom>
          <a:gradFill rotWithShape="1">
            <a:gsLst>
              <a:gs pos="0">
                <a:srgbClr val="FFFFFF"/>
              </a:gs>
              <a:gs pos="100000">
                <a:srgbClr val="ADB4F9"/>
              </a:gs>
            </a:gsLst>
            <a:lin ang="0" scaled="1"/>
          </a:gra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5A0139F-578B-1B54-EB44-7B0F75700329}"/>
                  </a:ext>
                </a:extLst>
              </p:cNvPr>
              <p:cNvSpPr txBox="1"/>
              <p:nvPr/>
            </p:nvSpPr>
            <p:spPr>
              <a:xfrm>
                <a:off x="756015" y="1725693"/>
                <a:ext cx="548640" cy="37195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noAutofit/>
              </a:bodyPr>
              <a:lstStyle/>
              <a:p>
                <a:pPr algn="ctr" defTabSz="3429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dirty="0">
                          <a:solidFill>
                            <a:srgbClr val="1A3260">
                              <a:lumMod val="60000"/>
                              <a:lumOff val="40000"/>
                            </a:srgbClr>
                          </a:solidFill>
                          <a:latin typeface="Cambria Math" panose="02040503050406030204" pitchFamily="18" charset="0"/>
                          <a:cs typeface="Times New Roman"/>
                        </a:rPr>
                        <m:t>𝑞</m:t>
                      </m:r>
                      <m:acc>
                        <m:accPr>
                          <m:chr m:val="̅"/>
                          <m:ctrlPr>
                            <a:rPr lang="en-US" sz="1500" i="1" dirty="0">
                              <a:solidFill>
                                <a:srgbClr val="1A3260">
                                  <a:lumMod val="60000"/>
                                  <a:lumOff val="40000"/>
                                </a:srgbClr>
                              </a:solidFill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accPr>
                        <m:e>
                          <m:r>
                            <a:rPr lang="fr-FR" sz="1500" i="1" dirty="0">
                              <a:solidFill>
                                <a:srgbClr val="1A3260">
                                  <a:lumMod val="60000"/>
                                  <a:lumOff val="40000"/>
                                </a:srgbClr>
                              </a:solidFill>
                              <a:latin typeface="Cambria Math" panose="02040503050406030204" pitchFamily="18" charset="0"/>
                              <a:cs typeface="Times New Roman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en-US" sz="1500" dirty="0">
                  <a:solidFill>
                    <a:srgbClr val="1A3260">
                      <a:lumMod val="60000"/>
                      <a:lumOff val="40000"/>
                    </a:srgbClr>
                  </a:solidFill>
                  <a:latin typeface="Times New Roman Antimatter" charset="0"/>
                  <a:ea typeface="Times New Roman Antimatter" charset="0"/>
                  <a:cs typeface="Times New Roman Antimatter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5A0139F-578B-1B54-EB44-7B0F75700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15" y="1725693"/>
                <a:ext cx="548640" cy="37195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6A1E1F5F-9903-FC02-F310-CE6F40AC7394}"/>
              </a:ext>
            </a:extLst>
          </p:cNvPr>
          <p:cNvSpPr txBox="1"/>
          <p:nvPr/>
        </p:nvSpPr>
        <p:spPr>
          <a:xfrm>
            <a:off x="2070567" y="2426983"/>
            <a:ext cx="548640" cy="37195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Autofit/>
          </a:bodyPr>
          <a:lstStyle/>
          <a:p>
            <a:pPr algn="ctr" defTabSz="342900"/>
            <a:r>
              <a:rPr lang="en-US" sz="1500" dirty="0">
                <a:solidFill>
                  <a:srgbClr val="FF0000"/>
                </a:solidFill>
                <a:latin typeface="Times New Roman"/>
                <a:cs typeface="Times New Roman"/>
              </a:rPr>
              <a:t>gg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C2C438-2818-C75C-EB3E-8D2DB262C67D}"/>
              </a:ext>
            </a:extLst>
          </p:cNvPr>
          <p:cNvSpPr txBox="1"/>
          <p:nvPr/>
        </p:nvSpPr>
        <p:spPr>
          <a:xfrm>
            <a:off x="4327652" y="2429456"/>
            <a:ext cx="548640" cy="37195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Autofit/>
          </a:bodyPr>
          <a:lstStyle/>
          <a:p>
            <a:pPr algn="ctr" defTabSz="342900"/>
            <a:r>
              <a:rPr lang="en-US" sz="1500" dirty="0">
                <a:solidFill>
                  <a:srgbClr val="FF0000"/>
                </a:solidFill>
                <a:latin typeface="Times New Roman"/>
                <a:cs typeface="Times New Roman"/>
              </a:rPr>
              <a:t>gg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29BC769-6767-1FEB-830B-12F3CAC20F25}"/>
                  </a:ext>
                </a:extLst>
              </p:cNvPr>
              <p:cNvSpPr txBox="1"/>
              <p:nvPr/>
            </p:nvSpPr>
            <p:spPr>
              <a:xfrm>
                <a:off x="3461354" y="2135752"/>
                <a:ext cx="358295" cy="25269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 anchor="b">
                <a:noAutofit/>
              </a:bodyPr>
              <a:lstStyle/>
              <a:p>
                <a:pPr algn="ctr" defTabSz="3429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dirty="0">
                          <a:solidFill>
                            <a:srgbClr val="1A3260">
                              <a:lumMod val="60000"/>
                              <a:lumOff val="40000"/>
                            </a:srgbClr>
                          </a:solidFill>
                          <a:latin typeface="Cambria Math" panose="02040503050406030204" pitchFamily="18" charset="0"/>
                          <a:cs typeface="Times New Roman"/>
                        </a:rPr>
                        <m:t>𝑞</m:t>
                      </m:r>
                      <m:acc>
                        <m:accPr>
                          <m:chr m:val="̅"/>
                          <m:ctrlPr>
                            <a:rPr lang="en-US" sz="1500" i="1" dirty="0">
                              <a:solidFill>
                                <a:srgbClr val="1A3260">
                                  <a:lumMod val="60000"/>
                                  <a:lumOff val="40000"/>
                                </a:srgbClr>
                              </a:solidFill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accPr>
                        <m:e>
                          <m:r>
                            <a:rPr lang="fr-FR" sz="1500" i="1" dirty="0">
                              <a:solidFill>
                                <a:srgbClr val="1A3260">
                                  <a:lumMod val="60000"/>
                                  <a:lumOff val="40000"/>
                                </a:srgbClr>
                              </a:solidFill>
                              <a:latin typeface="Cambria Math" panose="02040503050406030204" pitchFamily="18" charset="0"/>
                              <a:cs typeface="Times New Roman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en-US" sz="1500" dirty="0">
                  <a:solidFill>
                    <a:srgbClr val="1A3260">
                      <a:lumMod val="60000"/>
                      <a:lumOff val="40000"/>
                    </a:srgbClr>
                  </a:solidFill>
                  <a:latin typeface="Times New Roman Antimatter" charset="0"/>
                  <a:ea typeface="Times New Roman Antimatter" charset="0"/>
                  <a:cs typeface="Times New Roman Antimatter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29BC769-6767-1FEB-830B-12F3CAC20F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1354" y="2135752"/>
                <a:ext cx="358295" cy="252694"/>
              </a:xfrm>
              <a:prstGeom prst="rect">
                <a:avLst/>
              </a:prstGeom>
              <a:blipFill>
                <a:blip r:embed="rId6"/>
                <a:stretch>
                  <a:fillRect l="-689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325EF132-2552-4D45-1ECD-FBEEDB343CE3}"/>
              </a:ext>
            </a:extLst>
          </p:cNvPr>
          <p:cNvSpPr txBox="1"/>
          <p:nvPr/>
        </p:nvSpPr>
        <p:spPr>
          <a:xfrm>
            <a:off x="5974991" y="878820"/>
            <a:ext cx="2495372" cy="280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fontScale="70000" lnSpcReduction="20000"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Times New Roman"/>
                <a:cs typeface="Times New Roman"/>
              </a:rPr>
              <a:t>Integrated cross section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7870740-1445-3E9D-CEBD-D780408411ED}"/>
              </a:ext>
            </a:extLst>
          </p:cNvPr>
          <p:cNvSpPr/>
          <p:nvPr/>
        </p:nvSpPr>
        <p:spPr>
          <a:xfrm>
            <a:off x="5213958" y="3515035"/>
            <a:ext cx="2926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☞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talk by W.-C. Chang(Thu)</a:t>
            </a:r>
            <a:endParaRPr lang="en-US" sz="1800" dirty="0">
              <a:latin typeface="+mn-lt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8FC8B2-EADA-D065-70FB-95995C1DD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F6F2CE-2B06-3DCB-C80A-B8DCDD891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9DE5DE-F4D4-4A46-82F3-FD6E74D2565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B40EC9-AC65-91E0-7C66-8BF7C5548AC9}"/>
              </a:ext>
            </a:extLst>
          </p:cNvPr>
          <p:cNvSpPr txBox="1"/>
          <p:nvPr/>
        </p:nvSpPr>
        <p:spPr>
          <a:xfrm>
            <a:off x="7829428" y="1855402"/>
            <a:ext cx="916849" cy="2803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fontScale="55000" lnSpcReduction="20000"/>
          </a:bodyPr>
          <a:lstStyle/>
          <a:p>
            <a:pPr algn="ctr"/>
            <a:r>
              <a:rPr lang="en-US" sz="2000" dirty="0">
                <a:solidFill>
                  <a:schemeClr val="bg2">
                    <a:lumMod val="90000"/>
                    <a:lumOff val="10000"/>
                  </a:schemeClr>
                </a:solidFill>
                <a:latin typeface="Times New Roman"/>
                <a:cs typeface="Times New Roman"/>
              </a:rPr>
              <a:t>NRQCD fit</a:t>
            </a:r>
          </a:p>
        </p:txBody>
      </p:sp>
    </p:spTree>
    <p:extLst>
      <p:ext uri="{BB962C8B-B14F-4D97-AF65-F5344CB8AC3E}">
        <p14:creationId xmlns:p14="http://schemas.microsoft.com/office/powerpoint/2010/main" val="403294289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76A32-A132-33C1-CC9B-8503E464B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Beam charge dependence: K</a:t>
            </a:r>
            <a:r>
              <a:rPr lang="en-US" baseline="30000" dirty="0"/>
              <a:t>+</a:t>
            </a:r>
            <a:r>
              <a:rPr lang="en-US" dirty="0"/>
              <a:t> vs K</a:t>
            </a:r>
            <a:r>
              <a:rPr lang="en-US" baseline="30000" dirty="0"/>
              <a:t>− </a:t>
            </a:r>
            <a:r>
              <a:rPr lang="en-US" dirty="0"/>
              <a:t>80 GeV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EE4C9-8CCD-BE3A-C77B-E7C36781E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B33C57-759F-4B46-81CA-5D629E2CCBD2}" type="datetime1">
              <a:rPr lang="fr-FR" smtClean="0"/>
              <a:t>10/05/2022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57C1CAFF-CDB4-10A1-9F0D-14F7B1F5EE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6506" y="947854"/>
            <a:ext cx="5288118" cy="304945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1E4EE4A-66E4-65B7-7AAA-5A42C9ACA18A}"/>
              </a:ext>
            </a:extLst>
          </p:cNvPr>
          <p:cNvSpPr txBox="1"/>
          <p:nvPr/>
        </p:nvSpPr>
        <p:spPr>
          <a:xfrm>
            <a:off x="1700561" y="4303581"/>
            <a:ext cx="5742877" cy="79252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/>
          </a:bodyPr>
          <a:lstStyle/>
          <a:p>
            <a:r>
              <a:rPr lang="en-US" sz="2000" dirty="0">
                <a:solidFill>
                  <a:schemeClr val="bg2">
                    <a:lumMod val="90000"/>
                    <a:lumOff val="10000"/>
                  </a:schemeClr>
                </a:solidFill>
                <a:latin typeface="Times New Roman"/>
                <a:cs typeface="Times New Roman"/>
              </a:rPr>
              <a:t>The  </a:t>
            </a:r>
            <a:r>
              <a:rPr lang="en-US" sz="2000" dirty="0"/>
              <a:t>K</a:t>
            </a:r>
            <a:r>
              <a:rPr lang="en-US" sz="2000" baseline="30000" dirty="0"/>
              <a:t>+ </a:t>
            </a:r>
            <a:r>
              <a:rPr lang="en-US" sz="2000" dirty="0"/>
              <a:t>cross section is smaller than the K</a:t>
            </a:r>
            <a:r>
              <a:rPr lang="en-US" sz="2000" baseline="30000" dirty="0"/>
              <a:t>−</a:t>
            </a:r>
            <a:r>
              <a:rPr lang="en-US" sz="2000" dirty="0"/>
              <a:t> one</a:t>
            </a:r>
          </a:p>
          <a:p>
            <a:r>
              <a:rPr lang="en-US" sz="2000" dirty="0">
                <a:solidFill>
                  <a:schemeClr val="bg2">
                    <a:lumMod val="90000"/>
                    <a:lumOff val="10000"/>
                  </a:schemeClr>
                </a:solidFill>
                <a:latin typeface="Times New Roman"/>
                <a:cs typeface="Times New Roman"/>
              </a:rPr>
              <a:t>Charge symmetry: </a:t>
            </a:r>
            <a:r>
              <a:rPr lang="en-US" sz="2000" dirty="0">
                <a:solidFill>
                  <a:schemeClr val="bg2">
                    <a:lumMod val="90000"/>
                    <a:lumOff val="10000"/>
                  </a:schemeClr>
                </a:solidFill>
                <a:effectLst/>
                <a:latin typeface="Times New Roman"/>
                <a:cs typeface="Times New Roman"/>
              </a:rPr>
              <a:t>the </a:t>
            </a:r>
            <a:r>
              <a:rPr lang="en-US" sz="2000" i="1" dirty="0">
                <a:solidFill>
                  <a:schemeClr val="bg2">
                    <a:lumMod val="90000"/>
                    <a:lumOff val="10000"/>
                  </a:schemeClr>
                </a:solidFill>
                <a:effectLst/>
                <a:latin typeface="Times New Roman"/>
                <a:cs typeface="Times New Roman"/>
              </a:rPr>
              <a:t>gg</a:t>
            </a:r>
            <a:r>
              <a:rPr lang="en-US" sz="2000" dirty="0">
                <a:solidFill>
                  <a:schemeClr val="bg2">
                    <a:lumMod val="90000"/>
                    <a:lumOff val="10000"/>
                  </a:schemeClr>
                </a:solidFill>
                <a:effectLst/>
                <a:latin typeface="Times New Roman"/>
                <a:cs typeface="Times New Roman"/>
              </a:rPr>
              <a:t> contributions are equal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5BD97AA-3BB2-C687-C482-AA02B74221F2}"/>
              </a:ext>
            </a:extLst>
          </p:cNvPr>
          <p:cNvSpPr txBox="1"/>
          <p:nvPr/>
        </p:nvSpPr>
        <p:spPr>
          <a:xfrm>
            <a:off x="5863714" y="2010195"/>
            <a:ext cx="2560682" cy="4114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square" rtlCol="0">
            <a:normAutofit/>
          </a:bodyPr>
          <a:lstStyle/>
          <a:p>
            <a:pPr defTabSz="342900"/>
            <a:r>
              <a:rPr lang="en-US" sz="1800" dirty="0">
                <a:solidFill>
                  <a:srgbClr val="C00000"/>
                </a:solidFill>
                <a:latin typeface="Times New Roman"/>
                <a:cs typeface="Times New Roman"/>
              </a:rPr>
              <a:t>identical gg contributions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C9DCD75-C0AD-FCE1-9F4D-30F8AF5C35CF}"/>
              </a:ext>
            </a:extLst>
          </p:cNvPr>
          <p:cNvCxnSpPr>
            <a:cxnSpLocks/>
          </p:cNvCxnSpPr>
          <p:nvPr/>
        </p:nvCxnSpPr>
        <p:spPr bwMode="auto">
          <a:xfrm flipH="1">
            <a:off x="781624" y="2190717"/>
            <a:ext cx="5262023" cy="0"/>
          </a:xfrm>
          <a:prstGeom prst="straightConnector1">
            <a:avLst/>
          </a:prstGeom>
          <a:gradFill rotWithShape="1">
            <a:gsLst>
              <a:gs pos="0">
                <a:srgbClr val="FFFFFF"/>
              </a:gs>
              <a:gs pos="100000">
                <a:srgbClr val="ADB4F9"/>
              </a:gs>
            </a:gsLst>
            <a:lin ang="0" scaled="1"/>
          </a:gra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AE9370-CE6F-CC7D-88FF-E38D800ABFD0}"/>
                  </a:ext>
                </a:extLst>
              </p:cNvPr>
              <p:cNvSpPr txBox="1"/>
              <p:nvPr/>
            </p:nvSpPr>
            <p:spPr>
              <a:xfrm>
                <a:off x="624419" y="2286607"/>
                <a:ext cx="548640" cy="37195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noAutofit/>
              </a:bodyPr>
              <a:lstStyle/>
              <a:p>
                <a:pPr algn="ctr" defTabSz="3429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dirty="0">
                          <a:solidFill>
                            <a:srgbClr val="1A3260">
                              <a:lumMod val="60000"/>
                              <a:lumOff val="40000"/>
                            </a:srgbClr>
                          </a:solidFill>
                          <a:latin typeface="Cambria Math" panose="02040503050406030204" pitchFamily="18" charset="0"/>
                          <a:cs typeface="Times New Roman"/>
                        </a:rPr>
                        <m:t>𝑞</m:t>
                      </m:r>
                      <m:acc>
                        <m:accPr>
                          <m:chr m:val="̅"/>
                          <m:ctrlPr>
                            <a:rPr lang="en-US" sz="1500" i="1" dirty="0">
                              <a:solidFill>
                                <a:srgbClr val="1A3260">
                                  <a:lumMod val="60000"/>
                                  <a:lumOff val="40000"/>
                                </a:srgbClr>
                              </a:solidFill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accPr>
                        <m:e>
                          <m:r>
                            <a:rPr lang="fr-FR" sz="1500" i="1" dirty="0">
                              <a:solidFill>
                                <a:srgbClr val="1A3260">
                                  <a:lumMod val="60000"/>
                                  <a:lumOff val="40000"/>
                                </a:srgbClr>
                              </a:solidFill>
                              <a:latin typeface="Cambria Math" panose="02040503050406030204" pitchFamily="18" charset="0"/>
                              <a:cs typeface="Times New Roman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en-US" sz="1500" dirty="0">
                  <a:solidFill>
                    <a:srgbClr val="1A3260">
                      <a:lumMod val="60000"/>
                      <a:lumOff val="40000"/>
                    </a:srgbClr>
                  </a:solidFill>
                  <a:latin typeface="Times New Roman Antimatter" charset="0"/>
                  <a:ea typeface="Times New Roman Antimatter" charset="0"/>
                  <a:cs typeface="Times New Roman Antimatter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AE9370-CE6F-CC7D-88FF-E38D800ABF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19" y="2286607"/>
                <a:ext cx="548640" cy="3719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FAE539B0-D41E-8C7D-CFC7-FA179B638C48}"/>
              </a:ext>
            </a:extLst>
          </p:cNvPr>
          <p:cNvSpPr txBox="1"/>
          <p:nvPr/>
        </p:nvSpPr>
        <p:spPr>
          <a:xfrm>
            <a:off x="1768453" y="2486983"/>
            <a:ext cx="548640" cy="37195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Autofit/>
          </a:bodyPr>
          <a:lstStyle/>
          <a:p>
            <a:pPr algn="ctr" defTabSz="342900"/>
            <a:r>
              <a:rPr lang="en-US" sz="1500" dirty="0">
                <a:solidFill>
                  <a:srgbClr val="FF0000"/>
                </a:solidFill>
                <a:latin typeface="Times New Roman"/>
                <a:cs typeface="Times New Roman"/>
              </a:rPr>
              <a:t>gg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8D5C90-B0C3-B849-8A13-11917C17F7D2}"/>
              </a:ext>
            </a:extLst>
          </p:cNvPr>
          <p:cNvSpPr txBox="1"/>
          <p:nvPr/>
        </p:nvSpPr>
        <p:spPr>
          <a:xfrm>
            <a:off x="4297679" y="2351985"/>
            <a:ext cx="548640" cy="37195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Autofit/>
          </a:bodyPr>
          <a:lstStyle/>
          <a:p>
            <a:pPr algn="ctr" defTabSz="342900"/>
            <a:r>
              <a:rPr lang="en-US" sz="1500" dirty="0">
                <a:solidFill>
                  <a:srgbClr val="FF0000"/>
                </a:solidFill>
                <a:latin typeface="Times New Roman"/>
                <a:cs typeface="Times New Roman"/>
              </a:rPr>
              <a:t>gg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7226AA4-ABAF-7B3E-FE09-4C6A80641D2D}"/>
                  </a:ext>
                </a:extLst>
              </p:cNvPr>
              <p:cNvSpPr txBox="1"/>
              <p:nvPr/>
            </p:nvSpPr>
            <p:spPr>
              <a:xfrm>
                <a:off x="3412636" y="1778774"/>
                <a:ext cx="548640" cy="57697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noAutofit/>
              </a:bodyPr>
              <a:lstStyle/>
              <a:p>
                <a:pPr algn="ctr" defTabSz="3429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500" i="1" dirty="0">
                          <a:solidFill>
                            <a:srgbClr val="1A3260">
                              <a:lumMod val="60000"/>
                              <a:lumOff val="40000"/>
                            </a:srgbClr>
                          </a:solidFill>
                          <a:latin typeface="Cambria Math" panose="02040503050406030204" pitchFamily="18" charset="0"/>
                          <a:cs typeface="Times New Roman"/>
                        </a:rPr>
                        <m:t>𝑞</m:t>
                      </m:r>
                      <m:acc>
                        <m:accPr>
                          <m:chr m:val="̅"/>
                          <m:ctrlPr>
                            <a:rPr lang="en-US" sz="1500" i="1" dirty="0">
                              <a:solidFill>
                                <a:srgbClr val="1A3260">
                                  <a:lumMod val="60000"/>
                                  <a:lumOff val="40000"/>
                                </a:srgbClr>
                              </a:solidFill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accPr>
                        <m:e>
                          <m:r>
                            <a:rPr lang="fr-FR" sz="1500" i="1" dirty="0">
                              <a:solidFill>
                                <a:srgbClr val="1A3260">
                                  <a:lumMod val="60000"/>
                                  <a:lumOff val="40000"/>
                                </a:srgbClr>
                              </a:solidFill>
                              <a:latin typeface="Cambria Math" panose="02040503050406030204" pitchFamily="18" charset="0"/>
                              <a:cs typeface="Times New Roman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en-US" sz="1500" dirty="0">
                  <a:solidFill>
                    <a:srgbClr val="1A3260">
                      <a:lumMod val="60000"/>
                      <a:lumOff val="40000"/>
                    </a:srgbClr>
                  </a:solidFill>
                  <a:latin typeface="Times New Roman Antimatter" charset="0"/>
                  <a:ea typeface="Times New Roman Antimatter" charset="0"/>
                  <a:cs typeface="Times New Roman Antimatter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7226AA4-ABAF-7B3E-FE09-4C6A80641D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2636" y="1778774"/>
                <a:ext cx="548640" cy="57697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908AA9C2-F571-7D83-11E7-12DB0346D039}"/>
              </a:ext>
            </a:extLst>
          </p:cNvPr>
          <p:cNvSpPr txBox="1"/>
          <p:nvPr/>
        </p:nvSpPr>
        <p:spPr>
          <a:xfrm>
            <a:off x="5880967" y="2530657"/>
            <a:ext cx="2526176" cy="685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square" rtlCol="0">
            <a:normAutofit fontScale="92500"/>
          </a:bodyPr>
          <a:lstStyle/>
          <a:p>
            <a:pPr defTabSz="342900"/>
            <a:r>
              <a:rPr lang="en-US" sz="1800" dirty="0">
                <a:solidFill>
                  <a:prstClr val="black"/>
                </a:solidFill>
                <a:latin typeface="Times New Roman"/>
                <a:cs typeface="Times New Roman"/>
              </a:rPr>
              <a:t>u-valence term dominates for K</a:t>
            </a:r>
            <a:r>
              <a:rPr lang="en-US" sz="1800" baseline="30000" dirty="0">
                <a:solidFill>
                  <a:prstClr val="black"/>
                </a:solidFill>
                <a:latin typeface="Times New Roman"/>
                <a:cs typeface="Times New Roman"/>
              </a:rPr>
              <a:t>−</a:t>
            </a:r>
            <a:r>
              <a:rPr lang="en-US" sz="1800" dirty="0">
                <a:solidFill>
                  <a:prstClr val="black"/>
                </a:solidFill>
                <a:latin typeface="Times New Roman"/>
                <a:cs typeface="Times New Roman"/>
              </a:rPr>
              <a:t>; absent for K</a:t>
            </a:r>
            <a:r>
              <a:rPr lang="en-US" sz="1800" baseline="30000" dirty="0">
                <a:solidFill>
                  <a:prstClr val="black"/>
                </a:solidFill>
                <a:latin typeface="Times New Roman"/>
                <a:cs typeface="Times New Roman"/>
              </a:rPr>
              <a:t>+</a:t>
            </a:r>
          </a:p>
          <a:p>
            <a:pPr defTabSz="342900"/>
            <a:endParaRPr lang="en-US" sz="1800" baseline="30000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defTabSz="342900"/>
            <a:endParaRPr lang="en-US" sz="1800" baseline="30000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0A045B-9DD0-3712-D700-C25EC3972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8D138B-E487-B7AB-1D15-0ACC6BCED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9DE5DE-F4D4-4A46-82F3-FD6E74D2565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C870F4A-5FA6-B260-1435-D9F24ABDCBA3}"/>
              </a:ext>
            </a:extLst>
          </p:cNvPr>
          <p:cNvSpPr txBox="1"/>
          <p:nvPr/>
        </p:nvSpPr>
        <p:spPr>
          <a:xfrm>
            <a:off x="671751" y="863459"/>
            <a:ext cx="1020725" cy="338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fontScale="85000" lnSpcReduction="10000"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K</a:t>
            </a:r>
            <a:r>
              <a:rPr lang="en-US" sz="2000" baseline="30000" dirty="0">
                <a:solidFill>
                  <a:srgbClr val="C00000"/>
                </a:solidFill>
              </a:rPr>
              <a:t>+</a:t>
            </a:r>
            <a:r>
              <a:rPr lang="en-US" sz="2000" dirty="0">
                <a:solidFill>
                  <a:srgbClr val="C00000"/>
                </a:solidFill>
              </a:rPr>
              <a:t> beam</a:t>
            </a:r>
            <a:endParaRPr lang="en-US" sz="20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E03233-EE46-2BE3-7F43-FC9D35361183}"/>
              </a:ext>
            </a:extLst>
          </p:cNvPr>
          <p:cNvSpPr txBox="1"/>
          <p:nvPr/>
        </p:nvSpPr>
        <p:spPr>
          <a:xfrm>
            <a:off x="3226056" y="863459"/>
            <a:ext cx="1020725" cy="338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fontScale="85000" lnSpcReduction="10000"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K</a:t>
            </a:r>
            <a:r>
              <a:rPr lang="en-US" sz="2000" baseline="30000" dirty="0">
                <a:solidFill>
                  <a:srgbClr val="C00000"/>
                </a:solidFill>
              </a:rPr>
              <a:t>−</a:t>
            </a:r>
            <a:r>
              <a:rPr lang="en-US" sz="2000" dirty="0">
                <a:solidFill>
                  <a:srgbClr val="C00000"/>
                </a:solidFill>
              </a:rPr>
              <a:t> beam</a:t>
            </a:r>
            <a:endParaRPr lang="en-US" sz="20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9200484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8B82E-0B5D-F343-92E4-CEC568652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J/𝜓 – access to the kaon valence PDF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2DBB4E-52CB-7440-B642-F38C321403E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3600" y="994886"/>
                <a:ext cx="8469565" cy="3943492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Quark content in the kaon:</a:t>
                </a:r>
              </a:p>
              <a:p>
                <a:pPr marL="0" indent="0">
                  <a:buNone/>
                </a:pPr>
                <a:r>
                  <a:rPr lang="fr-FR" b="0" dirty="0"/>
                  <a:t>			K</a:t>
                </a:r>
                <a:r>
                  <a:rPr lang="fr-FR" b="0" baseline="30000" dirty="0"/>
                  <a:t>+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acc>
                          <m:accPr>
                            <m:chr m:val="̅"/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</m:e>
                    </m:d>
                    <m:r>
                      <a:rPr lang="fr-FR" b="0" i="0" smtClean="0"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dirty="0"/>
                  <a:t>    K</a:t>
                </a:r>
                <a14:m>
                  <m:oMath xmlns:m="http://schemas.openxmlformats.org/officeDocument/2006/math"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̅"/>
                        <m:ctrlPr>
                          <a:rPr lang="fr-FR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fr-FR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Production cross section for K</a:t>
                </a:r>
                <a:r>
                  <a:rPr lang="en-US" baseline="30000" dirty="0"/>
                  <a:t>+</a:t>
                </a:r>
                <a:r>
                  <a:rPr lang="en-US" dirty="0"/>
                  <a:t> and K</a:t>
                </a:r>
                <a:r>
                  <a:rPr lang="en-US" baseline="30000" dirty="0"/>
                  <a:t>−</a:t>
                </a:r>
              </a:p>
              <a:p>
                <a:endParaRPr lang="en-US" baseline="30000" dirty="0"/>
              </a:p>
              <a:p>
                <a:endParaRPr lang="en-US" baseline="30000" dirty="0"/>
              </a:p>
              <a:p>
                <a:endParaRPr lang="en-US" baseline="30000" dirty="0"/>
              </a:p>
              <a:p>
                <a:endParaRPr lang="en-US" baseline="30000" dirty="0"/>
              </a:p>
              <a:p>
                <a:endParaRPr lang="en-US" baseline="30000" dirty="0"/>
              </a:p>
              <a:p>
                <a:endParaRPr lang="en-US" baseline="30000" dirty="0"/>
              </a:p>
              <a:p>
                <a:pPr marL="0" indent="0">
                  <a:buNone/>
                </a:pPr>
                <a:endParaRPr lang="en-US" baseline="30000" dirty="0"/>
              </a:p>
              <a:p>
                <a:pPr lvl="1"/>
                <a:r>
                  <a:rPr lang="en-US" dirty="0"/>
                  <a:t>The cross section difference isolates the </a:t>
                </a:r>
                <a:r>
                  <a:rPr lang="en-US" dirty="0" err="1"/>
                  <a:t>val-val</a:t>
                </a:r>
                <a:r>
                  <a:rPr lang="en-US" dirty="0"/>
                  <a:t> term: </a:t>
                </a:r>
                <a:endParaRPr lang="en-US" baseline="30000" dirty="0"/>
              </a:p>
              <a:p>
                <a:endParaRPr lang="en-US" baseline="30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D2DBB4E-52CB-7440-B642-F38C321403E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3600" y="994886"/>
                <a:ext cx="8469565" cy="3943492"/>
              </a:xfrm>
              <a:blipFill>
                <a:blip r:embed="rId2"/>
                <a:stretch>
                  <a:fillRect l="-150" t="-2572" b="-1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CCAE9-8F69-C44F-A14D-B720D630F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F512-3C65-F242-A9B2-3F9BD7E0B8E2}" type="datetime1">
              <a:rPr lang="fr-FR" smtClean="0"/>
              <a:t>10/05/2022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38332-6A8B-EA43-A504-C32CAB64A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Platchkov, EHM7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AE7B2-D137-B34C-ACBD-79C1A0700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4D0186-84C1-0D43-97DD-B3A9F08DE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369" y="2623684"/>
            <a:ext cx="8121015" cy="9944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379560-CB9E-0F42-9BAC-713BBA6ED95B}"/>
              </a:ext>
            </a:extLst>
          </p:cNvPr>
          <p:cNvSpPr txBox="1"/>
          <p:nvPr/>
        </p:nvSpPr>
        <p:spPr>
          <a:xfrm>
            <a:off x="2779907" y="3980723"/>
            <a:ext cx="5695628" cy="30175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fontScale="92500" lnSpcReduction="20000"/>
          </a:bodyPr>
          <a:lstStyle/>
          <a:p>
            <a:r>
              <a:rPr lang="en-GB" sz="1800" dirty="0" err="1">
                <a:solidFill>
                  <a:srgbClr val="C00000"/>
                </a:solidFill>
                <a:latin typeface="Times New Roman"/>
                <a:cs typeface="Times New Roman"/>
              </a:rPr>
              <a:t>val-val</a:t>
            </a:r>
            <a:r>
              <a:rPr lang="en-GB" sz="1800" dirty="0">
                <a:solidFill>
                  <a:srgbClr val="000090"/>
                </a:solidFill>
                <a:latin typeface="Times New Roman"/>
                <a:cs typeface="Times New Roman"/>
              </a:rPr>
              <a:t>	        </a:t>
            </a:r>
            <a:r>
              <a:rPr lang="en-GB" sz="1800" dirty="0" err="1">
                <a:solidFill>
                  <a:srgbClr val="C00000"/>
                </a:solidFill>
                <a:latin typeface="Times New Roman"/>
                <a:cs typeface="Times New Roman"/>
              </a:rPr>
              <a:t>val</a:t>
            </a:r>
            <a:r>
              <a:rPr lang="en-GB" sz="1800" dirty="0">
                <a:solidFill>
                  <a:srgbClr val="000090"/>
                </a:solidFill>
                <a:latin typeface="Times New Roman"/>
                <a:cs typeface="Times New Roman"/>
              </a:rPr>
              <a:t>-sea          sea-</a:t>
            </a:r>
            <a:r>
              <a:rPr lang="en-GB" sz="1800" dirty="0" err="1">
                <a:solidFill>
                  <a:srgbClr val="C00000"/>
                </a:solidFill>
                <a:latin typeface="Times New Roman"/>
                <a:cs typeface="Times New Roman"/>
              </a:rPr>
              <a:t>val</a:t>
            </a:r>
            <a:r>
              <a:rPr lang="en-GB" sz="1800" dirty="0">
                <a:solidFill>
                  <a:srgbClr val="000090"/>
                </a:solidFill>
                <a:latin typeface="Times New Roman"/>
                <a:cs typeface="Times New Roman"/>
              </a:rPr>
              <a:t>                         sea-sea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4B07787-4E8D-794B-A7C8-DC04B158EE4B}"/>
              </a:ext>
            </a:extLst>
          </p:cNvPr>
          <p:cNvCxnSpPr>
            <a:cxnSpLocks/>
          </p:cNvCxnSpPr>
          <p:nvPr/>
        </p:nvCxnSpPr>
        <p:spPr bwMode="auto">
          <a:xfrm flipV="1">
            <a:off x="3811424" y="2766066"/>
            <a:ext cx="4664111" cy="703222"/>
          </a:xfrm>
          <a:prstGeom prst="line">
            <a:avLst/>
          </a:prstGeom>
          <a:gradFill rotWithShape="1">
            <a:gsLst>
              <a:gs pos="0">
                <a:srgbClr val="FFFFFF"/>
              </a:gs>
              <a:gs pos="100000">
                <a:srgbClr val="ADB4F9"/>
              </a:gs>
            </a:gsLst>
            <a:lin ang="0" scaled="1"/>
          </a:gra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Left Brace 9">
            <a:extLst>
              <a:ext uri="{FF2B5EF4-FFF2-40B4-BE49-F238E27FC236}">
                <a16:creationId xmlns:a16="http://schemas.microsoft.com/office/drawing/2014/main" id="{E8D6C288-F5ED-FB49-952D-0858D4DCCE40}"/>
              </a:ext>
            </a:extLst>
          </p:cNvPr>
          <p:cNvSpPr/>
          <p:nvPr/>
        </p:nvSpPr>
        <p:spPr bwMode="auto">
          <a:xfrm rot="16200000">
            <a:off x="7132767" y="2524559"/>
            <a:ext cx="351020" cy="2535678"/>
          </a:xfrm>
          <a:prstGeom prst="leftBrace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GB" sz="1053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74C568D9-D1D9-4542-880E-E0EFE510D5A9}"/>
              </a:ext>
            </a:extLst>
          </p:cNvPr>
          <p:cNvSpPr/>
          <p:nvPr/>
        </p:nvSpPr>
        <p:spPr bwMode="auto">
          <a:xfrm rot="16200000">
            <a:off x="5268097" y="3455590"/>
            <a:ext cx="351020" cy="663398"/>
          </a:xfrm>
          <a:prstGeom prst="leftBrace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GB" sz="1053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A1DE9F55-035E-164C-B524-CE56DD644064}"/>
              </a:ext>
            </a:extLst>
          </p:cNvPr>
          <p:cNvSpPr/>
          <p:nvPr/>
        </p:nvSpPr>
        <p:spPr bwMode="auto">
          <a:xfrm rot="16200000">
            <a:off x="4141923" y="3169325"/>
            <a:ext cx="351020" cy="1235931"/>
          </a:xfrm>
          <a:prstGeom prst="leftBrace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GB" sz="1053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092F5E9F-97A5-6743-92F6-24508B0762AB}"/>
              </a:ext>
            </a:extLst>
          </p:cNvPr>
          <p:cNvSpPr/>
          <p:nvPr/>
        </p:nvSpPr>
        <p:spPr bwMode="auto">
          <a:xfrm rot="16200000">
            <a:off x="3028948" y="3473833"/>
            <a:ext cx="295844" cy="571733"/>
          </a:xfrm>
          <a:prstGeom prst="leftBrace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GB" sz="1053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10AA4E-4AA0-6A47-97CF-07F03ABD08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1955" y="4504660"/>
            <a:ext cx="2181854" cy="40404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90AFB0C0-96CF-2740-A457-A023249559A6}"/>
              </a:ext>
            </a:extLst>
          </p:cNvPr>
          <p:cNvGrpSpPr/>
          <p:nvPr/>
        </p:nvGrpSpPr>
        <p:grpSpPr>
          <a:xfrm>
            <a:off x="7171955" y="1271878"/>
            <a:ext cx="979200" cy="957436"/>
            <a:chOff x="4594871" y="4291033"/>
            <a:chExt cx="1504345" cy="1418382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3415766-79F2-FB47-AD44-63734C878E5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94871" y="4291033"/>
              <a:ext cx="1504345" cy="1418382"/>
            </a:xfrm>
            <a:prstGeom prst="rect">
              <a:avLst/>
            </a:prstGeom>
          </p:spPr>
        </p:pic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E4DFAAB-C327-D84C-8FD5-71851E06D390}"/>
                </a:ext>
              </a:extLst>
            </p:cNvPr>
            <p:cNvSpPr/>
            <p:nvPr/>
          </p:nvSpPr>
          <p:spPr bwMode="auto">
            <a:xfrm>
              <a:off x="5029200" y="5065618"/>
              <a:ext cx="458149" cy="451059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800000"/>
              </a:lightRig>
            </a:scene3d>
            <a:sp3d z="-6350" extrusionH="69850" prstMaterial="plastic">
              <a:bevelT w="152400" h="107950"/>
              <a:bevelB w="82550" h="44450" prst="angle"/>
              <a:extrusionClr>
                <a:schemeClr val="bg1">
                  <a:lumMod val="95000"/>
                </a:schemeClr>
              </a:extrusionClr>
            </a:sp3d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US" sz="2100">
                <a:solidFill>
                  <a:schemeClr val="bg1"/>
                </a:solidFill>
                <a:latin typeface="Tahoma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EB36680-7FC5-4746-9249-86CEE5F540DC}"/>
                    </a:ext>
                  </a:extLst>
                </p:cNvPr>
                <p:cNvSpPr txBox="1"/>
                <p:nvPr/>
              </p:nvSpPr>
              <p:spPr>
                <a:xfrm>
                  <a:off x="5084623" y="5083392"/>
                  <a:ext cx="402726" cy="54305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square" rtlCol="0">
                  <a:no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US" sz="1500" b="1" i="1" dirty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1500" b="1" i="1" dirty="0">
                                <a:solidFill>
                                  <a:schemeClr val="bg2"/>
                                </a:solidFill>
                                <a:latin typeface="Cambria Math" panose="02040503050406030204" pitchFamily="18" charset="0"/>
                              </a:rPr>
                              <m:t>𝑺</m:t>
                            </m:r>
                          </m:e>
                        </m:acc>
                      </m:oMath>
                    </m:oMathPara>
                  </a14:m>
                  <a:endParaRPr lang="en-US" sz="1500" b="1" dirty="0">
                    <a:solidFill>
                      <a:schemeClr val="bg2"/>
                    </a:solidFill>
                    <a:latin typeface="Times New Roman Antimatter" charset="0"/>
                    <a:ea typeface="Times New Roman Antimatter" charset="0"/>
                    <a:cs typeface="Times New Roman Antimatter" charset="0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71038873-4495-9E42-86FE-C37905FEC6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84623" y="5083392"/>
                  <a:ext cx="402726" cy="543056"/>
                </a:xfrm>
                <a:prstGeom prst="rect">
                  <a:avLst/>
                </a:prstGeom>
                <a:blipFill>
                  <a:blip r:embed="rId6"/>
                  <a:stretch>
                    <a:fillRect l="-3571"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6527881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572E7-694A-DBB1-1D81-4001F9ADC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505" y="133585"/>
            <a:ext cx="7916846" cy="50800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Error estimates FOR </a:t>
            </a:r>
            <a:r>
              <a:rPr lang="en-US" sz="2800" dirty="0">
                <a:cs typeface="Times New Roman"/>
              </a:rPr>
              <a:t>K</a:t>
            </a:r>
            <a:r>
              <a:rPr lang="en-US" sz="2800" baseline="30000" dirty="0">
                <a:cs typeface="Times New Roman"/>
              </a:rPr>
              <a:t>− </a:t>
            </a:r>
            <a:r>
              <a:rPr lang="en-US" sz="2800" dirty="0">
                <a:cs typeface="Times New Roman"/>
              </a:rPr>
              <a:t>and K</a:t>
            </a:r>
            <a:r>
              <a:rPr lang="en-US" sz="2800" baseline="30000" dirty="0">
                <a:cs typeface="Times New Roman"/>
              </a:rPr>
              <a:t>+ </a:t>
            </a:r>
            <a:r>
              <a:rPr lang="en-US" sz="2800" dirty="0">
                <a:cs typeface="Times New Roman"/>
              </a:rPr>
              <a:t>J/𝜓 cross sections: 80 GeV</a:t>
            </a:r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7297C-36C2-7D02-D554-06E7BC16B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2D338C-8BBA-5348-8528-F1050098478C}" type="datetime1">
              <a:rPr lang="fr-FR" smtClean="0"/>
              <a:t>10/05/2022</a:t>
            </a:fld>
            <a:endParaRPr lang="en-US"/>
          </a:p>
        </p:txBody>
      </p:sp>
      <p:sp>
        <p:nvSpPr>
          <p:cNvPr id="5" name="Content Placeholder 12">
            <a:extLst>
              <a:ext uri="{FF2B5EF4-FFF2-40B4-BE49-F238E27FC236}">
                <a16:creationId xmlns:a16="http://schemas.microsoft.com/office/drawing/2014/main" id="{6B58E9BA-85B4-F68A-C1CC-49F96CD5EBEE}"/>
              </a:ext>
            </a:extLst>
          </p:cNvPr>
          <p:cNvSpPr txBox="1">
            <a:spLocks/>
          </p:cNvSpPr>
          <p:nvPr/>
        </p:nvSpPr>
        <p:spPr>
          <a:xfrm>
            <a:off x="257050" y="976652"/>
            <a:ext cx="3597580" cy="4091003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47700" indent="-285750" algn="l" rtl="0" eaLnBrk="0" fontAlgn="base" hangingPunct="0">
              <a:lnSpc>
                <a:spcPct val="110000"/>
              </a:lnSpc>
              <a:spcBef>
                <a:spcPts val="3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defRPr sz="2200">
                <a:solidFill>
                  <a:srgbClr val="3366FF"/>
                </a:solidFill>
                <a:latin typeface="Times New Roman"/>
                <a:cs typeface="Times New Roman"/>
              </a:defRPr>
            </a:lvl2pPr>
            <a:lvl3pPr marL="898525" indent="-228600" algn="l" rtl="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4D4D4D"/>
              </a:buClr>
              <a:buSzPct val="50000"/>
              <a:buFont typeface="Wingdings" pitchFamily="2" charset="2"/>
              <a:buChar char="n"/>
              <a:defRPr sz="2200">
                <a:solidFill>
                  <a:srgbClr val="008000"/>
                </a:solidFill>
                <a:latin typeface="Times New Roman"/>
                <a:cs typeface="Times New Roman"/>
              </a:defRPr>
            </a:lvl3pPr>
            <a:lvl4pPr marL="1187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70000"/>
              <a:buFont typeface="Times New Roman" pitchFamily="18" charset="0"/>
              <a:buChar char="►"/>
              <a:defRPr sz="2200">
                <a:solidFill>
                  <a:srgbClr val="FF0000"/>
                </a:solidFill>
                <a:latin typeface="Times New Roman"/>
                <a:cs typeface="Times New Roman"/>
              </a:defRPr>
            </a:lvl4pPr>
            <a:lvl5pPr marL="15113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defRPr sz="1600">
                <a:solidFill>
                  <a:srgbClr val="666699"/>
                </a:solidFill>
                <a:latin typeface="Times New Roman"/>
                <a:cs typeface="Times New Roman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defRPr sz="2000">
                <a:solidFill>
                  <a:srgbClr val="CC0000"/>
                </a:solidFill>
                <a:latin typeface="Tahoma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defRPr sz="2000">
                <a:solidFill>
                  <a:srgbClr val="CC0000"/>
                </a:solidFill>
                <a:latin typeface="Tahoma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defRPr sz="2000">
                <a:solidFill>
                  <a:srgbClr val="CC0000"/>
                </a:solidFill>
                <a:latin typeface="Tahoma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defRPr sz="2000">
                <a:solidFill>
                  <a:srgbClr val="CC0000"/>
                </a:solidFill>
                <a:latin typeface="Tahoma" pitchFamily="34" charset="0"/>
              </a:defRPr>
            </a:lvl9pPr>
          </a:lstStyle>
          <a:p>
            <a:pPr defTabSz="914400">
              <a:spcBef>
                <a:spcPts val="900"/>
              </a:spcBef>
              <a:buClr>
                <a:schemeClr val="tx1">
                  <a:lumMod val="85000"/>
                  <a:lumOff val="15000"/>
                </a:schemeClr>
              </a:buClr>
              <a:buSzPct val="65000"/>
              <a:buFont typeface="Wingdings" charset="2"/>
              <a:buChar char="u"/>
            </a:pPr>
            <a:r>
              <a:rPr lang="en-US" sz="3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Assumptions </a:t>
            </a:r>
          </a:p>
          <a:p>
            <a:pPr marL="648000" lvl="1" defTabSz="914400">
              <a:lnSpc>
                <a:spcPct val="130000"/>
              </a:lnSpc>
              <a:buClr>
                <a:srgbClr val="666699"/>
              </a:buClr>
              <a:buSzPct val="70000"/>
            </a:pPr>
            <a:r>
              <a:rPr lang="en-US" sz="2600" dirty="0">
                <a:solidFill>
                  <a:srgbClr val="2042A9"/>
                </a:solidFill>
              </a:rPr>
              <a:t>Flux: 5.10</a:t>
            </a:r>
            <a:r>
              <a:rPr lang="en-US" sz="2600" baseline="30000" dirty="0">
                <a:solidFill>
                  <a:srgbClr val="2042A9"/>
                </a:solidFill>
              </a:rPr>
              <a:t>5</a:t>
            </a:r>
            <a:r>
              <a:rPr lang="en-US" sz="2600" dirty="0">
                <a:solidFill>
                  <a:srgbClr val="2042A9"/>
                </a:solidFill>
              </a:rPr>
              <a:t>/s</a:t>
            </a:r>
          </a:p>
          <a:p>
            <a:pPr marL="648000" lvl="1" defTabSz="914400">
              <a:lnSpc>
                <a:spcPct val="130000"/>
              </a:lnSpc>
              <a:buClr>
                <a:srgbClr val="666699"/>
              </a:buClr>
              <a:buSzPct val="70000"/>
            </a:pPr>
            <a:r>
              <a:rPr lang="en-US" sz="2600" dirty="0">
                <a:solidFill>
                  <a:srgbClr val="2042A9"/>
                </a:solidFill>
              </a:rPr>
              <a:t>~10 000 events for each  beam (conservative number) </a:t>
            </a:r>
          </a:p>
          <a:p>
            <a:pPr marL="648000" lvl="1" defTabSz="914400">
              <a:lnSpc>
                <a:spcPct val="130000"/>
              </a:lnSpc>
              <a:buClr>
                <a:srgbClr val="666699"/>
              </a:buClr>
              <a:buSzPct val="70000"/>
            </a:pPr>
            <a:r>
              <a:rPr lang="en-US" sz="2600" dirty="0">
                <a:solidFill>
                  <a:srgbClr val="2042A9"/>
                </a:solidFill>
              </a:rPr>
              <a:t>Beam sharing: ~70 d of K− and ~210 d of K+</a:t>
            </a:r>
          </a:p>
          <a:p>
            <a:pPr marL="648000" lvl="1" defTabSz="914400">
              <a:lnSpc>
                <a:spcPct val="130000"/>
              </a:lnSpc>
              <a:buClr>
                <a:srgbClr val="666699"/>
              </a:buClr>
              <a:buSzPct val="70000"/>
            </a:pPr>
            <a:r>
              <a:rPr lang="en-US" sz="2600" dirty="0">
                <a:solidFill>
                  <a:srgbClr val="2042A9"/>
                </a:solidFill>
              </a:rPr>
              <a:t>3 carbon targets, length of 25cm each</a:t>
            </a:r>
          </a:p>
          <a:p>
            <a:pPr marL="648000" lvl="1" defTabSz="914400">
              <a:lnSpc>
                <a:spcPct val="130000"/>
              </a:lnSpc>
              <a:buClr>
                <a:srgbClr val="666699"/>
              </a:buClr>
              <a:buSzPct val="70000"/>
            </a:pPr>
            <a:r>
              <a:rPr lang="en-US" sz="2600" dirty="0" err="1">
                <a:solidFill>
                  <a:srgbClr val="2042A9"/>
                </a:solidFill>
              </a:rPr>
              <a:t>x</a:t>
            </a:r>
            <a:r>
              <a:rPr lang="en-US" sz="2600" baseline="-25000" dirty="0" err="1">
                <a:solidFill>
                  <a:srgbClr val="2042A9"/>
                </a:solidFill>
              </a:rPr>
              <a:t>F</a:t>
            </a:r>
            <a:r>
              <a:rPr lang="en-US" sz="2600" dirty="0">
                <a:solidFill>
                  <a:srgbClr val="2042A9"/>
                </a:solidFill>
              </a:rPr>
              <a:t> coverage: 0.00 – 0.95</a:t>
            </a:r>
          </a:p>
          <a:p>
            <a:pPr lvl="1" defTabSz="914400"/>
            <a:endParaRPr lang="en-US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>
              <a:spcBef>
                <a:spcPts val="900"/>
              </a:spcBef>
              <a:buClr>
                <a:schemeClr val="tx1">
                  <a:lumMod val="85000"/>
                  <a:lumOff val="15000"/>
                </a:schemeClr>
              </a:buClr>
              <a:buSzPct val="65000"/>
              <a:buFont typeface="Wingdings" charset="2"/>
              <a:buChar char="u"/>
            </a:pPr>
            <a:r>
              <a:rPr lang="en-US" sz="3100" dirty="0">
                <a:solidFill>
                  <a:schemeClr val="bg2">
                    <a:lumMod val="75000"/>
                    <a:lumOff val="25000"/>
                  </a:schemeClr>
                </a:solidFill>
              </a:rPr>
              <a:t>Lower panel: statistical errors in % </a:t>
            </a:r>
          </a:p>
          <a:p>
            <a:pPr marL="243000" lvl="1" indent="0" defTabSz="914400">
              <a:buFont typeface="Wingdings" pitchFamily="2" charset="2"/>
              <a:buNone/>
            </a:pPr>
            <a:endParaRPr lang="en-US" kern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E39D2E-810C-4765-FF4D-D6354381E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4630" y="1235526"/>
            <a:ext cx="5032320" cy="350282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20032C-7669-09F8-F8C2-7C44371BAD5D}"/>
              </a:ext>
            </a:extLst>
          </p:cNvPr>
          <p:cNvSpPr txBox="1"/>
          <p:nvPr/>
        </p:nvSpPr>
        <p:spPr>
          <a:xfrm>
            <a:off x="-3954483" y="-522514"/>
            <a:ext cx="0" cy="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normAutofit fontScale="25000" lnSpcReduction="20000"/>
          </a:bodyPr>
          <a:lstStyle/>
          <a:p>
            <a:pPr algn="ctr"/>
            <a:endParaRPr lang="en-US" sz="2000" dirty="0">
              <a:solidFill>
                <a:schemeClr val="bg2">
                  <a:lumMod val="90000"/>
                  <a:lumOff val="1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735863-E9B1-EB16-D1D8-A88F0CCEC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1974BA7-7F29-3D95-C52C-FA8D3CF7E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9DE5DE-F4D4-4A46-82F3-FD6E74D25650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79858B-0988-D3A6-A06C-8A9411139B31}"/>
              </a:ext>
            </a:extLst>
          </p:cNvPr>
          <p:cNvSpPr txBox="1"/>
          <p:nvPr/>
        </p:nvSpPr>
        <p:spPr>
          <a:xfrm>
            <a:off x="4102811" y="1143091"/>
            <a:ext cx="1020725" cy="338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fontScale="85000" lnSpcReduction="10000"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K</a:t>
            </a:r>
            <a:r>
              <a:rPr lang="en-US" sz="2000" baseline="30000" dirty="0">
                <a:solidFill>
                  <a:srgbClr val="C00000"/>
                </a:solidFill>
              </a:rPr>
              <a:t>+</a:t>
            </a:r>
            <a:r>
              <a:rPr lang="en-US" sz="2000" dirty="0">
                <a:solidFill>
                  <a:srgbClr val="C00000"/>
                </a:solidFill>
              </a:rPr>
              <a:t> beam</a:t>
            </a:r>
            <a:endParaRPr lang="en-US" sz="20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548436-6D05-C199-9A5F-BBD6373AD432}"/>
              </a:ext>
            </a:extLst>
          </p:cNvPr>
          <p:cNvSpPr txBox="1"/>
          <p:nvPr/>
        </p:nvSpPr>
        <p:spPr>
          <a:xfrm>
            <a:off x="6657116" y="1143091"/>
            <a:ext cx="1020725" cy="338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fontScale="85000" lnSpcReduction="10000"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</a:rPr>
              <a:t>K</a:t>
            </a:r>
            <a:r>
              <a:rPr lang="en-US" sz="2000" baseline="30000" dirty="0">
                <a:solidFill>
                  <a:srgbClr val="C00000"/>
                </a:solidFill>
              </a:rPr>
              <a:t>−</a:t>
            </a:r>
            <a:r>
              <a:rPr lang="en-US" sz="2000" dirty="0">
                <a:solidFill>
                  <a:srgbClr val="C00000"/>
                </a:solidFill>
              </a:rPr>
              <a:t> beam</a:t>
            </a:r>
            <a:endParaRPr lang="en-US" sz="2000" dirty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6771000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96555-EBF1-EE85-BFDC-A382C71B3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difference between </a:t>
            </a:r>
            <a:r>
              <a:rPr lang="en-US" sz="2400" dirty="0">
                <a:cs typeface="Times New Roman"/>
              </a:rPr>
              <a:t>K</a:t>
            </a:r>
            <a:r>
              <a:rPr lang="en-US" sz="2400" baseline="30000" dirty="0">
                <a:cs typeface="Times New Roman"/>
              </a:rPr>
              <a:t>− </a:t>
            </a:r>
            <a:r>
              <a:rPr lang="en-US" sz="2400" dirty="0">
                <a:cs typeface="Times New Roman"/>
              </a:rPr>
              <a:t>and K</a:t>
            </a:r>
            <a:r>
              <a:rPr lang="en-US" sz="2400" baseline="30000" dirty="0">
                <a:cs typeface="Times New Roman"/>
              </a:rPr>
              <a:t>+ </a:t>
            </a:r>
            <a:r>
              <a:rPr lang="en-US" sz="2400" dirty="0">
                <a:cs typeface="Times New Roman"/>
              </a:rPr>
              <a:t>-induced J/psi production</a:t>
            </a: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82D12-9E19-8474-1967-8BFBC1CFF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B3A6CD-DD31-044B-B8FD-36974EBC46F5}" type="datetime1">
              <a:rPr lang="fr-FR" smtClean="0"/>
              <a:t>10/05/2022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3">
                <a:extLst>
                  <a:ext uri="{FF2B5EF4-FFF2-40B4-BE49-F238E27FC236}">
                    <a16:creationId xmlns:a16="http://schemas.microsoft.com/office/drawing/2014/main" id="{3795791F-D52B-1125-A443-C4E7EA7F99E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49758" y="985653"/>
                <a:ext cx="4789165" cy="4595762"/>
              </a:xfrm>
              <a:prstGeom prst="rect">
                <a:avLst/>
              </a:prstGeom>
            </p:spPr>
            <p:txBody>
              <a:bodyPr>
                <a:normAutofit fontScale="77500" lnSpcReduction="20000"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bg2"/>
                  </a:buClr>
                  <a:buSzPct val="60000"/>
                  <a:buFont typeface="Wingdings" pitchFamily="2" charset="2"/>
                  <a:buChar char="n"/>
                  <a:defRPr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/>
                    <a:ea typeface="+mn-ea"/>
                    <a:cs typeface="Times New Roman"/>
                  </a:defRPr>
                </a:lvl1pPr>
                <a:lvl2pPr marL="647700" indent="-285750" algn="l" rtl="0" eaLnBrk="0" fontAlgn="base" hangingPunct="0">
                  <a:lnSpc>
                    <a:spcPct val="110000"/>
                  </a:lnSpc>
                  <a:spcBef>
                    <a:spcPts val="300"/>
                  </a:spcBef>
                  <a:spcAft>
                    <a:spcPct val="0"/>
                  </a:spcAft>
                  <a:buClr>
                    <a:srgbClr val="3333CC"/>
                  </a:buClr>
                  <a:buSzPct val="55000"/>
                  <a:buFont typeface="Wingdings" pitchFamily="2" charset="2"/>
                  <a:buChar char="n"/>
                  <a:defRPr sz="2200">
                    <a:solidFill>
                      <a:srgbClr val="3366FF"/>
                    </a:solidFill>
                    <a:latin typeface="Times New Roman"/>
                    <a:cs typeface="Times New Roman"/>
                  </a:defRPr>
                </a:lvl2pPr>
                <a:lvl3pPr marL="898525" indent="-228600" algn="l" rtl="0" eaLnBrk="0" fontAlgn="base" hangingPunct="0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4D4D4D"/>
                  </a:buClr>
                  <a:buSzPct val="50000"/>
                  <a:buFont typeface="Wingdings" pitchFamily="2" charset="2"/>
                  <a:buChar char="n"/>
                  <a:defRPr sz="2200">
                    <a:solidFill>
                      <a:srgbClr val="008000"/>
                    </a:solidFill>
                    <a:latin typeface="Times New Roman"/>
                    <a:cs typeface="Times New Roman"/>
                  </a:defRPr>
                </a:lvl3pPr>
                <a:lvl4pPr marL="118745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00000"/>
                  </a:buClr>
                  <a:buSzPct val="70000"/>
                  <a:buFont typeface="Times New Roman" pitchFamily="18" charset="0"/>
                  <a:buChar char="►"/>
                  <a:defRPr sz="2200">
                    <a:solidFill>
                      <a:srgbClr val="FF0000"/>
                    </a:solidFill>
                    <a:latin typeface="Times New Roman"/>
                    <a:cs typeface="Times New Roman"/>
                  </a:defRPr>
                </a:lvl4pPr>
                <a:lvl5pPr marL="15113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itchFamily="2" charset="2"/>
                  <a:defRPr sz="1600">
                    <a:solidFill>
                      <a:srgbClr val="666699"/>
                    </a:solidFill>
                    <a:latin typeface="Times New Roman"/>
                    <a:cs typeface="Times New Roman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itchFamily="2" charset="2"/>
                  <a:defRPr sz="2000">
                    <a:solidFill>
                      <a:srgbClr val="CC0000"/>
                    </a:solidFill>
                    <a:latin typeface="Tahoma" pitchFamily="34" charset="0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itchFamily="2" charset="2"/>
                  <a:defRPr sz="2000">
                    <a:solidFill>
                      <a:srgbClr val="CC0000"/>
                    </a:solidFill>
                    <a:latin typeface="Tahoma" pitchFamily="34" charset="0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itchFamily="2" charset="2"/>
                  <a:defRPr sz="2000">
                    <a:solidFill>
                      <a:srgbClr val="CC0000"/>
                    </a:solidFill>
                    <a:latin typeface="Tahoma" pitchFamily="34" charset="0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60000"/>
                  <a:buFont typeface="Wingdings" pitchFamily="2" charset="2"/>
                  <a:defRPr sz="2000">
                    <a:solidFill>
                      <a:srgbClr val="CC0000"/>
                    </a:solidFill>
                    <a:latin typeface="Tahoma" pitchFamily="34" charset="0"/>
                  </a:defRPr>
                </a:lvl9pPr>
              </a:lstStyle>
              <a:p>
                <a:pPr defTabSz="914400"/>
                <a:r>
                  <a:rPr lang="en-US" sz="3400" kern="0" dirty="0"/>
                  <a:t>Assumptions</a:t>
                </a:r>
              </a:p>
              <a:p>
                <a:pPr marL="648000" lvl="1" defTabSz="914400">
                  <a:lnSpc>
                    <a:spcPct val="130000"/>
                  </a:lnSpc>
                  <a:buClr>
                    <a:srgbClr val="666699"/>
                  </a:buClr>
                  <a:buSzPct val="70000"/>
                </a:pPr>
                <a:r>
                  <a:rPr lang="en-US" sz="2600" dirty="0">
                    <a:solidFill>
                      <a:srgbClr val="2042A9"/>
                    </a:solidFill>
                  </a:rPr>
                  <a:t>Both K charges measured with ~10</a:t>
                </a:r>
                <a:r>
                  <a:rPr lang="en-US" sz="2600" baseline="30000" dirty="0">
                    <a:solidFill>
                      <a:srgbClr val="2042A9"/>
                    </a:solidFill>
                  </a:rPr>
                  <a:t>4</a:t>
                </a:r>
                <a:r>
                  <a:rPr lang="en-US" sz="2600" dirty="0">
                    <a:solidFill>
                      <a:srgbClr val="2042A9"/>
                    </a:solidFill>
                  </a:rPr>
                  <a:t> events</a:t>
                </a:r>
              </a:p>
              <a:p>
                <a:pPr marL="648000" lvl="1" defTabSz="914400">
                  <a:lnSpc>
                    <a:spcPct val="130000"/>
                  </a:lnSpc>
                  <a:buClr>
                    <a:srgbClr val="666699"/>
                  </a:buClr>
                  <a:buSzPct val="70000"/>
                </a:pPr>
                <a:endParaRPr lang="en-US" sz="2600" baseline="30000" dirty="0">
                  <a:solidFill>
                    <a:srgbClr val="2042A9"/>
                  </a:solidFill>
                </a:endParaRPr>
              </a:p>
              <a:p>
                <a:pPr defTabSz="914400"/>
                <a:r>
                  <a:rPr lang="en-US" sz="3400" kern="0" dirty="0"/>
                  <a:t>Plotted quantity</a:t>
                </a:r>
              </a:p>
              <a:p>
                <a:pPr marL="648000" lvl="1" defTabSz="914400">
                  <a:lnSpc>
                    <a:spcPct val="130000"/>
                  </a:lnSpc>
                  <a:buClr>
                    <a:srgbClr val="666699"/>
                  </a:buClr>
                  <a:buSzPct val="70000"/>
                </a:pPr>
                <a:r>
                  <a:rPr lang="en-US" sz="2600" dirty="0">
                    <a:solidFill>
                      <a:srgbClr val="2042A9"/>
                    </a:solidFill>
                  </a:rPr>
                  <a:t>The valence-valence part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600" i="1" dirty="0">
                            <a:solidFill>
                              <a:srgbClr val="2042A9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600" dirty="0">
                            <a:solidFill>
                              <a:srgbClr val="2042A9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fr-FR" sz="2600" dirty="0">
                        <a:solidFill>
                          <a:srgbClr val="2042A9"/>
                        </a:solidFill>
                        <a:latin typeface="Cambria Math" panose="02040503050406030204" pitchFamily="18" charset="0"/>
                      </a:rPr>
                      <m:t>𝑢</m:t>
                    </m:r>
                  </m:oMath>
                </a14:m>
                <a:r>
                  <a:rPr lang="en-US" sz="2600" dirty="0">
                    <a:solidFill>
                      <a:srgbClr val="2042A9"/>
                    </a:solidFill>
                  </a:rPr>
                  <a:t>) of the J/𝜓 production cross section for K</a:t>
                </a:r>
                <a:r>
                  <a:rPr lang="en-US" sz="2600" baseline="30000" dirty="0">
                    <a:solidFill>
                      <a:srgbClr val="2042A9"/>
                    </a:solidFill>
                  </a:rPr>
                  <a:t>−</a:t>
                </a:r>
                <a:r>
                  <a:rPr lang="en-US" sz="2600" dirty="0">
                    <a:solidFill>
                      <a:srgbClr val="2042A9"/>
                    </a:solidFill>
                  </a:rPr>
                  <a:t> </a:t>
                </a:r>
              </a:p>
              <a:p>
                <a:pPr marL="648000" lvl="1" defTabSz="914400">
                  <a:lnSpc>
                    <a:spcPct val="130000"/>
                  </a:lnSpc>
                  <a:buClr>
                    <a:srgbClr val="666699"/>
                  </a:buClr>
                  <a:buSzPct val="70000"/>
                </a:pPr>
                <a:r>
                  <a:rPr lang="en-US" sz="2600" dirty="0">
                    <a:solidFill>
                      <a:srgbClr val="2042A9"/>
                    </a:solidFill>
                  </a:rPr>
                  <a:t>3 different models for the pion PDF-u </a:t>
                </a:r>
              </a:p>
              <a:p>
                <a:pPr marL="648000" lvl="1" defTabSz="914400">
                  <a:lnSpc>
                    <a:spcPct val="130000"/>
                  </a:lnSpc>
                  <a:buClr>
                    <a:srgbClr val="666699"/>
                  </a:buClr>
                  <a:buSzPct val="70000"/>
                </a:pPr>
                <a:r>
                  <a:rPr lang="en-US" sz="2600" dirty="0">
                    <a:solidFill>
                      <a:srgbClr val="2042A9"/>
                    </a:solidFill>
                  </a:rPr>
                  <a:t>The errors include both statistical and systematic (4%) uncertainties</a:t>
                </a:r>
              </a:p>
            </p:txBody>
          </p:sp>
        </mc:Choice>
        <mc:Fallback xmlns="">
          <p:sp>
            <p:nvSpPr>
              <p:cNvPr id="5" name="Content Placeholder 3">
                <a:extLst>
                  <a:ext uri="{FF2B5EF4-FFF2-40B4-BE49-F238E27FC236}">
                    <a16:creationId xmlns:a16="http://schemas.microsoft.com/office/drawing/2014/main" id="{3795791F-D52B-1125-A443-C4E7EA7F99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758" y="985653"/>
                <a:ext cx="4789165" cy="4595762"/>
              </a:xfrm>
              <a:prstGeom prst="rect">
                <a:avLst/>
              </a:prstGeom>
              <a:blipFill>
                <a:blip r:embed="rId2"/>
                <a:stretch>
                  <a:fillRect l="-529" t="-2755" r="-2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11">
            <a:extLst>
              <a:ext uri="{FF2B5EF4-FFF2-40B4-BE49-F238E27FC236}">
                <a16:creationId xmlns:a16="http://schemas.microsoft.com/office/drawing/2014/main" id="{15DF3831-1E3B-9A4B-1F68-9AB58D9768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279003" y="1197119"/>
            <a:ext cx="3497946" cy="403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DA56B5-5C83-C467-5E06-03A4920BFEE4}"/>
              </a:ext>
            </a:extLst>
          </p:cNvPr>
          <p:cNvSpPr txBox="1"/>
          <p:nvPr/>
        </p:nvSpPr>
        <p:spPr>
          <a:xfrm>
            <a:off x="5664922" y="890820"/>
            <a:ext cx="2726109" cy="308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valence-valence term of K- only.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D4D1E6-6908-8CDF-C126-E69C16CF6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26A5E8-6D81-F8D8-6022-31FA5EE64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9DE5DE-F4D4-4A46-82F3-FD6E74D2565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2567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B732780-A5BE-4E12-C5D0-553AF2B33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4464" y="2872949"/>
            <a:ext cx="3722985" cy="25361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4ADBDC-F643-445C-D9EA-E006F1AB9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7DD27D-2DB9-0FDE-A434-65EA5321B1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06" y="900885"/>
            <a:ext cx="4425499" cy="4411975"/>
          </a:xfrm>
        </p:spPr>
        <p:txBody>
          <a:bodyPr/>
          <a:lstStyle/>
          <a:p>
            <a:r>
              <a:rPr lang="en-US" dirty="0"/>
              <a:t>Kaon-induced 𝜓’ production</a:t>
            </a:r>
          </a:p>
          <a:p>
            <a:pPr lvl="1"/>
            <a:r>
              <a:rPr lang="en-US" dirty="0"/>
              <a:t>Unknown: can be measured for both kaon charges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χ</a:t>
            </a:r>
            <a:r>
              <a:rPr lang="en-US" baseline="-25000" dirty="0"/>
              <a:t>c</a:t>
            </a:r>
            <a:r>
              <a:rPr lang="en-US" dirty="0"/>
              <a:t> production and decay to J/𝜓 </a:t>
            </a:r>
          </a:p>
          <a:p>
            <a:pPr lvl="1"/>
            <a:r>
              <a:rPr lang="en-US" dirty="0"/>
              <a:t>detect photons in coincidence</a:t>
            </a:r>
          </a:p>
          <a:p>
            <a:pPr lvl="1"/>
            <a:r>
              <a:rPr lang="en-US" dirty="0"/>
              <a:t>not known for kaon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55B65-9AD8-D8B2-DC0D-C3DC69152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AAD094-A35E-8B4D-A6E7-17454D190293}" type="datetime1">
              <a:rPr lang="fr-FR" smtClean="0"/>
              <a:t>10/05/2022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DDDE3E-A2FE-28E2-0F04-2A55D962AD53}"/>
              </a:ext>
            </a:extLst>
          </p:cNvPr>
          <p:cNvSpPr/>
          <p:nvPr/>
        </p:nvSpPr>
        <p:spPr>
          <a:xfrm>
            <a:off x="2389752" y="2093026"/>
            <a:ext cx="2781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1">
                    <a:lumMod val="50000"/>
                  </a:schemeClr>
                </a:solidFill>
              </a:rPr>
              <a:t>☞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talk by J.-C. Peng (Thu)</a:t>
            </a:r>
            <a:endParaRPr lang="en-US" sz="1800" dirty="0">
              <a:latin typeface="+mn-lt"/>
            </a:endParaRP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27BC5A1-5759-E64B-BFCC-1BBCCB338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S. Platchkov, EHM7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925351B-0BF1-6D69-330C-8D75A675A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9DE5DE-F4D4-4A46-82F3-FD6E74D2565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904BE1-8213-E1F4-33B1-29249DB04A67}"/>
              </a:ext>
            </a:extLst>
          </p:cNvPr>
          <p:cNvSpPr txBox="1"/>
          <p:nvPr/>
        </p:nvSpPr>
        <p:spPr>
          <a:xfrm>
            <a:off x="5582517" y="4587166"/>
            <a:ext cx="762471" cy="37180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lnSpcReduction="10000"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Times New Roman"/>
                <a:cs typeface="Times New Roman"/>
              </a:rPr>
              <a:t>E771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8CDA3D-6B6E-676D-571A-AFDEBF4A4C01}"/>
              </a:ext>
            </a:extLst>
          </p:cNvPr>
          <p:cNvSpPr txBox="1"/>
          <p:nvPr/>
        </p:nvSpPr>
        <p:spPr>
          <a:xfrm>
            <a:off x="5694864" y="3983773"/>
            <a:ext cx="665018" cy="42751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J/𝜓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9D5752-7BC3-AD19-E356-D1BF791F045E}"/>
              </a:ext>
            </a:extLst>
          </p:cNvPr>
          <p:cNvSpPr txBox="1"/>
          <p:nvPr/>
        </p:nvSpPr>
        <p:spPr>
          <a:xfrm>
            <a:off x="6528032" y="4370716"/>
            <a:ext cx="665018" cy="42751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𝜓’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BF98BF-29F3-2972-9F9E-EA7E07EF8CFE}"/>
              </a:ext>
            </a:extLst>
          </p:cNvPr>
          <p:cNvSpPr txBox="1"/>
          <p:nvPr/>
        </p:nvSpPr>
        <p:spPr>
          <a:xfrm>
            <a:off x="5355185" y="5268024"/>
            <a:ext cx="3268751" cy="37719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lnSpcReduction="10000"/>
          </a:bodyPr>
          <a:lstStyle/>
          <a:p>
            <a:r>
              <a:rPr lang="en-US" sz="2000" dirty="0">
                <a:solidFill>
                  <a:schemeClr val="bg2">
                    <a:lumMod val="90000"/>
                    <a:lumOff val="10000"/>
                  </a:schemeClr>
                </a:solidFill>
                <a:latin typeface="Times New Roman"/>
                <a:cs typeface="Times New Roman"/>
              </a:rPr>
              <a:t>Open spectrometer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BB0F79D-EF64-308E-B367-013550F99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3191" y="86535"/>
            <a:ext cx="3314700" cy="24511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CFA3FC0-845D-561A-2816-7614912837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3191" y="2465925"/>
            <a:ext cx="3314700" cy="2032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EAF0E64-355D-D5C4-EF33-42A86E29C1A9}"/>
              </a:ext>
            </a:extLst>
          </p:cNvPr>
          <p:cNvSpPr txBox="1"/>
          <p:nvPr/>
        </p:nvSpPr>
        <p:spPr>
          <a:xfrm>
            <a:off x="5833971" y="301359"/>
            <a:ext cx="665018" cy="42751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J/𝜓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702747-1351-B883-8EC4-B296B5AC849D}"/>
              </a:ext>
            </a:extLst>
          </p:cNvPr>
          <p:cNvSpPr txBox="1"/>
          <p:nvPr/>
        </p:nvSpPr>
        <p:spPr>
          <a:xfrm>
            <a:off x="6284040" y="939338"/>
            <a:ext cx="665018" cy="42751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/>
          </a:bodyPr>
          <a:lstStyle/>
          <a:p>
            <a:pPr algn="ctr"/>
            <a:r>
              <a:rPr lang="en-US" sz="2000" dirty="0">
                <a:solidFill>
                  <a:srgbClr val="0070C0"/>
                </a:solidFill>
                <a:latin typeface="Times New Roman"/>
                <a:cs typeface="Times New Roman"/>
              </a:rPr>
              <a:t>𝜓’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E9069C-D7CD-572C-D88F-54356A0FD32B}"/>
              </a:ext>
            </a:extLst>
          </p:cNvPr>
          <p:cNvSpPr txBox="1"/>
          <p:nvPr/>
        </p:nvSpPr>
        <p:spPr>
          <a:xfrm>
            <a:off x="5355185" y="2560878"/>
            <a:ext cx="3268751" cy="37719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lnSpcReduction="10000"/>
          </a:bodyPr>
          <a:lstStyle/>
          <a:p>
            <a:r>
              <a:rPr lang="en-US" sz="2000" dirty="0">
                <a:solidFill>
                  <a:schemeClr val="bg2">
                    <a:lumMod val="90000"/>
                    <a:lumOff val="10000"/>
                  </a:schemeClr>
                </a:solidFill>
                <a:latin typeface="Times New Roman"/>
                <a:cs typeface="Times New Roman"/>
              </a:rPr>
              <a:t>Beam absorber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F42C7F-A84A-3A87-3028-AD945ABFCD40}"/>
              </a:ext>
            </a:extLst>
          </p:cNvPr>
          <p:cNvSpPr txBox="1"/>
          <p:nvPr/>
        </p:nvSpPr>
        <p:spPr>
          <a:xfrm>
            <a:off x="7242540" y="1024097"/>
            <a:ext cx="987060" cy="37180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normAutofit fontScale="85000" lnSpcReduction="10000"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Times New Roman"/>
                <a:cs typeface="Times New Roman"/>
              </a:rPr>
              <a:t>Compass</a:t>
            </a:r>
          </a:p>
        </p:txBody>
      </p:sp>
    </p:spTree>
    <p:extLst>
      <p:ext uri="{BB962C8B-B14F-4D97-AF65-F5344CB8AC3E}">
        <p14:creationId xmlns:p14="http://schemas.microsoft.com/office/powerpoint/2010/main" val="313590154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Blends-Paris">
  <a:themeElements>
    <a:clrScheme name="Blends-Pari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-Pari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00009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4" charset="0"/>
          </a:defRPr>
        </a:defPPr>
      </a:lstStyle>
    </a:spDef>
    <a:lnDef>
      <a:spPr bwMode="auto">
        <a:gradFill rotWithShape="1">
          <a:gsLst>
            <a:gs pos="0">
              <a:srgbClr val="FFFFFF"/>
            </a:gs>
            <a:gs pos="100000">
              <a:srgbClr val="ADB4F9"/>
            </a:gs>
          </a:gsLst>
          <a:lin ang="0" scaled="1"/>
        </a:gradFill>
        <a:ln w="127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ln>
          <a:noFill/>
        </a:ln>
        <a:effectLst/>
      </a:spPr>
      <a:bodyPr wrap="square" rtlCol="0">
        <a:normAutofit/>
      </a:bodyPr>
      <a:lstStyle>
        <a:defPPr algn="ctr">
          <a:defRPr sz="2000" dirty="0" smtClean="0">
            <a:solidFill>
              <a:schemeClr val="bg2">
                <a:lumMod val="90000"/>
                <a:lumOff val="10000"/>
              </a:schemeClr>
            </a:solidFill>
            <a:latin typeface="Times New Roman"/>
            <a:cs typeface="Times New Roman"/>
          </a:defRPr>
        </a:defPPr>
      </a:lstStyle>
    </a:txDef>
  </a:objectDefaults>
  <a:extraClrSchemeLst>
    <a:extraClrScheme>
      <a:clrScheme name="Blends-Pari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-Pari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-Pari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-Pari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-Pari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-Pari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11326</TotalTime>
  <Words>688</Words>
  <Application>Microsoft Macintosh PowerPoint</Application>
  <PresentationFormat>On-screen Show (16:10)</PresentationFormat>
  <Paragraphs>142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Cambria Math</vt:lpstr>
      <vt:lpstr>Tahoma</vt:lpstr>
      <vt:lpstr>Times New Roman</vt:lpstr>
      <vt:lpstr>Times New Roman Antimatter</vt:lpstr>
      <vt:lpstr>Wingdings</vt:lpstr>
      <vt:lpstr>Blends-Paris</vt:lpstr>
      <vt:lpstr>PowerPoint Presentation</vt:lpstr>
      <vt:lpstr>RF-separated beam parameters</vt:lpstr>
      <vt:lpstr>The celebrated 40y old kaon data from NA3 </vt:lpstr>
      <vt:lpstr>Beam energy dependence: 190 GeV vs 80 GeV </vt:lpstr>
      <vt:lpstr>Beam charge dependence: K+ vs K− 80 GeV </vt:lpstr>
      <vt:lpstr>J/𝜓 – access to the kaon valence PDF</vt:lpstr>
      <vt:lpstr>Error estimates FOR K− and K+ J/𝜓 cross sections: 80 GeV</vt:lpstr>
      <vt:lpstr>The difference between K− and K+ -induced J/psi production</vt:lpstr>
      <vt:lpstr>Additional opportunities</vt:lpstr>
      <vt:lpstr>Conclusions on RF separated K beams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Dimuon Production and Parton-Induced Nuclear Effects </dc:title>
  <dc:creator>S.P.</dc:creator>
  <cp:lastModifiedBy>Steph Platchkov</cp:lastModifiedBy>
  <cp:revision>253</cp:revision>
  <cp:lastPrinted>2019-10-25T15:05:18Z</cp:lastPrinted>
  <dcterms:created xsi:type="dcterms:W3CDTF">2018-04-11T16:03:48Z</dcterms:created>
  <dcterms:modified xsi:type="dcterms:W3CDTF">2022-05-10T12:28:18Z</dcterms:modified>
</cp:coreProperties>
</file>