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  <p:sldMasterId id="2147483708" r:id="rId3"/>
    <p:sldMasterId id="2147483720" r:id="rId4"/>
  </p:sldMasterIdLst>
  <p:notesMasterIdLst>
    <p:notesMasterId r:id="rId24"/>
  </p:notesMasterIdLst>
  <p:handoutMasterIdLst>
    <p:handoutMasterId r:id="rId25"/>
  </p:handoutMasterIdLst>
  <p:sldIdLst>
    <p:sldId id="366" r:id="rId5"/>
    <p:sldId id="444" r:id="rId6"/>
    <p:sldId id="426" r:id="rId7"/>
    <p:sldId id="445" r:id="rId8"/>
    <p:sldId id="432" r:id="rId9"/>
    <p:sldId id="437" r:id="rId10"/>
    <p:sldId id="447" r:id="rId11"/>
    <p:sldId id="442" r:id="rId12"/>
    <p:sldId id="449" r:id="rId13"/>
    <p:sldId id="451" r:id="rId14"/>
    <p:sldId id="457" r:id="rId15"/>
    <p:sldId id="463" r:id="rId16"/>
    <p:sldId id="452" r:id="rId17"/>
    <p:sldId id="465" r:id="rId18"/>
    <p:sldId id="464" r:id="rId19"/>
    <p:sldId id="453" r:id="rId20"/>
    <p:sldId id="454" r:id="rId21"/>
    <p:sldId id="455" r:id="rId22"/>
    <p:sldId id="456" r:id="rId23"/>
  </p:sldIdLst>
  <p:sldSz cx="9144000" cy="6858000" type="screen4x3"/>
  <p:notesSz cx="6718300" cy="98679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93" autoAdjust="0"/>
  </p:normalViewPr>
  <p:slideViewPr>
    <p:cSldViewPr>
      <p:cViewPr>
        <p:scale>
          <a:sx n="100" d="100"/>
          <a:sy n="100" d="100"/>
        </p:scale>
        <p:origin x="-282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ntoro\Desktop\AnalisysTestBeam2010\TestBeamMeasurementsLis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ntoro\Desktop\doc_lavoro\SPD\testBeam2010\AnalisysTestBeam2010\TestBeamMeasurementsLis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ntoro\Desktop\doc_lavoro\SPD\testBeam2010\AnalisysTestBeam2010\TestBeamMeasurementsLis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ntoro\Desktop\doc_lavoro\SPD\testBeam2010\AnalisysTestBeam2010\TestBeamMeasurementsLis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epitaxialSensor!$B$105:$B$120</c:f>
              <c:numCache>
                <c:formatCode>General</c:formatCode>
                <c:ptCount val="16"/>
                <c:pt idx="0">
                  <c:v>200</c:v>
                </c:pt>
                <c:pt idx="1">
                  <c:v>190</c:v>
                </c:pt>
                <c:pt idx="2">
                  <c:v>180</c:v>
                </c:pt>
                <c:pt idx="3">
                  <c:v>170</c:v>
                </c:pt>
                <c:pt idx="4">
                  <c:v>160</c:v>
                </c:pt>
                <c:pt idx="5">
                  <c:v>150</c:v>
                </c:pt>
                <c:pt idx="6">
                  <c:v>140</c:v>
                </c:pt>
                <c:pt idx="7">
                  <c:v>130</c:v>
                </c:pt>
                <c:pt idx="8">
                  <c:v>120</c:v>
                </c:pt>
                <c:pt idx="9">
                  <c:v>110</c:v>
                </c:pt>
                <c:pt idx="10">
                  <c:v>100</c:v>
                </c:pt>
                <c:pt idx="11">
                  <c:v>90</c:v>
                </c:pt>
                <c:pt idx="12">
                  <c:v>80</c:v>
                </c:pt>
                <c:pt idx="13">
                  <c:v>70</c:v>
                </c:pt>
                <c:pt idx="14">
                  <c:v>60</c:v>
                </c:pt>
                <c:pt idx="15">
                  <c:v>50</c:v>
                </c:pt>
              </c:numCache>
            </c:numRef>
          </c:xVal>
          <c:yVal>
            <c:numRef>
              <c:f>epitaxialSensor!$H$105:$H$120</c:f>
              <c:numCache>
                <c:formatCode>General</c:formatCode>
                <c:ptCount val="16"/>
                <c:pt idx="0">
                  <c:v>88</c:v>
                </c:pt>
                <c:pt idx="1">
                  <c:v>88</c:v>
                </c:pt>
                <c:pt idx="2">
                  <c:v>89</c:v>
                </c:pt>
                <c:pt idx="3">
                  <c:v>78</c:v>
                </c:pt>
                <c:pt idx="4">
                  <c:v>61</c:v>
                </c:pt>
                <c:pt idx="5">
                  <c:v>38</c:v>
                </c:pt>
                <c:pt idx="6">
                  <c:v>28</c:v>
                </c:pt>
                <c:pt idx="7">
                  <c:v>14</c:v>
                </c:pt>
                <c:pt idx="8">
                  <c:v>10</c:v>
                </c:pt>
                <c:pt idx="9">
                  <c:v>4</c:v>
                </c:pt>
                <c:pt idx="10">
                  <c:v>4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yVal>
        </c:ser>
        <c:axId val="74183808"/>
        <c:axId val="74185728"/>
      </c:scatterChart>
      <c:valAx>
        <c:axId val="741838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 err="1" smtClean="0"/>
                  <a:t>Threshold</a:t>
                </a:r>
                <a:r>
                  <a:rPr lang="it-IT" dirty="0" smtClean="0"/>
                  <a:t> (DAC)</a:t>
                </a:r>
                <a:endParaRPr lang="it-IT" dirty="0"/>
              </a:p>
            </c:rich>
          </c:tx>
          <c:layout/>
        </c:title>
        <c:numFmt formatCode="General" sourceLinked="1"/>
        <c:minorTickMark val="out"/>
        <c:tickLblPos val="nextTo"/>
        <c:crossAx val="74185728"/>
        <c:crosses val="autoZero"/>
        <c:crossBetween val="midCat"/>
      </c:valAx>
      <c:valAx>
        <c:axId val="74185728"/>
        <c:scaling>
          <c:orientation val="minMax"/>
          <c:max val="120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 err="1" smtClean="0"/>
                  <a:t>Efficinecy</a:t>
                </a:r>
                <a:r>
                  <a:rPr lang="it-IT" dirty="0" smtClean="0"/>
                  <a:t> (%)</a:t>
                </a:r>
                <a:endParaRPr lang="it-IT" dirty="0"/>
              </a:p>
            </c:rich>
          </c:tx>
          <c:layout/>
        </c:title>
        <c:numFmt formatCode="General" sourceLinked="1"/>
        <c:minorTickMark val="out"/>
        <c:tickLblPos val="nextTo"/>
        <c:crossAx val="74183808"/>
        <c:crosses val="autoZero"/>
        <c:crossBetween val="midCat"/>
      </c:valAx>
      <c:spPr>
        <a:ln>
          <a:solidFill>
            <a:schemeClr val="accent1"/>
          </a:solidFill>
        </a:ln>
      </c:spPr>
    </c:plotArea>
    <c:plotVisOnly val="1"/>
  </c:chart>
  <c:spPr>
    <a:solidFill>
      <a:schemeClr val="bg1"/>
    </a:solidFill>
    <a:ln>
      <a:solidFill>
        <a:schemeClr val="accent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'3DSensors'!$B$49:$B$62</c:f>
              <c:numCache>
                <c:formatCode>General</c:formatCode>
                <c:ptCount val="14"/>
                <c:pt idx="0">
                  <c:v>180</c:v>
                </c:pt>
                <c:pt idx="1">
                  <c:v>170</c:v>
                </c:pt>
                <c:pt idx="2">
                  <c:v>160</c:v>
                </c:pt>
                <c:pt idx="3">
                  <c:v>150</c:v>
                </c:pt>
                <c:pt idx="4">
                  <c:v>140</c:v>
                </c:pt>
                <c:pt idx="5">
                  <c:v>130</c:v>
                </c:pt>
                <c:pt idx="6">
                  <c:v>120</c:v>
                </c:pt>
                <c:pt idx="7">
                  <c:v>110</c:v>
                </c:pt>
                <c:pt idx="8">
                  <c:v>100</c:v>
                </c:pt>
                <c:pt idx="9">
                  <c:v>90</c:v>
                </c:pt>
                <c:pt idx="10">
                  <c:v>80</c:v>
                </c:pt>
                <c:pt idx="11">
                  <c:v>70</c:v>
                </c:pt>
                <c:pt idx="12">
                  <c:v>60</c:v>
                </c:pt>
                <c:pt idx="13">
                  <c:v>50</c:v>
                </c:pt>
              </c:numCache>
            </c:numRef>
          </c:xVal>
          <c:yVal>
            <c:numRef>
              <c:f>'3DSensors'!$H$49:$H$62</c:f>
              <c:numCache>
                <c:formatCode>General</c:formatCode>
                <c:ptCount val="14"/>
                <c:pt idx="0">
                  <c:v>97</c:v>
                </c:pt>
                <c:pt idx="1">
                  <c:v>96</c:v>
                </c:pt>
                <c:pt idx="2">
                  <c:v>96</c:v>
                </c:pt>
                <c:pt idx="3">
                  <c:v>95</c:v>
                </c:pt>
                <c:pt idx="4">
                  <c:v>94</c:v>
                </c:pt>
                <c:pt idx="5">
                  <c:v>96</c:v>
                </c:pt>
                <c:pt idx="6">
                  <c:v>94</c:v>
                </c:pt>
                <c:pt idx="7">
                  <c:v>91</c:v>
                </c:pt>
                <c:pt idx="8">
                  <c:v>89</c:v>
                </c:pt>
                <c:pt idx="9">
                  <c:v>79</c:v>
                </c:pt>
                <c:pt idx="10">
                  <c:v>72</c:v>
                </c:pt>
                <c:pt idx="11">
                  <c:v>57</c:v>
                </c:pt>
                <c:pt idx="12">
                  <c:v>42</c:v>
                </c:pt>
                <c:pt idx="13">
                  <c:v>25</c:v>
                </c:pt>
              </c:numCache>
            </c:numRef>
          </c:yVal>
        </c:ser>
        <c:axId val="75662080"/>
        <c:axId val="75664000"/>
      </c:scatterChart>
      <c:valAx>
        <c:axId val="75662080"/>
        <c:scaling>
          <c:orientation val="minMax"/>
          <c:max val="250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 err="1" smtClean="0"/>
                  <a:t>Threshold</a:t>
                </a:r>
                <a:r>
                  <a:rPr lang="it-IT" dirty="0" smtClean="0"/>
                  <a:t> (DAC)</a:t>
                </a:r>
                <a:endParaRPr lang="it-IT" dirty="0"/>
              </a:p>
            </c:rich>
          </c:tx>
          <c:layout/>
        </c:title>
        <c:numFmt formatCode="General" sourceLinked="1"/>
        <c:minorTickMark val="out"/>
        <c:tickLblPos val="nextTo"/>
        <c:crossAx val="75664000"/>
        <c:crosses val="autoZero"/>
        <c:crossBetween val="midCat"/>
      </c:valAx>
      <c:valAx>
        <c:axId val="75664000"/>
        <c:scaling>
          <c:orientation val="minMax"/>
          <c:max val="120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 err="1" smtClean="0"/>
                  <a:t>Efficiency</a:t>
                </a:r>
                <a:r>
                  <a:rPr lang="it-IT" dirty="0" smtClean="0"/>
                  <a:t> (%)</a:t>
                </a:r>
                <a:endParaRPr lang="it-IT" dirty="0"/>
              </a:p>
            </c:rich>
          </c:tx>
          <c:layout/>
        </c:title>
        <c:numFmt formatCode="General" sourceLinked="1"/>
        <c:minorTickMark val="out"/>
        <c:tickLblPos val="nextTo"/>
        <c:crossAx val="75662080"/>
        <c:crosses val="autoZero"/>
        <c:crossBetween val="midCat"/>
      </c:valAx>
    </c:plotArea>
    <c:plotVisOnly val="1"/>
  </c:chart>
  <c:spPr>
    <a:solidFill>
      <a:schemeClr val="bg1"/>
    </a:solidFill>
    <a:ln>
      <a:solidFill>
        <a:schemeClr val="accent2">
          <a:lumMod val="50000"/>
        </a:schemeClr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scatterChart>
        <c:scatterStyle val="lineMarker"/>
        <c:ser>
          <c:idx val="0"/>
          <c:order val="0"/>
          <c:tx>
            <c:v>Th = 180</c:v>
          </c:tx>
          <c:spPr>
            <a:ln w="28575">
              <a:noFill/>
            </a:ln>
          </c:spPr>
          <c:xVal>
            <c:numRef>
              <c:f>(Foglio1!$D$1,Foglio1!$D$4,Foglio1!$D$7,Foglio1!$D$10,Foglio1!$D$13,Foglio1!$D$16,Foglio1!$D$19)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</c:numCache>
            </c:numRef>
          </c:xVal>
          <c:yVal>
            <c:numRef>
              <c:f>(Foglio1!$H$1,Foglio1!$H$4,Foglio1!$H$7,Foglio1!$H$10,Foglio1!$H$13,Foglio1!$H$16,Foglio1!$H$19)</c:f>
              <c:numCache>
                <c:formatCode>General</c:formatCode>
                <c:ptCount val="7"/>
                <c:pt idx="0">
                  <c:v>97</c:v>
                </c:pt>
                <c:pt idx="1">
                  <c:v>98</c:v>
                </c:pt>
                <c:pt idx="2">
                  <c:v>98</c:v>
                </c:pt>
                <c:pt idx="3">
                  <c:v>94</c:v>
                </c:pt>
                <c:pt idx="4">
                  <c:v>73</c:v>
                </c:pt>
                <c:pt idx="5">
                  <c:v>52</c:v>
                </c:pt>
                <c:pt idx="6">
                  <c:v>26</c:v>
                </c:pt>
              </c:numCache>
            </c:numRef>
          </c:yVal>
        </c:ser>
        <c:ser>
          <c:idx val="1"/>
          <c:order val="1"/>
          <c:tx>
            <c:v>Th = 170</c:v>
          </c:tx>
          <c:spPr>
            <a:ln w="28575">
              <a:noFill/>
            </a:ln>
          </c:spPr>
          <c:xVal>
            <c:numRef>
              <c:f>(Foglio1!$D$2,Foglio1!$D$5,Foglio1!$D$8,Foglio1!$D$11,Foglio1!$D$14,Foglio1!$D$17,Foglio1!$D$20)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</c:numCache>
            </c:numRef>
          </c:xVal>
          <c:yVal>
            <c:numRef>
              <c:f>(Foglio1!$H$2,Foglio1!$H$5,Foglio1!$H$8,Foglio1!$H$11,Foglio1!$H$14,Foglio1!$H$17,Foglio1!$H$20)</c:f>
              <c:numCache>
                <c:formatCode>General</c:formatCode>
                <c:ptCount val="7"/>
                <c:pt idx="0">
                  <c:v>98</c:v>
                </c:pt>
                <c:pt idx="1">
                  <c:v>98</c:v>
                </c:pt>
                <c:pt idx="2">
                  <c:v>97</c:v>
                </c:pt>
                <c:pt idx="3">
                  <c:v>92</c:v>
                </c:pt>
                <c:pt idx="4">
                  <c:v>74</c:v>
                </c:pt>
                <c:pt idx="5">
                  <c:v>50</c:v>
                </c:pt>
                <c:pt idx="6">
                  <c:v>26</c:v>
                </c:pt>
              </c:numCache>
            </c:numRef>
          </c:yVal>
        </c:ser>
        <c:ser>
          <c:idx val="2"/>
          <c:order val="2"/>
          <c:tx>
            <c:v>Th = 160</c:v>
          </c:tx>
          <c:spPr>
            <a:ln w="28575">
              <a:noFill/>
            </a:ln>
          </c:spPr>
          <c:xVal>
            <c:numRef>
              <c:f>(Foglio1!$D$3,Foglio1!$D$6,Foglio1!$D$9,Foglio1!$D$12,Foglio1!$D$15,Foglio1!$D$18,Foglio1!$D$21)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</c:numCache>
            </c:numRef>
          </c:xVal>
          <c:yVal>
            <c:numRef>
              <c:f>(Foglio1!$H$3,Foglio1!$H$6,Foglio1!$H$9,Foglio1!$H$12,Foglio1!$H$15,Foglio1!$H$18,Foglio1!$H$21)</c:f>
              <c:numCache>
                <c:formatCode>General</c:formatCode>
                <c:ptCount val="7"/>
                <c:pt idx="0">
                  <c:v>94</c:v>
                </c:pt>
                <c:pt idx="1">
                  <c:v>98</c:v>
                </c:pt>
                <c:pt idx="2">
                  <c:v>96</c:v>
                </c:pt>
                <c:pt idx="3">
                  <c:v>87</c:v>
                </c:pt>
                <c:pt idx="4">
                  <c:v>72</c:v>
                </c:pt>
                <c:pt idx="5">
                  <c:v>49</c:v>
                </c:pt>
                <c:pt idx="6">
                  <c:v>26</c:v>
                </c:pt>
              </c:numCache>
            </c:numRef>
          </c:yVal>
        </c:ser>
        <c:axId val="74227072"/>
        <c:axId val="74237440"/>
      </c:scatterChart>
      <c:valAx>
        <c:axId val="742270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 smtClean="0"/>
                  <a:t>Angle (</a:t>
                </a:r>
                <a:r>
                  <a:rPr lang="it-IT" dirty="0" err="1" smtClean="0"/>
                  <a:t>deg</a:t>
                </a:r>
                <a:r>
                  <a:rPr lang="it-IT" dirty="0" smtClean="0"/>
                  <a:t>)</a:t>
                </a:r>
                <a:endParaRPr lang="it-IT" dirty="0"/>
              </a:p>
            </c:rich>
          </c:tx>
          <c:layout/>
        </c:title>
        <c:numFmt formatCode="General" sourceLinked="1"/>
        <c:minorTickMark val="out"/>
        <c:tickLblPos val="nextTo"/>
        <c:crossAx val="74237440"/>
        <c:crosses val="autoZero"/>
        <c:crossBetween val="midCat"/>
      </c:valAx>
      <c:valAx>
        <c:axId val="7423744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 err="1" smtClean="0"/>
                  <a:t>Efficiency</a:t>
                </a:r>
                <a:r>
                  <a:rPr lang="it-IT" dirty="0" smtClean="0"/>
                  <a:t> (%)</a:t>
                </a:r>
                <a:endParaRPr lang="it-IT" dirty="0"/>
              </a:p>
            </c:rich>
          </c:tx>
          <c:layout/>
        </c:title>
        <c:numFmt formatCode="General" sourceLinked="1"/>
        <c:minorTickMark val="out"/>
        <c:tickLblPos val="nextTo"/>
        <c:crossAx val="74227072"/>
        <c:crosses val="autoZero"/>
        <c:crossBetween val="midCat"/>
      </c:valAx>
    </c:plotArea>
    <c:legend>
      <c:legendPos val="r"/>
      <c:layout/>
    </c:legend>
    <c:plotVisOnly val="1"/>
  </c:chart>
  <c:spPr>
    <a:solidFill>
      <a:schemeClr val="bg1"/>
    </a:solidFill>
    <a:ln>
      <a:solidFill>
        <a:schemeClr val="accent1">
          <a:lumMod val="60000"/>
          <a:lumOff val="40000"/>
        </a:schemeClr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scatterChart>
        <c:scatterStyle val="lineMarker"/>
        <c:ser>
          <c:idx val="0"/>
          <c:order val="0"/>
          <c:tx>
            <c:v>Thr = 200</c:v>
          </c:tx>
          <c:spPr>
            <a:ln w="28575">
              <a:noFill/>
            </a:ln>
          </c:spPr>
          <c:xVal>
            <c:numRef>
              <c:f>(Foglio1!$D$24,Foglio1!$D$27,Foglio1!$D$30,Foglio1!$D$33,Foglio1!$D$36,Foglio1!$D$39,Foglio1!$D$42)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</c:numCache>
            </c:numRef>
          </c:xVal>
          <c:yVal>
            <c:numRef>
              <c:f>(Foglio1!$H$24,Foglio1!$H$27,Foglio1!$H$30,Foglio1!$H$33,Foglio1!$H$36,Foglio1!$H$39,Foglio1!$H$42)</c:f>
              <c:numCache>
                <c:formatCode>General</c:formatCode>
                <c:ptCount val="7"/>
                <c:pt idx="0">
                  <c:v>95</c:v>
                </c:pt>
                <c:pt idx="1">
                  <c:v>95</c:v>
                </c:pt>
                <c:pt idx="2">
                  <c:v>98</c:v>
                </c:pt>
                <c:pt idx="3">
                  <c:v>94</c:v>
                </c:pt>
                <c:pt idx="4">
                  <c:v>72</c:v>
                </c:pt>
                <c:pt idx="5">
                  <c:v>56</c:v>
                </c:pt>
                <c:pt idx="6">
                  <c:v>30</c:v>
                </c:pt>
              </c:numCache>
            </c:numRef>
          </c:yVal>
        </c:ser>
        <c:ser>
          <c:idx val="1"/>
          <c:order val="1"/>
          <c:tx>
            <c:v>Thr = 190</c:v>
          </c:tx>
          <c:spPr>
            <a:ln w="28575">
              <a:noFill/>
            </a:ln>
          </c:spPr>
          <c:xVal>
            <c:numRef>
              <c:f>(Foglio1!$D$25,Foglio1!$D$28,Foglio1!$D$31,Foglio1!$D$34,Foglio1!$D$37,Foglio1!$D$40,Foglio1!$D$43)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</c:numCache>
            </c:numRef>
          </c:xVal>
          <c:yVal>
            <c:numRef>
              <c:f>(Foglio1!$H$25,Foglio1!$H$28,Foglio1!$H$31,Foglio1!$H$34,Foglio1!$H$37,Foglio1!$H$40,Foglio1!$H$43)</c:f>
              <c:numCache>
                <c:formatCode>General</c:formatCode>
                <c:ptCount val="7"/>
                <c:pt idx="0">
                  <c:v>94</c:v>
                </c:pt>
                <c:pt idx="1">
                  <c:v>92</c:v>
                </c:pt>
                <c:pt idx="2">
                  <c:v>93</c:v>
                </c:pt>
                <c:pt idx="3">
                  <c:v>90</c:v>
                </c:pt>
                <c:pt idx="4">
                  <c:v>74</c:v>
                </c:pt>
                <c:pt idx="5">
                  <c:v>56</c:v>
                </c:pt>
                <c:pt idx="6">
                  <c:v>32</c:v>
                </c:pt>
              </c:numCache>
            </c:numRef>
          </c:yVal>
        </c:ser>
        <c:ser>
          <c:idx val="2"/>
          <c:order val="2"/>
          <c:tx>
            <c:v>Thr = 180</c:v>
          </c:tx>
          <c:spPr>
            <a:ln w="28575">
              <a:noFill/>
            </a:ln>
          </c:spPr>
          <c:xVal>
            <c:numRef>
              <c:f>(Foglio1!$D$26,Foglio1!$D$29,Foglio1!$D$32,Foglio1!$D$35,Foglio1!$D$38,Foglio1!$D$41,Foglio1!$D$44)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</c:numCache>
            </c:numRef>
          </c:xVal>
          <c:yVal>
            <c:numRef>
              <c:f>(Foglio1!$H$26,Foglio1!$H$29,Foglio1!$H$32,Foglio1!$H$35,Foglio1!$H$38,Foglio1!$H$41,Foglio1!$H$44)</c:f>
              <c:numCache>
                <c:formatCode>General</c:formatCode>
                <c:ptCount val="7"/>
                <c:pt idx="0">
                  <c:v>85</c:v>
                </c:pt>
                <c:pt idx="1">
                  <c:v>87</c:v>
                </c:pt>
                <c:pt idx="2">
                  <c:v>85</c:v>
                </c:pt>
                <c:pt idx="3">
                  <c:v>80</c:v>
                </c:pt>
                <c:pt idx="4">
                  <c:v>66</c:v>
                </c:pt>
                <c:pt idx="5">
                  <c:v>54</c:v>
                </c:pt>
                <c:pt idx="6">
                  <c:v>31</c:v>
                </c:pt>
              </c:numCache>
            </c:numRef>
          </c:yVal>
        </c:ser>
        <c:axId val="75984896"/>
        <c:axId val="75986816"/>
      </c:scatterChart>
      <c:valAx>
        <c:axId val="759848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 smtClean="0"/>
                  <a:t>Angle (</a:t>
                </a:r>
                <a:r>
                  <a:rPr lang="it-IT" dirty="0" err="1" smtClean="0"/>
                  <a:t>deg</a:t>
                </a:r>
                <a:r>
                  <a:rPr lang="it-IT" dirty="0" smtClean="0"/>
                  <a:t>)</a:t>
                </a:r>
                <a:endParaRPr lang="it-IT" dirty="0"/>
              </a:p>
            </c:rich>
          </c:tx>
          <c:layout/>
        </c:title>
        <c:numFmt formatCode="General" sourceLinked="1"/>
        <c:minorTickMark val="out"/>
        <c:tickLblPos val="nextTo"/>
        <c:crossAx val="75986816"/>
        <c:crosses val="autoZero"/>
        <c:crossBetween val="midCat"/>
      </c:valAx>
      <c:valAx>
        <c:axId val="7598681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 err="1" smtClean="0"/>
                  <a:t>Efficiency</a:t>
                </a:r>
                <a:r>
                  <a:rPr lang="it-IT" dirty="0" smtClean="0"/>
                  <a:t> (%)</a:t>
                </a:r>
                <a:endParaRPr lang="it-IT" dirty="0"/>
              </a:p>
            </c:rich>
          </c:tx>
          <c:layout/>
        </c:title>
        <c:numFmt formatCode="General" sourceLinked="1"/>
        <c:minorTickMark val="out"/>
        <c:tickLblPos val="nextTo"/>
        <c:crossAx val="75984896"/>
        <c:crosses val="autoZero"/>
        <c:crossBetween val="midCat"/>
      </c:valAx>
    </c:plotArea>
    <c:legend>
      <c:legendPos val="r"/>
      <c:layout/>
    </c:legend>
    <c:plotVisOnly val="1"/>
  </c:chart>
  <c:spPr>
    <a:solidFill>
      <a:schemeClr val="bg1"/>
    </a:solidFill>
    <a:ln>
      <a:solidFill>
        <a:schemeClr val="accent1">
          <a:lumMod val="60000"/>
          <a:lumOff val="40000"/>
        </a:schemeClr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1996" cy="493395"/>
          </a:xfrm>
          <a:prstGeom prst="rect">
            <a:avLst/>
          </a:prstGeom>
        </p:spPr>
        <p:txBody>
          <a:bodyPr vert="horz" lIns="90672" tIns="45336" rIns="90672" bIns="4533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04736" y="1"/>
            <a:ext cx="2911996" cy="493395"/>
          </a:xfrm>
          <a:prstGeom prst="rect">
            <a:avLst/>
          </a:prstGeom>
        </p:spPr>
        <p:txBody>
          <a:bodyPr vert="horz" lIns="90672" tIns="45336" rIns="90672" bIns="45336" rtlCol="0"/>
          <a:lstStyle>
            <a:lvl1pPr algn="r">
              <a:defRPr sz="1200"/>
            </a:lvl1pPr>
          </a:lstStyle>
          <a:p>
            <a:fld id="{72A631C2-98F9-4A4D-AC23-A2B7D0377150}" type="datetimeFigureOut">
              <a:rPr lang="it-IT" smtClean="0"/>
              <a:pPr/>
              <a:t>29/11/2010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72920"/>
            <a:ext cx="2911996" cy="493395"/>
          </a:xfrm>
          <a:prstGeom prst="rect">
            <a:avLst/>
          </a:prstGeom>
        </p:spPr>
        <p:txBody>
          <a:bodyPr vert="horz" lIns="90672" tIns="45336" rIns="90672" bIns="4533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04736" y="9372920"/>
            <a:ext cx="2911996" cy="493395"/>
          </a:xfrm>
          <a:prstGeom prst="rect">
            <a:avLst/>
          </a:prstGeom>
        </p:spPr>
        <p:txBody>
          <a:bodyPr vert="horz" lIns="90672" tIns="45336" rIns="90672" bIns="45336" rtlCol="0" anchor="b"/>
          <a:lstStyle>
            <a:lvl1pPr algn="r">
              <a:defRPr sz="1200"/>
            </a:lvl1pPr>
          </a:lstStyle>
          <a:p>
            <a:fld id="{413F10CE-5E95-4968-AA94-CF87A51675A0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11263" cy="493395"/>
          </a:xfrm>
          <a:prstGeom prst="rect">
            <a:avLst/>
          </a:prstGeom>
        </p:spPr>
        <p:txBody>
          <a:bodyPr vert="horz" lIns="90672" tIns="45336" rIns="90672" bIns="45336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05485" y="1"/>
            <a:ext cx="2911263" cy="493395"/>
          </a:xfrm>
          <a:prstGeom prst="rect">
            <a:avLst/>
          </a:prstGeom>
        </p:spPr>
        <p:txBody>
          <a:bodyPr vert="horz" lIns="90672" tIns="45336" rIns="90672" bIns="45336" rtlCol="0"/>
          <a:lstStyle>
            <a:lvl1pPr algn="r">
              <a:defRPr sz="1200"/>
            </a:lvl1pPr>
          </a:lstStyle>
          <a:p>
            <a:fld id="{E65557EE-D630-4D8F-94FF-4D38103CC914}" type="datetimeFigureOut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72" tIns="45336" rIns="90672" bIns="45336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6"/>
          </a:xfrm>
          <a:prstGeom prst="rect">
            <a:avLst/>
          </a:prstGeom>
        </p:spPr>
        <p:txBody>
          <a:bodyPr vert="horz" lIns="90672" tIns="45336" rIns="90672" bIns="45336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372794"/>
            <a:ext cx="2911263" cy="493395"/>
          </a:xfrm>
          <a:prstGeom prst="rect">
            <a:avLst/>
          </a:prstGeom>
        </p:spPr>
        <p:txBody>
          <a:bodyPr vert="horz" lIns="90672" tIns="45336" rIns="90672" bIns="45336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05485" y="9372794"/>
            <a:ext cx="2911263" cy="493395"/>
          </a:xfrm>
          <a:prstGeom prst="rect">
            <a:avLst/>
          </a:prstGeom>
        </p:spPr>
        <p:txBody>
          <a:bodyPr vert="horz" lIns="90672" tIns="45336" rIns="90672" bIns="45336" rtlCol="0" anchor="b"/>
          <a:lstStyle>
            <a:lvl1pPr algn="r">
              <a:defRPr sz="1200"/>
            </a:lvl1pPr>
          </a:lstStyle>
          <a:p>
            <a:fld id="{2E4AE311-C234-481E-B8F8-540D4AC354C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1171549" y="2809869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85852" y="4429132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dirty="0" smtClean="0"/>
              <a:t>Fare clic per modificare lo stile del sottotitolo dello schema</a:t>
            </a:r>
            <a:endParaRPr kumimoji="0" lang="en-US" dirty="0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571472" y="6357958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83D3239-BAC2-46AB-99F4-FFEB9C0D2538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7072330" y="6357958"/>
            <a:ext cx="1219200" cy="365760"/>
          </a:xfrm>
        </p:spPr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/>
          <p:nvPr userDrawn="1"/>
        </p:nvSpPr>
        <p:spPr>
          <a:xfrm>
            <a:off x="857224" y="2571744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ttangolo 32"/>
          <p:cNvSpPr/>
          <p:nvPr userDrawn="1"/>
        </p:nvSpPr>
        <p:spPr>
          <a:xfrm>
            <a:off x="866749" y="3971918"/>
            <a:ext cx="7315200" cy="1028717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ttangolo 21"/>
          <p:cNvSpPr/>
          <p:nvPr userDrawn="1"/>
        </p:nvSpPr>
        <p:spPr>
          <a:xfrm>
            <a:off x="857224" y="2571744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 userDrawn="1"/>
        </p:nvSpPr>
        <p:spPr>
          <a:xfrm>
            <a:off x="866749" y="3971919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69ADE-E29D-4D24-A8F4-DC9632EEF7B5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FF5E-F3F3-4BAA-ACF3-2DD91A362157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angolo isosce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751138" y="1797050"/>
            <a:ext cx="6392862" cy="2185988"/>
            <a:chOff x="1728" y="2230"/>
            <a:chExt cx="4027" cy="2085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1728" y="2644"/>
              <a:ext cx="2882" cy="1671"/>
            </a:xfrm>
            <a:custGeom>
              <a:avLst/>
              <a:gdLst/>
              <a:ahLst/>
              <a:cxnLst>
                <a:cxn ang="0">
                  <a:pos x="2740" y="528"/>
                </a:cxn>
                <a:cxn ang="0">
                  <a:pos x="2632" y="484"/>
                </a:cxn>
                <a:cxn ang="0">
                  <a:pos x="2480" y="424"/>
                </a:cxn>
                <a:cxn ang="0">
                  <a:pos x="2203" y="343"/>
                </a:cxn>
                <a:cxn ang="0">
                  <a:pos x="1970" y="277"/>
                </a:cxn>
                <a:cxn ang="0">
                  <a:pos x="1807" y="212"/>
                </a:cxn>
                <a:cxn ang="0">
                  <a:pos x="1693" y="152"/>
                </a:cxn>
                <a:cxn ang="0">
                  <a:pos x="1628" y="103"/>
                </a:cxn>
                <a:cxn ang="0">
                  <a:pos x="1590" y="60"/>
                </a:cxn>
                <a:cxn ang="0">
                  <a:pos x="1579" y="27"/>
                </a:cxn>
                <a:cxn ang="0">
                  <a:pos x="1585" y="0"/>
                </a:cxn>
                <a:cxn ang="0">
                  <a:pos x="1557" y="49"/>
                </a:cxn>
                <a:cxn ang="0">
                  <a:pos x="1568" y="98"/>
                </a:cxn>
                <a:cxn ang="0">
                  <a:pos x="1617" y="141"/>
                </a:cxn>
                <a:cxn ang="0">
                  <a:pos x="1688" y="185"/>
                </a:cxn>
                <a:cxn ang="0">
                  <a:pos x="1791" y="228"/>
                </a:cxn>
                <a:cxn ang="0">
                  <a:pos x="2040" y="310"/>
                </a:cxn>
                <a:cxn ang="0">
                  <a:pos x="2285" y="381"/>
                </a:cxn>
                <a:cxn ang="0">
                  <a:pos x="2464" y="435"/>
                </a:cxn>
                <a:cxn ang="0">
                  <a:pos x="2605" y="484"/>
                </a:cxn>
                <a:cxn ang="0">
                  <a:pos x="2708" y="528"/>
                </a:cxn>
                <a:cxn ang="0">
                  <a:pos x="2768" y="560"/>
                </a:cxn>
                <a:cxn ang="0">
                  <a:pos x="2795" y="593"/>
                </a:cxn>
                <a:cxn ang="0">
                  <a:pos x="2795" y="642"/>
                </a:cxn>
                <a:cxn ang="0">
                  <a:pos x="2762" y="691"/>
                </a:cxn>
                <a:cxn ang="0">
                  <a:pos x="2692" y="735"/>
                </a:cxn>
                <a:cxn ang="0">
                  <a:pos x="2589" y="778"/>
                </a:cxn>
                <a:cxn ang="0">
                  <a:pos x="2458" y="822"/>
                </a:cxn>
                <a:cxn ang="0">
                  <a:pos x="2301" y="865"/>
                </a:cxn>
                <a:cxn ang="0">
                  <a:pos x="2030" y="930"/>
                </a:cxn>
                <a:cxn ang="0">
                  <a:pos x="1606" y="1034"/>
                </a:cxn>
                <a:cxn ang="0">
                  <a:pos x="1145" y="1164"/>
                </a:cxn>
                <a:cxn ang="0">
                  <a:pos x="673" y="1328"/>
                </a:cxn>
                <a:cxn ang="0">
                  <a:pos x="217" y="1545"/>
                </a:cxn>
                <a:cxn ang="0">
                  <a:pos x="353" y="1671"/>
                </a:cxn>
                <a:cxn ang="0">
                  <a:pos x="754" y="1469"/>
                </a:cxn>
                <a:cxn ang="0">
                  <a:pos x="1145" y="1311"/>
                </a:cxn>
                <a:cxn ang="0">
                  <a:pos x="1519" y="1186"/>
                </a:cxn>
                <a:cxn ang="0">
                  <a:pos x="1861" y="1083"/>
                </a:cxn>
                <a:cxn ang="0">
                  <a:pos x="2165" y="1007"/>
                </a:cxn>
                <a:cxn ang="0">
                  <a:pos x="2426" y="947"/>
                </a:cxn>
                <a:cxn ang="0">
                  <a:pos x="2626" y="892"/>
                </a:cxn>
                <a:cxn ang="0">
                  <a:pos x="2762" y="838"/>
                </a:cxn>
                <a:cxn ang="0">
                  <a:pos x="2827" y="794"/>
                </a:cxn>
                <a:cxn ang="0">
                  <a:pos x="2865" y="745"/>
                </a:cxn>
                <a:cxn ang="0">
                  <a:pos x="2882" y="702"/>
                </a:cxn>
                <a:cxn ang="0">
                  <a:pos x="2854" y="620"/>
                </a:cxn>
                <a:cxn ang="0">
                  <a:pos x="2800" y="560"/>
                </a:cxn>
                <a:cxn ang="0">
                  <a:pos x="2773" y="544"/>
                </a:cxn>
              </a:cxnLst>
              <a:rect l="0" t="0" r="r" b="b"/>
              <a:pathLst>
                <a:path w="2882" h="1671">
                  <a:moveTo>
                    <a:pt x="2773" y="544"/>
                  </a:moveTo>
                  <a:lnTo>
                    <a:pt x="2740" y="528"/>
                  </a:lnTo>
                  <a:lnTo>
                    <a:pt x="2692" y="506"/>
                  </a:lnTo>
                  <a:lnTo>
                    <a:pt x="2632" y="484"/>
                  </a:lnTo>
                  <a:lnTo>
                    <a:pt x="2561" y="457"/>
                  </a:lnTo>
                  <a:lnTo>
                    <a:pt x="2480" y="424"/>
                  </a:lnTo>
                  <a:lnTo>
                    <a:pt x="2388" y="397"/>
                  </a:lnTo>
                  <a:lnTo>
                    <a:pt x="2203" y="343"/>
                  </a:lnTo>
                  <a:lnTo>
                    <a:pt x="2078" y="310"/>
                  </a:lnTo>
                  <a:lnTo>
                    <a:pt x="1970" y="277"/>
                  </a:lnTo>
                  <a:lnTo>
                    <a:pt x="1878" y="245"/>
                  </a:lnTo>
                  <a:lnTo>
                    <a:pt x="1807" y="212"/>
                  </a:lnTo>
                  <a:lnTo>
                    <a:pt x="1742" y="179"/>
                  </a:lnTo>
                  <a:lnTo>
                    <a:pt x="1693" y="152"/>
                  </a:lnTo>
                  <a:lnTo>
                    <a:pt x="1655" y="125"/>
                  </a:lnTo>
                  <a:lnTo>
                    <a:pt x="1628" y="103"/>
                  </a:lnTo>
                  <a:lnTo>
                    <a:pt x="1606" y="81"/>
                  </a:lnTo>
                  <a:lnTo>
                    <a:pt x="1590" y="60"/>
                  </a:lnTo>
                  <a:lnTo>
                    <a:pt x="1585" y="43"/>
                  </a:lnTo>
                  <a:lnTo>
                    <a:pt x="1579" y="27"/>
                  </a:lnTo>
                  <a:lnTo>
                    <a:pt x="1585" y="5"/>
                  </a:lnTo>
                  <a:lnTo>
                    <a:pt x="1585" y="0"/>
                  </a:lnTo>
                  <a:lnTo>
                    <a:pt x="1568" y="27"/>
                  </a:lnTo>
                  <a:lnTo>
                    <a:pt x="1557" y="49"/>
                  </a:lnTo>
                  <a:lnTo>
                    <a:pt x="1557" y="76"/>
                  </a:lnTo>
                  <a:lnTo>
                    <a:pt x="1568" y="98"/>
                  </a:lnTo>
                  <a:lnTo>
                    <a:pt x="1590" y="120"/>
                  </a:lnTo>
                  <a:lnTo>
                    <a:pt x="1617" y="141"/>
                  </a:lnTo>
                  <a:lnTo>
                    <a:pt x="1650" y="163"/>
                  </a:lnTo>
                  <a:lnTo>
                    <a:pt x="1688" y="185"/>
                  </a:lnTo>
                  <a:lnTo>
                    <a:pt x="1737" y="207"/>
                  </a:lnTo>
                  <a:lnTo>
                    <a:pt x="1791" y="228"/>
                  </a:lnTo>
                  <a:lnTo>
                    <a:pt x="1905" y="267"/>
                  </a:lnTo>
                  <a:lnTo>
                    <a:pt x="2040" y="310"/>
                  </a:lnTo>
                  <a:lnTo>
                    <a:pt x="2182" y="348"/>
                  </a:lnTo>
                  <a:lnTo>
                    <a:pt x="2285" y="381"/>
                  </a:lnTo>
                  <a:lnTo>
                    <a:pt x="2382" y="408"/>
                  </a:lnTo>
                  <a:lnTo>
                    <a:pt x="2464" y="435"/>
                  </a:lnTo>
                  <a:lnTo>
                    <a:pt x="2540" y="462"/>
                  </a:lnTo>
                  <a:lnTo>
                    <a:pt x="2605" y="484"/>
                  </a:lnTo>
                  <a:lnTo>
                    <a:pt x="2659" y="506"/>
                  </a:lnTo>
                  <a:lnTo>
                    <a:pt x="2708" y="528"/>
                  </a:lnTo>
                  <a:lnTo>
                    <a:pt x="2740" y="544"/>
                  </a:lnTo>
                  <a:lnTo>
                    <a:pt x="2768" y="560"/>
                  </a:lnTo>
                  <a:lnTo>
                    <a:pt x="2784" y="577"/>
                  </a:lnTo>
                  <a:lnTo>
                    <a:pt x="2795" y="593"/>
                  </a:lnTo>
                  <a:lnTo>
                    <a:pt x="2800" y="615"/>
                  </a:lnTo>
                  <a:lnTo>
                    <a:pt x="2795" y="642"/>
                  </a:lnTo>
                  <a:lnTo>
                    <a:pt x="2784" y="664"/>
                  </a:lnTo>
                  <a:lnTo>
                    <a:pt x="2762" y="691"/>
                  </a:lnTo>
                  <a:lnTo>
                    <a:pt x="2730" y="713"/>
                  </a:lnTo>
                  <a:lnTo>
                    <a:pt x="2692" y="735"/>
                  </a:lnTo>
                  <a:lnTo>
                    <a:pt x="2643" y="756"/>
                  </a:lnTo>
                  <a:lnTo>
                    <a:pt x="2589" y="778"/>
                  </a:lnTo>
                  <a:lnTo>
                    <a:pt x="2529" y="800"/>
                  </a:lnTo>
                  <a:lnTo>
                    <a:pt x="2458" y="822"/>
                  </a:lnTo>
                  <a:lnTo>
                    <a:pt x="2382" y="843"/>
                  </a:lnTo>
                  <a:lnTo>
                    <a:pt x="2301" y="865"/>
                  </a:lnTo>
                  <a:lnTo>
                    <a:pt x="2214" y="887"/>
                  </a:lnTo>
                  <a:lnTo>
                    <a:pt x="2030" y="930"/>
                  </a:lnTo>
                  <a:lnTo>
                    <a:pt x="1823" y="979"/>
                  </a:lnTo>
                  <a:lnTo>
                    <a:pt x="1606" y="1034"/>
                  </a:lnTo>
                  <a:lnTo>
                    <a:pt x="1378" y="1094"/>
                  </a:lnTo>
                  <a:lnTo>
                    <a:pt x="1145" y="1164"/>
                  </a:lnTo>
                  <a:lnTo>
                    <a:pt x="912" y="1241"/>
                  </a:lnTo>
                  <a:lnTo>
                    <a:pt x="673" y="1328"/>
                  </a:lnTo>
                  <a:lnTo>
                    <a:pt x="440" y="1431"/>
                  </a:lnTo>
                  <a:lnTo>
                    <a:pt x="217" y="1545"/>
                  </a:lnTo>
                  <a:lnTo>
                    <a:pt x="0" y="1671"/>
                  </a:lnTo>
                  <a:lnTo>
                    <a:pt x="353" y="1671"/>
                  </a:lnTo>
                  <a:lnTo>
                    <a:pt x="554" y="1567"/>
                  </a:lnTo>
                  <a:lnTo>
                    <a:pt x="754" y="1469"/>
                  </a:lnTo>
                  <a:lnTo>
                    <a:pt x="955" y="1388"/>
                  </a:lnTo>
                  <a:lnTo>
                    <a:pt x="1145" y="1311"/>
                  </a:lnTo>
                  <a:lnTo>
                    <a:pt x="1335" y="1241"/>
                  </a:lnTo>
                  <a:lnTo>
                    <a:pt x="1519" y="1186"/>
                  </a:lnTo>
                  <a:lnTo>
                    <a:pt x="1693" y="1132"/>
                  </a:lnTo>
                  <a:lnTo>
                    <a:pt x="1861" y="1083"/>
                  </a:lnTo>
                  <a:lnTo>
                    <a:pt x="2019" y="1045"/>
                  </a:lnTo>
                  <a:lnTo>
                    <a:pt x="2165" y="1007"/>
                  </a:lnTo>
                  <a:lnTo>
                    <a:pt x="2301" y="974"/>
                  </a:lnTo>
                  <a:lnTo>
                    <a:pt x="2426" y="947"/>
                  </a:lnTo>
                  <a:lnTo>
                    <a:pt x="2534" y="914"/>
                  </a:lnTo>
                  <a:lnTo>
                    <a:pt x="2626" y="892"/>
                  </a:lnTo>
                  <a:lnTo>
                    <a:pt x="2702" y="865"/>
                  </a:lnTo>
                  <a:lnTo>
                    <a:pt x="2762" y="838"/>
                  </a:lnTo>
                  <a:lnTo>
                    <a:pt x="2800" y="816"/>
                  </a:lnTo>
                  <a:lnTo>
                    <a:pt x="2827" y="794"/>
                  </a:lnTo>
                  <a:lnTo>
                    <a:pt x="2849" y="767"/>
                  </a:lnTo>
                  <a:lnTo>
                    <a:pt x="2865" y="745"/>
                  </a:lnTo>
                  <a:lnTo>
                    <a:pt x="2876" y="724"/>
                  </a:lnTo>
                  <a:lnTo>
                    <a:pt x="2882" y="702"/>
                  </a:lnTo>
                  <a:lnTo>
                    <a:pt x="2876" y="658"/>
                  </a:lnTo>
                  <a:lnTo>
                    <a:pt x="2854" y="620"/>
                  </a:lnTo>
                  <a:lnTo>
                    <a:pt x="2833" y="588"/>
                  </a:lnTo>
                  <a:lnTo>
                    <a:pt x="2800" y="560"/>
                  </a:lnTo>
                  <a:lnTo>
                    <a:pt x="2773" y="544"/>
                  </a:lnTo>
                  <a:lnTo>
                    <a:pt x="2773" y="54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4170" y="2671"/>
              <a:ext cx="1259" cy="811"/>
            </a:xfrm>
            <a:custGeom>
              <a:avLst/>
              <a:gdLst/>
              <a:ahLst/>
              <a:cxnLst>
                <a:cxn ang="0">
                  <a:pos x="1259" y="615"/>
                </a:cxn>
                <a:cxn ang="0">
                  <a:pos x="1248" y="588"/>
                </a:cxn>
                <a:cxn ang="0">
                  <a:pos x="1237" y="566"/>
                </a:cxn>
                <a:cxn ang="0">
                  <a:pos x="1216" y="539"/>
                </a:cxn>
                <a:cxn ang="0">
                  <a:pos x="1188" y="517"/>
                </a:cxn>
                <a:cxn ang="0">
                  <a:pos x="1123" y="479"/>
                </a:cxn>
                <a:cxn ang="0">
                  <a:pos x="1042" y="441"/>
                </a:cxn>
                <a:cxn ang="0">
                  <a:pos x="944" y="408"/>
                </a:cxn>
                <a:cxn ang="0">
                  <a:pos x="841" y="381"/>
                </a:cxn>
                <a:cxn ang="0">
                  <a:pos x="727" y="348"/>
                </a:cxn>
                <a:cxn ang="0">
                  <a:pos x="613" y="321"/>
                </a:cxn>
                <a:cxn ang="0">
                  <a:pos x="499" y="294"/>
                </a:cxn>
                <a:cxn ang="0">
                  <a:pos x="391" y="261"/>
                </a:cxn>
                <a:cxn ang="0">
                  <a:pos x="288" y="229"/>
                </a:cxn>
                <a:cxn ang="0">
                  <a:pos x="195" y="196"/>
                </a:cxn>
                <a:cxn ang="0">
                  <a:pos x="119" y="152"/>
                </a:cxn>
                <a:cxn ang="0">
                  <a:pos x="54" y="109"/>
                </a:cxn>
                <a:cxn ang="0">
                  <a:pos x="33" y="87"/>
                </a:cxn>
                <a:cxn ang="0">
                  <a:pos x="16" y="60"/>
                </a:cxn>
                <a:cxn ang="0">
                  <a:pos x="5" y="33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38"/>
                </a:cxn>
                <a:cxn ang="0">
                  <a:pos x="5" y="60"/>
                </a:cxn>
                <a:cxn ang="0">
                  <a:pos x="16" y="87"/>
                </a:cxn>
                <a:cxn ang="0">
                  <a:pos x="33" y="114"/>
                </a:cxn>
                <a:cxn ang="0">
                  <a:pos x="54" y="142"/>
                </a:cxn>
                <a:cxn ang="0">
                  <a:pos x="87" y="174"/>
                </a:cxn>
                <a:cxn ang="0">
                  <a:pos x="125" y="207"/>
                </a:cxn>
                <a:cxn ang="0">
                  <a:pos x="179" y="240"/>
                </a:cxn>
                <a:cxn ang="0">
                  <a:pos x="244" y="278"/>
                </a:cxn>
                <a:cxn ang="0">
                  <a:pos x="326" y="310"/>
                </a:cxn>
                <a:cxn ang="0">
                  <a:pos x="418" y="348"/>
                </a:cxn>
                <a:cxn ang="0">
                  <a:pos x="526" y="381"/>
                </a:cxn>
                <a:cxn ang="0">
                  <a:pos x="657" y="414"/>
                </a:cxn>
                <a:cxn ang="0">
                  <a:pos x="749" y="435"/>
                </a:cxn>
                <a:cxn ang="0">
                  <a:pos x="830" y="463"/>
                </a:cxn>
                <a:cxn ang="0">
                  <a:pos x="901" y="490"/>
                </a:cxn>
                <a:cxn ang="0">
                  <a:pos x="966" y="512"/>
                </a:cxn>
                <a:cxn ang="0">
                  <a:pos x="1015" y="539"/>
                </a:cxn>
                <a:cxn ang="0">
                  <a:pos x="1053" y="566"/>
                </a:cxn>
                <a:cxn ang="0">
                  <a:pos x="1080" y="593"/>
                </a:cxn>
                <a:cxn ang="0">
                  <a:pos x="1102" y="620"/>
                </a:cxn>
                <a:cxn ang="0">
                  <a:pos x="1112" y="648"/>
                </a:cxn>
                <a:cxn ang="0">
                  <a:pos x="1118" y="675"/>
                </a:cxn>
                <a:cxn ang="0">
                  <a:pos x="1112" y="697"/>
                </a:cxn>
                <a:cxn ang="0">
                  <a:pos x="1096" y="724"/>
                </a:cxn>
                <a:cxn ang="0">
                  <a:pos x="1080" y="746"/>
                </a:cxn>
                <a:cxn ang="0">
                  <a:pos x="1053" y="767"/>
                </a:cxn>
                <a:cxn ang="0">
                  <a:pos x="1015" y="789"/>
                </a:cxn>
                <a:cxn ang="0">
                  <a:pos x="977" y="811"/>
                </a:cxn>
                <a:cxn ang="0">
                  <a:pos x="1047" y="789"/>
                </a:cxn>
                <a:cxn ang="0">
                  <a:pos x="1107" y="767"/>
                </a:cxn>
                <a:cxn ang="0">
                  <a:pos x="1156" y="746"/>
                </a:cxn>
                <a:cxn ang="0">
                  <a:pos x="1199" y="724"/>
                </a:cxn>
                <a:cxn ang="0">
                  <a:pos x="1226" y="702"/>
                </a:cxn>
                <a:cxn ang="0">
                  <a:pos x="1248" y="675"/>
                </a:cxn>
                <a:cxn ang="0">
                  <a:pos x="1259" y="648"/>
                </a:cxn>
                <a:cxn ang="0">
                  <a:pos x="1259" y="615"/>
                </a:cxn>
                <a:cxn ang="0">
                  <a:pos x="1259" y="615"/>
                </a:cxn>
              </a:cxnLst>
              <a:rect l="0" t="0" r="r" b="b"/>
              <a:pathLst>
                <a:path w="1259" h="811">
                  <a:moveTo>
                    <a:pt x="1259" y="615"/>
                  </a:moveTo>
                  <a:lnTo>
                    <a:pt x="1248" y="588"/>
                  </a:lnTo>
                  <a:lnTo>
                    <a:pt x="1237" y="566"/>
                  </a:lnTo>
                  <a:lnTo>
                    <a:pt x="1216" y="539"/>
                  </a:lnTo>
                  <a:lnTo>
                    <a:pt x="1188" y="517"/>
                  </a:lnTo>
                  <a:lnTo>
                    <a:pt x="1123" y="479"/>
                  </a:lnTo>
                  <a:lnTo>
                    <a:pt x="1042" y="441"/>
                  </a:lnTo>
                  <a:lnTo>
                    <a:pt x="944" y="408"/>
                  </a:lnTo>
                  <a:lnTo>
                    <a:pt x="841" y="381"/>
                  </a:lnTo>
                  <a:lnTo>
                    <a:pt x="727" y="348"/>
                  </a:lnTo>
                  <a:lnTo>
                    <a:pt x="613" y="321"/>
                  </a:lnTo>
                  <a:lnTo>
                    <a:pt x="499" y="294"/>
                  </a:lnTo>
                  <a:lnTo>
                    <a:pt x="391" y="261"/>
                  </a:lnTo>
                  <a:lnTo>
                    <a:pt x="288" y="229"/>
                  </a:lnTo>
                  <a:lnTo>
                    <a:pt x="195" y="196"/>
                  </a:lnTo>
                  <a:lnTo>
                    <a:pt x="119" y="152"/>
                  </a:lnTo>
                  <a:lnTo>
                    <a:pt x="54" y="109"/>
                  </a:lnTo>
                  <a:lnTo>
                    <a:pt x="33" y="87"/>
                  </a:lnTo>
                  <a:lnTo>
                    <a:pt x="16" y="60"/>
                  </a:lnTo>
                  <a:lnTo>
                    <a:pt x="5" y="33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38"/>
                  </a:lnTo>
                  <a:lnTo>
                    <a:pt x="5" y="60"/>
                  </a:lnTo>
                  <a:lnTo>
                    <a:pt x="16" y="87"/>
                  </a:lnTo>
                  <a:lnTo>
                    <a:pt x="33" y="114"/>
                  </a:lnTo>
                  <a:lnTo>
                    <a:pt x="54" y="142"/>
                  </a:lnTo>
                  <a:lnTo>
                    <a:pt x="87" y="174"/>
                  </a:lnTo>
                  <a:lnTo>
                    <a:pt x="125" y="207"/>
                  </a:lnTo>
                  <a:lnTo>
                    <a:pt x="179" y="240"/>
                  </a:lnTo>
                  <a:lnTo>
                    <a:pt x="244" y="278"/>
                  </a:lnTo>
                  <a:lnTo>
                    <a:pt x="326" y="310"/>
                  </a:lnTo>
                  <a:lnTo>
                    <a:pt x="418" y="348"/>
                  </a:lnTo>
                  <a:lnTo>
                    <a:pt x="526" y="381"/>
                  </a:lnTo>
                  <a:lnTo>
                    <a:pt x="657" y="414"/>
                  </a:lnTo>
                  <a:lnTo>
                    <a:pt x="749" y="435"/>
                  </a:lnTo>
                  <a:lnTo>
                    <a:pt x="830" y="463"/>
                  </a:lnTo>
                  <a:lnTo>
                    <a:pt x="901" y="490"/>
                  </a:lnTo>
                  <a:lnTo>
                    <a:pt x="966" y="512"/>
                  </a:lnTo>
                  <a:lnTo>
                    <a:pt x="1015" y="539"/>
                  </a:lnTo>
                  <a:lnTo>
                    <a:pt x="1053" y="566"/>
                  </a:lnTo>
                  <a:lnTo>
                    <a:pt x="1080" y="593"/>
                  </a:lnTo>
                  <a:lnTo>
                    <a:pt x="1102" y="620"/>
                  </a:lnTo>
                  <a:lnTo>
                    <a:pt x="1112" y="648"/>
                  </a:lnTo>
                  <a:lnTo>
                    <a:pt x="1118" y="675"/>
                  </a:lnTo>
                  <a:lnTo>
                    <a:pt x="1112" y="697"/>
                  </a:lnTo>
                  <a:lnTo>
                    <a:pt x="1096" y="724"/>
                  </a:lnTo>
                  <a:lnTo>
                    <a:pt x="1080" y="746"/>
                  </a:lnTo>
                  <a:lnTo>
                    <a:pt x="1053" y="767"/>
                  </a:lnTo>
                  <a:lnTo>
                    <a:pt x="1015" y="789"/>
                  </a:lnTo>
                  <a:lnTo>
                    <a:pt x="977" y="811"/>
                  </a:lnTo>
                  <a:lnTo>
                    <a:pt x="1047" y="789"/>
                  </a:lnTo>
                  <a:lnTo>
                    <a:pt x="1107" y="767"/>
                  </a:lnTo>
                  <a:lnTo>
                    <a:pt x="1156" y="746"/>
                  </a:lnTo>
                  <a:lnTo>
                    <a:pt x="1199" y="724"/>
                  </a:lnTo>
                  <a:lnTo>
                    <a:pt x="1226" y="702"/>
                  </a:lnTo>
                  <a:lnTo>
                    <a:pt x="1248" y="675"/>
                  </a:lnTo>
                  <a:lnTo>
                    <a:pt x="1259" y="648"/>
                  </a:lnTo>
                  <a:lnTo>
                    <a:pt x="1259" y="615"/>
                  </a:lnTo>
                  <a:lnTo>
                    <a:pt x="1259" y="615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hidden">
            <a:xfrm>
              <a:off x="2900" y="3346"/>
              <a:ext cx="2849" cy="969"/>
            </a:xfrm>
            <a:custGeom>
              <a:avLst/>
              <a:gdLst/>
              <a:ahLst/>
              <a:cxnLst>
                <a:cxn ang="0">
                  <a:pos x="92" y="958"/>
                </a:cxn>
                <a:cxn ang="0">
                  <a:pos x="0" y="969"/>
                </a:cxn>
                <a:cxn ang="0">
                  <a:pos x="391" y="969"/>
                </a:cxn>
                <a:cxn ang="0">
                  <a:pos x="434" y="947"/>
                </a:cxn>
                <a:cxn ang="0">
                  <a:pos x="483" y="914"/>
                </a:cxn>
                <a:cxn ang="0">
                  <a:pos x="554" y="876"/>
                </a:cxn>
                <a:cxn ang="0">
                  <a:pos x="635" y="838"/>
                </a:cxn>
                <a:cxn ang="0">
                  <a:pos x="727" y="794"/>
                </a:cxn>
                <a:cxn ang="0">
                  <a:pos x="836" y="745"/>
                </a:cxn>
                <a:cxn ang="0">
                  <a:pos x="961" y="696"/>
                </a:cxn>
                <a:cxn ang="0">
                  <a:pos x="1102" y="642"/>
                </a:cxn>
                <a:cxn ang="0">
                  <a:pos x="1259" y="582"/>
                </a:cxn>
                <a:cxn ang="0">
                  <a:pos x="1433" y="522"/>
                </a:cxn>
                <a:cxn ang="0">
                  <a:pos x="1623" y="462"/>
                </a:cxn>
                <a:cxn ang="0">
                  <a:pos x="1829" y="403"/>
                </a:cxn>
                <a:cxn ang="0">
                  <a:pos x="2057" y="343"/>
                </a:cxn>
                <a:cxn ang="0">
                  <a:pos x="2301" y="283"/>
                </a:cxn>
                <a:cxn ang="0">
                  <a:pos x="2567" y="223"/>
                </a:cxn>
                <a:cxn ang="0">
                  <a:pos x="2849" y="163"/>
                </a:cxn>
                <a:cxn ang="0">
                  <a:pos x="2849" y="0"/>
                </a:cxn>
                <a:cxn ang="0">
                  <a:pos x="2817" y="16"/>
                </a:cxn>
                <a:cxn ang="0">
                  <a:pos x="2773" y="33"/>
                </a:cxn>
                <a:cxn ang="0">
                  <a:pos x="2719" y="54"/>
                </a:cxn>
                <a:cxn ang="0">
                  <a:pos x="2648" y="76"/>
                </a:cxn>
                <a:cxn ang="0">
                  <a:pos x="2572" y="98"/>
                </a:cxn>
                <a:cxn ang="0">
                  <a:pos x="2491" y="120"/>
                </a:cxn>
                <a:cxn ang="0">
                  <a:pos x="2399" y="147"/>
                </a:cxn>
                <a:cxn ang="0">
                  <a:pos x="2301" y="169"/>
                </a:cxn>
                <a:cxn ang="0">
                  <a:pos x="2095" y="223"/>
                </a:cxn>
                <a:cxn ang="0">
                  <a:pos x="1889" y="277"/>
                </a:cxn>
                <a:cxn ang="0">
                  <a:pos x="1688" y="326"/>
                </a:cxn>
                <a:cxn ang="0">
                  <a:pos x="1590" y="354"/>
                </a:cxn>
                <a:cxn ang="0">
                  <a:pos x="1503" y="381"/>
                </a:cxn>
                <a:cxn ang="0">
                  <a:pos x="1107" y="506"/>
                </a:cxn>
                <a:cxn ang="0">
                  <a:pos x="912" y="577"/>
                </a:cxn>
                <a:cxn ang="0">
                  <a:pos x="727" y="647"/>
                </a:cxn>
                <a:cxn ang="0">
                  <a:pos x="548" y="718"/>
                </a:cxn>
                <a:cxn ang="0">
                  <a:pos x="380" y="794"/>
                </a:cxn>
                <a:cxn ang="0">
                  <a:pos x="228" y="876"/>
                </a:cxn>
                <a:cxn ang="0">
                  <a:pos x="92" y="958"/>
                </a:cxn>
                <a:cxn ang="0">
                  <a:pos x="92" y="958"/>
                </a:cxn>
              </a:cxnLst>
              <a:rect l="0" t="0" r="r" b="b"/>
              <a:pathLst>
                <a:path w="2849" h="969">
                  <a:moveTo>
                    <a:pt x="92" y="958"/>
                  </a:moveTo>
                  <a:lnTo>
                    <a:pt x="0" y="969"/>
                  </a:lnTo>
                  <a:lnTo>
                    <a:pt x="391" y="969"/>
                  </a:lnTo>
                  <a:lnTo>
                    <a:pt x="434" y="947"/>
                  </a:lnTo>
                  <a:lnTo>
                    <a:pt x="483" y="914"/>
                  </a:lnTo>
                  <a:lnTo>
                    <a:pt x="554" y="876"/>
                  </a:lnTo>
                  <a:lnTo>
                    <a:pt x="635" y="838"/>
                  </a:lnTo>
                  <a:lnTo>
                    <a:pt x="727" y="794"/>
                  </a:lnTo>
                  <a:lnTo>
                    <a:pt x="836" y="745"/>
                  </a:lnTo>
                  <a:lnTo>
                    <a:pt x="961" y="696"/>
                  </a:lnTo>
                  <a:lnTo>
                    <a:pt x="1102" y="642"/>
                  </a:lnTo>
                  <a:lnTo>
                    <a:pt x="1259" y="582"/>
                  </a:lnTo>
                  <a:lnTo>
                    <a:pt x="1433" y="522"/>
                  </a:lnTo>
                  <a:lnTo>
                    <a:pt x="1623" y="462"/>
                  </a:lnTo>
                  <a:lnTo>
                    <a:pt x="1829" y="403"/>
                  </a:lnTo>
                  <a:lnTo>
                    <a:pt x="2057" y="343"/>
                  </a:lnTo>
                  <a:lnTo>
                    <a:pt x="2301" y="283"/>
                  </a:lnTo>
                  <a:lnTo>
                    <a:pt x="2567" y="223"/>
                  </a:lnTo>
                  <a:lnTo>
                    <a:pt x="2849" y="163"/>
                  </a:lnTo>
                  <a:lnTo>
                    <a:pt x="2849" y="0"/>
                  </a:lnTo>
                  <a:lnTo>
                    <a:pt x="2817" y="16"/>
                  </a:lnTo>
                  <a:lnTo>
                    <a:pt x="2773" y="33"/>
                  </a:lnTo>
                  <a:lnTo>
                    <a:pt x="2719" y="54"/>
                  </a:lnTo>
                  <a:lnTo>
                    <a:pt x="2648" y="76"/>
                  </a:lnTo>
                  <a:lnTo>
                    <a:pt x="2572" y="98"/>
                  </a:lnTo>
                  <a:lnTo>
                    <a:pt x="2491" y="120"/>
                  </a:lnTo>
                  <a:lnTo>
                    <a:pt x="2399" y="147"/>
                  </a:lnTo>
                  <a:lnTo>
                    <a:pt x="2301" y="169"/>
                  </a:lnTo>
                  <a:lnTo>
                    <a:pt x="2095" y="223"/>
                  </a:lnTo>
                  <a:lnTo>
                    <a:pt x="1889" y="277"/>
                  </a:lnTo>
                  <a:lnTo>
                    <a:pt x="1688" y="326"/>
                  </a:lnTo>
                  <a:lnTo>
                    <a:pt x="1590" y="354"/>
                  </a:lnTo>
                  <a:lnTo>
                    <a:pt x="1503" y="381"/>
                  </a:lnTo>
                  <a:lnTo>
                    <a:pt x="1107" y="506"/>
                  </a:lnTo>
                  <a:lnTo>
                    <a:pt x="912" y="577"/>
                  </a:lnTo>
                  <a:lnTo>
                    <a:pt x="727" y="647"/>
                  </a:lnTo>
                  <a:lnTo>
                    <a:pt x="548" y="718"/>
                  </a:lnTo>
                  <a:lnTo>
                    <a:pt x="380" y="794"/>
                  </a:lnTo>
                  <a:lnTo>
                    <a:pt x="228" y="876"/>
                  </a:lnTo>
                  <a:lnTo>
                    <a:pt x="92" y="958"/>
                  </a:lnTo>
                  <a:lnTo>
                    <a:pt x="92" y="95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74" name="Freeform 6"/>
            <p:cNvSpPr>
              <a:spLocks/>
            </p:cNvSpPr>
            <p:nvPr/>
          </p:nvSpPr>
          <p:spPr bwMode="hidden">
            <a:xfrm>
              <a:off x="2748" y="2230"/>
              <a:ext cx="3007" cy="2085"/>
            </a:xfrm>
            <a:custGeom>
              <a:avLst/>
              <a:gdLst/>
              <a:ahLst/>
              <a:cxnLst>
                <a:cxn ang="0">
                  <a:pos x="1433" y="474"/>
                </a:cxn>
                <a:cxn ang="0">
                  <a:pos x="1460" y="528"/>
                </a:cxn>
                <a:cxn ang="0">
                  <a:pos x="1541" y="593"/>
                </a:cxn>
                <a:cxn ang="0">
                  <a:pos x="1715" y="670"/>
                </a:cxn>
                <a:cxn ang="0">
                  <a:pos x="1927" y="735"/>
                </a:cxn>
                <a:cxn ang="0">
                  <a:pos x="2155" y="789"/>
                </a:cxn>
                <a:cxn ang="0">
                  <a:pos x="2372" y="849"/>
                </a:cxn>
                <a:cxn ang="0">
                  <a:pos x="2551" y="920"/>
                </a:cxn>
                <a:cxn ang="0">
                  <a:pos x="2638" y="980"/>
                </a:cxn>
                <a:cxn ang="0">
                  <a:pos x="2676" y="1029"/>
                </a:cxn>
                <a:cxn ang="0">
                  <a:pos x="2681" y="1083"/>
                </a:cxn>
                <a:cxn ang="0">
                  <a:pos x="2665" y="1127"/>
                </a:cxn>
                <a:cxn ang="0">
                  <a:pos x="2616" y="1170"/>
                </a:cxn>
                <a:cxn ang="0">
                  <a:pos x="2545" y="1208"/>
                </a:cxn>
                <a:cxn ang="0">
                  <a:pos x="2448" y="1241"/>
                </a:cxn>
                <a:cxn ang="0">
                  <a:pos x="2328" y="1274"/>
                </a:cxn>
                <a:cxn ang="0">
                  <a:pos x="2106" y="1328"/>
                </a:cxn>
                <a:cxn ang="0">
                  <a:pos x="1742" y="1421"/>
                </a:cxn>
                <a:cxn ang="0">
                  <a:pos x="1308" y="1540"/>
                </a:cxn>
                <a:cxn ang="0">
                  <a:pos x="820" y="1709"/>
                </a:cxn>
                <a:cxn ang="0">
                  <a:pos x="282" y="1943"/>
                </a:cxn>
                <a:cxn ang="0">
                  <a:pos x="152" y="2085"/>
                </a:cxn>
                <a:cxn ang="0">
                  <a:pos x="386" y="1992"/>
                </a:cxn>
                <a:cxn ang="0">
                  <a:pos x="700" y="1834"/>
                </a:cxn>
                <a:cxn ang="0">
                  <a:pos x="1064" y="1693"/>
                </a:cxn>
                <a:cxn ang="0">
                  <a:pos x="1661" y="1497"/>
                </a:cxn>
                <a:cxn ang="0">
                  <a:pos x="1845" y="1442"/>
                </a:cxn>
                <a:cxn ang="0">
                  <a:pos x="2252" y="1339"/>
                </a:cxn>
                <a:cxn ang="0">
                  <a:pos x="2551" y="1263"/>
                </a:cxn>
                <a:cxn ang="0">
                  <a:pos x="2730" y="1214"/>
                </a:cxn>
                <a:cxn ang="0">
                  <a:pos x="2876" y="1170"/>
                </a:cxn>
                <a:cxn ang="0">
                  <a:pos x="2974" y="1132"/>
                </a:cxn>
                <a:cxn ang="0">
                  <a:pos x="3007" y="871"/>
                </a:cxn>
                <a:cxn ang="0">
                  <a:pos x="2860" y="844"/>
                </a:cxn>
                <a:cxn ang="0">
                  <a:pos x="2670" y="806"/>
                </a:cxn>
                <a:cxn ang="0">
                  <a:pos x="2458" y="757"/>
                </a:cxn>
                <a:cxn ang="0">
                  <a:pos x="2138" y="670"/>
                </a:cxn>
                <a:cxn ang="0">
                  <a:pos x="1959" y="604"/>
                </a:cxn>
                <a:cxn ang="0">
                  <a:pos x="1824" y="534"/>
                </a:cxn>
                <a:cxn ang="0">
                  <a:pos x="1769" y="474"/>
                </a:cxn>
                <a:cxn ang="0">
                  <a:pos x="1753" y="436"/>
                </a:cxn>
                <a:cxn ang="0">
                  <a:pos x="1780" y="381"/>
                </a:cxn>
                <a:cxn ang="0">
                  <a:pos x="1862" y="316"/>
                </a:cxn>
                <a:cxn ang="0">
                  <a:pos x="1986" y="267"/>
                </a:cxn>
                <a:cxn ang="0">
                  <a:pos x="2149" y="229"/>
                </a:cxn>
                <a:cxn ang="0">
                  <a:pos x="2431" y="180"/>
                </a:cxn>
                <a:cxn ang="0">
                  <a:pos x="2827" y="125"/>
                </a:cxn>
                <a:cxn ang="0">
                  <a:pos x="3007" y="87"/>
                </a:cxn>
                <a:cxn ang="0">
                  <a:pos x="2909" y="22"/>
                </a:cxn>
                <a:cxn ang="0">
                  <a:pos x="2676" y="66"/>
                </a:cxn>
                <a:cxn ang="0">
                  <a:pos x="2285" y="120"/>
                </a:cxn>
                <a:cxn ang="0">
                  <a:pos x="2030" y="158"/>
                </a:cxn>
                <a:cxn ang="0">
                  <a:pos x="1791" y="202"/>
                </a:cxn>
                <a:cxn ang="0">
                  <a:pos x="1601" y="261"/>
                </a:cxn>
                <a:cxn ang="0">
                  <a:pos x="1471" y="338"/>
                </a:cxn>
                <a:cxn ang="0">
                  <a:pos x="1438" y="387"/>
                </a:cxn>
                <a:cxn ang="0">
                  <a:pos x="1427" y="441"/>
                </a:cxn>
              </a:cxnLst>
              <a:rect l="0" t="0" r="r" b="b"/>
              <a:pathLst>
                <a:path w="3007" h="2085">
                  <a:moveTo>
                    <a:pt x="1427" y="441"/>
                  </a:moveTo>
                  <a:lnTo>
                    <a:pt x="1433" y="474"/>
                  </a:lnTo>
                  <a:lnTo>
                    <a:pt x="1444" y="501"/>
                  </a:lnTo>
                  <a:lnTo>
                    <a:pt x="1460" y="528"/>
                  </a:lnTo>
                  <a:lnTo>
                    <a:pt x="1482" y="550"/>
                  </a:lnTo>
                  <a:lnTo>
                    <a:pt x="1541" y="593"/>
                  </a:lnTo>
                  <a:lnTo>
                    <a:pt x="1623" y="637"/>
                  </a:lnTo>
                  <a:lnTo>
                    <a:pt x="1715" y="670"/>
                  </a:lnTo>
                  <a:lnTo>
                    <a:pt x="1818" y="702"/>
                  </a:lnTo>
                  <a:lnTo>
                    <a:pt x="1927" y="735"/>
                  </a:lnTo>
                  <a:lnTo>
                    <a:pt x="2041" y="762"/>
                  </a:lnTo>
                  <a:lnTo>
                    <a:pt x="2155" y="789"/>
                  </a:lnTo>
                  <a:lnTo>
                    <a:pt x="2269" y="822"/>
                  </a:lnTo>
                  <a:lnTo>
                    <a:pt x="2372" y="849"/>
                  </a:lnTo>
                  <a:lnTo>
                    <a:pt x="2464" y="882"/>
                  </a:lnTo>
                  <a:lnTo>
                    <a:pt x="2551" y="920"/>
                  </a:lnTo>
                  <a:lnTo>
                    <a:pt x="2616" y="958"/>
                  </a:lnTo>
                  <a:lnTo>
                    <a:pt x="2638" y="980"/>
                  </a:lnTo>
                  <a:lnTo>
                    <a:pt x="2659" y="1007"/>
                  </a:lnTo>
                  <a:lnTo>
                    <a:pt x="2676" y="1029"/>
                  </a:lnTo>
                  <a:lnTo>
                    <a:pt x="2681" y="1056"/>
                  </a:lnTo>
                  <a:lnTo>
                    <a:pt x="2681" y="1083"/>
                  </a:lnTo>
                  <a:lnTo>
                    <a:pt x="2676" y="1105"/>
                  </a:lnTo>
                  <a:lnTo>
                    <a:pt x="2665" y="1127"/>
                  </a:lnTo>
                  <a:lnTo>
                    <a:pt x="2643" y="1149"/>
                  </a:lnTo>
                  <a:lnTo>
                    <a:pt x="2616" y="1170"/>
                  </a:lnTo>
                  <a:lnTo>
                    <a:pt x="2583" y="1187"/>
                  </a:lnTo>
                  <a:lnTo>
                    <a:pt x="2545" y="1208"/>
                  </a:lnTo>
                  <a:lnTo>
                    <a:pt x="2502" y="1225"/>
                  </a:lnTo>
                  <a:lnTo>
                    <a:pt x="2448" y="1241"/>
                  </a:lnTo>
                  <a:lnTo>
                    <a:pt x="2388" y="1257"/>
                  </a:lnTo>
                  <a:lnTo>
                    <a:pt x="2328" y="1274"/>
                  </a:lnTo>
                  <a:lnTo>
                    <a:pt x="2258" y="1290"/>
                  </a:lnTo>
                  <a:lnTo>
                    <a:pt x="2106" y="1328"/>
                  </a:lnTo>
                  <a:lnTo>
                    <a:pt x="1932" y="1372"/>
                  </a:lnTo>
                  <a:lnTo>
                    <a:pt x="1742" y="1421"/>
                  </a:lnTo>
                  <a:lnTo>
                    <a:pt x="1531" y="1475"/>
                  </a:lnTo>
                  <a:lnTo>
                    <a:pt x="1308" y="1540"/>
                  </a:lnTo>
                  <a:lnTo>
                    <a:pt x="1069" y="1617"/>
                  </a:lnTo>
                  <a:lnTo>
                    <a:pt x="820" y="1709"/>
                  </a:lnTo>
                  <a:lnTo>
                    <a:pt x="554" y="1818"/>
                  </a:lnTo>
                  <a:lnTo>
                    <a:pt x="282" y="1943"/>
                  </a:lnTo>
                  <a:lnTo>
                    <a:pt x="0" y="2085"/>
                  </a:lnTo>
                  <a:lnTo>
                    <a:pt x="152" y="2085"/>
                  </a:lnTo>
                  <a:lnTo>
                    <a:pt x="244" y="2074"/>
                  </a:lnTo>
                  <a:lnTo>
                    <a:pt x="386" y="1992"/>
                  </a:lnTo>
                  <a:lnTo>
                    <a:pt x="537" y="1910"/>
                  </a:lnTo>
                  <a:lnTo>
                    <a:pt x="700" y="1834"/>
                  </a:lnTo>
                  <a:lnTo>
                    <a:pt x="879" y="1763"/>
                  </a:lnTo>
                  <a:lnTo>
                    <a:pt x="1064" y="1693"/>
                  </a:lnTo>
                  <a:lnTo>
                    <a:pt x="1259" y="1622"/>
                  </a:lnTo>
                  <a:lnTo>
                    <a:pt x="1661" y="1497"/>
                  </a:lnTo>
                  <a:lnTo>
                    <a:pt x="1748" y="1470"/>
                  </a:lnTo>
                  <a:lnTo>
                    <a:pt x="1845" y="1442"/>
                  </a:lnTo>
                  <a:lnTo>
                    <a:pt x="2046" y="1393"/>
                  </a:lnTo>
                  <a:lnTo>
                    <a:pt x="2252" y="1339"/>
                  </a:lnTo>
                  <a:lnTo>
                    <a:pt x="2458" y="1285"/>
                  </a:lnTo>
                  <a:lnTo>
                    <a:pt x="2551" y="1263"/>
                  </a:lnTo>
                  <a:lnTo>
                    <a:pt x="2643" y="1236"/>
                  </a:lnTo>
                  <a:lnTo>
                    <a:pt x="2730" y="1214"/>
                  </a:lnTo>
                  <a:lnTo>
                    <a:pt x="2806" y="1192"/>
                  </a:lnTo>
                  <a:lnTo>
                    <a:pt x="2876" y="1170"/>
                  </a:lnTo>
                  <a:lnTo>
                    <a:pt x="2931" y="1149"/>
                  </a:lnTo>
                  <a:lnTo>
                    <a:pt x="2974" y="1132"/>
                  </a:lnTo>
                  <a:lnTo>
                    <a:pt x="3007" y="1116"/>
                  </a:lnTo>
                  <a:lnTo>
                    <a:pt x="3007" y="871"/>
                  </a:lnTo>
                  <a:lnTo>
                    <a:pt x="2941" y="860"/>
                  </a:lnTo>
                  <a:lnTo>
                    <a:pt x="2860" y="844"/>
                  </a:lnTo>
                  <a:lnTo>
                    <a:pt x="2773" y="827"/>
                  </a:lnTo>
                  <a:lnTo>
                    <a:pt x="2670" y="806"/>
                  </a:lnTo>
                  <a:lnTo>
                    <a:pt x="2567" y="784"/>
                  </a:lnTo>
                  <a:lnTo>
                    <a:pt x="2458" y="757"/>
                  </a:lnTo>
                  <a:lnTo>
                    <a:pt x="2241" y="702"/>
                  </a:lnTo>
                  <a:lnTo>
                    <a:pt x="2138" y="670"/>
                  </a:lnTo>
                  <a:lnTo>
                    <a:pt x="2046" y="637"/>
                  </a:lnTo>
                  <a:lnTo>
                    <a:pt x="1959" y="604"/>
                  </a:lnTo>
                  <a:lnTo>
                    <a:pt x="1883" y="566"/>
                  </a:lnTo>
                  <a:lnTo>
                    <a:pt x="1824" y="534"/>
                  </a:lnTo>
                  <a:lnTo>
                    <a:pt x="1780" y="495"/>
                  </a:lnTo>
                  <a:lnTo>
                    <a:pt x="1769" y="474"/>
                  </a:lnTo>
                  <a:lnTo>
                    <a:pt x="1758" y="457"/>
                  </a:lnTo>
                  <a:lnTo>
                    <a:pt x="1753" y="436"/>
                  </a:lnTo>
                  <a:lnTo>
                    <a:pt x="1758" y="419"/>
                  </a:lnTo>
                  <a:lnTo>
                    <a:pt x="1780" y="381"/>
                  </a:lnTo>
                  <a:lnTo>
                    <a:pt x="1813" y="343"/>
                  </a:lnTo>
                  <a:lnTo>
                    <a:pt x="1862" y="316"/>
                  </a:lnTo>
                  <a:lnTo>
                    <a:pt x="1921" y="289"/>
                  </a:lnTo>
                  <a:lnTo>
                    <a:pt x="1986" y="267"/>
                  </a:lnTo>
                  <a:lnTo>
                    <a:pt x="2062" y="245"/>
                  </a:lnTo>
                  <a:lnTo>
                    <a:pt x="2149" y="229"/>
                  </a:lnTo>
                  <a:lnTo>
                    <a:pt x="2236" y="213"/>
                  </a:lnTo>
                  <a:lnTo>
                    <a:pt x="2431" y="180"/>
                  </a:lnTo>
                  <a:lnTo>
                    <a:pt x="2627" y="158"/>
                  </a:lnTo>
                  <a:lnTo>
                    <a:pt x="2827" y="125"/>
                  </a:lnTo>
                  <a:lnTo>
                    <a:pt x="2920" y="109"/>
                  </a:lnTo>
                  <a:lnTo>
                    <a:pt x="3007" y="87"/>
                  </a:lnTo>
                  <a:lnTo>
                    <a:pt x="3007" y="0"/>
                  </a:lnTo>
                  <a:lnTo>
                    <a:pt x="2909" y="22"/>
                  </a:lnTo>
                  <a:lnTo>
                    <a:pt x="2795" y="44"/>
                  </a:lnTo>
                  <a:lnTo>
                    <a:pt x="2676" y="66"/>
                  </a:lnTo>
                  <a:lnTo>
                    <a:pt x="2551" y="82"/>
                  </a:lnTo>
                  <a:lnTo>
                    <a:pt x="2285" y="120"/>
                  </a:lnTo>
                  <a:lnTo>
                    <a:pt x="2155" y="136"/>
                  </a:lnTo>
                  <a:lnTo>
                    <a:pt x="2030" y="158"/>
                  </a:lnTo>
                  <a:lnTo>
                    <a:pt x="1905" y="174"/>
                  </a:lnTo>
                  <a:lnTo>
                    <a:pt x="1791" y="202"/>
                  </a:lnTo>
                  <a:lnTo>
                    <a:pt x="1688" y="229"/>
                  </a:lnTo>
                  <a:lnTo>
                    <a:pt x="1601" y="261"/>
                  </a:lnTo>
                  <a:lnTo>
                    <a:pt x="1525" y="300"/>
                  </a:lnTo>
                  <a:lnTo>
                    <a:pt x="1471" y="338"/>
                  </a:lnTo>
                  <a:lnTo>
                    <a:pt x="1455" y="359"/>
                  </a:lnTo>
                  <a:lnTo>
                    <a:pt x="1438" y="387"/>
                  </a:lnTo>
                  <a:lnTo>
                    <a:pt x="1427" y="414"/>
                  </a:lnTo>
                  <a:lnTo>
                    <a:pt x="1427" y="441"/>
                  </a:lnTo>
                  <a:lnTo>
                    <a:pt x="1427" y="44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75" name="Freeform 7"/>
            <p:cNvSpPr>
              <a:spLocks/>
            </p:cNvSpPr>
            <p:nvPr/>
          </p:nvSpPr>
          <p:spPr bwMode="hidden">
            <a:xfrm>
              <a:off x="4501" y="2317"/>
              <a:ext cx="1248" cy="539"/>
            </a:xfrm>
            <a:custGeom>
              <a:avLst/>
              <a:gdLst/>
              <a:ahLst/>
              <a:cxnLst>
                <a:cxn ang="0">
                  <a:pos x="0" y="332"/>
                </a:cxn>
                <a:cxn ang="0">
                  <a:pos x="0" y="360"/>
                </a:cxn>
                <a:cxn ang="0">
                  <a:pos x="5" y="387"/>
                </a:cxn>
                <a:cxn ang="0">
                  <a:pos x="27" y="414"/>
                </a:cxn>
                <a:cxn ang="0">
                  <a:pos x="54" y="436"/>
                </a:cxn>
                <a:cxn ang="0">
                  <a:pos x="92" y="463"/>
                </a:cxn>
                <a:cxn ang="0">
                  <a:pos x="141" y="490"/>
                </a:cxn>
                <a:cxn ang="0">
                  <a:pos x="195" y="512"/>
                </a:cxn>
                <a:cxn ang="0">
                  <a:pos x="255" y="539"/>
                </a:cxn>
                <a:cxn ang="0">
                  <a:pos x="212" y="517"/>
                </a:cxn>
                <a:cxn ang="0">
                  <a:pos x="179" y="490"/>
                </a:cxn>
                <a:cxn ang="0">
                  <a:pos x="157" y="468"/>
                </a:cxn>
                <a:cxn ang="0">
                  <a:pos x="141" y="447"/>
                </a:cxn>
                <a:cxn ang="0">
                  <a:pos x="136" y="425"/>
                </a:cxn>
                <a:cxn ang="0">
                  <a:pos x="136" y="403"/>
                </a:cxn>
                <a:cxn ang="0">
                  <a:pos x="141" y="381"/>
                </a:cxn>
                <a:cxn ang="0">
                  <a:pos x="157" y="365"/>
                </a:cxn>
                <a:cxn ang="0">
                  <a:pos x="179" y="343"/>
                </a:cxn>
                <a:cxn ang="0">
                  <a:pos x="201" y="327"/>
                </a:cxn>
                <a:cxn ang="0">
                  <a:pos x="266" y="294"/>
                </a:cxn>
                <a:cxn ang="0">
                  <a:pos x="353" y="262"/>
                </a:cxn>
                <a:cxn ang="0">
                  <a:pos x="445" y="234"/>
                </a:cxn>
                <a:cxn ang="0">
                  <a:pos x="554" y="213"/>
                </a:cxn>
                <a:cxn ang="0">
                  <a:pos x="662" y="191"/>
                </a:cxn>
                <a:cxn ang="0">
                  <a:pos x="890" y="153"/>
                </a:cxn>
                <a:cxn ang="0">
                  <a:pos x="993" y="136"/>
                </a:cxn>
                <a:cxn ang="0">
                  <a:pos x="1091" y="120"/>
                </a:cxn>
                <a:cxn ang="0">
                  <a:pos x="1178" y="115"/>
                </a:cxn>
                <a:cxn ang="0">
                  <a:pos x="1248" y="104"/>
                </a:cxn>
                <a:cxn ang="0">
                  <a:pos x="1248" y="0"/>
                </a:cxn>
                <a:cxn ang="0">
                  <a:pos x="1161" y="22"/>
                </a:cxn>
                <a:cxn ang="0">
                  <a:pos x="1069" y="38"/>
                </a:cxn>
                <a:cxn ang="0">
                  <a:pos x="874" y="71"/>
                </a:cxn>
                <a:cxn ang="0">
                  <a:pos x="673" y="93"/>
                </a:cxn>
                <a:cxn ang="0">
                  <a:pos x="483" y="126"/>
                </a:cxn>
                <a:cxn ang="0">
                  <a:pos x="391" y="142"/>
                </a:cxn>
                <a:cxn ang="0">
                  <a:pos x="309" y="158"/>
                </a:cxn>
                <a:cxn ang="0">
                  <a:pos x="228" y="180"/>
                </a:cxn>
                <a:cxn ang="0">
                  <a:pos x="163" y="202"/>
                </a:cxn>
                <a:cxn ang="0">
                  <a:pos x="103" y="229"/>
                </a:cxn>
                <a:cxn ang="0">
                  <a:pos x="54" y="256"/>
                </a:cxn>
                <a:cxn ang="0">
                  <a:pos x="22" y="294"/>
                </a:cxn>
                <a:cxn ang="0">
                  <a:pos x="0" y="332"/>
                </a:cxn>
                <a:cxn ang="0">
                  <a:pos x="0" y="332"/>
                </a:cxn>
              </a:cxnLst>
              <a:rect l="0" t="0" r="r" b="b"/>
              <a:pathLst>
                <a:path w="1248" h="539">
                  <a:moveTo>
                    <a:pt x="0" y="332"/>
                  </a:moveTo>
                  <a:lnTo>
                    <a:pt x="0" y="360"/>
                  </a:lnTo>
                  <a:lnTo>
                    <a:pt x="5" y="387"/>
                  </a:lnTo>
                  <a:lnTo>
                    <a:pt x="27" y="414"/>
                  </a:lnTo>
                  <a:lnTo>
                    <a:pt x="54" y="436"/>
                  </a:lnTo>
                  <a:lnTo>
                    <a:pt x="92" y="463"/>
                  </a:lnTo>
                  <a:lnTo>
                    <a:pt x="141" y="490"/>
                  </a:lnTo>
                  <a:lnTo>
                    <a:pt x="195" y="512"/>
                  </a:lnTo>
                  <a:lnTo>
                    <a:pt x="255" y="539"/>
                  </a:lnTo>
                  <a:lnTo>
                    <a:pt x="212" y="517"/>
                  </a:lnTo>
                  <a:lnTo>
                    <a:pt x="179" y="490"/>
                  </a:lnTo>
                  <a:lnTo>
                    <a:pt x="157" y="468"/>
                  </a:lnTo>
                  <a:lnTo>
                    <a:pt x="141" y="447"/>
                  </a:lnTo>
                  <a:lnTo>
                    <a:pt x="136" y="425"/>
                  </a:lnTo>
                  <a:lnTo>
                    <a:pt x="136" y="403"/>
                  </a:lnTo>
                  <a:lnTo>
                    <a:pt x="141" y="381"/>
                  </a:lnTo>
                  <a:lnTo>
                    <a:pt x="157" y="365"/>
                  </a:lnTo>
                  <a:lnTo>
                    <a:pt x="179" y="343"/>
                  </a:lnTo>
                  <a:lnTo>
                    <a:pt x="201" y="327"/>
                  </a:lnTo>
                  <a:lnTo>
                    <a:pt x="266" y="294"/>
                  </a:lnTo>
                  <a:lnTo>
                    <a:pt x="353" y="262"/>
                  </a:lnTo>
                  <a:lnTo>
                    <a:pt x="445" y="234"/>
                  </a:lnTo>
                  <a:lnTo>
                    <a:pt x="554" y="213"/>
                  </a:lnTo>
                  <a:lnTo>
                    <a:pt x="662" y="191"/>
                  </a:lnTo>
                  <a:lnTo>
                    <a:pt x="890" y="153"/>
                  </a:lnTo>
                  <a:lnTo>
                    <a:pt x="993" y="136"/>
                  </a:lnTo>
                  <a:lnTo>
                    <a:pt x="1091" y="120"/>
                  </a:lnTo>
                  <a:lnTo>
                    <a:pt x="1178" y="115"/>
                  </a:lnTo>
                  <a:lnTo>
                    <a:pt x="1248" y="104"/>
                  </a:lnTo>
                  <a:lnTo>
                    <a:pt x="1248" y="0"/>
                  </a:lnTo>
                  <a:lnTo>
                    <a:pt x="1161" y="22"/>
                  </a:lnTo>
                  <a:lnTo>
                    <a:pt x="1069" y="38"/>
                  </a:lnTo>
                  <a:lnTo>
                    <a:pt x="874" y="71"/>
                  </a:lnTo>
                  <a:lnTo>
                    <a:pt x="673" y="93"/>
                  </a:lnTo>
                  <a:lnTo>
                    <a:pt x="483" y="126"/>
                  </a:lnTo>
                  <a:lnTo>
                    <a:pt x="391" y="142"/>
                  </a:lnTo>
                  <a:lnTo>
                    <a:pt x="309" y="158"/>
                  </a:lnTo>
                  <a:lnTo>
                    <a:pt x="228" y="180"/>
                  </a:lnTo>
                  <a:lnTo>
                    <a:pt x="163" y="202"/>
                  </a:lnTo>
                  <a:lnTo>
                    <a:pt x="103" y="229"/>
                  </a:lnTo>
                  <a:lnTo>
                    <a:pt x="54" y="256"/>
                  </a:lnTo>
                  <a:lnTo>
                    <a:pt x="22" y="294"/>
                  </a:lnTo>
                  <a:lnTo>
                    <a:pt x="0" y="332"/>
                  </a:lnTo>
                  <a:lnTo>
                    <a:pt x="0" y="33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7176" name="Freeform 8"/>
          <p:cNvSpPr>
            <a:spLocks/>
          </p:cNvSpPr>
          <p:nvPr/>
        </p:nvSpPr>
        <p:spPr bwMode="hidden">
          <a:xfrm>
            <a:off x="5684838" y="0"/>
            <a:ext cx="2841625" cy="2439988"/>
          </a:xfrm>
          <a:custGeom>
            <a:avLst/>
            <a:gdLst/>
            <a:ahLst/>
            <a:cxnLst>
              <a:cxn ang="0">
                <a:pos x="982" y="1061"/>
              </a:cxn>
              <a:cxn ang="0">
                <a:pos x="1357" y="1012"/>
              </a:cxn>
              <a:cxn ang="0">
                <a:pos x="1666" y="957"/>
              </a:cxn>
              <a:cxn ang="0">
                <a:pos x="1916" y="897"/>
              </a:cxn>
              <a:cxn ang="0">
                <a:pos x="2100" y="832"/>
              </a:cxn>
              <a:cxn ang="0">
                <a:pos x="2220" y="756"/>
              </a:cxn>
              <a:cxn ang="0">
                <a:pos x="2285" y="669"/>
              </a:cxn>
              <a:cxn ang="0">
                <a:pos x="2290" y="560"/>
              </a:cxn>
              <a:cxn ang="0">
                <a:pos x="2241" y="457"/>
              </a:cxn>
              <a:cxn ang="0">
                <a:pos x="2144" y="364"/>
              </a:cxn>
              <a:cxn ang="0">
                <a:pos x="2008" y="277"/>
              </a:cxn>
              <a:cxn ang="0">
                <a:pos x="1769" y="157"/>
              </a:cxn>
              <a:cxn ang="0">
                <a:pos x="1612" y="92"/>
              </a:cxn>
              <a:cxn ang="0">
                <a:pos x="1476" y="43"/>
              </a:cxn>
              <a:cxn ang="0">
                <a:pos x="1384" y="10"/>
              </a:cxn>
              <a:cxn ang="0">
                <a:pos x="1346" y="0"/>
              </a:cxn>
              <a:cxn ang="0">
                <a:pos x="1655" y="119"/>
              </a:cxn>
              <a:cxn ang="0">
                <a:pos x="1948" y="255"/>
              </a:cxn>
              <a:cxn ang="0">
                <a:pos x="2068" y="326"/>
              </a:cxn>
              <a:cxn ang="0">
                <a:pos x="2171" y="402"/>
              </a:cxn>
              <a:cxn ang="0">
                <a:pos x="2236" y="478"/>
              </a:cxn>
              <a:cxn ang="0">
                <a:pos x="2263" y="560"/>
              </a:cxn>
              <a:cxn ang="0">
                <a:pos x="2241" y="636"/>
              </a:cxn>
              <a:cxn ang="0">
                <a:pos x="2171" y="702"/>
              </a:cxn>
              <a:cxn ang="0">
                <a:pos x="2062" y="756"/>
              </a:cxn>
              <a:cxn ang="0">
                <a:pos x="1921" y="800"/>
              </a:cxn>
              <a:cxn ang="0">
                <a:pos x="1748" y="843"/>
              </a:cxn>
              <a:cxn ang="0">
                <a:pos x="1351" y="908"/>
              </a:cxn>
              <a:cxn ang="0">
                <a:pos x="923" y="968"/>
              </a:cxn>
              <a:cxn ang="0">
                <a:pos x="521" y="1028"/>
              </a:cxn>
              <a:cxn ang="0">
                <a:pos x="353" y="1066"/>
              </a:cxn>
              <a:cxn ang="0">
                <a:pos x="206" y="1104"/>
              </a:cxn>
              <a:cxn ang="0">
                <a:pos x="92" y="1148"/>
              </a:cxn>
              <a:cxn ang="0">
                <a:pos x="22" y="1202"/>
              </a:cxn>
              <a:cxn ang="0">
                <a:pos x="0" y="1262"/>
              </a:cxn>
              <a:cxn ang="0">
                <a:pos x="27" y="1327"/>
              </a:cxn>
              <a:cxn ang="0">
                <a:pos x="98" y="1382"/>
              </a:cxn>
              <a:cxn ang="0">
                <a:pos x="196" y="1425"/>
              </a:cxn>
              <a:cxn ang="0">
                <a:pos x="326" y="1469"/>
              </a:cxn>
              <a:cxn ang="0">
                <a:pos x="217" y="1414"/>
              </a:cxn>
              <a:cxn ang="0">
                <a:pos x="147" y="1360"/>
              </a:cxn>
              <a:cxn ang="0">
                <a:pos x="120" y="1306"/>
              </a:cxn>
              <a:cxn ang="0">
                <a:pos x="141" y="1257"/>
              </a:cxn>
              <a:cxn ang="0">
                <a:pos x="212" y="1208"/>
              </a:cxn>
              <a:cxn ang="0">
                <a:pos x="342" y="1164"/>
              </a:cxn>
              <a:cxn ang="0">
                <a:pos x="527" y="1121"/>
              </a:cxn>
              <a:cxn ang="0">
                <a:pos x="771" y="1088"/>
              </a:cxn>
            </a:cxnLst>
            <a:rect l="0" t="0" r="r" b="b"/>
            <a:pathLst>
              <a:path w="2296" h="1469">
                <a:moveTo>
                  <a:pt x="771" y="1088"/>
                </a:moveTo>
                <a:lnTo>
                  <a:pt x="982" y="1061"/>
                </a:lnTo>
                <a:lnTo>
                  <a:pt x="1178" y="1034"/>
                </a:lnTo>
                <a:lnTo>
                  <a:pt x="1357" y="1012"/>
                </a:lnTo>
                <a:lnTo>
                  <a:pt x="1520" y="985"/>
                </a:lnTo>
                <a:lnTo>
                  <a:pt x="1666" y="957"/>
                </a:lnTo>
                <a:lnTo>
                  <a:pt x="1796" y="930"/>
                </a:lnTo>
                <a:lnTo>
                  <a:pt x="1916" y="897"/>
                </a:lnTo>
                <a:lnTo>
                  <a:pt x="2013" y="870"/>
                </a:lnTo>
                <a:lnTo>
                  <a:pt x="2100" y="832"/>
                </a:lnTo>
                <a:lnTo>
                  <a:pt x="2171" y="800"/>
                </a:lnTo>
                <a:lnTo>
                  <a:pt x="2220" y="756"/>
                </a:lnTo>
                <a:lnTo>
                  <a:pt x="2263" y="712"/>
                </a:lnTo>
                <a:lnTo>
                  <a:pt x="2285" y="669"/>
                </a:lnTo>
                <a:lnTo>
                  <a:pt x="2296" y="614"/>
                </a:lnTo>
                <a:lnTo>
                  <a:pt x="2290" y="560"/>
                </a:lnTo>
                <a:lnTo>
                  <a:pt x="2269" y="500"/>
                </a:lnTo>
                <a:lnTo>
                  <a:pt x="2241" y="457"/>
                </a:lnTo>
                <a:lnTo>
                  <a:pt x="2198" y="408"/>
                </a:lnTo>
                <a:lnTo>
                  <a:pt x="2144" y="364"/>
                </a:lnTo>
                <a:lnTo>
                  <a:pt x="2079" y="321"/>
                </a:lnTo>
                <a:lnTo>
                  <a:pt x="2008" y="277"/>
                </a:lnTo>
                <a:lnTo>
                  <a:pt x="1927" y="234"/>
                </a:lnTo>
                <a:lnTo>
                  <a:pt x="1769" y="157"/>
                </a:lnTo>
                <a:lnTo>
                  <a:pt x="1688" y="125"/>
                </a:lnTo>
                <a:lnTo>
                  <a:pt x="1612" y="92"/>
                </a:lnTo>
                <a:lnTo>
                  <a:pt x="1536" y="65"/>
                </a:lnTo>
                <a:lnTo>
                  <a:pt x="1476" y="43"/>
                </a:lnTo>
                <a:lnTo>
                  <a:pt x="1422" y="27"/>
                </a:lnTo>
                <a:lnTo>
                  <a:pt x="1384" y="10"/>
                </a:lnTo>
                <a:lnTo>
                  <a:pt x="1357" y="5"/>
                </a:lnTo>
                <a:lnTo>
                  <a:pt x="1346" y="0"/>
                </a:lnTo>
                <a:lnTo>
                  <a:pt x="1498" y="54"/>
                </a:lnTo>
                <a:lnTo>
                  <a:pt x="1655" y="119"/>
                </a:lnTo>
                <a:lnTo>
                  <a:pt x="1807" y="185"/>
                </a:lnTo>
                <a:lnTo>
                  <a:pt x="1948" y="255"/>
                </a:lnTo>
                <a:lnTo>
                  <a:pt x="2013" y="288"/>
                </a:lnTo>
                <a:lnTo>
                  <a:pt x="2068" y="326"/>
                </a:lnTo>
                <a:lnTo>
                  <a:pt x="2122" y="364"/>
                </a:lnTo>
                <a:lnTo>
                  <a:pt x="2171" y="402"/>
                </a:lnTo>
                <a:lnTo>
                  <a:pt x="2209" y="440"/>
                </a:lnTo>
                <a:lnTo>
                  <a:pt x="2236" y="478"/>
                </a:lnTo>
                <a:lnTo>
                  <a:pt x="2252" y="522"/>
                </a:lnTo>
                <a:lnTo>
                  <a:pt x="2263" y="560"/>
                </a:lnTo>
                <a:lnTo>
                  <a:pt x="2258" y="598"/>
                </a:lnTo>
                <a:lnTo>
                  <a:pt x="2241" y="636"/>
                </a:lnTo>
                <a:lnTo>
                  <a:pt x="2214" y="669"/>
                </a:lnTo>
                <a:lnTo>
                  <a:pt x="2171" y="702"/>
                </a:lnTo>
                <a:lnTo>
                  <a:pt x="2122" y="729"/>
                </a:lnTo>
                <a:lnTo>
                  <a:pt x="2062" y="756"/>
                </a:lnTo>
                <a:lnTo>
                  <a:pt x="1997" y="778"/>
                </a:lnTo>
                <a:lnTo>
                  <a:pt x="1921" y="800"/>
                </a:lnTo>
                <a:lnTo>
                  <a:pt x="1834" y="821"/>
                </a:lnTo>
                <a:lnTo>
                  <a:pt x="1748" y="843"/>
                </a:lnTo>
                <a:lnTo>
                  <a:pt x="1552" y="876"/>
                </a:lnTo>
                <a:lnTo>
                  <a:pt x="1351" y="908"/>
                </a:lnTo>
                <a:lnTo>
                  <a:pt x="1134" y="941"/>
                </a:lnTo>
                <a:lnTo>
                  <a:pt x="923" y="968"/>
                </a:lnTo>
                <a:lnTo>
                  <a:pt x="716" y="995"/>
                </a:lnTo>
                <a:lnTo>
                  <a:pt x="521" y="1028"/>
                </a:lnTo>
                <a:lnTo>
                  <a:pt x="434" y="1044"/>
                </a:lnTo>
                <a:lnTo>
                  <a:pt x="353" y="1066"/>
                </a:lnTo>
                <a:lnTo>
                  <a:pt x="277" y="1082"/>
                </a:lnTo>
                <a:lnTo>
                  <a:pt x="206" y="1104"/>
                </a:lnTo>
                <a:lnTo>
                  <a:pt x="147" y="1126"/>
                </a:lnTo>
                <a:lnTo>
                  <a:pt x="92" y="1148"/>
                </a:lnTo>
                <a:lnTo>
                  <a:pt x="54" y="1175"/>
                </a:lnTo>
                <a:lnTo>
                  <a:pt x="22" y="1202"/>
                </a:lnTo>
                <a:lnTo>
                  <a:pt x="6" y="1229"/>
                </a:lnTo>
                <a:lnTo>
                  <a:pt x="0" y="1262"/>
                </a:lnTo>
                <a:lnTo>
                  <a:pt x="11" y="1295"/>
                </a:lnTo>
                <a:lnTo>
                  <a:pt x="27" y="1327"/>
                </a:lnTo>
                <a:lnTo>
                  <a:pt x="54" y="1355"/>
                </a:lnTo>
                <a:lnTo>
                  <a:pt x="98" y="1382"/>
                </a:lnTo>
                <a:lnTo>
                  <a:pt x="141" y="1404"/>
                </a:lnTo>
                <a:lnTo>
                  <a:pt x="196" y="1425"/>
                </a:lnTo>
                <a:lnTo>
                  <a:pt x="261" y="1447"/>
                </a:lnTo>
                <a:lnTo>
                  <a:pt x="326" y="1469"/>
                </a:lnTo>
                <a:lnTo>
                  <a:pt x="266" y="1442"/>
                </a:lnTo>
                <a:lnTo>
                  <a:pt x="217" y="1414"/>
                </a:lnTo>
                <a:lnTo>
                  <a:pt x="174" y="1387"/>
                </a:lnTo>
                <a:lnTo>
                  <a:pt x="147" y="1360"/>
                </a:lnTo>
                <a:lnTo>
                  <a:pt x="125" y="1333"/>
                </a:lnTo>
                <a:lnTo>
                  <a:pt x="120" y="1306"/>
                </a:lnTo>
                <a:lnTo>
                  <a:pt x="125" y="1278"/>
                </a:lnTo>
                <a:lnTo>
                  <a:pt x="141" y="1257"/>
                </a:lnTo>
                <a:lnTo>
                  <a:pt x="174" y="1229"/>
                </a:lnTo>
                <a:lnTo>
                  <a:pt x="212" y="1208"/>
                </a:lnTo>
                <a:lnTo>
                  <a:pt x="272" y="1186"/>
                </a:lnTo>
                <a:lnTo>
                  <a:pt x="342" y="1164"/>
                </a:lnTo>
                <a:lnTo>
                  <a:pt x="423" y="1142"/>
                </a:lnTo>
                <a:lnTo>
                  <a:pt x="527" y="1121"/>
                </a:lnTo>
                <a:lnTo>
                  <a:pt x="641" y="1104"/>
                </a:lnTo>
                <a:lnTo>
                  <a:pt x="771" y="1088"/>
                </a:lnTo>
                <a:lnTo>
                  <a:pt x="771" y="1088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0"/>
                </a:schemeClr>
              </a:gs>
              <a:gs pos="50000">
                <a:schemeClr val="bg2">
                  <a:alpha val="17000"/>
                </a:schemeClr>
              </a:gs>
              <a:gs pos="100000">
                <a:schemeClr val="bg1">
                  <a:alpha val="0"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smtClean="0">
              <a:solidFill>
                <a:srgbClr val="010199"/>
              </a:solidFill>
              <a:latin typeface="Verdana" pitchFamily="34" charset="0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0" y="3917950"/>
            <a:ext cx="3400425" cy="2949575"/>
            <a:chOff x="0" y="2458"/>
            <a:chExt cx="2142" cy="185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tx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80" name="Freeform 12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81" name="Freeform 13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82" name="Oval 14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83" name="Oval 15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184" name="Oval 16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718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it-IT"/>
              <a:t>Fare clic per modificare lo stile del sottotitolo dello schema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571472" y="6359566"/>
            <a:ext cx="2289048" cy="365760"/>
          </a:xfrm>
        </p:spPr>
        <p:txBody>
          <a:bodyPr/>
          <a:lstStyle/>
          <a:p>
            <a:fld id="{BF922DA0-A4B8-46F9-8DB7-DB49C9183F75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98648" y="6357958"/>
            <a:ext cx="3505200" cy="36576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15140" y="6359566"/>
            <a:ext cx="1981200" cy="365760"/>
          </a:xfrm>
        </p:spPr>
        <p:txBody>
          <a:bodyPr/>
          <a:lstStyle>
            <a:lvl1pPr algn="r">
              <a:defRPr/>
            </a:lvl1pPr>
          </a:lstStyle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309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309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B67E534-0E18-48EF-B423-1948B1DE6516}" type="datetime1">
              <a:rPr lang="it-IT" smtClean="0">
                <a:solidFill>
                  <a:srgbClr val="333399"/>
                </a:solidFill>
              </a:rPr>
              <a:pPr/>
              <a:t>29/11/2010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2918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2918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5C9F26-A5D3-4D26-AC77-FE00EFE009CB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  <p:pic>
        <p:nvPicPr>
          <p:cNvPr id="29184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4724400"/>
            <a:ext cx="990600" cy="90011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4D6A61-E504-4318-82ED-71EE4F3C4173}" type="datetime1">
              <a:rPr lang="it-IT" smtClean="0">
                <a:solidFill>
                  <a:srgbClr val="333399"/>
                </a:solidFill>
              </a:rPr>
              <a:pPr/>
              <a:t>29/11/2010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6390A-C53B-4554-A2FB-A9C3AEE5E854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B7695D-E0B3-42DF-BBED-96A9ECD8BA2B}" type="datetime1">
              <a:rPr lang="it-IT" smtClean="0">
                <a:solidFill>
                  <a:srgbClr val="333399"/>
                </a:solidFill>
              </a:rPr>
              <a:pPr/>
              <a:t>29/11/2010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6717D-C728-4122-B104-4449754860F8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FCB596-A6C8-4870-94DB-AF3A5BBDB3E6}" type="datetime1">
              <a:rPr lang="it-IT" smtClean="0">
                <a:solidFill>
                  <a:srgbClr val="333399"/>
                </a:solidFill>
              </a:rPr>
              <a:pPr/>
              <a:t>29/11/2010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9518D-F695-43EC-B900-C0E2900C87CE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951754-C97A-4310-8B8B-979AF784D47D}" type="datetime1">
              <a:rPr lang="it-IT" smtClean="0">
                <a:solidFill>
                  <a:srgbClr val="333399"/>
                </a:solidFill>
              </a:rPr>
              <a:pPr/>
              <a:t>29/11/2010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85DD9-183E-4DC3-BD9B-D85957F66C2E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B1E841-DE40-45D3-8688-35BDDF431EBA}" type="datetime1">
              <a:rPr lang="it-IT" smtClean="0">
                <a:solidFill>
                  <a:srgbClr val="333399"/>
                </a:solidFill>
              </a:rPr>
              <a:pPr/>
              <a:t>29/11/2010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43CCC-A7CC-4ABA-9D32-69ABA54BAB03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94BC8D-9F1C-4D23-A365-02F31763D118}" type="datetime1">
              <a:rPr lang="it-IT" smtClean="0">
                <a:solidFill>
                  <a:srgbClr val="333399"/>
                </a:solidFill>
              </a:rPr>
              <a:pPr/>
              <a:t>29/11/2010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5FF57-D4CE-49CB-9277-15BA717D683B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CAA90C3-CD6C-4A5E-8E79-936D40056C60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353504-AF2B-4795-A685-2D92769B6553}" type="datetime1">
              <a:rPr lang="it-IT" smtClean="0">
                <a:solidFill>
                  <a:srgbClr val="333399"/>
                </a:solidFill>
              </a:rPr>
              <a:pPr/>
              <a:t>29/11/2010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BF2BF-12B8-431D-A120-324D26178695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F25A99-9C44-4C94-91B9-9808F362529A}" type="datetime1">
              <a:rPr lang="it-IT" smtClean="0">
                <a:solidFill>
                  <a:srgbClr val="333399"/>
                </a:solidFill>
              </a:rPr>
              <a:pPr/>
              <a:t>29/11/2010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949DB6-A28A-4C1A-8720-85F887B8F69C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6D7BB1-8DC0-4062-8AAE-BE8AFE4C49DF}" type="datetime1">
              <a:rPr lang="it-IT" smtClean="0">
                <a:solidFill>
                  <a:srgbClr val="333399"/>
                </a:solidFill>
              </a:rPr>
              <a:pPr/>
              <a:t>29/11/2010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084F1-4FE9-4F66-99DE-7C673730E955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5690CA-CD28-4B2B-8FBC-E6865BEA1559}" type="datetime1">
              <a:rPr lang="it-IT" smtClean="0">
                <a:solidFill>
                  <a:srgbClr val="333399"/>
                </a:solidFill>
              </a:rPr>
              <a:pPr/>
              <a:t>29/11/2010</a:t>
            </a:fld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9712F-E424-4DFD-AC45-F9B128925346}" type="slidenum">
              <a:rPr lang="en-US">
                <a:solidFill>
                  <a:srgbClr val="333399"/>
                </a:solidFill>
              </a:rPr>
              <a:pPr/>
              <a:t>‹N›</a:t>
            </a:fld>
            <a:endParaRPr lang="en-US">
              <a:solidFill>
                <a:srgbClr val="333399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751138" y="1797050"/>
            <a:ext cx="6392862" cy="2185988"/>
            <a:chOff x="1728" y="2230"/>
            <a:chExt cx="4027" cy="2085"/>
          </a:xfrm>
        </p:grpSpPr>
        <p:sp>
          <p:nvSpPr>
            <p:cNvPr id="4" name="Freeform 3"/>
            <p:cNvSpPr>
              <a:spLocks/>
            </p:cNvSpPr>
            <p:nvPr/>
          </p:nvSpPr>
          <p:spPr bwMode="hidden">
            <a:xfrm>
              <a:off x="1728" y="2643"/>
              <a:ext cx="2882" cy="1672"/>
            </a:xfrm>
            <a:custGeom>
              <a:avLst/>
              <a:gdLst/>
              <a:ahLst/>
              <a:cxnLst>
                <a:cxn ang="0">
                  <a:pos x="2740" y="528"/>
                </a:cxn>
                <a:cxn ang="0">
                  <a:pos x="2632" y="484"/>
                </a:cxn>
                <a:cxn ang="0">
                  <a:pos x="2480" y="424"/>
                </a:cxn>
                <a:cxn ang="0">
                  <a:pos x="2203" y="343"/>
                </a:cxn>
                <a:cxn ang="0">
                  <a:pos x="1970" y="277"/>
                </a:cxn>
                <a:cxn ang="0">
                  <a:pos x="1807" y="212"/>
                </a:cxn>
                <a:cxn ang="0">
                  <a:pos x="1693" y="152"/>
                </a:cxn>
                <a:cxn ang="0">
                  <a:pos x="1628" y="103"/>
                </a:cxn>
                <a:cxn ang="0">
                  <a:pos x="1590" y="60"/>
                </a:cxn>
                <a:cxn ang="0">
                  <a:pos x="1579" y="27"/>
                </a:cxn>
                <a:cxn ang="0">
                  <a:pos x="1585" y="0"/>
                </a:cxn>
                <a:cxn ang="0">
                  <a:pos x="1557" y="49"/>
                </a:cxn>
                <a:cxn ang="0">
                  <a:pos x="1568" y="98"/>
                </a:cxn>
                <a:cxn ang="0">
                  <a:pos x="1617" y="141"/>
                </a:cxn>
                <a:cxn ang="0">
                  <a:pos x="1688" y="185"/>
                </a:cxn>
                <a:cxn ang="0">
                  <a:pos x="1791" y="228"/>
                </a:cxn>
                <a:cxn ang="0">
                  <a:pos x="2040" y="310"/>
                </a:cxn>
                <a:cxn ang="0">
                  <a:pos x="2285" y="381"/>
                </a:cxn>
                <a:cxn ang="0">
                  <a:pos x="2464" y="435"/>
                </a:cxn>
                <a:cxn ang="0">
                  <a:pos x="2605" y="484"/>
                </a:cxn>
                <a:cxn ang="0">
                  <a:pos x="2708" y="528"/>
                </a:cxn>
                <a:cxn ang="0">
                  <a:pos x="2768" y="560"/>
                </a:cxn>
                <a:cxn ang="0">
                  <a:pos x="2795" y="593"/>
                </a:cxn>
                <a:cxn ang="0">
                  <a:pos x="2795" y="642"/>
                </a:cxn>
                <a:cxn ang="0">
                  <a:pos x="2762" y="691"/>
                </a:cxn>
                <a:cxn ang="0">
                  <a:pos x="2692" y="735"/>
                </a:cxn>
                <a:cxn ang="0">
                  <a:pos x="2589" y="778"/>
                </a:cxn>
                <a:cxn ang="0">
                  <a:pos x="2458" y="822"/>
                </a:cxn>
                <a:cxn ang="0">
                  <a:pos x="2301" y="865"/>
                </a:cxn>
                <a:cxn ang="0">
                  <a:pos x="2030" y="930"/>
                </a:cxn>
                <a:cxn ang="0">
                  <a:pos x="1606" y="1034"/>
                </a:cxn>
                <a:cxn ang="0">
                  <a:pos x="1145" y="1164"/>
                </a:cxn>
                <a:cxn ang="0">
                  <a:pos x="673" y="1328"/>
                </a:cxn>
                <a:cxn ang="0">
                  <a:pos x="217" y="1545"/>
                </a:cxn>
                <a:cxn ang="0">
                  <a:pos x="353" y="1671"/>
                </a:cxn>
                <a:cxn ang="0">
                  <a:pos x="754" y="1469"/>
                </a:cxn>
                <a:cxn ang="0">
                  <a:pos x="1145" y="1311"/>
                </a:cxn>
                <a:cxn ang="0">
                  <a:pos x="1519" y="1186"/>
                </a:cxn>
                <a:cxn ang="0">
                  <a:pos x="1861" y="1083"/>
                </a:cxn>
                <a:cxn ang="0">
                  <a:pos x="2165" y="1007"/>
                </a:cxn>
                <a:cxn ang="0">
                  <a:pos x="2426" y="947"/>
                </a:cxn>
                <a:cxn ang="0">
                  <a:pos x="2626" y="892"/>
                </a:cxn>
                <a:cxn ang="0">
                  <a:pos x="2762" y="838"/>
                </a:cxn>
                <a:cxn ang="0">
                  <a:pos x="2827" y="794"/>
                </a:cxn>
                <a:cxn ang="0">
                  <a:pos x="2865" y="745"/>
                </a:cxn>
                <a:cxn ang="0">
                  <a:pos x="2882" y="702"/>
                </a:cxn>
                <a:cxn ang="0">
                  <a:pos x="2854" y="620"/>
                </a:cxn>
                <a:cxn ang="0">
                  <a:pos x="2800" y="560"/>
                </a:cxn>
                <a:cxn ang="0">
                  <a:pos x="2773" y="544"/>
                </a:cxn>
              </a:cxnLst>
              <a:rect l="0" t="0" r="r" b="b"/>
              <a:pathLst>
                <a:path w="2882" h="1671">
                  <a:moveTo>
                    <a:pt x="2773" y="544"/>
                  </a:moveTo>
                  <a:lnTo>
                    <a:pt x="2740" y="528"/>
                  </a:lnTo>
                  <a:lnTo>
                    <a:pt x="2692" y="506"/>
                  </a:lnTo>
                  <a:lnTo>
                    <a:pt x="2632" y="484"/>
                  </a:lnTo>
                  <a:lnTo>
                    <a:pt x="2561" y="457"/>
                  </a:lnTo>
                  <a:lnTo>
                    <a:pt x="2480" y="424"/>
                  </a:lnTo>
                  <a:lnTo>
                    <a:pt x="2388" y="397"/>
                  </a:lnTo>
                  <a:lnTo>
                    <a:pt x="2203" y="343"/>
                  </a:lnTo>
                  <a:lnTo>
                    <a:pt x="2078" y="310"/>
                  </a:lnTo>
                  <a:lnTo>
                    <a:pt x="1970" y="277"/>
                  </a:lnTo>
                  <a:lnTo>
                    <a:pt x="1878" y="245"/>
                  </a:lnTo>
                  <a:lnTo>
                    <a:pt x="1807" y="212"/>
                  </a:lnTo>
                  <a:lnTo>
                    <a:pt x="1742" y="179"/>
                  </a:lnTo>
                  <a:lnTo>
                    <a:pt x="1693" y="152"/>
                  </a:lnTo>
                  <a:lnTo>
                    <a:pt x="1655" y="125"/>
                  </a:lnTo>
                  <a:lnTo>
                    <a:pt x="1628" y="103"/>
                  </a:lnTo>
                  <a:lnTo>
                    <a:pt x="1606" y="81"/>
                  </a:lnTo>
                  <a:lnTo>
                    <a:pt x="1590" y="60"/>
                  </a:lnTo>
                  <a:lnTo>
                    <a:pt x="1585" y="43"/>
                  </a:lnTo>
                  <a:lnTo>
                    <a:pt x="1579" y="27"/>
                  </a:lnTo>
                  <a:lnTo>
                    <a:pt x="1585" y="5"/>
                  </a:lnTo>
                  <a:lnTo>
                    <a:pt x="1585" y="0"/>
                  </a:lnTo>
                  <a:lnTo>
                    <a:pt x="1568" y="27"/>
                  </a:lnTo>
                  <a:lnTo>
                    <a:pt x="1557" y="49"/>
                  </a:lnTo>
                  <a:lnTo>
                    <a:pt x="1557" y="76"/>
                  </a:lnTo>
                  <a:lnTo>
                    <a:pt x="1568" y="98"/>
                  </a:lnTo>
                  <a:lnTo>
                    <a:pt x="1590" y="120"/>
                  </a:lnTo>
                  <a:lnTo>
                    <a:pt x="1617" y="141"/>
                  </a:lnTo>
                  <a:lnTo>
                    <a:pt x="1650" y="163"/>
                  </a:lnTo>
                  <a:lnTo>
                    <a:pt x="1688" y="185"/>
                  </a:lnTo>
                  <a:lnTo>
                    <a:pt x="1737" y="207"/>
                  </a:lnTo>
                  <a:lnTo>
                    <a:pt x="1791" y="228"/>
                  </a:lnTo>
                  <a:lnTo>
                    <a:pt x="1905" y="267"/>
                  </a:lnTo>
                  <a:lnTo>
                    <a:pt x="2040" y="310"/>
                  </a:lnTo>
                  <a:lnTo>
                    <a:pt x="2182" y="348"/>
                  </a:lnTo>
                  <a:lnTo>
                    <a:pt x="2285" y="381"/>
                  </a:lnTo>
                  <a:lnTo>
                    <a:pt x="2382" y="408"/>
                  </a:lnTo>
                  <a:lnTo>
                    <a:pt x="2464" y="435"/>
                  </a:lnTo>
                  <a:lnTo>
                    <a:pt x="2540" y="462"/>
                  </a:lnTo>
                  <a:lnTo>
                    <a:pt x="2605" y="484"/>
                  </a:lnTo>
                  <a:lnTo>
                    <a:pt x="2659" y="506"/>
                  </a:lnTo>
                  <a:lnTo>
                    <a:pt x="2708" y="528"/>
                  </a:lnTo>
                  <a:lnTo>
                    <a:pt x="2740" y="544"/>
                  </a:lnTo>
                  <a:lnTo>
                    <a:pt x="2768" y="560"/>
                  </a:lnTo>
                  <a:lnTo>
                    <a:pt x="2784" y="577"/>
                  </a:lnTo>
                  <a:lnTo>
                    <a:pt x="2795" y="593"/>
                  </a:lnTo>
                  <a:lnTo>
                    <a:pt x="2800" y="615"/>
                  </a:lnTo>
                  <a:lnTo>
                    <a:pt x="2795" y="642"/>
                  </a:lnTo>
                  <a:lnTo>
                    <a:pt x="2784" y="664"/>
                  </a:lnTo>
                  <a:lnTo>
                    <a:pt x="2762" y="691"/>
                  </a:lnTo>
                  <a:lnTo>
                    <a:pt x="2730" y="713"/>
                  </a:lnTo>
                  <a:lnTo>
                    <a:pt x="2692" y="735"/>
                  </a:lnTo>
                  <a:lnTo>
                    <a:pt x="2643" y="756"/>
                  </a:lnTo>
                  <a:lnTo>
                    <a:pt x="2589" y="778"/>
                  </a:lnTo>
                  <a:lnTo>
                    <a:pt x="2529" y="800"/>
                  </a:lnTo>
                  <a:lnTo>
                    <a:pt x="2458" y="822"/>
                  </a:lnTo>
                  <a:lnTo>
                    <a:pt x="2382" y="843"/>
                  </a:lnTo>
                  <a:lnTo>
                    <a:pt x="2301" y="865"/>
                  </a:lnTo>
                  <a:lnTo>
                    <a:pt x="2214" y="887"/>
                  </a:lnTo>
                  <a:lnTo>
                    <a:pt x="2030" y="930"/>
                  </a:lnTo>
                  <a:lnTo>
                    <a:pt x="1823" y="979"/>
                  </a:lnTo>
                  <a:lnTo>
                    <a:pt x="1606" y="1034"/>
                  </a:lnTo>
                  <a:lnTo>
                    <a:pt x="1378" y="1094"/>
                  </a:lnTo>
                  <a:lnTo>
                    <a:pt x="1145" y="1164"/>
                  </a:lnTo>
                  <a:lnTo>
                    <a:pt x="912" y="1241"/>
                  </a:lnTo>
                  <a:lnTo>
                    <a:pt x="673" y="1328"/>
                  </a:lnTo>
                  <a:lnTo>
                    <a:pt x="440" y="1431"/>
                  </a:lnTo>
                  <a:lnTo>
                    <a:pt x="217" y="1545"/>
                  </a:lnTo>
                  <a:lnTo>
                    <a:pt x="0" y="1671"/>
                  </a:lnTo>
                  <a:lnTo>
                    <a:pt x="353" y="1671"/>
                  </a:lnTo>
                  <a:lnTo>
                    <a:pt x="554" y="1567"/>
                  </a:lnTo>
                  <a:lnTo>
                    <a:pt x="754" y="1469"/>
                  </a:lnTo>
                  <a:lnTo>
                    <a:pt x="955" y="1388"/>
                  </a:lnTo>
                  <a:lnTo>
                    <a:pt x="1145" y="1311"/>
                  </a:lnTo>
                  <a:lnTo>
                    <a:pt x="1335" y="1241"/>
                  </a:lnTo>
                  <a:lnTo>
                    <a:pt x="1519" y="1186"/>
                  </a:lnTo>
                  <a:lnTo>
                    <a:pt x="1693" y="1132"/>
                  </a:lnTo>
                  <a:lnTo>
                    <a:pt x="1861" y="1083"/>
                  </a:lnTo>
                  <a:lnTo>
                    <a:pt x="2019" y="1045"/>
                  </a:lnTo>
                  <a:lnTo>
                    <a:pt x="2165" y="1007"/>
                  </a:lnTo>
                  <a:lnTo>
                    <a:pt x="2301" y="974"/>
                  </a:lnTo>
                  <a:lnTo>
                    <a:pt x="2426" y="947"/>
                  </a:lnTo>
                  <a:lnTo>
                    <a:pt x="2534" y="914"/>
                  </a:lnTo>
                  <a:lnTo>
                    <a:pt x="2626" y="892"/>
                  </a:lnTo>
                  <a:lnTo>
                    <a:pt x="2702" y="865"/>
                  </a:lnTo>
                  <a:lnTo>
                    <a:pt x="2762" y="838"/>
                  </a:lnTo>
                  <a:lnTo>
                    <a:pt x="2800" y="816"/>
                  </a:lnTo>
                  <a:lnTo>
                    <a:pt x="2827" y="794"/>
                  </a:lnTo>
                  <a:lnTo>
                    <a:pt x="2849" y="767"/>
                  </a:lnTo>
                  <a:lnTo>
                    <a:pt x="2865" y="745"/>
                  </a:lnTo>
                  <a:lnTo>
                    <a:pt x="2876" y="724"/>
                  </a:lnTo>
                  <a:lnTo>
                    <a:pt x="2882" y="702"/>
                  </a:lnTo>
                  <a:lnTo>
                    <a:pt x="2876" y="658"/>
                  </a:lnTo>
                  <a:lnTo>
                    <a:pt x="2854" y="620"/>
                  </a:lnTo>
                  <a:lnTo>
                    <a:pt x="2833" y="588"/>
                  </a:lnTo>
                  <a:lnTo>
                    <a:pt x="2800" y="560"/>
                  </a:lnTo>
                  <a:lnTo>
                    <a:pt x="2773" y="544"/>
                  </a:lnTo>
                  <a:lnTo>
                    <a:pt x="2773" y="54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hidden">
            <a:xfrm>
              <a:off x="4170" y="2671"/>
              <a:ext cx="1259" cy="813"/>
            </a:xfrm>
            <a:custGeom>
              <a:avLst/>
              <a:gdLst/>
              <a:ahLst/>
              <a:cxnLst>
                <a:cxn ang="0">
                  <a:pos x="1259" y="615"/>
                </a:cxn>
                <a:cxn ang="0">
                  <a:pos x="1248" y="588"/>
                </a:cxn>
                <a:cxn ang="0">
                  <a:pos x="1237" y="566"/>
                </a:cxn>
                <a:cxn ang="0">
                  <a:pos x="1216" y="539"/>
                </a:cxn>
                <a:cxn ang="0">
                  <a:pos x="1188" y="517"/>
                </a:cxn>
                <a:cxn ang="0">
                  <a:pos x="1123" y="479"/>
                </a:cxn>
                <a:cxn ang="0">
                  <a:pos x="1042" y="441"/>
                </a:cxn>
                <a:cxn ang="0">
                  <a:pos x="944" y="408"/>
                </a:cxn>
                <a:cxn ang="0">
                  <a:pos x="841" y="381"/>
                </a:cxn>
                <a:cxn ang="0">
                  <a:pos x="727" y="348"/>
                </a:cxn>
                <a:cxn ang="0">
                  <a:pos x="613" y="321"/>
                </a:cxn>
                <a:cxn ang="0">
                  <a:pos x="499" y="294"/>
                </a:cxn>
                <a:cxn ang="0">
                  <a:pos x="391" y="261"/>
                </a:cxn>
                <a:cxn ang="0">
                  <a:pos x="288" y="229"/>
                </a:cxn>
                <a:cxn ang="0">
                  <a:pos x="195" y="196"/>
                </a:cxn>
                <a:cxn ang="0">
                  <a:pos x="119" y="152"/>
                </a:cxn>
                <a:cxn ang="0">
                  <a:pos x="54" y="109"/>
                </a:cxn>
                <a:cxn ang="0">
                  <a:pos x="33" y="87"/>
                </a:cxn>
                <a:cxn ang="0">
                  <a:pos x="16" y="60"/>
                </a:cxn>
                <a:cxn ang="0">
                  <a:pos x="5" y="33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38"/>
                </a:cxn>
                <a:cxn ang="0">
                  <a:pos x="5" y="60"/>
                </a:cxn>
                <a:cxn ang="0">
                  <a:pos x="16" y="87"/>
                </a:cxn>
                <a:cxn ang="0">
                  <a:pos x="33" y="114"/>
                </a:cxn>
                <a:cxn ang="0">
                  <a:pos x="54" y="142"/>
                </a:cxn>
                <a:cxn ang="0">
                  <a:pos x="87" y="174"/>
                </a:cxn>
                <a:cxn ang="0">
                  <a:pos x="125" y="207"/>
                </a:cxn>
                <a:cxn ang="0">
                  <a:pos x="179" y="240"/>
                </a:cxn>
                <a:cxn ang="0">
                  <a:pos x="244" y="278"/>
                </a:cxn>
                <a:cxn ang="0">
                  <a:pos x="326" y="310"/>
                </a:cxn>
                <a:cxn ang="0">
                  <a:pos x="418" y="348"/>
                </a:cxn>
                <a:cxn ang="0">
                  <a:pos x="526" y="381"/>
                </a:cxn>
                <a:cxn ang="0">
                  <a:pos x="657" y="414"/>
                </a:cxn>
                <a:cxn ang="0">
                  <a:pos x="749" y="435"/>
                </a:cxn>
                <a:cxn ang="0">
                  <a:pos x="830" y="463"/>
                </a:cxn>
                <a:cxn ang="0">
                  <a:pos x="901" y="490"/>
                </a:cxn>
                <a:cxn ang="0">
                  <a:pos x="966" y="512"/>
                </a:cxn>
                <a:cxn ang="0">
                  <a:pos x="1015" y="539"/>
                </a:cxn>
                <a:cxn ang="0">
                  <a:pos x="1053" y="566"/>
                </a:cxn>
                <a:cxn ang="0">
                  <a:pos x="1080" y="593"/>
                </a:cxn>
                <a:cxn ang="0">
                  <a:pos x="1102" y="620"/>
                </a:cxn>
                <a:cxn ang="0">
                  <a:pos x="1112" y="648"/>
                </a:cxn>
                <a:cxn ang="0">
                  <a:pos x="1118" y="675"/>
                </a:cxn>
                <a:cxn ang="0">
                  <a:pos x="1112" y="697"/>
                </a:cxn>
                <a:cxn ang="0">
                  <a:pos x="1096" y="724"/>
                </a:cxn>
                <a:cxn ang="0">
                  <a:pos x="1080" y="746"/>
                </a:cxn>
                <a:cxn ang="0">
                  <a:pos x="1053" y="767"/>
                </a:cxn>
                <a:cxn ang="0">
                  <a:pos x="1015" y="789"/>
                </a:cxn>
                <a:cxn ang="0">
                  <a:pos x="977" y="811"/>
                </a:cxn>
                <a:cxn ang="0">
                  <a:pos x="1047" y="789"/>
                </a:cxn>
                <a:cxn ang="0">
                  <a:pos x="1107" y="767"/>
                </a:cxn>
                <a:cxn ang="0">
                  <a:pos x="1156" y="746"/>
                </a:cxn>
                <a:cxn ang="0">
                  <a:pos x="1199" y="724"/>
                </a:cxn>
                <a:cxn ang="0">
                  <a:pos x="1226" y="702"/>
                </a:cxn>
                <a:cxn ang="0">
                  <a:pos x="1248" y="675"/>
                </a:cxn>
                <a:cxn ang="0">
                  <a:pos x="1259" y="648"/>
                </a:cxn>
                <a:cxn ang="0">
                  <a:pos x="1259" y="615"/>
                </a:cxn>
                <a:cxn ang="0">
                  <a:pos x="1259" y="615"/>
                </a:cxn>
              </a:cxnLst>
              <a:rect l="0" t="0" r="r" b="b"/>
              <a:pathLst>
                <a:path w="1259" h="811">
                  <a:moveTo>
                    <a:pt x="1259" y="615"/>
                  </a:moveTo>
                  <a:lnTo>
                    <a:pt x="1248" y="588"/>
                  </a:lnTo>
                  <a:lnTo>
                    <a:pt x="1237" y="566"/>
                  </a:lnTo>
                  <a:lnTo>
                    <a:pt x="1216" y="539"/>
                  </a:lnTo>
                  <a:lnTo>
                    <a:pt x="1188" y="517"/>
                  </a:lnTo>
                  <a:lnTo>
                    <a:pt x="1123" y="479"/>
                  </a:lnTo>
                  <a:lnTo>
                    <a:pt x="1042" y="441"/>
                  </a:lnTo>
                  <a:lnTo>
                    <a:pt x="944" y="408"/>
                  </a:lnTo>
                  <a:lnTo>
                    <a:pt x="841" y="381"/>
                  </a:lnTo>
                  <a:lnTo>
                    <a:pt x="727" y="348"/>
                  </a:lnTo>
                  <a:lnTo>
                    <a:pt x="613" y="321"/>
                  </a:lnTo>
                  <a:lnTo>
                    <a:pt x="499" y="294"/>
                  </a:lnTo>
                  <a:lnTo>
                    <a:pt x="391" y="261"/>
                  </a:lnTo>
                  <a:lnTo>
                    <a:pt x="288" y="229"/>
                  </a:lnTo>
                  <a:lnTo>
                    <a:pt x="195" y="196"/>
                  </a:lnTo>
                  <a:lnTo>
                    <a:pt x="119" y="152"/>
                  </a:lnTo>
                  <a:lnTo>
                    <a:pt x="54" y="109"/>
                  </a:lnTo>
                  <a:lnTo>
                    <a:pt x="33" y="87"/>
                  </a:lnTo>
                  <a:lnTo>
                    <a:pt x="16" y="60"/>
                  </a:lnTo>
                  <a:lnTo>
                    <a:pt x="5" y="33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38"/>
                  </a:lnTo>
                  <a:lnTo>
                    <a:pt x="5" y="60"/>
                  </a:lnTo>
                  <a:lnTo>
                    <a:pt x="16" y="87"/>
                  </a:lnTo>
                  <a:lnTo>
                    <a:pt x="33" y="114"/>
                  </a:lnTo>
                  <a:lnTo>
                    <a:pt x="54" y="142"/>
                  </a:lnTo>
                  <a:lnTo>
                    <a:pt x="87" y="174"/>
                  </a:lnTo>
                  <a:lnTo>
                    <a:pt x="125" y="207"/>
                  </a:lnTo>
                  <a:lnTo>
                    <a:pt x="179" y="240"/>
                  </a:lnTo>
                  <a:lnTo>
                    <a:pt x="244" y="278"/>
                  </a:lnTo>
                  <a:lnTo>
                    <a:pt x="326" y="310"/>
                  </a:lnTo>
                  <a:lnTo>
                    <a:pt x="418" y="348"/>
                  </a:lnTo>
                  <a:lnTo>
                    <a:pt x="526" y="381"/>
                  </a:lnTo>
                  <a:lnTo>
                    <a:pt x="657" y="414"/>
                  </a:lnTo>
                  <a:lnTo>
                    <a:pt x="749" y="435"/>
                  </a:lnTo>
                  <a:lnTo>
                    <a:pt x="830" y="463"/>
                  </a:lnTo>
                  <a:lnTo>
                    <a:pt x="901" y="490"/>
                  </a:lnTo>
                  <a:lnTo>
                    <a:pt x="966" y="512"/>
                  </a:lnTo>
                  <a:lnTo>
                    <a:pt x="1015" y="539"/>
                  </a:lnTo>
                  <a:lnTo>
                    <a:pt x="1053" y="566"/>
                  </a:lnTo>
                  <a:lnTo>
                    <a:pt x="1080" y="593"/>
                  </a:lnTo>
                  <a:lnTo>
                    <a:pt x="1102" y="620"/>
                  </a:lnTo>
                  <a:lnTo>
                    <a:pt x="1112" y="648"/>
                  </a:lnTo>
                  <a:lnTo>
                    <a:pt x="1118" y="675"/>
                  </a:lnTo>
                  <a:lnTo>
                    <a:pt x="1112" y="697"/>
                  </a:lnTo>
                  <a:lnTo>
                    <a:pt x="1096" y="724"/>
                  </a:lnTo>
                  <a:lnTo>
                    <a:pt x="1080" y="746"/>
                  </a:lnTo>
                  <a:lnTo>
                    <a:pt x="1053" y="767"/>
                  </a:lnTo>
                  <a:lnTo>
                    <a:pt x="1015" y="789"/>
                  </a:lnTo>
                  <a:lnTo>
                    <a:pt x="977" y="811"/>
                  </a:lnTo>
                  <a:lnTo>
                    <a:pt x="1047" y="789"/>
                  </a:lnTo>
                  <a:lnTo>
                    <a:pt x="1107" y="767"/>
                  </a:lnTo>
                  <a:lnTo>
                    <a:pt x="1156" y="746"/>
                  </a:lnTo>
                  <a:lnTo>
                    <a:pt x="1199" y="724"/>
                  </a:lnTo>
                  <a:lnTo>
                    <a:pt x="1226" y="702"/>
                  </a:lnTo>
                  <a:lnTo>
                    <a:pt x="1248" y="675"/>
                  </a:lnTo>
                  <a:lnTo>
                    <a:pt x="1259" y="648"/>
                  </a:lnTo>
                  <a:lnTo>
                    <a:pt x="1259" y="615"/>
                  </a:lnTo>
                  <a:lnTo>
                    <a:pt x="1259" y="615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hidden">
            <a:xfrm>
              <a:off x="2900" y="3346"/>
              <a:ext cx="2849" cy="969"/>
            </a:xfrm>
            <a:custGeom>
              <a:avLst/>
              <a:gdLst/>
              <a:ahLst/>
              <a:cxnLst>
                <a:cxn ang="0">
                  <a:pos x="92" y="958"/>
                </a:cxn>
                <a:cxn ang="0">
                  <a:pos x="0" y="969"/>
                </a:cxn>
                <a:cxn ang="0">
                  <a:pos x="391" y="969"/>
                </a:cxn>
                <a:cxn ang="0">
                  <a:pos x="434" y="947"/>
                </a:cxn>
                <a:cxn ang="0">
                  <a:pos x="483" y="914"/>
                </a:cxn>
                <a:cxn ang="0">
                  <a:pos x="554" y="876"/>
                </a:cxn>
                <a:cxn ang="0">
                  <a:pos x="635" y="838"/>
                </a:cxn>
                <a:cxn ang="0">
                  <a:pos x="727" y="794"/>
                </a:cxn>
                <a:cxn ang="0">
                  <a:pos x="836" y="745"/>
                </a:cxn>
                <a:cxn ang="0">
                  <a:pos x="961" y="696"/>
                </a:cxn>
                <a:cxn ang="0">
                  <a:pos x="1102" y="642"/>
                </a:cxn>
                <a:cxn ang="0">
                  <a:pos x="1259" y="582"/>
                </a:cxn>
                <a:cxn ang="0">
                  <a:pos x="1433" y="522"/>
                </a:cxn>
                <a:cxn ang="0">
                  <a:pos x="1623" y="462"/>
                </a:cxn>
                <a:cxn ang="0">
                  <a:pos x="1829" y="403"/>
                </a:cxn>
                <a:cxn ang="0">
                  <a:pos x="2057" y="343"/>
                </a:cxn>
                <a:cxn ang="0">
                  <a:pos x="2301" y="283"/>
                </a:cxn>
                <a:cxn ang="0">
                  <a:pos x="2567" y="223"/>
                </a:cxn>
                <a:cxn ang="0">
                  <a:pos x="2849" y="163"/>
                </a:cxn>
                <a:cxn ang="0">
                  <a:pos x="2849" y="0"/>
                </a:cxn>
                <a:cxn ang="0">
                  <a:pos x="2817" y="16"/>
                </a:cxn>
                <a:cxn ang="0">
                  <a:pos x="2773" y="33"/>
                </a:cxn>
                <a:cxn ang="0">
                  <a:pos x="2719" y="54"/>
                </a:cxn>
                <a:cxn ang="0">
                  <a:pos x="2648" y="76"/>
                </a:cxn>
                <a:cxn ang="0">
                  <a:pos x="2572" y="98"/>
                </a:cxn>
                <a:cxn ang="0">
                  <a:pos x="2491" y="120"/>
                </a:cxn>
                <a:cxn ang="0">
                  <a:pos x="2399" y="147"/>
                </a:cxn>
                <a:cxn ang="0">
                  <a:pos x="2301" y="169"/>
                </a:cxn>
                <a:cxn ang="0">
                  <a:pos x="2095" y="223"/>
                </a:cxn>
                <a:cxn ang="0">
                  <a:pos x="1889" y="277"/>
                </a:cxn>
                <a:cxn ang="0">
                  <a:pos x="1688" y="326"/>
                </a:cxn>
                <a:cxn ang="0">
                  <a:pos x="1590" y="354"/>
                </a:cxn>
                <a:cxn ang="0">
                  <a:pos x="1503" y="381"/>
                </a:cxn>
                <a:cxn ang="0">
                  <a:pos x="1107" y="506"/>
                </a:cxn>
                <a:cxn ang="0">
                  <a:pos x="912" y="577"/>
                </a:cxn>
                <a:cxn ang="0">
                  <a:pos x="727" y="647"/>
                </a:cxn>
                <a:cxn ang="0">
                  <a:pos x="548" y="718"/>
                </a:cxn>
                <a:cxn ang="0">
                  <a:pos x="380" y="794"/>
                </a:cxn>
                <a:cxn ang="0">
                  <a:pos x="228" y="876"/>
                </a:cxn>
                <a:cxn ang="0">
                  <a:pos x="92" y="958"/>
                </a:cxn>
                <a:cxn ang="0">
                  <a:pos x="92" y="958"/>
                </a:cxn>
              </a:cxnLst>
              <a:rect l="0" t="0" r="r" b="b"/>
              <a:pathLst>
                <a:path w="2849" h="969">
                  <a:moveTo>
                    <a:pt x="92" y="958"/>
                  </a:moveTo>
                  <a:lnTo>
                    <a:pt x="0" y="969"/>
                  </a:lnTo>
                  <a:lnTo>
                    <a:pt x="391" y="969"/>
                  </a:lnTo>
                  <a:lnTo>
                    <a:pt x="434" y="947"/>
                  </a:lnTo>
                  <a:lnTo>
                    <a:pt x="483" y="914"/>
                  </a:lnTo>
                  <a:lnTo>
                    <a:pt x="554" y="876"/>
                  </a:lnTo>
                  <a:lnTo>
                    <a:pt x="635" y="838"/>
                  </a:lnTo>
                  <a:lnTo>
                    <a:pt x="727" y="794"/>
                  </a:lnTo>
                  <a:lnTo>
                    <a:pt x="836" y="745"/>
                  </a:lnTo>
                  <a:lnTo>
                    <a:pt x="961" y="696"/>
                  </a:lnTo>
                  <a:lnTo>
                    <a:pt x="1102" y="642"/>
                  </a:lnTo>
                  <a:lnTo>
                    <a:pt x="1259" y="582"/>
                  </a:lnTo>
                  <a:lnTo>
                    <a:pt x="1433" y="522"/>
                  </a:lnTo>
                  <a:lnTo>
                    <a:pt x="1623" y="462"/>
                  </a:lnTo>
                  <a:lnTo>
                    <a:pt x="1829" y="403"/>
                  </a:lnTo>
                  <a:lnTo>
                    <a:pt x="2057" y="343"/>
                  </a:lnTo>
                  <a:lnTo>
                    <a:pt x="2301" y="283"/>
                  </a:lnTo>
                  <a:lnTo>
                    <a:pt x="2567" y="223"/>
                  </a:lnTo>
                  <a:lnTo>
                    <a:pt x="2849" y="163"/>
                  </a:lnTo>
                  <a:lnTo>
                    <a:pt x="2849" y="0"/>
                  </a:lnTo>
                  <a:lnTo>
                    <a:pt x="2817" y="16"/>
                  </a:lnTo>
                  <a:lnTo>
                    <a:pt x="2773" y="33"/>
                  </a:lnTo>
                  <a:lnTo>
                    <a:pt x="2719" y="54"/>
                  </a:lnTo>
                  <a:lnTo>
                    <a:pt x="2648" y="76"/>
                  </a:lnTo>
                  <a:lnTo>
                    <a:pt x="2572" y="98"/>
                  </a:lnTo>
                  <a:lnTo>
                    <a:pt x="2491" y="120"/>
                  </a:lnTo>
                  <a:lnTo>
                    <a:pt x="2399" y="147"/>
                  </a:lnTo>
                  <a:lnTo>
                    <a:pt x="2301" y="169"/>
                  </a:lnTo>
                  <a:lnTo>
                    <a:pt x="2095" y="223"/>
                  </a:lnTo>
                  <a:lnTo>
                    <a:pt x="1889" y="277"/>
                  </a:lnTo>
                  <a:lnTo>
                    <a:pt x="1688" y="326"/>
                  </a:lnTo>
                  <a:lnTo>
                    <a:pt x="1590" y="354"/>
                  </a:lnTo>
                  <a:lnTo>
                    <a:pt x="1503" y="381"/>
                  </a:lnTo>
                  <a:lnTo>
                    <a:pt x="1107" y="506"/>
                  </a:lnTo>
                  <a:lnTo>
                    <a:pt x="912" y="577"/>
                  </a:lnTo>
                  <a:lnTo>
                    <a:pt x="727" y="647"/>
                  </a:lnTo>
                  <a:lnTo>
                    <a:pt x="548" y="718"/>
                  </a:lnTo>
                  <a:lnTo>
                    <a:pt x="380" y="794"/>
                  </a:lnTo>
                  <a:lnTo>
                    <a:pt x="228" y="876"/>
                  </a:lnTo>
                  <a:lnTo>
                    <a:pt x="92" y="958"/>
                  </a:lnTo>
                  <a:lnTo>
                    <a:pt x="92" y="95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hidden">
            <a:xfrm>
              <a:off x="2748" y="2230"/>
              <a:ext cx="3007" cy="2085"/>
            </a:xfrm>
            <a:custGeom>
              <a:avLst/>
              <a:gdLst/>
              <a:ahLst/>
              <a:cxnLst>
                <a:cxn ang="0">
                  <a:pos x="1433" y="474"/>
                </a:cxn>
                <a:cxn ang="0">
                  <a:pos x="1460" y="528"/>
                </a:cxn>
                <a:cxn ang="0">
                  <a:pos x="1541" y="593"/>
                </a:cxn>
                <a:cxn ang="0">
                  <a:pos x="1715" y="670"/>
                </a:cxn>
                <a:cxn ang="0">
                  <a:pos x="1927" y="735"/>
                </a:cxn>
                <a:cxn ang="0">
                  <a:pos x="2155" y="789"/>
                </a:cxn>
                <a:cxn ang="0">
                  <a:pos x="2372" y="849"/>
                </a:cxn>
                <a:cxn ang="0">
                  <a:pos x="2551" y="920"/>
                </a:cxn>
                <a:cxn ang="0">
                  <a:pos x="2638" y="980"/>
                </a:cxn>
                <a:cxn ang="0">
                  <a:pos x="2676" y="1029"/>
                </a:cxn>
                <a:cxn ang="0">
                  <a:pos x="2681" y="1083"/>
                </a:cxn>
                <a:cxn ang="0">
                  <a:pos x="2665" y="1127"/>
                </a:cxn>
                <a:cxn ang="0">
                  <a:pos x="2616" y="1170"/>
                </a:cxn>
                <a:cxn ang="0">
                  <a:pos x="2545" y="1208"/>
                </a:cxn>
                <a:cxn ang="0">
                  <a:pos x="2448" y="1241"/>
                </a:cxn>
                <a:cxn ang="0">
                  <a:pos x="2328" y="1274"/>
                </a:cxn>
                <a:cxn ang="0">
                  <a:pos x="2106" y="1328"/>
                </a:cxn>
                <a:cxn ang="0">
                  <a:pos x="1742" y="1421"/>
                </a:cxn>
                <a:cxn ang="0">
                  <a:pos x="1308" y="1540"/>
                </a:cxn>
                <a:cxn ang="0">
                  <a:pos x="820" y="1709"/>
                </a:cxn>
                <a:cxn ang="0">
                  <a:pos x="282" y="1943"/>
                </a:cxn>
                <a:cxn ang="0">
                  <a:pos x="152" y="2085"/>
                </a:cxn>
                <a:cxn ang="0">
                  <a:pos x="386" y="1992"/>
                </a:cxn>
                <a:cxn ang="0">
                  <a:pos x="700" y="1834"/>
                </a:cxn>
                <a:cxn ang="0">
                  <a:pos x="1064" y="1693"/>
                </a:cxn>
                <a:cxn ang="0">
                  <a:pos x="1661" y="1497"/>
                </a:cxn>
                <a:cxn ang="0">
                  <a:pos x="1845" y="1442"/>
                </a:cxn>
                <a:cxn ang="0">
                  <a:pos x="2252" y="1339"/>
                </a:cxn>
                <a:cxn ang="0">
                  <a:pos x="2551" y="1263"/>
                </a:cxn>
                <a:cxn ang="0">
                  <a:pos x="2730" y="1214"/>
                </a:cxn>
                <a:cxn ang="0">
                  <a:pos x="2876" y="1170"/>
                </a:cxn>
                <a:cxn ang="0">
                  <a:pos x="2974" y="1132"/>
                </a:cxn>
                <a:cxn ang="0">
                  <a:pos x="3007" y="871"/>
                </a:cxn>
                <a:cxn ang="0">
                  <a:pos x="2860" y="844"/>
                </a:cxn>
                <a:cxn ang="0">
                  <a:pos x="2670" y="806"/>
                </a:cxn>
                <a:cxn ang="0">
                  <a:pos x="2458" y="757"/>
                </a:cxn>
                <a:cxn ang="0">
                  <a:pos x="2138" y="670"/>
                </a:cxn>
                <a:cxn ang="0">
                  <a:pos x="1959" y="604"/>
                </a:cxn>
                <a:cxn ang="0">
                  <a:pos x="1824" y="534"/>
                </a:cxn>
                <a:cxn ang="0">
                  <a:pos x="1769" y="474"/>
                </a:cxn>
                <a:cxn ang="0">
                  <a:pos x="1753" y="436"/>
                </a:cxn>
                <a:cxn ang="0">
                  <a:pos x="1780" y="381"/>
                </a:cxn>
                <a:cxn ang="0">
                  <a:pos x="1862" y="316"/>
                </a:cxn>
                <a:cxn ang="0">
                  <a:pos x="1986" y="267"/>
                </a:cxn>
                <a:cxn ang="0">
                  <a:pos x="2149" y="229"/>
                </a:cxn>
                <a:cxn ang="0">
                  <a:pos x="2431" y="180"/>
                </a:cxn>
                <a:cxn ang="0">
                  <a:pos x="2827" y="125"/>
                </a:cxn>
                <a:cxn ang="0">
                  <a:pos x="3007" y="87"/>
                </a:cxn>
                <a:cxn ang="0">
                  <a:pos x="2909" y="22"/>
                </a:cxn>
                <a:cxn ang="0">
                  <a:pos x="2676" y="66"/>
                </a:cxn>
                <a:cxn ang="0">
                  <a:pos x="2285" y="120"/>
                </a:cxn>
                <a:cxn ang="0">
                  <a:pos x="2030" y="158"/>
                </a:cxn>
                <a:cxn ang="0">
                  <a:pos x="1791" y="202"/>
                </a:cxn>
                <a:cxn ang="0">
                  <a:pos x="1601" y="261"/>
                </a:cxn>
                <a:cxn ang="0">
                  <a:pos x="1471" y="338"/>
                </a:cxn>
                <a:cxn ang="0">
                  <a:pos x="1438" y="387"/>
                </a:cxn>
                <a:cxn ang="0">
                  <a:pos x="1427" y="441"/>
                </a:cxn>
              </a:cxnLst>
              <a:rect l="0" t="0" r="r" b="b"/>
              <a:pathLst>
                <a:path w="3007" h="2085">
                  <a:moveTo>
                    <a:pt x="1427" y="441"/>
                  </a:moveTo>
                  <a:lnTo>
                    <a:pt x="1433" y="474"/>
                  </a:lnTo>
                  <a:lnTo>
                    <a:pt x="1444" y="501"/>
                  </a:lnTo>
                  <a:lnTo>
                    <a:pt x="1460" y="528"/>
                  </a:lnTo>
                  <a:lnTo>
                    <a:pt x="1482" y="550"/>
                  </a:lnTo>
                  <a:lnTo>
                    <a:pt x="1541" y="593"/>
                  </a:lnTo>
                  <a:lnTo>
                    <a:pt x="1623" y="637"/>
                  </a:lnTo>
                  <a:lnTo>
                    <a:pt x="1715" y="670"/>
                  </a:lnTo>
                  <a:lnTo>
                    <a:pt x="1818" y="702"/>
                  </a:lnTo>
                  <a:lnTo>
                    <a:pt x="1927" y="735"/>
                  </a:lnTo>
                  <a:lnTo>
                    <a:pt x="2041" y="762"/>
                  </a:lnTo>
                  <a:lnTo>
                    <a:pt x="2155" y="789"/>
                  </a:lnTo>
                  <a:lnTo>
                    <a:pt x="2269" y="822"/>
                  </a:lnTo>
                  <a:lnTo>
                    <a:pt x="2372" y="849"/>
                  </a:lnTo>
                  <a:lnTo>
                    <a:pt x="2464" y="882"/>
                  </a:lnTo>
                  <a:lnTo>
                    <a:pt x="2551" y="920"/>
                  </a:lnTo>
                  <a:lnTo>
                    <a:pt x="2616" y="958"/>
                  </a:lnTo>
                  <a:lnTo>
                    <a:pt x="2638" y="980"/>
                  </a:lnTo>
                  <a:lnTo>
                    <a:pt x="2659" y="1007"/>
                  </a:lnTo>
                  <a:lnTo>
                    <a:pt x="2676" y="1029"/>
                  </a:lnTo>
                  <a:lnTo>
                    <a:pt x="2681" y="1056"/>
                  </a:lnTo>
                  <a:lnTo>
                    <a:pt x="2681" y="1083"/>
                  </a:lnTo>
                  <a:lnTo>
                    <a:pt x="2676" y="1105"/>
                  </a:lnTo>
                  <a:lnTo>
                    <a:pt x="2665" y="1127"/>
                  </a:lnTo>
                  <a:lnTo>
                    <a:pt x="2643" y="1149"/>
                  </a:lnTo>
                  <a:lnTo>
                    <a:pt x="2616" y="1170"/>
                  </a:lnTo>
                  <a:lnTo>
                    <a:pt x="2583" y="1187"/>
                  </a:lnTo>
                  <a:lnTo>
                    <a:pt x="2545" y="1208"/>
                  </a:lnTo>
                  <a:lnTo>
                    <a:pt x="2502" y="1225"/>
                  </a:lnTo>
                  <a:lnTo>
                    <a:pt x="2448" y="1241"/>
                  </a:lnTo>
                  <a:lnTo>
                    <a:pt x="2388" y="1257"/>
                  </a:lnTo>
                  <a:lnTo>
                    <a:pt x="2328" y="1274"/>
                  </a:lnTo>
                  <a:lnTo>
                    <a:pt x="2258" y="1290"/>
                  </a:lnTo>
                  <a:lnTo>
                    <a:pt x="2106" y="1328"/>
                  </a:lnTo>
                  <a:lnTo>
                    <a:pt x="1932" y="1372"/>
                  </a:lnTo>
                  <a:lnTo>
                    <a:pt x="1742" y="1421"/>
                  </a:lnTo>
                  <a:lnTo>
                    <a:pt x="1531" y="1475"/>
                  </a:lnTo>
                  <a:lnTo>
                    <a:pt x="1308" y="1540"/>
                  </a:lnTo>
                  <a:lnTo>
                    <a:pt x="1069" y="1617"/>
                  </a:lnTo>
                  <a:lnTo>
                    <a:pt x="820" y="1709"/>
                  </a:lnTo>
                  <a:lnTo>
                    <a:pt x="554" y="1818"/>
                  </a:lnTo>
                  <a:lnTo>
                    <a:pt x="282" y="1943"/>
                  </a:lnTo>
                  <a:lnTo>
                    <a:pt x="0" y="2085"/>
                  </a:lnTo>
                  <a:lnTo>
                    <a:pt x="152" y="2085"/>
                  </a:lnTo>
                  <a:lnTo>
                    <a:pt x="244" y="2074"/>
                  </a:lnTo>
                  <a:lnTo>
                    <a:pt x="386" y="1992"/>
                  </a:lnTo>
                  <a:lnTo>
                    <a:pt x="537" y="1910"/>
                  </a:lnTo>
                  <a:lnTo>
                    <a:pt x="700" y="1834"/>
                  </a:lnTo>
                  <a:lnTo>
                    <a:pt x="879" y="1763"/>
                  </a:lnTo>
                  <a:lnTo>
                    <a:pt x="1064" y="1693"/>
                  </a:lnTo>
                  <a:lnTo>
                    <a:pt x="1259" y="1622"/>
                  </a:lnTo>
                  <a:lnTo>
                    <a:pt x="1661" y="1497"/>
                  </a:lnTo>
                  <a:lnTo>
                    <a:pt x="1748" y="1470"/>
                  </a:lnTo>
                  <a:lnTo>
                    <a:pt x="1845" y="1442"/>
                  </a:lnTo>
                  <a:lnTo>
                    <a:pt x="2046" y="1393"/>
                  </a:lnTo>
                  <a:lnTo>
                    <a:pt x="2252" y="1339"/>
                  </a:lnTo>
                  <a:lnTo>
                    <a:pt x="2458" y="1285"/>
                  </a:lnTo>
                  <a:lnTo>
                    <a:pt x="2551" y="1263"/>
                  </a:lnTo>
                  <a:lnTo>
                    <a:pt x="2643" y="1236"/>
                  </a:lnTo>
                  <a:lnTo>
                    <a:pt x="2730" y="1214"/>
                  </a:lnTo>
                  <a:lnTo>
                    <a:pt x="2806" y="1192"/>
                  </a:lnTo>
                  <a:lnTo>
                    <a:pt x="2876" y="1170"/>
                  </a:lnTo>
                  <a:lnTo>
                    <a:pt x="2931" y="1149"/>
                  </a:lnTo>
                  <a:lnTo>
                    <a:pt x="2974" y="1132"/>
                  </a:lnTo>
                  <a:lnTo>
                    <a:pt x="3007" y="1116"/>
                  </a:lnTo>
                  <a:lnTo>
                    <a:pt x="3007" y="871"/>
                  </a:lnTo>
                  <a:lnTo>
                    <a:pt x="2941" y="860"/>
                  </a:lnTo>
                  <a:lnTo>
                    <a:pt x="2860" y="844"/>
                  </a:lnTo>
                  <a:lnTo>
                    <a:pt x="2773" y="827"/>
                  </a:lnTo>
                  <a:lnTo>
                    <a:pt x="2670" y="806"/>
                  </a:lnTo>
                  <a:lnTo>
                    <a:pt x="2567" y="784"/>
                  </a:lnTo>
                  <a:lnTo>
                    <a:pt x="2458" y="757"/>
                  </a:lnTo>
                  <a:lnTo>
                    <a:pt x="2241" y="702"/>
                  </a:lnTo>
                  <a:lnTo>
                    <a:pt x="2138" y="670"/>
                  </a:lnTo>
                  <a:lnTo>
                    <a:pt x="2046" y="637"/>
                  </a:lnTo>
                  <a:lnTo>
                    <a:pt x="1959" y="604"/>
                  </a:lnTo>
                  <a:lnTo>
                    <a:pt x="1883" y="566"/>
                  </a:lnTo>
                  <a:lnTo>
                    <a:pt x="1824" y="534"/>
                  </a:lnTo>
                  <a:lnTo>
                    <a:pt x="1780" y="495"/>
                  </a:lnTo>
                  <a:lnTo>
                    <a:pt x="1769" y="474"/>
                  </a:lnTo>
                  <a:lnTo>
                    <a:pt x="1758" y="457"/>
                  </a:lnTo>
                  <a:lnTo>
                    <a:pt x="1753" y="436"/>
                  </a:lnTo>
                  <a:lnTo>
                    <a:pt x="1758" y="419"/>
                  </a:lnTo>
                  <a:lnTo>
                    <a:pt x="1780" y="381"/>
                  </a:lnTo>
                  <a:lnTo>
                    <a:pt x="1813" y="343"/>
                  </a:lnTo>
                  <a:lnTo>
                    <a:pt x="1862" y="316"/>
                  </a:lnTo>
                  <a:lnTo>
                    <a:pt x="1921" y="289"/>
                  </a:lnTo>
                  <a:lnTo>
                    <a:pt x="1986" y="267"/>
                  </a:lnTo>
                  <a:lnTo>
                    <a:pt x="2062" y="245"/>
                  </a:lnTo>
                  <a:lnTo>
                    <a:pt x="2149" y="229"/>
                  </a:lnTo>
                  <a:lnTo>
                    <a:pt x="2236" y="213"/>
                  </a:lnTo>
                  <a:lnTo>
                    <a:pt x="2431" y="180"/>
                  </a:lnTo>
                  <a:lnTo>
                    <a:pt x="2627" y="158"/>
                  </a:lnTo>
                  <a:lnTo>
                    <a:pt x="2827" y="125"/>
                  </a:lnTo>
                  <a:lnTo>
                    <a:pt x="2920" y="109"/>
                  </a:lnTo>
                  <a:lnTo>
                    <a:pt x="3007" y="87"/>
                  </a:lnTo>
                  <a:lnTo>
                    <a:pt x="3007" y="0"/>
                  </a:lnTo>
                  <a:lnTo>
                    <a:pt x="2909" y="22"/>
                  </a:lnTo>
                  <a:lnTo>
                    <a:pt x="2795" y="44"/>
                  </a:lnTo>
                  <a:lnTo>
                    <a:pt x="2676" y="66"/>
                  </a:lnTo>
                  <a:lnTo>
                    <a:pt x="2551" y="82"/>
                  </a:lnTo>
                  <a:lnTo>
                    <a:pt x="2285" y="120"/>
                  </a:lnTo>
                  <a:lnTo>
                    <a:pt x="2155" y="136"/>
                  </a:lnTo>
                  <a:lnTo>
                    <a:pt x="2030" y="158"/>
                  </a:lnTo>
                  <a:lnTo>
                    <a:pt x="1905" y="174"/>
                  </a:lnTo>
                  <a:lnTo>
                    <a:pt x="1791" y="202"/>
                  </a:lnTo>
                  <a:lnTo>
                    <a:pt x="1688" y="229"/>
                  </a:lnTo>
                  <a:lnTo>
                    <a:pt x="1601" y="261"/>
                  </a:lnTo>
                  <a:lnTo>
                    <a:pt x="1525" y="300"/>
                  </a:lnTo>
                  <a:lnTo>
                    <a:pt x="1471" y="338"/>
                  </a:lnTo>
                  <a:lnTo>
                    <a:pt x="1455" y="359"/>
                  </a:lnTo>
                  <a:lnTo>
                    <a:pt x="1438" y="387"/>
                  </a:lnTo>
                  <a:lnTo>
                    <a:pt x="1427" y="414"/>
                  </a:lnTo>
                  <a:lnTo>
                    <a:pt x="1427" y="441"/>
                  </a:lnTo>
                  <a:lnTo>
                    <a:pt x="1427" y="44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hidden">
            <a:xfrm>
              <a:off x="4501" y="2316"/>
              <a:ext cx="1248" cy="539"/>
            </a:xfrm>
            <a:custGeom>
              <a:avLst/>
              <a:gdLst/>
              <a:ahLst/>
              <a:cxnLst>
                <a:cxn ang="0">
                  <a:pos x="0" y="332"/>
                </a:cxn>
                <a:cxn ang="0">
                  <a:pos x="0" y="360"/>
                </a:cxn>
                <a:cxn ang="0">
                  <a:pos x="5" y="387"/>
                </a:cxn>
                <a:cxn ang="0">
                  <a:pos x="27" y="414"/>
                </a:cxn>
                <a:cxn ang="0">
                  <a:pos x="54" y="436"/>
                </a:cxn>
                <a:cxn ang="0">
                  <a:pos x="92" y="463"/>
                </a:cxn>
                <a:cxn ang="0">
                  <a:pos x="141" y="490"/>
                </a:cxn>
                <a:cxn ang="0">
                  <a:pos x="195" y="512"/>
                </a:cxn>
                <a:cxn ang="0">
                  <a:pos x="255" y="539"/>
                </a:cxn>
                <a:cxn ang="0">
                  <a:pos x="212" y="517"/>
                </a:cxn>
                <a:cxn ang="0">
                  <a:pos x="179" y="490"/>
                </a:cxn>
                <a:cxn ang="0">
                  <a:pos x="157" y="468"/>
                </a:cxn>
                <a:cxn ang="0">
                  <a:pos x="141" y="447"/>
                </a:cxn>
                <a:cxn ang="0">
                  <a:pos x="136" y="425"/>
                </a:cxn>
                <a:cxn ang="0">
                  <a:pos x="136" y="403"/>
                </a:cxn>
                <a:cxn ang="0">
                  <a:pos x="141" y="381"/>
                </a:cxn>
                <a:cxn ang="0">
                  <a:pos x="157" y="365"/>
                </a:cxn>
                <a:cxn ang="0">
                  <a:pos x="179" y="343"/>
                </a:cxn>
                <a:cxn ang="0">
                  <a:pos x="201" y="327"/>
                </a:cxn>
                <a:cxn ang="0">
                  <a:pos x="266" y="294"/>
                </a:cxn>
                <a:cxn ang="0">
                  <a:pos x="353" y="262"/>
                </a:cxn>
                <a:cxn ang="0">
                  <a:pos x="445" y="234"/>
                </a:cxn>
                <a:cxn ang="0">
                  <a:pos x="554" y="213"/>
                </a:cxn>
                <a:cxn ang="0">
                  <a:pos x="662" y="191"/>
                </a:cxn>
                <a:cxn ang="0">
                  <a:pos x="890" y="153"/>
                </a:cxn>
                <a:cxn ang="0">
                  <a:pos x="993" y="136"/>
                </a:cxn>
                <a:cxn ang="0">
                  <a:pos x="1091" y="120"/>
                </a:cxn>
                <a:cxn ang="0">
                  <a:pos x="1178" y="115"/>
                </a:cxn>
                <a:cxn ang="0">
                  <a:pos x="1248" y="104"/>
                </a:cxn>
                <a:cxn ang="0">
                  <a:pos x="1248" y="0"/>
                </a:cxn>
                <a:cxn ang="0">
                  <a:pos x="1161" y="22"/>
                </a:cxn>
                <a:cxn ang="0">
                  <a:pos x="1069" y="38"/>
                </a:cxn>
                <a:cxn ang="0">
                  <a:pos x="874" y="71"/>
                </a:cxn>
                <a:cxn ang="0">
                  <a:pos x="673" y="93"/>
                </a:cxn>
                <a:cxn ang="0">
                  <a:pos x="483" y="126"/>
                </a:cxn>
                <a:cxn ang="0">
                  <a:pos x="391" y="142"/>
                </a:cxn>
                <a:cxn ang="0">
                  <a:pos x="309" y="158"/>
                </a:cxn>
                <a:cxn ang="0">
                  <a:pos x="228" y="180"/>
                </a:cxn>
                <a:cxn ang="0">
                  <a:pos x="163" y="202"/>
                </a:cxn>
                <a:cxn ang="0">
                  <a:pos x="103" y="229"/>
                </a:cxn>
                <a:cxn ang="0">
                  <a:pos x="54" y="256"/>
                </a:cxn>
                <a:cxn ang="0">
                  <a:pos x="22" y="294"/>
                </a:cxn>
                <a:cxn ang="0">
                  <a:pos x="0" y="332"/>
                </a:cxn>
                <a:cxn ang="0">
                  <a:pos x="0" y="332"/>
                </a:cxn>
              </a:cxnLst>
              <a:rect l="0" t="0" r="r" b="b"/>
              <a:pathLst>
                <a:path w="1248" h="539">
                  <a:moveTo>
                    <a:pt x="0" y="332"/>
                  </a:moveTo>
                  <a:lnTo>
                    <a:pt x="0" y="360"/>
                  </a:lnTo>
                  <a:lnTo>
                    <a:pt x="5" y="387"/>
                  </a:lnTo>
                  <a:lnTo>
                    <a:pt x="27" y="414"/>
                  </a:lnTo>
                  <a:lnTo>
                    <a:pt x="54" y="436"/>
                  </a:lnTo>
                  <a:lnTo>
                    <a:pt x="92" y="463"/>
                  </a:lnTo>
                  <a:lnTo>
                    <a:pt x="141" y="490"/>
                  </a:lnTo>
                  <a:lnTo>
                    <a:pt x="195" y="512"/>
                  </a:lnTo>
                  <a:lnTo>
                    <a:pt x="255" y="539"/>
                  </a:lnTo>
                  <a:lnTo>
                    <a:pt x="212" y="517"/>
                  </a:lnTo>
                  <a:lnTo>
                    <a:pt x="179" y="490"/>
                  </a:lnTo>
                  <a:lnTo>
                    <a:pt x="157" y="468"/>
                  </a:lnTo>
                  <a:lnTo>
                    <a:pt x="141" y="447"/>
                  </a:lnTo>
                  <a:lnTo>
                    <a:pt x="136" y="425"/>
                  </a:lnTo>
                  <a:lnTo>
                    <a:pt x="136" y="403"/>
                  </a:lnTo>
                  <a:lnTo>
                    <a:pt x="141" y="381"/>
                  </a:lnTo>
                  <a:lnTo>
                    <a:pt x="157" y="365"/>
                  </a:lnTo>
                  <a:lnTo>
                    <a:pt x="179" y="343"/>
                  </a:lnTo>
                  <a:lnTo>
                    <a:pt x="201" y="327"/>
                  </a:lnTo>
                  <a:lnTo>
                    <a:pt x="266" y="294"/>
                  </a:lnTo>
                  <a:lnTo>
                    <a:pt x="353" y="262"/>
                  </a:lnTo>
                  <a:lnTo>
                    <a:pt x="445" y="234"/>
                  </a:lnTo>
                  <a:lnTo>
                    <a:pt x="554" y="213"/>
                  </a:lnTo>
                  <a:lnTo>
                    <a:pt x="662" y="191"/>
                  </a:lnTo>
                  <a:lnTo>
                    <a:pt x="890" y="153"/>
                  </a:lnTo>
                  <a:lnTo>
                    <a:pt x="993" y="136"/>
                  </a:lnTo>
                  <a:lnTo>
                    <a:pt x="1091" y="120"/>
                  </a:lnTo>
                  <a:lnTo>
                    <a:pt x="1178" y="115"/>
                  </a:lnTo>
                  <a:lnTo>
                    <a:pt x="1248" y="104"/>
                  </a:lnTo>
                  <a:lnTo>
                    <a:pt x="1248" y="0"/>
                  </a:lnTo>
                  <a:lnTo>
                    <a:pt x="1161" y="22"/>
                  </a:lnTo>
                  <a:lnTo>
                    <a:pt x="1069" y="38"/>
                  </a:lnTo>
                  <a:lnTo>
                    <a:pt x="874" y="71"/>
                  </a:lnTo>
                  <a:lnTo>
                    <a:pt x="673" y="93"/>
                  </a:lnTo>
                  <a:lnTo>
                    <a:pt x="483" y="126"/>
                  </a:lnTo>
                  <a:lnTo>
                    <a:pt x="391" y="142"/>
                  </a:lnTo>
                  <a:lnTo>
                    <a:pt x="309" y="158"/>
                  </a:lnTo>
                  <a:lnTo>
                    <a:pt x="228" y="180"/>
                  </a:lnTo>
                  <a:lnTo>
                    <a:pt x="163" y="202"/>
                  </a:lnTo>
                  <a:lnTo>
                    <a:pt x="103" y="229"/>
                  </a:lnTo>
                  <a:lnTo>
                    <a:pt x="54" y="256"/>
                  </a:lnTo>
                  <a:lnTo>
                    <a:pt x="22" y="294"/>
                  </a:lnTo>
                  <a:lnTo>
                    <a:pt x="0" y="332"/>
                  </a:lnTo>
                  <a:lnTo>
                    <a:pt x="0" y="33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9" name="Freeform 8"/>
          <p:cNvSpPr>
            <a:spLocks/>
          </p:cNvSpPr>
          <p:nvPr/>
        </p:nvSpPr>
        <p:spPr bwMode="hidden">
          <a:xfrm>
            <a:off x="5684838" y="0"/>
            <a:ext cx="2841625" cy="2439988"/>
          </a:xfrm>
          <a:custGeom>
            <a:avLst/>
            <a:gdLst/>
            <a:ahLst/>
            <a:cxnLst>
              <a:cxn ang="0">
                <a:pos x="982" y="1061"/>
              </a:cxn>
              <a:cxn ang="0">
                <a:pos x="1357" y="1012"/>
              </a:cxn>
              <a:cxn ang="0">
                <a:pos x="1666" y="957"/>
              </a:cxn>
              <a:cxn ang="0">
                <a:pos x="1916" y="897"/>
              </a:cxn>
              <a:cxn ang="0">
                <a:pos x="2100" y="832"/>
              </a:cxn>
              <a:cxn ang="0">
                <a:pos x="2220" y="756"/>
              </a:cxn>
              <a:cxn ang="0">
                <a:pos x="2285" y="669"/>
              </a:cxn>
              <a:cxn ang="0">
                <a:pos x="2290" y="560"/>
              </a:cxn>
              <a:cxn ang="0">
                <a:pos x="2241" y="457"/>
              </a:cxn>
              <a:cxn ang="0">
                <a:pos x="2144" y="364"/>
              </a:cxn>
              <a:cxn ang="0">
                <a:pos x="2008" y="277"/>
              </a:cxn>
              <a:cxn ang="0">
                <a:pos x="1769" y="157"/>
              </a:cxn>
              <a:cxn ang="0">
                <a:pos x="1612" y="92"/>
              </a:cxn>
              <a:cxn ang="0">
                <a:pos x="1476" y="43"/>
              </a:cxn>
              <a:cxn ang="0">
                <a:pos x="1384" y="10"/>
              </a:cxn>
              <a:cxn ang="0">
                <a:pos x="1346" y="0"/>
              </a:cxn>
              <a:cxn ang="0">
                <a:pos x="1655" y="119"/>
              </a:cxn>
              <a:cxn ang="0">
                <a:pos x="1948" y="255"/>
              </a:cxn>
              <a:cxn ang="0">
                <a:pos x="2068" y="326"/>
              </a:cxn>
              <a:cxn ang="0">
                <a:pos x="2171" y="402"/>
              </a:cxn>
              <a:cxn ang="0">
                <a:pos x="2236" y="478"/>
              </a:cxn>
              <a:cxn ang="0">
                <a:pos x="2263" y="560"/>
              </a:cxn>
              <a:cxn ang="0">
                <a:pos x="2241" y="636"/>
              </a:cxn>
              <a:cxn ang="0">
                <a:pos x="2171" y="702"/>
              </a:cxn>
              <a:cxn ang="0">
                <a:pos x="2062" y="756"/>
              </a:cxn>
              <a:cxn ang="0">
                <a:pos x="1921" y="800"/>
              </a:cxn>
              <a:cxn ang="0">
                <a:pos x="1748" y="843"/>
              </a:cxn>
              <a:cxn ang="0">
                <a:pos x="1351" y="908"/>
              </a:cxn>
              <a:cxn ang="0">
                <a:pos x="923" y="968"/>
              </a:cxn>
              <a:cxn ang="0">
                <a:pos x="521" y="1028"/>
              </a:cxn>
              <a:cxn ang="0">
                <a:pos x="353" y="1066"/>
              </a:cxn>
              <a:cxn ang="0">
                <a:pos x="206" y="1104"/>
              </a:cxn>
              <a:cxn ang="0">
                <a:pos x="92" y="1148"/>
              </a:cxn>
              <a:cxn ang="0">
                <a:pos x="22" y="1202"/>
              </a:cxn>
              <a:cxn ang="0">
                <a:pos x="0" y="1262"/>
              </a:cxn>
              <a:cxn ang="0">
                <a:pos x="27" y="1327"/>
              </a:cxn>
              <a:cxn ang="0">
                <a:pos x="98" y="1382"/>
              </a:cxn>
              <a:cxn ang="0">
                <a:pos x="196" y="1425"/>
              </a:cxn>
              <a:cxn ang="0">
                <a:pos x="326" y="1469"/>
              </a:cxn>
              <a:cxn ang="0">
                <a:pos x="217" y="1414"/>
              </a:cxn>
              <a:cxn ang="0">
                <a:pos x="147" y="1360"/>
              </a:cxn>
              <a:cxn ang="0">
                <a:pos x="120" y="1306"/>
              </a:cxn>
              <a:cxn ang="0">
                <a:pos x="141" y="1257"/>
              </a:cxn>
              <a:cxn ang="0">
                <a:pos x="212" y="1208"/>
              </a:cxn>
              <a:cxn ang="0">
                <a:pos x="342" y="1164"/>
              </a:cxn>
              <a:cxn ang="0">
                <a:pos x="527" y="1121"/>
              </a:cxn>
              <a:cxn ang="0">
                <a:pos x="771" y="1088"/>
              </a:cxn>
            </a:cxnLst>
            <a:rect l="0" t="0" r="r" b="b"/>
            <a:pathLst>
              <a:path w="2296" h="1469">
                <a:moveTo>
                  <a:pt x="771" y="1088"/>
                </a:moveTo>
                <a:lnTo>
                  <a:pt x="982" y="1061"/>
                </a:lnTo>
                <a:lnTo>
                  <a:pt x="1178" y="1034"/>
                </a:lnTo>
                <a:lnTo>
                  <a:pt x="1357" y="1012"/>
                </a:lnTo>
                <a:lnTo>
                  <a:pt x="1520" y="985"/>
                </a:lnTo>
                <a:lnTo>
                  <a:pt x="1666" y="957"/>
                </a:lnTo>
                <a:lnTo>
                  <a:pt x="1796" y="930"/>
                </a:lnTo>
                <a:lnTo>
                  <a:pt x="1916" y="897"/>
                </a:lnTo>
                <a:lnTo>
                  <a:pt x="2013" y="870"/>
                </a:lnTo>
                <a:lnTo>
                  <a:pt x="2100" y="832"/>
                </a:lnTo>
                <a:lnTo>
                  <a:pt x="2171" y="800"/>
                </a:lnTo>
                <a:lnTo>
                  <a:pt x="2220" y="756"/>
                </a:lnTo>
                <a:lnTo>
                  <a:pt x="2263" y="712"/>
                </a:lnTo>
                <a:lnTo>
                  <a:pt x="2285" y="669"/>
                </a:lnTo>
                <a:lnTo>
                  <a:pt x="2296" y="614"/>
                </a:lnTo>
                <a:lnTo>
                  <a:pt x="2290" y="560"/>
                </a:lnTo>
                <a:lnTo>
                  <a:pt x="2269" y="500"/>
                </a:lnTo>
                <a:lnTo>
                  <a:pt x="2241" y="457"/>
                </a:lnTo>
                <a:lnTo>
                  <a:pt x="2198" y="408"/>
                </a:lnTo>
                <a:lnTo>
                  <a:pt x="2144" y="364"/>
                </a:lnTo>
                <a:lnTo>
                  <a:pt x="2079" y="321"/>
                </a:lnTo>
                <a:lnTo>
                  <a:pt x="2008" y="277"/>
                </a:lnTo>
                <a:lnTo>
                  <a:pt x="1927" y="234"/>
                </a:lnTo>
                <a:lnTo>
                  <a:pt x="1769" y="157"/>
                </a:lnTo>
                <a:lnTo>
                  <a:pt x="1688" y="125"/>
                </a:lnTo>
                <a:lnTo>
                  <a:pt x="1612" y="92"/>
                </a:lnTo>
                <a:lnTo>
                  <a:pt x="1536" y="65"/>
                </a:lnTo>
                <a:lnTo>
                  <a:pt x="1476" y="43"/>
                </a:lnTo>
                <a:lnTo>
                  <a:pt x="1422" y="27"/>
                </a:lnTo>
                <a:lnTo>
                  <a:pt x="1384" y="10"/>
                </a:lnTo>
                <a:lnTo>
                  <a:pt x="1357" y="5"/>
                </a:lnTo>
                <a:lnTo>
                  <a:pt x="1346" y="0"/>
                </a:lnTo>
                <a:lnTo>
                  <a:pt x="1498" y="54"/>
                </a:lnTo>
                <a:lnTo>
                  <a:pt x="1655" y="119"/>
                </a:lnTo>
                <a:lnTo>
                  <a:pt x="1807" y="185"/>
                </a:lnTo>
                <a:lnTo>
                  <a:pt x="1948" y="255"/>
                </a:lnTo>
                <a:lnTo>
                  <a:pt x="2013" y="288"/>
                </a:lnTo>
                <a:lnTo>
                  <a:pt x="2068" y="326"/>
                </a:lnTo>
                <a:lnTo>
                  <a:pt x="2122" y="364"/>
                </a:lnTo>
                <a:lnTo>
                  <a:pt x="2171" y="402"/>
                </a:lnTo>
                <a:lnTo>
                  <a:pt x="2209" y="440"/>
                </a:lnTo>
                <a:lnTo>
                  <a:pt x="2236" y="478"/>
                </a:lnTo>
                <a:lnTo>
                  <a:pt x="2252" y="522"/>
                </a:lnTo>
                <a:lnTo>
                  <a:pt x="2263" y="560"/>
                </a:lnTo>
                <a:lnTo>
                  <a:pt x="2258" y="598"/>
                </a:lnTo>
                <a:lnTo>
                  <a:pt x="2241" y="636"/>
                </a:lnTo>
                <a:lnTo>
                  <a:pt x="2214" y="669"/>
                </a:lnTo>
                <a:lnTo>
                  <a:pt x="2171" y="702"/>
                </a:lnTo>
                <a:lnTo>
                  <a:pt x="2122" y="729"/>
                </a:lnTo>
                <a:lnTo>
                  <a:pt x="2062" y="756"/>
                </a:lnTo>
                <a:lnTo>
                  <a:pt x="1997" y="778"/>
                </a:lnTo>
                <a:lnTo>
                  <a:pt x="1921" y="800"/>
                </a:lnTo>
                <a:lnTo>
                  <a:pt x="1834" y="821"/>
                </a:lnTo>
                <a:lnTo>
                  <a:pt x="1748" y="843"/>
                </a:lnTo>
                <a:lnTo>
                  <a:pt x="1552" y="876"/>
                </a:lnTo>
                <a:lnTo>
                  <a:pt x="1351" y="908"/>
                </a:lnTo>
                <a:lnTo>
                  <a:pt x="1134" y="941"/>
                </a:lnTo>
                <a:lnTo>
                  <a:pt x="923" y="968"/>
                </a:lnTo>
                <a:lnTo>
                  <a:pt x="716" y="995"/>
                </a:lnTo>
                <a:lnTo>
                  <a:pt x="521" y="1028"/>
                </a:lnTo>
                <a:lnTo>
                  <a:pt x="434" y="1044"/>
                </a:lnTo>
                <a:lnTo>
                  <a:pt x="353" y="1066"/>
                </a:lnTo>
                <a:lnTo>
                  <a:pt x="277" y="1082"/>
                </a:lnTo>
                <a:lnTo>
                  <a:pt x="206" y="1104"/>
                </a:lnTo>
                <a:lnTo>
                  <a:pt x="147" y="1126"/>
                </a:lnTo>
                <a:lnTo>
                  <a:pt x="92" y="1148"/>
                </a:lnTo>
                <a:lnTo>
                  <a:pt x="54" y="1175"/>
                </a:lnTo>
                <a:lnTo>
                  <a:pt x="22" y="1202"/>
                </a:lnTo>
                <a:lnTo>
                  <a:pt x="6" y="1229"/>
                </a:lnTo>
                <a:lnTo>
                  <a:pt x="0" y="1262"/>
                </a:lnTo>
                <a:lnTo>
                  <a:pt x="11" y="1295"/>
                </a:lnTo>
                <a:lnTo>
                  <a:pt x="27" y="1327"/>
                </a:lnTo>
                <a:lnTo>
                  <a:pt x="54" y="1355"/>
                </a:lnTo>
                <a:lnTo>
                  <a:pt x="98" y="1382"/>
                </a:lnTo>
                <a:lnTo>
                  <a:pt x="141" y="1404"/>
                </a:lnTo>
                <a:lnTo>
                  <a:pt x="196" y="1425"/>
                </a:lnTo>
                <a:lnTo>
                  <a:pt x="261" y="1447"/>
                </a:lnTo>
                <a:lnTo>
                  <a:pt x="326" y="1469"/>
                </a:lnTo>
                <a:lnTo>
                  <a:pt x="266" y="1442"/>
                </a:lnTo>
                <a:lnTo>
                  <a:pt x="217" y="1414"/>
                </a:lnTo>
                <a:lnTo>
                  <a:pt x="174" y="1387"/>
                </a:lnTo>
                <a:lnTo>
                  <a:pt x="147" y="1360"/>
                </a:lnTo>
                <a:lnTo>
                  <a:pt x="125" y="1333"/>
                </a:lnTo>
                <a:lnTo>
                  <a:pt x="120" y="1306"/>
                </a:lnTo>
                <a:lnTo>
                  <a:pt x="125" y="1278"/>
                </a:lnTo>
                <a:lnTo>
                  <a:pt x="141" y="1257"/>
                </a:lnTo>
                <a:lnTo>
                  <a:pt x="174" y="1229"/>
                </a:lnTo>
                <a:lnTo>
                  <a:pt x="212" y="1208"/>
                </a:lnTo>
                <a:lnTo>
                  <a:pt x="272" y="1186"/>
                </a:lnTo>
                <a:lnTo>
                  <a:pt x="342" y="1164"/>
                </a:lnTo>
                <a:lnTo>
                  <a:pt x="423" y="1142"/>
                </a:lnTo>
                <a:lnTo>
                  <a:pt x="527" y="1121"/>
                </a:lnTo>
                <a:lnTo>
                  <a:pt x="641" y="1104"/>
                </a:lnTo>
                <a:lnTo>
                  <a:pt x="771" y="1088"/>
                </a:lnTo>
                <a:lnTo>
                  <a:pt x="771" y="1088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0"/>
                </a:schemeClr>
              </a:gs>
              <a:gs pos="50000">
                <a:schemeClr val="bg2">
                  <a:alpha val="17000"/>
                </a:schemeClr>
              </a:gs>
              <a:gs pos="100000">
                <a:schemeClr val="bg1">
                  <a:alpha val="0"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010199"/>
              </a:solidFill>
              <a:latin typeface="Verdana" pitchFamily="34" charset="0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0" y="3917950"/>
            <a:ext cx="3400425" cy="2949575"/>
            <a:chOff x="0" y="2458"/>
            <a:chExt cx="2142" cy="1858"/>
          </a:xfrm>
        </p:grpSpPr>
        <p:sp>
          <p:nvSpPr>
            <p:cNvPr id="11" name="Freeform 10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tx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1435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it-IT"/>
              <a:t>Fare clic per modificare lo stile del sottotitolo dello schema</a:t>
            </a: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DE77-CA17-4180-9D83-E4E00A7643B1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30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30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7DAF-229E-4F44-960C-8D6530336647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340C-5A2E-43C1-85FF-D2569B285303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4FAB-D6BD-4A86-8093-7D41D764FAA5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Connettore 1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BCC1-0E91-41E8-BD52-77DED0835A7C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E2E0-E850-42B2-BCB2-53410C78F07D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2F1343-AEA9-41FE-980F-3941D841EACC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7A4B99-23A6-402C-96F1-FB21B0A14B5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Connettore 1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nettore 1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angolo isosce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398588" y="-12700"/>
            <a:ext cx="7745412" cy="247967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smtClean="0">
              <a:solidFill>
                <a:srgbClr val="010199"/>
              </a:solidFill>
              <a:latin typeface="Verdana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1422400" cy="24384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smtClean="0">
              <a:solidFill>
                <a:srgbClr val="010199"/>
              </a:solidFill>
              <a:latin typeface="Verdana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5195888"/>
            <a:ext cx="1803400" cy="1662112"/>
            <a:chOff x="0" y="2458"/>
            <a:chExt cx="2142" cy="1858"/>
          </a:xfrm>
        </p:grpSpPr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alpha val="50000"/>
                  </a:schemeClr>
                </a:gs>
                <a:gs pos="50000">
                  <a:schemeClr val="tx1"/>
                </a:gs>
                <a:gs pos="100000">
                  <a:schemeClr val="bg2">
                    <a:alpha val="5000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688975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92188" y="6543675"/>
            <a:ext cx="72199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746375" y="3548063"/>
            <a:ext cx="6392863" cy="2185987"/>
            <a:chOff x="1728" y="2230"/>
            <a:chExt cx="4027" cy="2085"/>
          </a:xfrm>
        </p:grpSpPr>
        <p:sp>
          <p:nvSpPr>
            <p:cNvPr id="6160" name="Freeform 16"/>
            <p:cNvSpPr>
              <a:spLocks/>
            </p:cNvSpPr>
            <p:nvPr/>
          </p:nvSpPr>
          <p:spPr bwMode="hidden">
            <a:xfrm>
              <a:off x="1728" y="2644"/>
              <a:ext cx="2882" cy="1671"/>
            </a:xfrm>
            <a:custGeom>
              <a:avLst/>
              <a:gdLst/>
              <a:ahLst/>
              <a:cxnLst>
                <a:cxn ang="0">
                  <a:pos x="2740" y="528"/>
                </a:cxn>
                <a:cxn ang="0">
                  <a:pos x="2632" y="484"/>
                </a:cxn>
                <a:cxn ang="0">
                  <a:pos x="2480" y="424"/>
                </a:cxn>
                <a:cxn ang="0">
                  <a:pos x="2203" y="343"/>
                </a:cxn>
                <a:cxn ang="0">
                  <a:pos x="1970" y="277"/>
                </a:cxn>
                <a:cxn ang="0">
                  <a:pos x="1807" y="212"/>
                </a:cxn>
                <a:cxn ang="0">
                  <a:pos x="1693" y="152"/>
                </a:cxn>
                <a:cxn ang="0">
                  <a:pos x="1628" y="103"/>
                </a:cxn>
                <a:cxn ang="0">
                  <a:pos x="1590" y="60"/>
                </a:cxn>
                <a:cxn ang="0">
                  <a:pos x="1579" y="27"/>
                </a:cxn>
                <a:cxn ang="0">
                  <a:pos x="1585" y="0"/>
                </a:cxn>
                <a:cxn ang="0">
                  <a:pos x="1557" y="49"/>
                </a:cxn>
                <a:cxn ang="0">
                  <a:pos x="1568" y="98"/>
                </a:cxn>
                <a:cxn ang="0">
                  <a:pos x="1617" y="141"/>
                </a:cxn>
                <a:cxn ang="0">
                  <a:pos x="1688" y="185"/>
                </a:cxn>
                <a:cxn ang="0">
                  <a:pos x="1791" y="228"/>
                </a:cxn>
                <a:cxn ang="0">
                  <a:pos x="2040" y="310"/>
                </a:cxn>
                <a:cxn ang="0">
                  <a:pos x="2285" y="381"/>
                </a:cxn>
                <a:cxn ang="0">
                  <a:pos x="2464" y="435"/>
                </a:cxn>
                <a:cxn ang="0">
                  <a:pos x="2605" y="484"/>
                </a:cxn>
                <a:cxn ang="0">
                  <a:pos x="2708" y="528"/>
                </a:cxn>
                <a:cxn ang="0">
                  <a:pos x="2768" y="560"/>
                </a:cxn>
                <a:cxn ang="0">
                  <a:pos x="2795" y="593"/>
                </a:cxn>
                <a:cxn ang="0">
                  <a:pos x="2795" y="642"/>
                </a:cxn>
                <a:cxn ang="0">
                  <a:pos x="2762" y="691"/>
                </a:cxn>
                <a:cxn ang="0">
                  <a:pos x="2692" y="735"/>
                </a:cxn>
                <a:cxn ang="0">
                  <a:pos x="2589" y="778"/>
                </a:cxn>
                <a:cxn ang="0">
                  <a:pos x="2458" y="822"/>
                </a:cxn>
                <a:cxn ang="0">
                  <a:pos x="2301" y="865"/>
                </a:cxn>
                <a:cxn ang="0">
                  <a:pos x="2030" y="930"/>
                </a:cxn>
                <a:cxn ang="0">
                  <a:pos x="1606" y="1034"/>
                </a:cxn>
                <a:cxn ang="0">
                  <a:pos x="1145" y="1164"/>
                </a:cxn>
                <a:cxn ang="0">
                  <a:pos x="673" y="1328"/>
                </a:cxn>
                <a:cxn ang="0">
                  <a:pos x="217" y="1545"/>
                </a:cxn>
                <a:cxn ang="0">
                  <a:pos x="353" y="1671"/>
                </a:cxn>
                <a:cxn ang="0">
                  <a:pos x="754" y="1469"/>
                </a:cxn>
                <a:cxn ang="0">
                  <a:pos x="1145" y="1311"/>
                </a:cxn>
                <a:cxn ang="0">
                  <a:pos x="1519" y="1186"/>
                </a:cxn>
                <a:cxn ang="0">
                  <a:pos x="1861" y="1083"/>
                </a:cxn>
                <a:cxn ang="0">
                  <a:pos x="2165" y="1007"/>
                </a:cxn>
                <a:cxn ang="0">
                  <a:pos x="2426" y="947"/>
                </a:cxn>
                <a:cxn ang="0">
                  <a:pos x="2626" y="892"/>
                </a:cxn>
                <a:cxn ang="0">
                  <a:pos x="2762" y="838"/>
                </a:cxn>
                <a:cxn ang="0">
                  <a:pos x="2827" y="794"/>
                </a:cxn>
                <a:cxn ang="0">
                  <a:pos x="2865" y="745"/>
                </a:cxn>
                <a:cxn ang="0">
                  <a:pos x="2882" y="702"/>
                </a:cxn>
                <a:cxn ang="0">
                  <a:pos x="2854" y="620"/>
                </a:cxn>
                <a:cxn ang="0">
                  <a:pos x="2800" y="560"/>
                </a:cxn>
                <a:cxn ang="0">
                  <a:pos x="2773" y="544"/>
                </a:cxn>
              </a:cxnLst>
              <a:rect l="0" t="0" r="r" b="b"/>
              <a:pathLst>
                <a:path w="2882" h="1671">
                  <a:moveTo>
                    <a:pt x="2773" y="544"/>
                  </a:moveTo>
                  <a:lnTo>
                    <a:pt x="2740" y="528"/>
                  </a:lnTo>
                  <a:lnTo>
                    <a:pt x="2692" y="506"/>
                  </a:lnTo>
                  <a:lnTo>
                    <a:pt x="2632" y="484"/>
                  </a:lnTo>
                  <a:lnTo>
                    <a:pt x="2561" y="457"/>
                  </a:lnTo>
                  <a:lnTo>
                    <a:pt x="2480" y="424"/>
                  </a:lnTo>
                  <a:lnTo>
                    <a:pt x="2388" y="397"/>
                  </a:lnTo>
                  <a:lnTo>
                    <a:pt x="2203" y="343"/>
                  </a:lnTo>
                  <a:lnTo>
                    <a:pt x="2078" y="310"/>
                  </a:lnTo>
                  <a:lnTo>
                    <a:pt x="1970" y="277"/>
                  </a:lnTo>
                  <a:lnTo>
                    <a:pt x="1878" y="245"/>
                  </a:lnTo>
                  <a:lnTo>
                    <a:pt x="1807" y="212"/>
                  </a:lnTo>
                  <a:lnTo>
                    <a:pt x="1742" y="179"/>
                  </a:lnTo>
                  <a:lnTo>
                    <a:pt x="1693" y="152"/>
                  </a:lnTo>
                  <a:lnTo>
                    <a:pt x="1655" y="125"/>
                  </a:lnTo>
                  <a:lnTo>
                    <a:pt x="1628" y="103"/>
                  </a:lnTo>
                  <a:lnTo>
                    <a:pt x="1606" y="81"/>
                  </a:lnTo>
                  <a:lnTo>
                    <a:pt x="1590" y="60"/>
                  </a:lnTo>
                  <a:lnTo>
                    <a:pt x="1585" y="43"/>
                  </a:lnTo>
                  <a:lnTo>
                    <a:pt x="1579" y="27"/>
                  </a:lnTo>
                  <a:lnTo>
                    <a:pt x="1585" y="5"/>
                  </a:lnTo>
                  <a:lnTo>
                    <a:pt x="1585" y="0"/>
                  </a:lnTo>
                  <a:lnTo>
                    <a:pt x="1568" y="27"/>
                  </a:lnTo>
                  <a:lnTo>
                    <a:pt x="1557" y="49"/>
                  </a:lnTo>
                  <a:lnTo>
                    <a:pt x="1557" y="76"/>
                  </a:lnTo>
                  <a:lnTo>
                    <a:pt x="1568" y="98"/>
                  </a:lnTo>
                  <a:lnTo>
                    <a:pt x="1590" y="120"/>
                  </a:lnTo>
                  <a:lnTo>
                    <a:pt x="1617" y="141"/>
                  </a:lnTo>
                  <a:lnTo>
                    <a:pt x="1650" y="163"/>
                  </a:lnTo>
                  <a:lnTo>
                    <a:pt x="1688" y="185"/>
                  </a:lnTo>
                  <a:lnTo>
                    <a:pt x="1737" y="207"/>
                  </a:lnTo>
                  <a:lnTo>
                    <a:pt x="1791" y="228"/>
                  </a:lnTo>
                  <a:lnTo>
                    <a:pt x="1905" y="267"/>
                  </a:lnTo>
                  <a:lnTo>
                    <a:pt x="2040" y="310"/>
                  </a:lnTo>
                  <a:lnTo>
                    <a:pt x="2182" y="348"/>
                  </a:lnTo>
                  <a:lnTo>
                    <a:pt x="2285" y="381"/>
                  </a:lnTo>
                  <a:lnTo>
                    <a:pt x="2382" y="408"/>
                  </a:lnTo>
                  <a:lnTo>
                    <a:pt x="2464" y="435"/>
                  </a:lnTo>
                  <a:lnTo>
                    <a:pt x="2540" y="462"/>
                  </a:lnTo>
                  <a:lnTo>
                    <a:pt x="2605" y="484"/>
                  </a:lnTo>
                  <a:lnTo>
                    <a:pt x="2659" y="506"/>
                  </a:lnTo>
                  <a:lnTo>
                    <a:pt x="2708" y="528"/>
                  </a:lnTo>
                  <a:lnTo>
                    <a:pt x="2740" y="544"/>
                  </a:lnTo>
                  <a:lnTo>
                    <a:pt x="2768" y="560"/>
                  </a:lnTo>
                  <a:lnTo>
                    <a:pt x="2784" y="577"/>
                  </a:lnTo>
                  <a:lnTo>
                    <a:pt x="2795" y="593"/>
                  </a:lnTo>
                  <a:lnTo>
                    <a:pt x="2800" y="615"/>
                  </a:lnTo>
                  <a:lnTo>
                    <a:pt x="2795" y="642"/>
                  </a:lnTo>
                  <a:lnTo>
                    <a:pt x="2784" y="664"/>
                  </a:lnTo>
                  <a:lnTo>
                    <a:pt x="2762" y="691"/>
                  </a:lnTo>
                  <a:lnTo>
                    <a:pt x="2730" y="713"/>
                  </a:lnTo>
                  <a:lnTo>
                    <a:pt x="2692" y="735"/>
                  </a:lnTo>
                  <a:lnTo>
                    <a:pt x="2643" y="756"/>
                  </a:lnTo>
                  <a:lnTo>
                    <a:pt x="2589" y="778"/>
                  </a:lnTo>
                  <a:lnTo>
                    <a:pt x="2529" y="800"/>
                  </a:lnTo>
                  <a:lnTo>
                    <a:pt x="2458" y="822"/>
                  </a:lnTo>
                  <a:lnTo>
                    <a:pt x="2382" y="843"/>
                  </a:lnTo>
                  <a:lnTo>
                    <a:pt x="2301" y="865"/>
                  </a:lnTo>
                  <a:lnTo>
                    <a:pt x="2214" y="887"/>
                  </a:lnTo>
                  <a:lnTo>
                    <a:pt x="2030" y="930"/>
                  </a:lnTo>
                  <a:lnTo>
                    <a:pt x="1823" y="979"/>
                  </a:lnTo>
                  <a:lnTo>
                    <a:pt x="1606" y="1034"/>
                  </a:lnTo>
                  <a:lnTo>
                    <a:pt x="1378" y="1094"/>
                  </a:lnTo>
                  <a:lnTo>
                    <a:pt x="1145" y="1164"/>
                  </a:lnTo>
                  <a:lnTo>
                    <a:pt x="912" y="1241"/>
                  </a:lnTo>
                  <a:lnTo>
                    <a:pt x="673" y="1328"/>
                  </a:lnTo>
                  <a:lnTo>
                    <a:pt x="440" y="1431"/>
                  </a:lnTo>
                  <a:lnTo>
                    <a:pt x="217" y="1545"/>
                  </a:lnTo>
                  <a:lnTo>
                    <a:pt x="0" y="1671"/>
                  </a:lnTo>
                  <a:lnTo>
                    <a:pt x="353" y="1671"/>
                  </a:lnTo>
                  <a:lnTo>
                    <a:pt x="554" y="1567"/>
                  </a:lnTo>
                  <a:lnTo>
                    <a:pt x="754" y="1469"/>
                  </a:lnTo>
                  <a:lnTo>
                    <a:pt x="955" y="1388"/>
                  </a:lnTo>
                  <a:lnTo>
                    <a:pt x="1145" y="1311"/>
                  </a:lnTo>
                  <a:lnTo>
                    <a:pt x="1335" y="1241"/>
                  </a:lnTo>
                  <a:lnTo>
                    <a:pt x="1519" y="1186"/>
                  </a:lnTo>
                  <a:lnTo>
                    <a:pt x="1693" y="1132"/>
                  </a:lnTo>
                  <a:lnTo>
                    <a:pt x="1861" y="1083"/>
                  </a:lnTo>
                  <a:lnTo>
                    <a:pt x="2019" y="1045"/>
                  </a:lnTo>
                  <a:lnTo>
                    <a:pt x="2165" y="1007"/>
                  </a:lnTo>
                  <a:lnTo>
                    <a:pt x="2301" y="974"/>
                  </a:lnTo>
                  <a:lnTo>
                    <a:pt x="2426" y="947"/>
                  </a:lnTo>
                  <a:lnTo>
                    <a:pt x="2534" y="914"/>
                  </a:lnTo>
                  <a:lnTo>
                    <a:pt x="2626" y="892"/>
                  </a:lnTo>
                  <a:lnTo>
                    <a:pt x="2702" y="865"/>
                  </a:lnTo>
                  <a:lnTo>
                    <a:pt x="2762" y="838"/>
                  </a:lnTo>
                  <a:lnTo>
                    <a:pt x="2800" y="816"/>
                  </a:lnTo>
                  <a:lnTo>
                    <a:pt x="2827" y="794"/>
                  </a:lnTo>
                  <a:lnTo>
                    <a:pt x="2849" y="767"/>
                  </a:lnTo>
                  <a:lnTo>
                    <a:pt x="2865" y="745"/>
                  </a:lnTo>
                  <a:lnTo>
                    <a:pt x="2876" y="724"/>
                  </a:lnTo>
                  <a:lnTo>
                    <a:pt x="2882" y="702"/>
                  </a:lnTo>
                  <a:lnTo>
                    <a:pt x="2876" y="658"/>
                  </a:lnTo>
                  <a:lnTo>
                    <a:pt x="2854" y="620"/>
                  </a:lnTo>
                  <a:lnTo>
                    <a:pt x="2833" y="588"/>
                  </a:lnTo>
                  <a:lnTo>
                    <a:pt x="2800" y="560"/>
                  </a:lnTo>
                  <a:lnTo>
                    <a:pt x="2773" y="544"/>
                  </a:lnTo>
                  <a:lnTo>
                    <a:pt x="2773" y="54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hidden">
            <a:xfrm>
              <a:off x="4170" y="2671"/>
              <a:ext cx="1259" cy="811"/>
            </a:xfrm>
            <a:custGeom>
              <a:avLst/>
              <a:gdLst/>
              <a:ahLst/>
              <a:cxnLst>
                <a:cxn ang="0">
                  <a:pos x="1259" y="615"/>
                </a:cxn>
                <a:cxn ang="0">
                  <a:pos x="1248" y="588"/>
                </a:cxn>
                <a:cxn ang="0">
                  <a:pos x="1237" y="566"/>
                </a:cxn>
                <a:cxn ang="0">
                  <a:pos x="1216" y="539"/>
                </a:cxn>
                <a:cxn ang="0">
                  <a:pos x="1188" y="517"/>
                </a:cxn>
                <a:cxn ang="0">
                  <a:pos x="1123" y="479"/>
                </a:cxn>
                <a:cxn ang="0">
                  <a:pos x="1042" y="441"/>
                </a:cxn>
                <a:cxn ang="0">
                  <a:pos x="944" y="408"/>
                </a:cxn>
                <a:cxn ang="0">
                  <a:pos x="841" y="381"/>
                </a:cxn>
                <a:cxn ang="0">
                  <a:pos x="727" y="348"/>
                </a:cxn>
                <a:cxn ang="0">
                  <a:pos x="613" y="321"/>
                </a:cxn>
                <a:cxn ang="0">
                  <a:pos x="499" y="294"/>
                </a:cxn>
                <a:cxn ang="0">
                  <a:pos x="391" y="261"/>
                </a:cxn>
                <a:cxn ang="0">
                  <a:pos x="288" y="229"/>
                </a:cxn>
                <a:cxn ang="0">
                  <a:pos x="195" y="196"/>
                </a:cxn>
                <a:cxn ang="0">
                  <a:pos x="119" y="152"/>
                </a:cxn>
                <a:cxn ang="0">
                  <a:pos x="54" y="109"/>
                </a:cxn>
                <a:cxn ang="0">
                  <a:pos x="33" y="87"/>
                </a:cxn>
                <a:cxn ang="0">
                  <a:pos x="16" y="60"/>
                </a:cxn>
                <a:cxn ang="0">
                  <a:pos x="5" y="33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38"/>
                </a:cxn>
                <a:cxn ang="0">
                  <a:pos x="5" y="60"/>
                </a:cxn>
                <a:cxn ang="0">
                  <a:pos x="16" y="87"/>
                </a:cxn>
                <a:cxn ang="0">
                  <a:pos x="33" y="114"/>
                </a:cxn>
                <a:cxn ang="0">
                  <a:pos x="54" y="142"/>
                </a:cxn>
                <a:cxn ang="0">
                  <a:pos x="87" y="174"/>
                </a:cxn>
                <a:cxn ang="0">
                  <a:pos x="125" y="207"/>
                </a:cxn>
                <a:cxn ang="0">
                  <a:pos x="179" y="240"/>
                </a:cxn>
                <a:cxn ang="0">
                  <a:pos x="244" y="278"/>
                </a:cxn>
                <a:cxn ang="0">
                  <a:pos x="326" y="310"/>
                </a:cxn>
                <a:cxn ang="0">
                  <a:pos x="418" y="348"/>
                </a:cxn>
                <a:cxn ang="0">
                  <a:pos x="526" y="381"/>
                </a:cxn>
                <a:cxn ang="0">
                  <a:pos x="657" y="414"/>
                </a:cxn>
                <a:cxn ang="0">
                  <a:pos x="749" y="435"/>
                </a:cxn>
                <a:cxn ang="0">
                  <a:pos x="830" y="463"/>
                </a:cxn>
                <a:cxn ang="0">
                  <a:pos x="901" y="490"/>
                </a:cxn>
                <a:cxn ang="0">
                  <a:pos x="966" y="512"/>
                </a:cxn>
                <a:cxn ang="0">
                  <a:pos x="1015" y="539"/>
                </a:cxn>
                <a:cxn ang="0">
                  <a:pos x="1053" y="566"/>
                </a:cxn>
                <a:cxn ang="0">
                  <a:pos x="1080" y="593"/>
                </a:cxn>
                <a:cxn ang="0">
                  <a:pos x="1102" y="620"/>
                </a:cxn>
                <a:cxn ang="0">
                  <a:pos x="1112" y="648"/>
                </a:cxn>
                <a:cxn ang="0">
                  <a:pos x="1118" y="675"/>
                </a:cxn>
                <a:cxn ang="0">
                  <a:pos x="1112" y="697"/>
                </a:cxn>
                <a:cxn ang="0">
                  <a:pos x="1096" y="724"/>
                </a:cxn>
                <a:cxn ang="0">
                  <a:pos x="1080" y="746"/>
                </a:cxn>
                <a:cxn ang="0">
                  <a:pos x="1053" y="767"/>
                </a:cxn>
                <a:cxn ang="0">
                  <a:pos x="1015" y="789"/>
                </a:cxn>
                <a:cxn ang="0">
                  <a:pos x="977" y="811"/>
                </a:cxn>
                <a:cxn ang="0">
                  <a:pos x="1047" y="789"/>
                </a:cxn>
                <a:cxn ang="0">
                  <a:pos x="1107" y="767"/>
                </a:cxn>
                <a:cxn ang="0">
                  <a:pos x="1156" y="746"/>
                </a:cxn>
                <a:cxn ang="0">
                  <a:pos x="1199" y="724"/>
                </a:cxn>
                <a:cxn ang="0">
                  <a:pos x="1226" y="702"/>
                </a:cxn>
                <a:cxn ang="0">
                  <a:pos x="1248" y="675"/>
                </a:cxn>
                <a:cxn ang="0">
                  <a:pos x="1259" y="648"/>
                </a:cxn>
                <a:cxn ang="0">
                  <a:pos x="1259" y="615"/>
                </a:cxn>
                <a:cxn ang="0">
                  <a:pos x="1259" y="615"/>
                </a:cxn>
              </a:cxnLst>
              <a:rect l="0" t="0" r="r" b="b"/>
              <a:pathLst>
                <a:path w="1259" h="811">
                  <a:moveTo>
                    <a:pt x="1259" y="615"/>
                  </a:moveTo>
                  <a:lnTo>
                    <a:pt x="1248" y="588"/>
                  </a:lnTo>
                  <a:lnTo>
                    <a:pt x="1237" y="566"/>
                  </a:lnTo>
                  <a:lnTo>
                    <a:pt x="1216" y="539"/>
                  </a:lnTo>
                  <a:lnTo>
                    <a:pt x="1188" y="517"/>
                  </a:lnTo>
                  <a:lnTo>
                    <a:pt x="1123" y="479"/>
                  </a:lnTo>
                  <a:lnTo>
                    <a:pt x="1042" y="441"/>
                  </a:lnTo>
                  <a:lnTo>
                    <a:pt x="944" y="408"/>
                  </a:lnTo>
                  <a:lnTo>
                    <a:pt x="841" y="381"/>
                  </a:lnTo>
                  <a:lnTo>
                    <a:pt x="727" y="348"/>
                  </a:lnTo>
                  <a:lnTo>
                    <a:pt x="613" y="321"/>
                  </a:lnTo>
                  <a:lnTo>
                    <a:pt x="499" y="294"/>
                  </a:lnTo>
                  <a:lnTo>
                    <a:pt x="391" y="261"/>
                  </a:lnTo>
                  <a:lnTo>
                    <a:pt x="288" y="229"/>
                  </a:lnTo>
                  <a:lnTo>
                    <a:pt x="195" y="196"/>
                  </a:lnTo>
                  <a:lnTo>
                    <a:pt x="119" y="152"/>
                  </a:lnTo>
                  <a:lnTo>
                    <a:pt x="54" y="109"/>
                  </a:lnTo>
                  <a:lnTo>
                    <a:pt x="33" y="87"/>
                  </a:lnTo>
                  <a:lnTo>
                    <a:pt x="16" y="60"/>
                  </a:lnTo>
                  <a:lnTo>
                    <a:pt x="5" y="33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38"/>
                  </a:lnTo>
                  <a:lnTo>
                    <a:pt x="5" y="60"/>
                  </a:lnTo>
                  <a:lnTo>
                    <a:pt x="16" y="87"/>
                  </a:lnTo>
                  <a:lnTo>
                    <a:pt x="33" y="114"/>
                  </a:lnTo>
                  <a:lnTo>
                    <a:pt x="54" y="142"/>
                  </a:lnTo>
                  <a:lnTo>
                    <a:pt x="87" y="174"/>
                  </a:lnTo>
                  <a:lnTo>
                    <a:pt x="125" y="207"/>
                  </a:lnTo>
                  <a:lnTo>
                    <a:pt x="179" y="240"/>
                  </a:lnTo>
                  <a:lnTo>
                    <a:pt x="244" y="278"/>
                  </a:lnTo>
                  <a:lnTo>
                    <a:pt x="326" y="310"/>
                  </a:lnTo>
                  <a:lnTo>
                    <a:pt x="418" y="348"/>
                  </a:lnTo>
                  <a:lnTo>
                    <a:pt x="526" y="381"/>
                  </a:lnTo>
                  <a:lnTo>
                    <a:pt x="657" y="414"/>
                  </a:lnTo>
                  <a:lnTo>
                    <a:pt x="749" y="435"/>
                  </a:lnTo>
                  <a:lnTo>
                    <a:pt x="830" y="463"/>
                  </a:lnTo>
                  <a:lnTo>
                    <a:pt x="901" y="490"/>
                  </a:lnTo>
                  <a:lnTo>
                    <a:pt x="966" y="512"/>
                  </a:lnTo>
                  <a:lnTo>
                    <a:pt x="1015" y="539"/>
                  </a:lnTo>
                  <a:lnTo>
                    <a:pt x="1053" y="566"/>
                  </a:lnTo>
                  <a:lnTo>
                    <a:pt x="1080" y="593"/>
                  </a:lnTo>
                  <a:lnTo>
                    <a:pt x="1102" y="620"/>
                  </a:lnTo>
                  <a:lnTo>
                    <a:pt x="1112" y="648"/>
                  </a:lnTo>
                  <a:lnTo>
                    <a:pt x="1118" y="675"/>
                  </a:lnTo>
                  <a:lnTo>
                    <a:pt x="1112" y="697"/>
                  </a:lnTo>
                  <a:lnTo>
                    <a:pt x="1096" y="724"/>
                  </a:lnTo>
                  <a:lnTo>
                    <a:pt x="1080" y="746"/>
                  </a:lnTo>
                  <a:lnTo>
                    <a:pt x="1053" y="767"/>
                  </a:lnTo>
                  <a:lnTo>
                    <a:pt x="1015" y="789"/>
                  </a:lnTo>
                  <a:lnTo>
                    <a:pt x="977" y="811"/>
                  </a:lnTo>
                  <a:lnTo>
                    <a:pt x="1047" y="789"/>
                  </a:lnTo>
                  <a:lnTo>
                    <a:pt x="1107" y="767"/>
                  </a:lnTo>
                  <a:lnTo>
                    <a:pt x="1156" y="746"/>
                  </a:lnTo>
                  <a:lnTo>
                    <a:pt x="1199" y="724"/>
                  </a:lnTo>
                  <a:lnTo>
                    <a:pt x="1226" y="702"/>
                  </a:lnTo>
                  <a:lnTo>
                    <a:pt x="1248" y="675"/>
                  </a:lnTo>
                  <a:lnTo>
                    <a:pt x="1259" y="648"/>
                  </a:lnTo>
                  <a:lnTo>
                    <a:pt x="1259" y="615"/>
                  </a:lnTo>
                  <a:lnTo>
                    <a:pt x="1259" y="615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62" name="Freeform 18"/>
            <p:cNvSpPr>
              <a:spLocks/>
            </p:cNvSpPr>
            <p:nvPr/>
          </p:nvSpPr>
          <p:spPr bwMode="hidden">
            <a:xfrm>
              <a:off x="2900" y="3346"/>
              <a:ext cx="2849" cy="969"/>
            </a:xfrm>
            <a:custGeom>
              <a:avLst/>
              <a:gdLst/>
              <a:ahLst/>
              <a:cxnLst>
                <a:cxn ang="0">
                  <a:pos x="92" y="958"/>
                </a:cxn>
                <a:cxn ang="0">
                  <a:pos x="0" y="969"/>
                </a:cxn>
                <a:cxn ang="0">
                  <a:pos x="391" y="969"/>
                </a:cxn>
                <a:cxn ang="0">
                  <a:pos x="434" y="947"/>
                </a:cxn>
                <a:cxn ang="0">
                  <a:pos x="483" y="914"/>
                </a:cxn>
                <a:cxn ang="0">
                  <a:pos x="554" y="876"/>
                </a:cxn>
                <a:cxn ang="0">
                  <a:pos x="635" y="838"/>
                </a:cxn>
                <a:cxn ang="0">
                  <a:pos x="727" y="794"/>
                </a:cxn>
                <a:cxn ang="0">
                  <a:pos x="836" y="745"/>
                </a:cxn>
                <a:cxn ang="0">
                  <a:pos x="961" y="696"/>
                </a:cxn>
                <a:cxn ang="0">
                  <a:pos x="1102" y="642"/>
                </a:cxn>
                <a:cxn ang="0">
                  <a:pos x="1259" y="582"/>
                </a:cxn>
                <a:cxn ang="0">
                  <a:pos x="1433" y="522"/>
                </a:cxn>
                <a:cxn ang="0">
                  <a:pos x="1623" y="462"/>
                </a:cxn>
                <a:cxn ang="0">
                  <a:pos x="1829" y="403"/>
                </a:cxn>
                <a:cxn ang="0">
                  <a:pos x="2057" y="343"/>
                </a:cxn>
                <a:cxn ang="0">
                  <a:pos x="2301" y="283"/>
                </a:cxn>
                <a:cxn ang="0">
                  <a:pos x="2567" y="223"/>
                </a:cxn>
                <a:cxn ang="0">
                  <a:pos x="2849" y="163"/>
                </a:cxn>
                <a:cxn ang="0">
                  <a:pos x="2849" y="0"/>
                </a:cxn>
                <a:cxn ang="0">
                  <a:pos x="2817" y="16"/>
                </a:cxn>
                <a:cxn ang="0">
                  <a:pos x="2773" y="33"/>
                </a:cxn>
                <a:cxn ang="0">
                  <a:pos x="2719" y="54"/>
                </a:cxn>
                <a:cxn ang="0">
                  <a:pos x="2648" y="76"/>
                </a:cxn>
                <a:cxn ang="0">
                  <a:pos x="2572" y="98"/>
                </a:cxn>
                <a:cxn ang="0">
                  <a:pos x="2491" y="120"/>
                </a:cxn>
                <a:cxn ang="0">
                  <a:pos x="2399" y="147"/>
                </a:cxn>
                <a:cxn ang="0">
                  <a:pos x="2301" y="169"/>
                </a:cxn>
                <a:cxn ang="0">
                  <a:pos x="2095" y="223"/>
                </a:cxn>
                <a:cxn ang="0">
                  <a:pos x="1889" y="277"/>
                </a:cxn>
                <a:cxn ang="0">
                  <a:pos x="1688" y="326"/>
                </a:cxn>
                <a:cxn ang="0">
                  <a:pos x="1590" y="354"/>
                </a:cxn>
                <a:cxn ang="0">
                  <a:pos x="1503" y="381"/>
                </a:cxn>
                <a:cxn ang="0">
                  <a:pos x="1107" y="506"/>
                </a:cxn>
                <a:cxn ang="0">
                  <a:pos x="912" y="577"/>
                </a:cxn>
                <a:cxn ang="0">
                  <a:pos x="727" y="647"/>
                </a:cxn>
                <a:cxn ang="0">
                  <a:pos x="548" y="718"/>
                </a:cxn>
                <a:cxn ang="0">
                  <a:pos x="380" y="794"/>
                </a:cxn>
                <a:cxn ang="0">
                  <a:pos x="228" y="876"/>
                </a:cxn>
                <a:cxn ang="0">
                  <a:pos x="92" y="958"/>
                </a:cxn>
                <a:cxn ang="0">
                  <a:pos x="92" y="958"/>
                </a:cxn>
              </a:cxnLst>
              <a:rect l="0" t="0" r="r" b="b"/>
              <a:pathLst>
                <a:path w="2849" h="969">
                  <a:moveTo>
                    <a:pt x="92" y="958"/>
                  </a:moveTo>
                  <a:lnTo>
                    <a:pt x="0" y="969"/>
                  </a:lnTo>
                  <a:lnTo>
                    <a:pt x="391" y="969"/>
                  </a:lnTo>
                  <a:lnTo>
                    <a:pt x="434" y="947"/>
                  </a:lnTo>
                  <a:lnTo>
                    <a:pt x="483" y="914"/>
                  </a:lnTo>
                  <a:lnTo>
                    <a:pt x="554" y="876"/>
                  </a:lnTo>
                  <a:lnTo>
                    <a:pt x="635" y="838"/>
                  </a:lnTo>
                  <a:lnTo>
                    <a:pt x="727" y="794"/>
                  </a:lnTo>
                  <a:lnTo>
                    <a:pt x="836" y="745"/>
                  </a:lnTo>
                  <a:lnTo>
                    <a:pt x="961" y="696"/>
                  </a:lnTo>
                  <a:lnTo>
                    <a:pt x="1102" y="642"/>
                  </a:lnTo>
                  <a:lnTo>
                    <a:pt x="1259" y="582"/>
                  </a:lnTo>
                  <a:lnTo>
                    <a:pt x="1433" y="522"/>
                  </a:lnTo>
                  <a:lnTo>
                    <a:pt x="1623" y="462"/>
                  </a:lnTo>
                  <a:lnTo>
                    <a:pt x="1829" y="403"/>
                  </a:lnTo>
                  <a:lnTo>
                    <a:pt x="2057" y="343"/>
                  </a:lnTo>
                  <a:lnTo>
                    <a:pt x="2301" y="283"/>
                  </a:lnTo>
                  <a:lnTo>
                    <a:pt x="2567" y="223"/>
                  </a:lnTo>
                  <a:lnTo>
                    <a:pt x="2849" y="163"/>
                  </a:lnTo>
                  <a:lnTo>
                    <a:pt x="2849" y="0"/>
                  </a:lnTo>
                  <a:lnTo>
                    <a:pt x="2817" y="16"/>
                  </a:lnTo>
                  <a:lnTo>
                    <a:pt x="2773" y="33"/>
                  </a:lnTo>
                  <a:lnTo>
                    <a:pt x="2719" y="54"/>
                  </a:lnTo>
                  <a:lnTo>
                    <a:pt x="2648" y="76"/>
                  </a:lnTo>
                  <a:lnTo>
                    <a:pt x="2572" y="98"/>
                  </a:lnTo>
                  <a:lnTo>
                    <a:pt x="2491" y="120"/>
                  </a:lnTo>
                  <a:lnTo>
                    <a:pt x="2399" y="147"/>
                  </a:lnTo>
                  <a:lnTo>
                    <a:pt x="2301" y="169"/>
                  </a:lnTo>
                  <a:lnTo>
                    <a:pt x="2095" y="223"/>
                  </a:lnTo>
                  <a:lnTo>
                    <a:pt x="1889" y="277"/>
                  </a:lnTo>
                  <a:lnTo>
                    <a:pt x="1688" y="326"/>
                  </a:lnTo>
                  <a:lnTo>
                    <a:pt x="1590" y="354"/>
                  </a:lnTo>
                  <a:lnTo>
                    <a:pt x="1503" y="381"/>
                  </a:lnTo>
                  <a:lnTo>
                    <a:pt x="1107" y="506"/>
                  </a:lnTo>
                  <a:lnTo>
                    <a:pt x="912" y="577"/>
                  </a:lnTo>
                  <a:lnTo>
                    <a:pt x="727" y="647"/>
                  </a:lnTo>
                  <a:lnTo>
                    <a:pt x="548" y="718"/>
                  </a:lnTo>
                  <a:lnTo>
                    <a:pt x="380" y="794"/>
                  </a:lnTo>
                  <a:lnTo>
                    <a:pt x="228" y="876"/>
                  </a:lnTo>
                  <a:lnTo>
                    <a:pt x="92" y="958"/>
                  </a:lnTo>
                  <a:lnTo>
                    <a:pt x="92" y="95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63" name="Freeform 19"/>
            <p:cNvSpPr>
              <a:spLocks/>
            </p:cNvSpPr>
            <p:nvPr/>
          </p:nvSpPr>
          <p:spPr bwMode="hidden">
            <a:xfrm>
              <a:off x="2748" y="2230"/>
              <a:ext cx="3007" cy="2085"/>
            </a:xfrm>
            <a:custGeom>
              <a:avLst/>
              <a:gdLst/>
              <a:ahLst/>
              <a:cxnLst>
                <a:cxn ang="0">
                  <a:pos x="1433" y="474"/>
                </a:cxn>
                <a:cxn ang="0">
                  <a:pos x="1460" y="528"/>
                </a:cxn>
                <a:cxn ang="0">
                  <a:pos x="1541" y="593"/>
                </a:cxn>
                <a:cxn ang="0">
                  <a:pos x="1715" y="670"/>
                </a:cxn>
                <a:cxn ang="0">
                  <a:pos x="1927" y="735"/>
                </a:cxn>
                <a:cxn ang="0">
                  <a:pos x="2155" y="789"/>
                </a:cxn>
                <a:cxn ang="0">
                  <a:pos x="2372" y="849"/>
                </a:cxn>
                <a:cxn ang="0">
                  <a:pos x="2551" y="920"/>
                </a:cxn>
                <a:cxn ang="0">
                  <a:pos x="2638" y="980"/>
                </a:cxn>
                <a:cxn ang="0">
                  <a:pos x="2676" y="1029"/>
                </a:cxn>
                <a:cxn ang="0">
                  <a:pos x="2681" y="1083"/>
                </a:cxn>
                <a:cxn ang="0">
                  <a:pos x="2665" y="1127"/>
                </a:cxn>
                <a:cxn ang="0">
                  <a:pos x="2616" y="1170"/>
                </a:cxn>
                <a:cxn ang="0">
                  <a:pos x="2545" y="1208"/>
                </a:cxn>
                <a:cxn ang="0">
                  <a:pos x="2448" y="1241"/>
                </a:cxn>
                <a:cxn ang="0">
                  <a:pos x="2328" y="1274"/>
                </a:cxn>
                <a:cxn ang="0">
                  <a:pos x="2106" y="1328"/>
                </a:cxn>
                <a:cxn ang="0">
                  <a:pos x="1742" y="1421"/>
                </a:cxn>
                <a:cxn ang="0">
                  <a:pos x="1308" y="1540"/>
                </a:cxn>
                <a:cxn ang="0">
                  <a:pos x="820" y="1709"/>
                </a:cxn>
                <a:cxn ang="0">
                  <a:pos x="282" y="1943"/>
                </a:cxn>
                <a:cxn ang="0">
                  <a:pos x="152" y="2085"/>
                </a:cxn>
                <a:cxn ang="0">
                  <a:pos x="386" y="1992"/>
                </a:cxn>
                <a:cxn ang="0">
                  <a:pos x="700" y="1834"/>
                </a:cxn>
                <a:cxn ang="0">
                  <a:pos x="1064" y="1693"/>
                </a:cxn>
                <a:cxn ang="0">
                  <a:pos x="1661" y="1497"/>
                </a:cxn>
                <a:cxn ang="0">
                  <a:pos x="1845" y="1442"/>
                </a:cxn>
                <a:cxn ang="0">
                  <a:pos x="2252" y="1339"/>
                </a:cxn>
                <a:cxn ang="0">
                  <a:pos x="2551" y="1263"/>
                </a:cxn>
                <a:cxn ang="0">
                  <a:pos x="2730" y="1214"/>
                </a:cxn>
                <a:cxn ang="0">
                  <a:pos x="2876" y="1170"/>
                </a:cxn>
                <a:cxn ang="0">
                  <a:pos x="2974" y="1132"/>
                </a:cxn>
                <a:cxn ang="0">
                  <a:pos x="3007" y="871"/>
                </a:cxn>
                <a:cxn ang="0">
                  <a:pos x="2860" y="844"/>
                </a:cxn>
                <a:cxn ang="0">
                  <a:pos x="2670" y="806"/>
                </a:cxn>
                <a:cxn ang="0">
                  <a:pos x="2458" y="757"/>
                </a:cxn>
                <a:cxn ang="0">
                  <a:pos x="2138" y="670"/>
                </a:cxn>
                <a:cxn ang="0">
                  <a:pos x="1959" y="604"/>
                </a:cxn>
                <a:cxn ang="0">
                  <a:pos x="1824" y="534"/>
                </a:cxn>
                <a:cxn ang="0">
                  <a:pos x="1769" y="474"/>
                </a:cxn>
                <a:cxn ang="0">
                  <a:pos x="1753" y="436"/>
                </a:cxn>
                <a:cxn ang="0">
                  <a:pos x="1780" y="381"/>
                </a:cxn>
                <a:cxn ang="0">
                  <a:pos x="1862" y="316"/>
                </a:cxn>
                <a:cxn ang="0">
                  <a:pos x="1986" y="267"/>
                </a:cxn>
                <a:cxn ang="0">
                  <a:pos x="2149" y="229"/>
                </a:cxn>
                <a:cxn ang="0">
                  <a:pos x="2431" y="180"/>
                </a:cxn>
                <a:cxn ang="0">
                  <a:pos x="2827" y="125"/>
                </a:cxn>
                <a:cxn ang="0">
                  <a:pos x="3007" y="87"/>
                </a:cxn>
                <a:cxn ang="0">
                  <a:pos x="2909" y="22"/>
                </a:cxn>
                <a:cxn ang="0">
                  <a:pos x="2676" y="66"/>
                </a:cxn>
                <a:cxn ang="0">
                  <a:pos x="2285" y="120"/>
                </a:cxn>
                <a:cxn ang="0">
                  <a:pos x="2030" y="158"/>
                </a:cxn>
                <a:cxn ang="0">
                  <a:pos x="1791" y="202"/>
                </a:cxn>
                <a:cxn ang="0">
                  <a:pos x="1601" y="261"/>
                </a:cxn>
                <a:cxn ang="0">
                  <a:pos x="1471" y="338"/>
                </a:cxn>
                <a:cxn ang="0">
                  <a:pos x="1438" y="387"/>
                </a:cxn>
                <a:cxn ang="0">
                  <a:pos x="1427" y="441"/>
                </a:cxn>
              </a:cxnLst>
              <a:rect l="0" t="0" r="r" b="b"/>
              <a:pathLst>
                <a:path w="3007" h="2085">
                  <a:moveTo>
                    <a:pt x="1427" y="441"/>
                  </a:moveTo>
                  <a:lnTo>
                    <a:pt x="1433" y="474"/>
                  </a:lnTo>
                  <a:lnTo>
                    <a:pt x="1444" y="501"/>
                  </a:lnTo>
                  <a:lnTo>
                    <a:pt x="1460" y="528"/>
                  </a:lnTo>
                  <a:lnTo>
                    <a:pt x="1482" y="550"/>
                  </a:lnTo>
                  <a:lnTo>
                    <a:pt x="1541" y="593"/>
                  </a:lnTo>
                  <a:lnTo>
                    <a:pt x="1623" y="637"/>
                  </a:lnTo>
                  <a:lnTo>
                    <a:pt x="1715" y="670"/>
                  </a:lnTo>
                  <a:lnTo>
                    <a:pt x="1818" y="702"/>
                  </a:lnTo>
                  <a:lnTo>
                    <a:pt x="1927" y="735"/>
                  </a:lnTo>
                  <a:lnTo>
                    <a:pt x="2041" y="762"/>
                  </a:lnTo>
                  <a:lnTo>
                    <a:pt x="2155" y="789"/>
                  </a:lnTo>
                  <a:lnTo>
                    <a:pt x="2269" y="822"/>
                  </a:lnTo>
                  <a:lnTo>
                    <a:pt x="2372" y="849"/>
                  </a:lnTo>
                  <a:lnTo>
                    <a:pt x="2464" y="882"/>
                  </a:lnTo>
                  <a:lnTo>
                    <a:pt x="2551" y="920"/>
                  </a:lnTo>
                  <a:lnTo>
                    <a:pt x="2616" y="958"/>
                  </a:lnTo>
                  <a:lnTo>
                    <a:pt x="2638" y="980"/>
                  </a:lnTo>
                  <a:lnTo>
                    <a:pt x="2659" y="1007"/>
                  </a:lnTo>
                  <a:lnTo>
                    <a:pt x="2676" y="1029"/>
                  </a:lnTo>
                  <a:lnTo>
                    <a:pt x="2681" y="1056"/>
                  </a:lnTo>
                  <a:lnTo>
                    <a:pt x="2681" y="1083"/>
                  </a:lnTo>
                  <a:lnTo>
                    <a:pt x="2676" y="1105"/>
                  </a:lnTo>
                  <a:lnTo>
                    <a:pt x="2665" y="1127"/>
                  </a:lnTo>
                  <a:lnTo>
                    <a:pt x="2643" y="1149"/>
                  </a:lnTo>
                  <a:lnTo>
                    <a:pt x="2616" y="1170"/>
                  </a:lnTo>
                  <a:lnTo>
                    <a:pt x="2583" y="1187"/>
                  </a:lnTo>
                  <a:lnTo>
                    <a:pt x="2545" y="1208"/>
                  </a:lnTo>
                  <a:lnTo>
                    <a:pt x="2502" y="1225"/>
                  </a:lnTo>
                  <a:lnTo>
                    <a:pt x="2448" y="1241"/>
                  </a:lnTo>
                  <a:lnTo>
                    <a:pt x="2388" y="1257"/>
                  </a:lnTo>
                  <a:lnTo>
                    <a:pt x="2328" y="1274"/>
                  </a:lnTo>
                  <a:lnTo>
                    <a:pt x="2258" y="1290"/>
                  </a:lnTo>
                  <a:lnTo>
                    <a:pt x="2106" y="1328"/>
                  </a:lnTo>
                  <a:lnTo>
                    <a:pt x="1932" y="1372"/>
                  </a:lnTo>
                  <a:lnTo>
                    <a:pt x="1742" y="1421"/>
                  </a:lnTo>
                  <a:lnTo>
                    <a:pt x="1531" y="1475"/>
                  </a:lnTo>
                  <a:lnTo>
                    <a:pt x="1308" y="1540"/>
                  </a:lnTo>
                  <a:lnTo>
                    <a:pt x="1069" y="1617"/>
                  </a:lnTo>
                  <a:lnTo>
                    <a:pt x="820" y="1709"/>
                  </a:lnTo>
                  <a:lnTo>
                    <a:pt x="554" y="1818"/>
                  </a:lnTo>
                  <a:lnTo>
                    <a:pt x="282" y="1943"/>
                  </a:lnTo>
                  <a:lnTo>
                    <a:pt x="0" y="2085"/>
                  </a:lnTo>
                  <a:lnTo>
                    <a:pt x="152" y="2085"/>
                  </a:lnTo>
                  <a:lnTo>
                    <a:pt x="244" y="2074"/>
                  </a:lnTo>
                  <a:lnTo>
                    <a:pt x="386" y="1992"/>
                  </a:lnTo>
                  <a:lnTo>
                    <a:pt x="537" y="1910"/>
                  </a:lnTo>
                  <a:lnTo>
                    <a:pt x="700" y="1834"/>
                  </a:lnTo>
                  <a:lnTo>
                    <a:pt x="879" y="1763"/>
                  </a:lnTo>
                  <a:lnTo>
                    <a:pt x="1064" y="1693"/>
                  </a:lnTo>
                  <a:lnTo>
                    <a:pt x="1259" y="1622"/>
                  </a:lnTo>
                  <a:lnTo>
                    <a:pt x="1661" y="1497"/>
                  </a:lnTo>
                  <a:lnTo>
                    <a:pt x="1748" y="1470"/>
                  </a:lnTo>
                  <a:lnTo>
                    <a:pt x="1845" y="1442"/>
                  </a:lnTo>
                  <a:lnTo>
                    <a:pt x="2046" y="1393"/>
                  </a:lnTo>
                  <a:lnTo>
                    <a:pt x="2252" y="1339"/>
                  </a:lnTo>
                  <a:lnTo>
                    <a:pt x="2458" y="1285"/>
                  </a:lnTo>
                  <a:lnTo>
                    <a:pt x="2551" y="1263"/>
                  </a:lnTo>
                  <a:lnTo>
                    <a:pt x="2643" y="1236"/>
                  </a:lnTo>
                  <a:lnTo>
                    <a:pt x="2730" y="1214"/>
                  </a:lnTo>
                  <a:lnTo>
                    <a:pt x="2806" y="1192"/>
                  </a:lnTo>
                  <a:lnTo>
                    <a:pt x="2876" y="1170"/>
                  </a:lnTo>
                  <a:lnTo>
                    <a:pt x="2931" y="1149"/>
                  </a:lnTo>
                  <a:lnTo>
                    <a:pt x="2974" y="1132"/>
                  </a:lnTo>
                  <a:lnTo>
                    <a:pt x="3007" y="1116"/>
                  </a:lnTo>
                  <a:lnTo>
                    <a:pt x="3007" y="871"/>
                  </a:lnTo>
                  <a:lnTo>
                    <a:pt x="2941" y="860"/>
                  </a:lnTo>
                  <a:lnTo>
                    <a:pt x="2860" y="844"/>
                  </a:lnTo>
                  <a:lnTo>
                    <a:pt x="2773" y="827"/>
                  </a:lnTo>
                  <a:lnTo>
                    <a:pt x="2670" y="806"/>
                  </a:lnTo>
                  <a:lnTo>
                    <a:pt x="2567" y="784"/>
                  </a:lnTo>
                  <a:lnTo>
                    <a:pt x="2458" y="757"/>
                  </a:lnTo>
                  <a:lnTo>
                    <a:pt x="2241" y="702"/>
                  </a:lnTo>
                  <a:lnTo>
                    <a:pt x="2138" y="670"/>
                  </a:lnTo>
                  <a:lnTo>
                    <a:pt x="2046" y="637"/>
                  </a:lnTo>
                  <a:lnTo>
                    <a:pt x="1959" y="604"/>
                  </a:lnTo>
                  <a:lnTo>
                    <a:pt x="1883" y="566"/>
                  </a:lnTo>
                  <a:lnTo>
                    <a:pt x="1824" y="534"/>
                  </a:lnTo>
                  <a:lnTo>
                    <a:pt x="1780" y="495"/>
                  </a:lnTo>
                  <a:lnTo>
                    <a:pt x="1769" y="474"/>
                  </a:lnTo>
                  <a:lnTo>
                    <a:pt x="1758" y="457"/>
                  </a:lnTo>
                  <a:lnTo>
                    <a:pt x="1753" y="436"/>
                  </a:lnTo>
                  <a:lnTo>
                    <a:pt x="1758" y="419"/>
                  </a:lnTo>
                  <a:lnTo>
                    <a:pt x="1780" y="381"/>
                  </a:lnTo>
                  <a:lnTo>
                    <a:pt x="1813" y="343"/>
                  </a:lnTo>
                  <a:lnTo>
                    <a:pt x="1862" y="316"/>
                  </a:lnTo>
                  <a:lnTo>
                    <a:pt x="1921" y="289"/>
                  </a:lnTo>
                  <a:lnTo>
                    <a:pt x="1986" y="267"/>
                  </a:lnTo>
                  <a:lnTo>
                    <a:pt x="2062" y="245"/>
                  </a:lnTo>
                  <a:lnTo>
                    <a:pt x="2149" y="229"/>
                  </a:lnTo>
                  <a:lnTo>
                    <a:pt x="2236" y="213"/>
                  </a:lnTo>
                  <a:lnTo>
                    <a:pt x="2431" y="180"/>
                  </a:lnTo>
                  <a:lnTo>
                    <a:pt x="2627" y="158"/>
                  </a:lnTo>
                  <a:lnTo>
                    <a:pt x="2827" y="125"/>
                  </a:lnTo>
                  <a:lnTo>
                    <a:pt x="2920" y="109"/>
                  </a:lnTo>
                  <a:lnTo>
                    <a:pt x="3007" y="87"/>
                  </a:lnTo>
                  <a:lnTo>
                    <a:pt x="3007" y="0"/>
                  </a:lnTo>
                  <a:lnTo>
                    <a:pt x="2909" y="22"/>
                  </a:lnTo>
                  <a:lnTo>
                    <a:pt x="2795" y="44"/>
                  </a:lnTo>
                  <a:lnTo>
                    <a:pt x="2676" y="66"/>
                  </a:lnTo>
                  <a:lnTo>
                    <a:pt x="2551" y="82"/>
                  </a:lnTo>
                  <a:lnTo>
                    <a:pt x="2285" y="120"/>
                  </a:lnTo>
                  <a:lnTo>
                    <a:pt x="2155" y="136"/>
                  </a:lnTo>
                  <a:lnTo>
                    <a:pt x="2030" y="158"/>
                  </a:lnTo>
                  <a:lnTo>
                    <a:pt x="1905" y="174"/>
                  </a:lnTo>
                  <a:lnTo>
                    <a:pt x="1791" y="202"/>
                  </a:lnTo>
                  <a:lnTo>
                    <a:pt x="1688" y="229"/>
                  </a:lnTo>
                  <a:lnTo>
                    <a:pt x="1601" y="261"/>
                  </a:lnTo>
                  <a:lnTo>
                    <a:pt x="1525" y="300"/>
                  </a:lnTo>
                  <a:lnTo>
                    <a:pt x="1471" y="338"/>
                  </a:lnTo>
                  <a:lnTo>
                    <a:pt x="1455" y="359"/>
                  </a:lnTo>
                  <a:lnTo>
                    <a:pt x="1438" y="387"/>
                  </a:lnTo>
                  <a:lnTo>
                    <a:pt x="1427" y="414"/>
                  </a:lnTo>
                  <a:lnTo>
                    <a:pt x="1427" y="441"/>
                  </a:lnTo>
                  <a:lnTo>
                    <a:pt x="1427" y="44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6164" name="Freeform 20"/>
            <p:cNvSpPr>
              <a:spLocks/>
            </p:cNvSpPr>
            <p:nvPr/>
          </p:nvSpPr>
          <p:spPr bwMode="hidden">
            <a:xfrm>
              <a:off x="4501" y="2317"/>
              <a:ext cx="1248" cy="539"/>
            </a:xfrm>
            <a:custGeom>
              <a:avLst/>
              <a:gdLst/>
              <a:ahLst/>
              <a:cxnLst>
                <a:cxn ang="0">
                  <a:pos x="0" y="332"/>
                </a:cxn>
                <a:cxn ang="0">
                  <a:pos x="0" y="360"/>
                </a:cxn>
                <a:cxn ang="0">
                  <a:pos x="5" y="387"/>
                </a:cxn>
                <a:cxn ang="0">
                  <a:pos x="27" y="414"/>
                </a:cxn>
                <a:cxn ang="0">
                  <a:pos x="54" y="436"/>
                </a:cxn>
                <a:cxn ang="0">
                  <a:pos x="92" y="463"/>
                </a:cxn>
                <a:cxn ang="0">
                  <a:pos x="141" y="490"/>
                </a:cxn>
                <a:cxn ang="0">
                  <a:pos x="195" y="512"/>
                </a:cxn>
                <a:cxn ang="0">
                  <a:pos x="255" y="539"/>
                </a:cxn>
                <a:cxn ang="0">
                  <a:pos x="212" y="517"/>
                </a:cxn>
                <a:cxn ang="0">
                  <a:pos x="179" y="490"/>
                </a:cxn>
                <a:cxn ang="0">
                  <a:pos x="157" y="468"/>
                </a:cxn>
                <a:cxn ang="0">
                  <a:pos x="141" y="447"/>
                </a:cxn>
                <a:cxn ang="0">
                  <a:pos x="136" y="425"/>
                </a:cxn>
                <a:cxn ang="0">
                  <a:pos x="136" y="403"/>
                </a:cxn>
                <a:cxn ang="0">
                  <a:pos x="141" y="381"/>
                </a:cxn>
                <a:cxn ang="0">
                  <a:pos x="157" y="365"/>
                </a:cxn>
                <a:cxn ang="0">
                  <a:pos x="179" y="343"/>
                </a:cxn>
                <a:cxn ang="0">
                  <a:pos x="201" y="327"/>
                </a:cxn>
                <a:cxn ang="0">
                  <a:pos x="266" y="294"/>
                </a:cxn>
                <a:cxn ang="0">
                  <a:pos x="353" y="262"/>
                </a:cxn>
                <a:cxn ang="0">
                  <a:pos x="445" y="234"/>
                </a:cxn>
                <a:cxn ang="0">
                  <a:pos x="554" y="213"/>
                </a:cxn>
                <a:cxn ang="0">
                  <a:pos x="662" y="191"/>
                </a:cxn>
                <a:cxn ang="0">
                  <a:pos x="890" y="153"/>
                </a:cxn>
                <a:cxn ang="0">
                  <a:pos x="993" y="136"/>
                </a:cxn>
                <a:cxn ang="0">
                  <a:pos x="1091" y="120"/>
                </a:cxn>
                <a:cxn ang="0">
                  <a:pos x="1178" y="115"/>
                </a:cxn>
                <a:cxn ang="0">
                  <a:pos x="1248" y="104"/>
                </a:cxn>
                <a:cxn ang="0">
                  <a:pos x="1248" y="0"/>
                </a:cxn>
                <a:cxn ang="0">
                  <a:pos x="1161" y="22"/>
                </a:cxn>
                <a:cxn ang="0">
                  <a:pos x="1069" y="38"/>
                </a:cxn>
                <a:cxn ang="0">
                  <a:pos x="874" y="71"/>
                </a:cxn>
                <a:cxn ang="0">
                  <a:pos x="673" y="93"/>
                </a:cxn>
                <a:cxn ang="0">
                  <a:pos x="483" y="126"/>
                </a:cxn>
                <a:cxn ang="0">
                  <a:pos x="391" y="142"/>
                </a:cxn>
                <a:cxn ang="0">
                  <a:pos x="309" y="158"/>
                </a:cxn>
                <a:cxn ang="0">
                  <a:pos x="228" y="180"/>
                </a:cxn>
                <a:cxn ang="0">
                  <a:pos x="163" y="202"/>
                </a:cxn>
                <a:cxn ang="0">
                  <a:pos x="103" y="229"/>
                </a:cxn>
                <a:cxn ang="0">
                  <a:pos x="54" y="256"/>
                </a:cxn>
                <a:cxn ang="0">
                  <a:pos x="22" y="294"/>
                </a:cxn>
                <a:cxn ang="0">
                  <a:pos x="0" y="332"/>
                </a:cxn>
                <a:cxn ang="0">
                  <a:pos x="0" y="332"/>
                </a:cxn>
              </a:cxnLst>
              <a:rect l="0" t="0" r="r" b="b"/>
              <a:pathLst>
                <a:path w="1248" h="539">
                  <a:moveTo>
                    <a:pt x="0" y="332"/>
                  </a:moveTo>
                  <a:lnTo>
                    <a:pt x="0" y="360"/>
                  </a:lnTo>
                  <a:lnTo>
                    <a:pt x="5" y="387"/>
                  </a:lnTo>
                  <a:lnTo>
                    <a:pt x="27" y="414"/>
                  </a:lnTo>
                  <a:lnTo>
                    <a:pt x="54" y="436"/>
                  </a:lnTo>
                  <a:lnTo>
                    <a:pt x="92" y="463"/>
                  </a:lnTo>
                  <a:lnTo>
                    <a:pt x="141" y="490"/>
                  </a:lnTo>
                  <a:lnTo>
                    <a:pt x="195" y="512"/>
                  </a:lnTo>
                  <a:lnTo>
                    <a:pt x="255" y="539"/>
                  </a:lnTo>
                  <a:lnTo>
                    <a:pt x="212" y="517"/>
                  </a:lnTo>
                  <a:lnTo>
                    <a:pt x="179" y="490"/>
                  </a:lnTo>
                  <a:lnTo>
                    <a:pt x="157" y="468"/>
                  </a:lnTo>
                  <a:lnTo>
                    <a:pt x="141" y="447"/>
                  </a:lnTo>
                  <a:lnTo>
                    <a:pt x="136" y="425"/>
                  </a:lnTo>
                  <a:lnTo>
                    <a:pt x="136" y="403"/>
                  </a:lnTo>
                  <a:lnTo>
                    <a:pt x="141" y="381"/>
                  </a:lnTo>
                  <a:lnTo>
                    <a:pt x="157" y="365"/>
                  </a:lnTo>
                  <a:lnTo>
                    <a:pt x="179" y="343"/>
                  </a:lnTo>
                  <a:lnTo>
                    <a:pt x="201" y="327"/>
                  </a:lnTo>
                  <a:lnTo>
                    <a:pt x="266" y="294"/>
                  </a:lnTo>
                  <a:lnTo>
                    <a:pt x="353" y="262"/>
                  </a:lnTo>
                  <a:lnTo>
                    <a:pt x="445" y="234"/>
                  </a:lnTo>
                  <a:lnTo>
                    <a:pt x="554" y="213"/>
                  </a:lnTo>
                  <a:lnTo>
                    <a:pt x="662" y="191"/>
                  </a:lnTo>
                  <a:lnTo>
                    <a:pt x="890" y="153"/>
                  </a:lnTo>
                  <a:lnTo>
                    <a:pt x="993" y="136"/>
                  </a:lnTo>
                  <a:lnTo>
                    <a:pt x="1091" y="120"/>
                  </a:lnTo>
                  <a:lnTo>
                    <a:pt x="1178" y="115"/>
                  </a:lnTo>
                  <a:lnTo>
                    <a:pt x="1248" y="104"/>
                  </a:lnTo>
                  <a:lnTo>
                    <a:pt x="1248" y="0"/>
                  </a:lnTo>
                  <a:lnTo>
                    <a:pt x="1161" y="22"/>
                  </a:lnTo>
                  <a:lnTo>
                    <a:pt x="1069" y="38"/>
                  </a:lnTo>
                  <a:lnTo>
                    <a:pt x="874" y="71"/>
                  </a:lnTo>
                  <a:lnTo>
                    <a:pt x="673" y="93"/>
                  </a:lnTo>
                  <a:lnTo>
                    <a:pt x="483" y="126"/>
                  </a:lnTo>
                  <a:lnTo>
                    <a:pt x="391" y="142"/>
                  </a:lnTo>
                  <a:lnTo>
                    <a:pt x="309" y="158"/>
                  </a:lnTo>
                  <a:lnTo>
                    <a:pt x="228" y="180"/>
                  </a:lnTo>
                  <a:lnTo>
                    <a:pt x="163" y="202"/>
                  </a:lnTo>
                  <a:lnTo>
                    <a:pt x="103" y="229"/>
                  </a:lnTo>
                  <a:lnTo>
                    <a:pt x="54" y="256"/>
                  </a:lnTo>
                  <a:lnTo>
                    <a:pt x="22" y="294"/>
                  </a:lnTo>
                  <a:lnTo>
                    <a:pt x="0" y="332"/>
                  </a:lnTo>
                  <a:lnTo>
                    <a:pt x="0" y="33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smtClean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6165" name="Freeform 21"/>
          <p:cNvSpPr>
            <a:spLocks/>
          </p:cNvSpPr>
          <p:nvPr/>
        </p:nvSpPr>
        <p:spPr bwMode="hidden">
          <a:xfrm>
            <a:off x="5680075" y="1751013"/>
            <a:ext cx="2841625" cy="2439987"/>
          </a:xfrm>
          <a:custGeom>
            <a:avLst/>
            <a:gdLst/>
            <a:ahLst/>
            <a:cxnLst>
              <a:cxn ang="0">
                <a:pos x="982" y="1061"/>
              </a:cxn>
              <a:cxn ang="0">
                <a:pos x="1357" y="1012"/>
              </a:cxn>
              <a:cxn ang="0">
                <a:pos x="1666" y="957"/>
              </a:cxn>
              <a:cxn ang="0">
                <a:pos x="1916" y="897"/>
              </a:cxn>
              <a:cxn ang="0">
                <a:pos x="2100" y="832"/>
              </a:cxn>
              <a:cxn ang="0">
                <a:pos x="2220" y="756"/>
              </a:cxn>
              <a:cxn ang="0">
                <a:pos x="2285" y="669"/>
              </a:cxn>
              <a:cxn ang="0">
                <a:pos x="2290" y="560"/>
              </a:cxn>
              <a:cxn ang="0">
                <a:pos x="2241" y="457"/>
              </a:cxn>
              <a:cxn ang="0">
                <a:pos x="2144" y="364"/>
              </a:cxn>
              <a:cxn ang="0">
                <a:pos x="2008" y="277"/>
              </a:cxn>
              <a:cxn ang="0">
                <a:pos x="1769" y="157"/>
              </a:cxn>
              <a:cxn ang="0">
                <a:pos x="1612" y="92"/>
              </a:cxn>
              <a:cxn ang="0">
                <a:pos x="1476" y="43"/>
              </a:cxn>
              <a:cxn ang="0">
                <a:pos x="1384" y="10"/>
              </a:cxn>
              <a:cxn ang="0">
                <a:pos x="1346" y="0"/>
              </a:cxn>
              <a:cxn ang="0">
                <a:pos x="1655" y="119"/>
              </a:cxn>
              <a:cxn ang="0">
                <a:pos x="1948" y="255"/>
              </a:cxn>
              <a:cxn ang="0">
                <a:pos x="2068" y="326"/>
              </a:cxn>
              <a:cxn ang="0">
                <a:pos x="2171" y="402"/>
              </a:cxn>
              <a:cxn ang="0">
                <a:pos x="2236" y="478"/>
              </a:cxn>
              <a:cxn ang="0">
                <a:pos x="2263" y="560"/>
              </a:cxn>
              <a:cxn ang="0">
                <a:pos x="2241" y="636"/>
              </a:cxn>
              <a:cxn ang="0">
                <a:pos x="2171" y="702"/>
              </a:cxn>
              <a:cxn ang="0">
                <a:pos x="2062" y="756"/>
              </a:cxn>
              <a:cxn ang="0">
                <a:pos x="1921" y="800"/>
              </a:cxn>
              <a:cxn ang="0">
                <a:pos x="1748" y="843"/>
              </a:cxn>
              <a:cxn ang="0">
                <a:pos x="1351" y="908"/>
              </a:cxn>
              <a:cxn ang="0">
                <a:pos x="923" y="968"/>
              </a:cxn>
              <a:cxn ang="0">
                <a:pos x="521" y="1028"/>
              </a:cxn>
              <a:cxn ang="0">
                <a:pos x="353" y="1066"/>
              </a:cxn>
              <a:cxn ang="0">
                <a:pos x="206" y="1104"/>
              </a:cxn>
              <a:cxn ang="0">
                <a:pos x="92" y="1148"/>
              </a:cxn>
              <a:cxn ang="0">
                <a:pos x="22" y="1202"/>
              </a:cxn>
              <a:cxn ang="0">
                <a:pos x="0" y="1262"/>
              </a:cxn>
              <a:cxn ang="0">
                <a:pos x="27" y="1327"/>
              </a:cxn>
              <a:cxn ang="0">
                <a:pos x="98" y="1382"/>
              </a:cxn>
              <a:cxn ang="0">
                <a:pos x="196" y="1425"/>
              </a:cxn>
              <a:cxn ang="0">
                <a:pos x="326" y="1469"/>
              </a:cxn>
              <a:cxn ang="0">
                <a:pos x="217" y="1414"/>
              </a:cxn>
              <a:cxn ang="0">
                <a:pos x="147" y="1360"/>
              </a:cxn>
              <a:cxn ang="0">
                <a:pos x="120" y="1306"/>
              </a:cxn>
              <a:cxn ang="0">
                <a:pos x="141" y="1257"/>
              </a:cxn>
              <a:cxn ang="0">
                <a:pos x="212" y="1208"/>
              </a:cxn>
              <a:cxn ang="0">
                <a:pos x="342" y="1164"/>
              </a:cxn>
              <a:cxn ang="0">
                <a:pos x="527" y="1121"/>
              </a:cxn>
              <a:cxn ang="0">
                <a:pos x="771" y="1088"/>
              </a:cxn>
            </a:cxnLst>
            <a:rect l="0" t="0" r="r" b="b"/>
            <a:pathLst>
              <a:path w="2296" h="1469">
                <a:moveTo>
                  <a:pt x="771" y="1088"/>
                </a:moveTo>
                <a:lnTo>
                  <a:pt x="982" y="1061"/>
                </a:lnTo>
                <a:lnTo>
                  <a:pt x="1178" y="1034"/>
                </a:lnTo>
                <a:lnTo>
                  <a:pt x="1357" y="1012"/>
                </a:lnTo>
                <a:lnTo>
                  <a:pt x="1520" y="985"/>
                </a:lnTo>
                <a:lnTo>
                  <a:pt x="1666" y="957"/>
                </a:lnTo>
                <a:lnTo>
                  <a:pt x="1796" y="930"/>
                </a:lnTo>
                <a:lnTo>
                  <a:pt x="1916" y="897"/>
                </a:lnTo>
                <a:lnTo>
                  <a:pt x="2013" y="870"/>
                </a:lnTo>
                <a:lnTo>
                  <a:pt x="2100" y="832"/>
                </a:lnTo>
                <a:lnTo>
                  <a:pt x="2171" y="800"/>
                </a:lnTo>
                <a:lnTo>
                  <a:pt x="2220" y="756"/>
                </a:lnTo>
                <a:lnTo>
                  <a:pt x="2263" y="712"/>
                </a:lnTo>
                <a:lnTo>
                  <a:pt x="2285" y="669"/>
                </a:lnTo>
                <a:lnTo>
                  <a:pt x="2296" y="614"/>
                </a:lnTo>
                <a:lnTo>
                  <a:pt x="2290" y="560"/>
                </a:lnTo>
                <a:lnTo>
                  <a:pt x="2269" y="500"/>
                </a:lnTo>
                <a:lnTo>
                  <a:pt x="2241" y="457"/>
                </a:lnTo>
                <a:lnTo>
                  <a:pt x="2198" y="408"/>
                </a:lnTo>
                <a:lnTo>
                  <a:pt x="2144" y="364"/>
                </a:lnTo>
                <a:lnTo>
                  <a:pt x="2079" y="321"/>
                </a:lnTo>
                <a:lnTo>
                  <a:pt x="2008" y="277"/>
                </a:lnTo>
                <a:lnTo>
                  <a:pt x="1927" y="234"/>
                </a:lnTo>
                <a:lnTo>
                  <a:pt x="1769" y="157"/>
                </a:lnTo>
                <a:lnTo>
                  <a:pt x="1688" y="125"/>
                </a:lnTo>
                <a:lnTo>
                  <a:pt x="1612" y="92"/>
                </a:lnTo>
                <a:lnTo>
                  <a:pt x="1536" y="65"/>
                </a:lnTo>
                <a:lnTo>
                  <a:pt x="1476" y="43"/>
                </a:lnTo>
                <a:lnTo>
                  <a:pt x="1422" y="27"/>
                </a:lnTo>
                <a:lnTo>
                  <a:pt x="1384" y="10"/>
                </a:lnTo>
                <a:lnTo>
                  <a:pt x="1357" y="5"/>
                </a:lnTo>
                <a:lnTo>
                  <a:pt x="1346" y="0"/>
                </a:lnTo>
                <a:lnTo>
                  <a:pt x="1498" y="54"/>
                </a:lnTo>
                <a:lnTo>
                  <a:pt x="1655" y="119"/>
                </a:lnTo>
                <a:lnTo>
                  <a:pt x="1807" y="185"/>
                </a:lnTo>
                <a:lnTo>
                  <a:pt x="1948" y="255"/>
                </a:lnTo>
                <a:lnTo>
                  <a:pt x="2013" y="288"/>
                </a:lnTo>
                <a:lnTo>
                  <a:pt x="2068" y="326"/>
                </a:lnTo>
                <a:lnTo>
                  <a:pt x="2122" y="364"/>
                </a:lnTo>
                <a:lnTo>
                  <a:pt x="2171" y="402"/>
                </a:lnTo>
                <a:lnTo>
                  <a:pt x="2209" y="440"/>
                </a:lnTo>
                <a:lnTo>
                  <a:pt x="2236" y="478"/>
                </a:lnTo>
                <a:lnTo>
                  <a:pt x="2252" y="522"/>
                </a:lnTo>
                <a:lnTo>
                  <a:pt x="2263" y="560"/>
                </a:lnTo>
                <a:lnTo>
                  <a:pt x="2258" y="598"/>
                </a:lnTo>
                <a:lnTo>
                  <a:pt x="2241" y="636"/>
                </a:lnTo>
                <a:lnTo>
                  <a:pt x="2214" y="669"/>
                </a:lnTo>
                <a:lnTo>
                  <a:pt x="2171" y="702"/>
                </a:lnTo>
                <a:lnTo>
                  <a:pt x="2122" y="729"/>
                </a:lnTo>
                <a:lnTo>
                  <a:pt x="2062" y="756"/>
                </a:lnTo>
                <a:lnTo>
                  <a:pt x="1997" y="778"/>
                </a:lnTo>
                <a:lnTo>
                  <a:pt x="1921" y="800"/>
                </a:lnTo>
                <a:lnTo>
                  <a:pt x="1834" y="821"/>
                </a:lnTo>
                <a:lnTo>
                  <a:pt x="1748" y="843"/>
                </a:lnTo>
                <a:lnTo>
                  <a:pt x="1552" y="876"/>
                </a:lnTo>
                <a:lnTo>
                  <a:pt x="1351" y="908"/>
                </a:lnTo>
                <a:lnTo>
                  <a:pt x="1134" y="941"/>
                </a:lnTo>
                <a:lnTo>
                  <a:pt x="923" y="968"/>
                </a:lnTo>
                <a:lnTo>
                  <a:pt x="716" y="995"/>
                </a:lnTo>
                <a:lnTo>
                  <a:pt x="521" y="1028"/>
                </a:lnTo>
                <a:lnTo>
                  <a:pt x="434" y="1044"/>
                </a:lnTo>
                <a:lnTo>
                  <a:pt x="353" y="1066"/>
                </a:lnTo>
                <a:lnTo>
                  <a:pt x="277" y="1082"/>
                </a:lnTo>
                <a:lnTo>
                  <a:pt x="206" y="1104"/>
                </a:lnTo>
                <a:lnTo>
                  <a:pt x="147" y="1126"/>
                </a:lnTo>
                <a:lnTo>
                  <a:pt x="92" y="1148"/>
                </a:lnTo>
                <a:lnTo>
                  <a:pt x="54" y="1175"/>
                </a:lnTo>
                <a:lnTo>
                  <a:pt x="22" y="1202"/>
                </a:lnTo>
                <a:lnTo>
                  <a:pt x="6" y="1229"/>
                </a:lnTo>
                <a:lnTo>
                  <a:pt x="0" y="1262"/>
                </a:lnTo>
                <a:lnTo>
                  <a:pt x="11" y="1295"/>
                </a:lnTo>
                <a:lnTo>
                  <a:pt x="27" y="1327"/>
                </a:lnTo>
                <a:lnTo>
                  <a:pt x="54" y="1355"/>
                </a:lnTo>
                <a:lnTo>
                  <a:pt x="98" y="1382"/>
                </a:lnTo>
                <a:lnTo>
                  <a:pt x="141" y="1404"/>
                </a:lnTo>
                <a:lnTo>
                  <a:pt x="196" y="1425"/>
                </a:lnTo>
                <a:lnTo>
                  <a:pt x="261" y="1447"/>
                </a:lnTo>
                <a:lnTo>
                  <a:pt x="326" y="1469"/>
                </a:lnTo>
                <a:lnTo>
                  <a:pt x="266" y="1442"/>
                </a:lnTo>
                <a:lnTo>
                  <a:pt x="217" y="1414"/>
                </a:lnTo>
                <a:lnTo>
                  <a:pt x="174" y="1387"/>
                </a:lnTo>
                <a:lnTo>
                  <a:pt x="147" y="1360"/>
                </a:lnTo>
                <a:lnTo>
                  <a:pt x="125" y="1333"/>
                </a:lnTo>
                <a:lnTo>
                  <a:pt x="120" y="1306"/>
                </a:lnTo>
                <a:lnTo>
                  <a:pt x="125" y="1278"/>
                </a:lnTo>
                <a:lnTo>
                  <a:pt x="141" y="1257"/>
                </a:lnTo>
                <a:lnTo>
                  <a:pt x="174" y="1229"/>
                </a:lnTo>
                <a:lnTo>
                  <a:pt x="212" y="1208"/>
                </a:lnTo>
                <a:lnTo>
                  <a:pt x="272" y="1186"/>
                </a:lnTo>
                <a:lnTo>
                  <a:pt x="342" y="1164"/>
                </a:lnTo>
                <a:lnTo>
                  <a:pt x="423" y="1142"/>
                </a:lnTo>
                <a:lnTo>
                  <a:pt x="527" y="1121"/>
                </a:lnTo>
                <a:lnTo>
                  <a:pt x="641" y="1104"/>
                </a:lnTo>
                <a:lnTo>
                  <a:pt x="771" y="1088"/>
                </a:lnTo>
                <a:lnTo>
                  <a:pt x="771" y="1088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0"/>
                </a:schemeClr>
              </a:gs>
              <a:gs pos="50000">
                <a:schemeClr val="bg2">
                  <a:alpha val="10001"/>
                </a:schemeClr>
              </a:gs>
              <a:gs pos="100000">
                <a:schemeClr val="bg1">
                  <a:alpha val="0"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smtClean="0">
              <a:solidFill>
                <a:srgbClr val="010199"/>
              </a:solidFill>
              <a:latin typeface="Verdana" pitchFamily="34" charset="0"/>
            </a:endParaRPr>
          </a:p>
        </p:txBody>
      </p:sp>
      <p:pic>
        <p:nvPicPr>
          <p:cNvPr id="6166" name="Picture 22" descr="ALICElogo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13738" y="0"/>
            <a:ext cx="830262" cy="838200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14"/>
        </a:buBlip>
        <a:defRPr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5"/>
        </a:buBlip>
        <a:defRPr sz="2800">
          <a:solidFill>
            <a:srgbClr val="0101EB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Blip>
          <a:blip r:embed="rId16"/>
        </a:buBlip>
        <a:defRPr sz="2400">
          <a:solidFill>
            <a:srgbClr val="6A6AFE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Blip>
          <a:blip r:embed="rId17"/>
        </a:buBlip>
        <a:defRPr sz="2000">
          <a:solidFill>
            <a:srgbClr val="8E8EFE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59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CE4DB8E-44EF-4957-AFE7-033C16C517A6}" type="datetime1">
              <a:rPr lang="it-IT" smtClean="0">
                <a:solidFill>
                  <a:srgbClr val="3333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29/11/2010</a:t>
            </a:fld>
            <a:endParaRPr lang="en-US" smtClean="0">
              <a:solidFill>
                <a:srgbClr val="333399"/>
              </a:solidFill>
            </a:endParaRPr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333399"/>
                </a:solidFill>
              </a:rPr>
              <a:t>ITS upgrade meeting 29/11/2010</a:t>
            </a:r>
          </a:p>
        </p:txBody>
      </p:sp>
      <p:sp>
        <p:nvSpPr>
          <p:cNvPr id="267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ECABE34-BC48-4EFA-AD3C-1C30997C9FF8}" type="slidenum">
              <a:rPr lang="en-US" smtClean="0">
                <a:solidFill>
                  <a:srgbClr val="3333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‹N›</a:t>
            </a:fld>
            <a:endParaRPr lang="en-US" smtClean="0">
              <a:solidFill>
                <a:srgbClr val="333399"/>
              </a:solidFill>
            </a:endParaRPr>
          </a:p>
        </p:txBody>
      </p:sp>
      <p:pic>
        <p:nvPicPr>
          <p:cNvPr id="267271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76200"/>
            <a:ext cx="457200" cy="4159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accent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398588" y="-12700"/>
            <a:ext cx="7745412" cy="247967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010199"/>
              </a:solidFill>
              <a:latin typeface="Verdana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0"/>
            <a:ext cx="1422400" cy="24384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010199"/>
              </a:solidFill>
              <a:latin typeface="Verdana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5195888"/>
            <a:ext cx="1803400" cy="1662112"/>
            <a:chOff x="0" y="2458"/>
            <a:chExt cx="2142" cy="1858"/>
          </a:xfrm>
        </p:grpSpPr>
        <p:sp>
          <p:nvSpPr>
            <p:cNvPr id="13317" name="Freeform 5"/>
            <p:cNvSpPr>
              <a:spLocks/>
            </p:cNvSpPr>
            <p:nvPr/>
          </p:nvSpPr>
          <p:spPr bwMode="ltGray">
            <a:xfrm>
              <a:off x="0" y="2508"/>
              <a:ext cx="2142" cy="1805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alpha val="50000"/>
                  </a:schemeClr>
                </a:gs>
                <a:gs pos="50000">
                  <a:schemeClr val="tx1"/>
                </a:gs>
                <a:gs pos="100000">
                  <a:schemeClr val="bg2">
                    <a:alpha val="5000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19" name="Freeform 7"/>
            <p:cNvSpPr>
              <a:spLocks/>
            </p:cNvSpPr>
            <p:nvPr/>
          </p:nvSpPr>
          <p:spPr bwMode="ltGray">
            <a:xfrm>
              <a:off x="0" y="2735"/>
              <a:ext cx="1744" cy="1578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20" name="Freeform 8"/>
            <p:cNvSpPr>
              <a:spLocks/>
            </p:cNvSpPr>
            <p:nvPr/>
          </p:nvSpPr>
          <p:spPr bwMode="ltGray">
            <a:xfrm>
              <a:off x="0" y="2543"/>
              <a:ext cx="1744" cy="17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21" name="Oval 9"/>
            <p:cNvSpPr>
              <a:spLocks noChangeArrowheads="1"/>
            </p:cNvSpPr>
            <p:nvPr/>
          </p:nvSpPr>
          <p:spPr bwMode="ltGray">
            <a:xfrm>
              <a:off x="209" y="2785"/>
              <a:ext cx="85" cy="85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22" name="Oval 10"/>
            <p:cNvSpPr>
              <a:spLocks noChangeArrowheads="1"/>
            </p:cNvSpPr>
            <p:nvPr/>
          </p:nvSpPr>
          <p:spPr bwMode="ltGray">
            <a:xfrm>
              <a:off x="1537" y="3885"/>
              <a:ext cx="91" cy="91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23" name="Oval 11"/>
            <p:cNvSpPr>
              <a:spLocks noChangeArrowheads="1"/>
            </p:cNvSpPr>
            <p:nvPr/>
          </p:nvSpPr>
          <p:spPr bwMode="ltGray">
            <a:xfrm>
              <a:off x="792" y="2722"/>
              <a:ext cx="121" cy="122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50000"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1332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688975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92188" y="6543675"/>
            <a:ext cx="72199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mtClean="0">
                <a:solidFill>
                  <a:srgbClr val="010199"/>
                </a:solidFill>
              </a:rPr>
              <a:t>ITS upgrade meeting 29/11/2010</a:t>
            </a:r>
            <a:endParaRPr lang="it-IT">
              <a:solidFill>
                <a:srgbClr val="010199"/>
              </a:solidFill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746375" y="3548063"/>
            <a:ext cx="6392863" cy="2185987"/>
            <a:chOff x="1728" y="2230"/>
            <a:chExt cx="4027" cy="2085"/>
          </a:xfrm>
        </p:grpSpPr>
        <p:sp>
          <p:nvSpPr>
            <p:cNvPr id="13328" name="Freeform 16"/>
            <p:cNvSpPr>
              <a:spLocks/>
            </p:cNvSpPr>
            <p:nvPr/>
          </p:nvSpPr>
          <p:spPr bwMode="hidden">
            <a:xfrm>
              <a:off x="1728" y="2643"/>
              <a:ext cx="2882" cy="1672"/>
            </a:xfrm>
            <a:custGeom>
              <a:avLst/>
              <a:gdLst/>
              <a:ahLst/>
              <a:cxnLst>
                <a:cxn ang="0">
                  <a:pos x="2740" y="528"/>
                </a:cxn>
                <a:cxn ang="0">
                  <a:pos x="2632" y="484"/>
                </a:cxn>
                <a:cxn ang="0">
                  <a:pos x="2480" y="424"/>
                </a:cxn>
                <a:cxn ang="0">
                  <a:pos x="2203" y="343"/>
                </a:cxn>
                <a:cxn ang="0">
                  <a:pos x="1970" y="277"/>
                </a:cxn>
                <a:cxn ang="0">
                  <a:pos x="1807" y="212"/>
                </a:cxn>
                <a:cxn ang="0">
                  <a:pos x="1693" y="152"/>
                </a:cxn>
                <a:cxn ang="0">
                  <a:pos x="1628" y="103"/>
                </a:cxn>
                <a:cxn ang="0">
                  <a:pos x="1590" y="60"/>
                </a:cxn>
                <a:cxn ang="0">
                  <a:pos x="1579" y="27"/>
                </a:cxn>
                <a:cxn ang="0">
                  <a:pos x="1585" y="0"/>
                </a:cxn>
                <a:cxn ang="0">
                  <a:pos x="1557" y="49"/>
                </a:cxn>
                <a:cxn ang="0">
                  <a:pos x="1568" y="98"/>
                </a:cxn>
                <a:cxn ang="0">
                  <a:pos x="1617" y="141"/>
                </a:cxn>
                <a:cxn ang="0">
                  <a:pos x="1688" y="185"/>
                </a:cxn>
                <a:cxn ang="0">
                  <a:pos x="1791" y="228"/>
                </a:cxn>
                <a:cxn ang="0">
                  <a:pos x="2040" y="310"/>
                </a:cxn>
                <a:cxn ang="0">
                  <a:pos x="2285" y="381"/>
                </a:cxn>
                <a:cxn ang="0">
                  <a:pos x="2464" y="435"/>
                </a:cxn>
                <a:cxn ang="0">
                  <a:pos x="2605" y="484"/>
                </a:cxn>
                <a:cxn ang="0">
                  <a:pos x="2708" y="528"/>
                </a:cxn>
                <a:cxn ang="0">
                  <a:pos x="2768" y="560"/>
                </a:cxn>
                <a:cxn ang="0">
                  <a:pos x="2795" y="593"/>
                </a:cxn>
                <a:cxn ang="0">
                  <a:pos x="2795" y="642"/>
                </a:cxn>
                <a:cxn ang="0">
                  <a:pos x="2762" y="691"/>
                </a:cxn>
                <a:cxn ang="0">
                  <a:pos x="2692" y="735"/>
                </a:cxn>
                <a:cxn ang="0">
                  <a:pos x="2589" y="778"/>
                </a:cxn>
                <a:cxn ang="0">
                  <a:pos x="2458" y="822"/>
                </a:cxn>
                <a:cxn ang="0">
                  <a:pos x="2301" y="865"/>
                </a:cxn>
                <a:cxn ang="0">
                  <a:pos x="2030" y="930"/>
                </a:cxn>
                <a:cxn ang="0">
                  <a:pos x="1606" y="1034"/>
                </a:cxn>
                <a:cxn ang="0">
                  <a:pos x="1145" y="1164"/>
                </a:cxn>
                <a:cxn ang="0">
                  <a:pos x="673" y="1328"/>
                </a:cxn>
                <a:cxn ang="0">
                  <a:pos x="217" y="1545"/>
                </a:cxn>
                <a:cxn ang="0">
                  <a:pos x="353" y="1671"/>
                </a:cxn>
                <a:cxn ang="0">
                  <a:pos x="754" y="1469"/>
                </a:cxn>
                <a:cxn ang="0">
                  <a:pos x="1145" y="1311"/>
                </a:cxn>
                <a:cxn ang="0">
                  <a:pos x="1519" y="1186"/>
                </a:cxn>
                <a:cxn ang="0">
                  <a:pos x="1861" y="1083"/>
                </a:cxn>
                <a:cxn ang="0">
                  <a:pos x="2165" y="1007"/>
                </a:cxn>
                <a:cxn ang="0">
                  <a:pos x="2426" y="947"/>
                </a:cxn>
                <a:cxn ang="0">
                  <a:pos x="2626" y="892"/>
                </a:cxn>
                <a:cxn ang="0">
                  <a:pos x="2762" y="838"/>
                </a:cxn>
                <a:cxn ang="0">
                  <a:pos x="2827" y="794"/>
                </a:cxn>
                <a:cxn ang="0">
                  <a:pos x="2865" y="745"/>
                </a:cxn>
                <a:cxn ang="0">
                  <a:pos x="2882" y="702"/>
                </a:cxn>
                <a:cxn ang="0">
                  <a:pos x="2854" y="620"/>
                </a:cxn>
                <a:cxn ang="0">
                  <a:pos x="2800" y="560"/>
                </a:cxn>
                <a:cxn ang="0">
                  <a:pos x="2773" y="544"/>
                </a:cxn>
              </a:cxnLst>
              <a:rect l="0" t="0" r="r" b="b"/>
              <a:pathLst>
                <a:path w="2882" h="1671">
                  <a:moveTo>
                    <a:pt x="2773" y="544"/>
                  </a:moveTo>
                  <a:lnTo>
                    <a:pt x="2740" y="528"/>
                  </a:lnTo>
                  <a:lnTo>
                    <a:pt x="2692" y="506"/>
                  </a:lnTo>
                  <a:lnTo>
                    <a:pt x="2632" y="484"/>
                  </a:lnTo>
                  <a:lnTo>
                    <a:pt x="2561" y="457"/>
                  </a:lnTo>
                  <a:lnTo>
                    <a:pt x="2480" y="424"/>
                  </a:lnTo>
                  <a:lnTo>
                    <a:pt x="2388" y="397"/>
                  </a:lnTo>
                  <a:lnTo>
                    <a:pt x="2203" y="343"/>
                  </a:lnTo>
                  <a:lnTo>
                    <a:pt x="2078" y="310"/>
                  </a:lnTo>
                  <a:lnTo>
                    <a:pt x="1970" y="277"/>
                  </a:lnTo>
                  <a:lnTo>
                    <a:pt x="1878" y="245"/>
                  </a:lnTo>
                  <a:lnTo>
                    <a:pt x="1807" y="212"/>
                  </a:lnTo>
                  <a:lnTo>
                    <a:pt x="1742" y="179"/>
                  </a:lnTo>
                  <a:lnTo>
                    <a:pt x="1693" y="152"/>
                  </a:lnTo>
                  <a:lnTo>
                    <a:pt x="1655" y="125"/>
                  </a:lnTo>
                  <a:lnTo>
                    <a:pt x="1628" y="103"/>
                  </a:lnTo>
                  <a:lnTo>
                    <a:pt x="1606" y="81"/>
                  </a:lnTo>
                  <a:lnTo>
                    <a:pt x="1590" y="60"/>
                  </a:lnTo>
                  <a:lnTo>
                    <a:pt x="1585" y="43"/>
                  </a:lnTo>
                  <a:lnTo>
                    <a:pt x="1579" y="27"/>
                  </a:lnTo>
                  <a:lnTo>
                    <a:pt x="1585" y="5"/>
                  </a:lnTo>
                  <a:lnTo>
                    <a:pt x="1585" y="0"/>
                  </a:lnTo>
                  <a:lnTo>
                    <a:pt x="1568" y="27"/>
                  </a:lnTo>
                  <a:lnTo>
                    <a:pt x="1557" y="49"/>
                  </a:lnTo>
                  <a:lnTo>
                    <a:pt x="1557" y="76"/>
                  </a:lnTo>
                  <a:lnTo>
                    <a:pt x="1568" y="98"/>
                  </a:lnTo>
                  <a:lnTo>
                    <a:pt x="1590" y="120"/>
                  </a:lnTo>
                  <a:lnTo>
                    <a:pt x="1617" y="141"/>
                  </a:lnTo>
                  <a:lnTo>
                    <a:pt x="1650" y="163"/>
                  </a:lnTo>
                  <a:lnTo>
                    <a:pt x="1688" y="185"/>
                  </a:lnTo>
                  <a:lnTo>
                    <a:pt x="1737" y="207"/>
                  </a:lnTo>
                  <a:lnTo>
                    <a:pt x="1791" y="228"/>
                  </a:lnTo>
                  <a:lnTo>
                    <a:pt x="1905" y="267"/>
                  </a:lnTo>
                  <a:lnTo>
                    <a:pt x="2040" y="310"/>
                  </a:lnTo>
                  <a:lnTo>
                    <a:pt x="2182" y="348"/>
                  </a:lnTo>
                  <a:lnTo>
                    <a:pt x="2285" y="381"/>
                  </a:lnTo>
                  <a:lnTo>
                    <a:pt x="2382" y="408"/>
                  </a:lnTo>
                  <a:lnTo>
                    <a:pt x="2464" y="435"/>
                  </a:lnTo>
                  <a:lnTo>
                    <a:pt x="2540" y="462"/>
                  </a:lnTo>
                  <a:lnTo>
                    <a:pt x="2605" y="484"/>
                  </a:lnTo>
                  <a:lnTo>
                    <a:pt x="2659" y="506"/>
                  </a:lnTo>
                  <a:lnTo>
                    <a:pt x="2708" y="528"/>
                  </a:lnTo>
                  <a:lnTo>
                    <a:pt x="2740" y="544"/>
                  </a:lnTo>
                  <a:lnTo>
                    <a:pt x="2768" y="560"/>
                  </a:lnTo>
                  <a:lnTo>
                    <a:pt x="2784" y="577"/>
                  </a:lnTo>
                  <a:lnTo>
                    <a:pt x="2795" y="593"/>
                  </a:lnTo>
                  <a:lnTo>
                    <a:pt x="2800" y="615"/>
                  </a:lnTo>
                  <a:lnTo>
                    <a:pt x="2795" y="642"/>
                  </a:lnTo>
                  <a:lnTo>
                    <a:pt x="2784" y="664"/>
                  </a:lnTo>
                  <a:lnTo>
                    <a:pt x="2762" y="691"/>
                  </a:lnTo>
                  <a:lnTo>
                    <a:pt x="2730" y="713"/>
                  </a:lnTo>
                  <a:lnTo>
                    <a:pt x="2692" y="735"/>
                  </a:lnTo>
                  <a:lnTo>
                    <a:pt x="2643" y="756"/>
                  </a:lnTo>
                  <a:lnTo>
                    <a:pt x="2589" y="778"/>
                  </a:lnTo>
                  <a:lnTo>
                    <a:pt x="2529" y="800"/>
                  </a:lnTo>
                  <a:lnTo>
                    <a:pt x="2458" y="822"/>
                  </a:lnTo>
                  <a:lnTo>
                    <a:pt x="2382" y="843"/>
                  </a:lnTo>
                  <a:lnTo>
                    <a:pt x="2301" y="865"/>
                  </a:lnTo>
                  <a:lnTo>
                    <a:pt x="2214" y="887"/>
                  </a:lnTo>
                  <a:lnTo>
                    <a:pt x="2030" y="930"/>
                  </a:lnTo>
                  <a:lnTo>
                    <a:pt x="1823" y="979"/>
                  </a:lnTo>
                  <a:lnTo>
                    <a:pt x="1606" y="1034"/>
                  </a:lnTo>
                  <a:lnTo>
                    <a:pt x="1378" y="1094"/>
                  </a:lnTo>
                  <a:lnTo>
                    <a:pt x="1145" y="1164"/>
                  </a:lnTo>
                  <a:lnTo>
                    <a:pt x="912" y="1241"/>
                  </a:lnTo>
                  <a:lnTo>
                    <a:pt x="673" y="1328"/>
                  </a:lnTo>
                  <a:lnTo>
                    <a:pt x="440" y="1431"/>
                  </a:lnTo>
                  <a:lnTo>
                    <a:pt x="217" y="1545"/>
                  </a:lnTo>
                  <a:lnTo>
                    <a:pt x="0" y="1671"/>
                  </a:lnTo>
                  <a:lnTo>
                    <a:pt x="353" y="1671"/>
                  </a:lnTo>
                  <a:lnTo>
                    <a:pt x="554" y="1567"/>
                  </a:lnTo>
                  <a:lnTo>
                    <a:pt x="754" y="1469"/>
                  </a:lnTo>
                  <a:lnTo>
                    <a:pt x="955" y="1388"/>
                  </a:lnTo>
                  <a:lnTo>
                    <a:pt x="1145" y="1311"/>
                  </a:lnTo>
                  <a:lnTo>
                    <a:pt x="1335" y="1241"/>
                  </a:lnTo>
                  <a:lnTo>
                    <a:pt x="1519" y="1186"/>
                  </a:lnTo>
                  <a:lnTo>
                    <a:pt x="1693" y="1132"/>
                  </a:lnTo>
                  <a:lnTo>
                    <a:pt x="1861" y="1083"/>
                  </a:lnTo>
                  <a:lnTo>
                    <a:pt x="2019" y="1045"/>
                  </a:lnTo>
                  <a:lnTo>
                    <a:pt x="2165" y="1007"/>
                  </a:lnTo>
                  <a:lnTo>
                    <a:pt x="2301" y="974"/>
                  </a:lnTo>
                  <a:lnTo>
                    <a:pt x="2426" y="947"/>
                  </a:lnTo>
                  <a:lnTo>
                    <a:pt x="2534" y="914"/>
                  </a:lnTo>
                  <a:lnTo>
                    <a:pt x="2626" y="892"/>
                  </a:lnTo>
                  <a:lnTo>
                    <a:pt x="2702" y="865"/>
                  </a:lnTo>
                  <a:lnTo>
                    <a:pt x="2762" y="838"/>
                  </a:lnTo>
                  <a:lnTo>
                    <a:pt x="2800" y="816"/>
                  </a:lnTo>
                  <a:lnTo>
                    <a:pt x="2827" y="794"/>
                  </a:lnTo>
                  <a:lnTo>
                    <a:pt x="2849" y="767"/>
                  </a:lnTo>
                  <a:lnTo>
                    <a:pt x="2865" y="745"/>
                  </a:lnTo>
                  <a:lnTo>
                    <a:pt x="2876" y="724"/>
                  </a:lnTo>
                  <a:lnTo>
                    <a:pt x="2882" y="702"/>
                  </a:lnTo>
                  <a:lnTo>
                    <a:pt x="2876" y="658"/>
                  </a:lnTo>
                  <a:lnTo>
                    <a:pt x="2854" y="620"/>
                  </a:lnTo>
                  <a:lnTo>
                    <a:pt x="2833" y="588"/>
                  </a:lnTo>
                  <a:lnTo>
                    <a:pt x="2800" y="560"/>
                  </a:lnTo>
                  <a:lnTo>
                    <a:pt x="2773" y="544"/>
                  </a:lnTo>
                  <a:lnTo>
                    <a:pt x="2773" y="54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29" name="Freeform 17"/>
            <p:cNvSpPr>
              <a:spLocks/>
            </p:cNvSpPr>
            <p:nvPr/>
          </p:nvSpPr>
          <p:spPr bwMode="hidden">
            <a:xfrm>
              <a:off x="4170" y="2671"/>
              <a:ext cx="1259" cy="813"/>
            </a:xfrm>
            <a:custGeom>
              <a:avLst/>
              <a:gdLst/>
              <a:ahLst/>
              <a:cxnLst>
                <a:cxn ang="0">
                  <a:pos x="1259" y="615"/>
                </a:cxn>
                <a:cxn ang="0">
                  <a:pos x="1248" y="588"/>
                </a:cxn>
                <a:cxn ang="0">
                  <a:pos x="1237" y="566"/>
                </a:cxn>
                <a:cxn ang="0">
                  <a:pos x="1216" y="539"/>
                </a:cxn>
                <a:cxn ang="0">
                  <a:pos x="1188" y="517"/>
                </a:cxn>
                <a:cxn ang="0">
                  <a:pos x="1123" y="479"/>
                </a:cxn>
                <a:cxn ang="0">
                  <a:pos x="1042" y="441"/>
                </a:cxn>
                <a:cxn ang="0">
                  <a:pos x="944" y="408"/>
                </a:cxn>
                <a:cxn ang="0">
                  <a:pos x="841" y="381"/>
                </a:cxn>
                <a:cxn ang="0">
                  <a:pos x="727" y="348"/>
                </a:cxn>
                <a:cxn ang="0">
                  <a:pos x="613" y="321"/>
                </a:cxn>
                <a:cxn ang="0">
                  <a:pos x="499" y="294"/>
                </a:cxn>
                <a:cxn ang="0">
                  <a:pos x="391" y="261"/>
                </a:cxn>
                <a:cxn ang="0">
                  <a:pos x="288" y="229"/>
                </a:cxn>
                <a:cxn ang="0">
                  <a:pos x="195" y="196"/>
                </a:cxn>
                <a:cxn ang="0">
                  <a:pos x="119" y="152"/>
                </a:cxn>
                <a:cxn ang="0">
                  <a:pos x="54" y="109"/>
                </a:cxn>
                <a:cxn ang="0">
                  <a:pos x="33" y="87"/>
                </a:cxn>
                <a:cxn ang="0">
                  <a:pos x="16" y="60"/>
                </a:cxn>
                <a:cxn ang="0">
                  <a:pos x="5" y="33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38"/>
                </a:cxn>
                <a:cxn ang="0">
                  <a:pos x="5" y="60"/>
                </a:cxn>
                <a:cxn ang="0">
                  <a:pos x="16" y="87"/>
                </a:cxn>
                <a:cxn ang="0">
                  <a:pos x="33" y="114"/>
                </a:cxn>
                <a:cxn ang="0">
                  <a:pos x="54" y="142"/>
                </a:cxn>
                <a:cxn ang="0">
                  <a:pos x="87" y="174"/>
                </a:cxn>
                <a:cxn ang="0">
                  <a:pos x="125" y="207"/>
                </a:cxn>
                <a:cxn ang="0">
                  <a:pos x="179" y="240"/>
                </a:cxn>
                <a:cxn ang="0">
                  <a:pos x="244" y="278"/>
                </a:cxn>
                <a:cxn ang="0">
                  <a:pos x="326" y="310"/>
                </a:cxn>
                <a:cxn ang="0">
                  <a:pos x="418" y="348"/>
                </a:cxn>
                <a:cxn ang="0">
                  <a:pos x="526" y="381"/>
                </a:cxn>
                <a:cxn ang="0">
                  <a:pos x="657" y="414"/>
                </a:cxn>
                <a:cxn ang="0">
                  <a:pos x="749" y="435"/>
                </a:cxn>
                <a:cxn ang="0">
                  <a:pos x="830" y="463"/>
                </a:cxn>
                <a:cxn ang="0">
                  <a:pos x="901" y="490"/>
                </a:cxn>
                <a:cxn ang="0">
                  <a:pos x="966" y="512"/>
                </a:cxn>
                <a:cxn ang="0">
                  <a:pos x="1015" y="539"/>
                </a:cxn>
                <a:cxn ang="0">
                  <a:pos x="1053" y="566"/>
                </a:cxn>
                <a:cxn ang="0">
                  <a:pos x="1080" y="593"/>
                </a:cxn>
                <a:cxn ang="0">
                  <a:pos x="1102" y="620"/>
                </a:cxn>
                <a:cxn ang="0">
                  <a:pos x="1112" y="648"/>
                </a:cxn>
                <a:cxn ang="0">
                  <a:pos x="1118" y="675"/>
                </a:cxn>
                <a:cxn ang="0">
                  <a:pos x="1112" y="697"/>
                </a:cxn>
                <a:cxn ang="0">
                  <a:pos x="1096" y="724"/>
                </a:cxn>
                <a:cxn ang="0">
                  <a:pos x="1080" y="746"/>
                </a:cxn>
                <a:cxn ang="0">
                  <a:pos x="1053" y="767"/>
                </a:cxn>
                <a:cxn ang="0">
                  <a:pos x="1015" y="789"/>
                </a:cxn>
                <a:cxn ang="0">
                  <a:pos x="977" y="811"/>
                </a:cxn>
                <a:cxn ang="0">
                  <a:pos x="1047" y="789"/>
                </a:cxn>
                <a:cxn ang="0">
                  <a:pos x="1107" y="767"/>
                </a:cxn>
                <a:cxn ang="0">
                  <a:pos x="1156" y="746"/>
                </a:cxn>
                <a:cxn ang="0">
                  <a:pos x="1199" y="724"/>
                </a:cxn>
                <a:cxn ang="0">
                  <a:pos x="1226" y="702"/>
                </a:cxn>
                <a:cxn ang="0">
                  <a:pos x="1248" y="675"/>
                </a:cxn>
                <a:cxn ang="0">
                  <a:pos x="1259" y="648"/>
                </a:cxn>
                <a:cxn ang="0">
                  <a:pos x="1259" y="615"/>
                </a:cxn>
                <a:cxn ang="0">
                  <a:pos x="1259" y="615"/>
                </a:cxn>
              </a:cxnLst>
              <a:rect l="0" t="0" r="r" b="b"/>
              <a:pathLst>
                <a:path w="1259" h="811">
                  <a:moveTo>
                    <a:pt x="1259" y="615"/>
                  </a:moveTo>
                  <a:lnTo>
                    <a:pt x="1248" y="588"/>
                  </a:lnTo>
                  <a:lnTo>
                    <a:pt x="1237" y="566"/>
                  </a:lnTo>
                  <a:lnTo>
                    <a:pt x="1216" y="539"/>
                  </a:lnTo>
                  <a:lnTo>
                    <a:pt x="1188" y="517"/>
                  </a:lnTo>
                  <a:lnTo>
                    <a:pt x="1123" y="479"/>
                  </a:lnTo>
                  <a:lnTo>
                    <a:pt x="1042" y="441"/>
                  </a:lnTo>
                  <a:lnTo>
                    <a:pt x="944" y="408"/>
                  </a:lnTo>
                  <a:lnTo>
                    <a:pt x="841" y="381"/>
                  </a:lnTo>
                  <a:lnTo>
                    <a:pt x="727" y="348"/>
                  </a:lnTo>
                  <a:lnTo>
                    <a:pt x="613" y="321"/>
                  </a:lnTo>
                  <a:lnTo>
                    <a:pt x="499" y="294"/>
                  </a:lnTo>
                  <a:lnTo>
                    <a:pt x="391" y="261"/>
                  </a:lnTo>
                  <a:lnTo>
                    <a:pt x="288" y="229"/>
                  </a:lnTo>
                  <a:lnTo>
                    <a:pt x="195" y="196"/>
                  </a:lnTo>
                  <a:lnTo>
                    <a:pt x="119" y="152"/>
                  </a:lnTo>
                  <a:lnTo>
                    <a:pt x="54" y="109"/>
                  </a:lnTo>
                  <a:lnTo>
                    <a:pt x="33" y="87"/>
                  </a:lnTo>
                  <a:lnTo>
                    <a:pt x="16" y="60"/>
                  </a:lnTo>
                  <a:lnTo>
                    <a:pt x="5" y="33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38"/>
                  </a:lnTo>
                  <a:lnTo>
                    <a:pt x="5" y="60"/>
                  </a:lnTo>
                  <a:lnTo>
                    <a:pt x="16" y="87"/>
                  </a:lnTo>
                  <a:lnTo>
                    <a:pt x="33" y="114"/>
                  </a:lnTo>
                  <a:lnTo>
                    <a:pt x="54" y="142"/>
                  </a:lnTo>
                  <a:lnTo>
                    <a:pt x="87" y="174"/>
                  </a:lnTo>
                  <a:lnTo>
                    <a:pt x="125" y="207"/>
                  </a:lnTo>
                  <a:lnTo>
                    <a:pt x="179" y="240"/>
                  </a:lnTo>
                  <a:lnTo>
                    <a:pt x="244" y="278"/>
                  </a:lnTo>
                  <a:lnTo>
                    <a:pt x="326" y="310"/>
                  </a:lnTo>
                  <a:lnTo>
                    <a:pt x="418" y="348"/>
                  </a:lnTo>
                  <a:lnTo>
                    <a:pt x="526" y="381"/>
                  </a:lnTo>
                  <a:lnTo>
                    <a:pt x="657" y="414"/>
                  </a:lnTo>
                  <a:lnTo>
                    <a:pt x="749" y="435"/>
                  </a:lnTo>
                  <a:lnTo>
                    <a:pt x="830" y="463"/>
                  </a:lnTo>
                  <a:lnTo>
                    <a:pt x="901" y="490"/>
                  </a:lnTo>
                  <a:lnTo>
                    <a:pt x="966" y="512"/>
                  </a:lnTo>
                  <a:lnTo>
                    <a:pt x="1015" y="539"/>
                  </a:lnTo>
                  <a:lnTo>
                    <a:pt x="1053" y="566"/>
                  </a:lnTo>
                  <a:lnTo>
                    <a:pt x="1080" y="593"/>
                  </a:lnTo>
                  <a:lnTo>
                    <a:pt x="1102" y="620"/>
                  </a:lnTo>
                  <a:lnTo>
                    <a:pt x="1112" y="648"/>
                  </a:lnTo>
                  <a:lnTo>
                    <a:pt x="1118" y="675"/>
                  </a:lnTo>
                  <a:lnTo>
                    <a:pt x="1112" y="697"/>
                  </a:lnTo>
                  <a:lnTo>
                    <a:pt x="1096" y="724"/>
                  </a:lnTo>
                  <a:lnTo>
                    <a:pt x="1080" y="746"/>
                  </a:lnTo>
                  <a:lnTo>
                    <a:pt x="1053" y="767"/>
                  </a:lnTo>
                  <a:lnTo>
                    <a:pt x="1015" y="789"/>
                  </a:lnTo>
                  <a:lnTo>
                    <a:pt x="977" y="811"/>
                  </a:lnTo>
                  <a:lnTo>
                    <a:pt x="1047" y="789"/>
                  </a:lnTo>
                  <a:lnTo>
                    <a:pt x="1107" y="767"/>
                  </a:lnTo>
                  <a:lnTo>
                    <a:pt x="1156" y="746"/>
                  </a:lnTo>
                  <a:lnTo>
                    <a:pt x="1199" y="724"/>
                  </a:lnTo>
                  <a:lnTo>
                    <a:pt x="1226" y="702"/>
                  </a:lnTo>
                  <a:lnTo>
                    <a:pt x="1248" y="675"/>
                  </a:lnTo>
                  <a:lnTo>
                    <a:pt x="1259" y="648"/>
                  </a:lnTo>
                  <a:lnTo>
                    <a:pt x="1259" y="615"/>
                  </a:lnTo>
                  <a:lnTo>
                    <a:pt x="1259" y="615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30" name="Freeform 18"/>
            <p:cNvSpPr>
              <a:spLocks/>
            </p:cNvSpPr>
            <p:nvPr/>
          </p:nvSpPr>
          <p:spPr bwMode="hidden">
            <a:xfrm>
              <a:off x="2900" y="3346"/>
              <a:ext cx="2849" cy="969"/>
            </a:xfrm>
            <a:custGeom>
              <a:avLst/>
              <a:gdLst/>
              <a:ahLst/>
              <a:cxnLst>
                <a:cxn ang="0">
                  <a:pos x="92" y="958"/>
                </a:cxn>
                <a:cxn ang="0">
                  <a:pos x="0" y="969"/>
                </a:cxn>
                <a:cxn ang="0">
                  <a:pos x="391" y="969"/>
                </a:cxn>
                <a:cxn ang="0">
                  <a:pos x="434" y="947"/>
                </a:cxn>
                <a:cxn ang="0">
                  <a:pos x="483" y="914"/>
                </a:cxn>
                <a:cxn ang="0">
                  <a:pos x="554" y="876"/>
                </a:cxn>
                <a:cxn ang="0">
                  <a:pos x="635" y="838"/>
                </a:cxn>
                <a:cxn ang="0">
                  <a:pos x="727" y="794"/>
                </a:cxn>
                <a:cxn ang="0">
                  <a:pos x="836" y="745"/>
                </a:cxn>
                <a:cxn ang="0">
                  <a:pos x="961" y="696"/>
                </a:cxn>
                <a:cxn ang="0">
                  <a:pos x="1102" y="642"/>
                </a:cxn>
                <a:cxn ang="0">
                  <a:pos x="1259" y="582"/>
                </a:cxn>
                <a:cxn ang="0">
                  <a:pos x="1433" y="522"/>
                </a:cxn>
                <a:cxn ang="0">
                  <a:pos x="1623" y="462"/>
                </a:cxn>
                <a:cxn ang="0">
                  <a:pos x="1829" y="403"/>
                </a:cxn>
                <a:cxn ang="0">
                  <a:pos x="2057" y="343"/>
                </a:cxn>
                <a:cxn ang="0">
                  <a:pos x="2301" y="283"/>
                </a:cxn>
                <a:cxn ang="0">
                  <a:pos x="2567" y="223"/>
                </a:cxn>
                <a:cxn ang="0">
                  <a:pos x="2849" y="163"/>
                </a:cxn>
                <a:cxn ang="0">
                  <a:pos x="2849" y="0"/>
                </a:cxn>
                <a:cxn ang="0">
                  <a:pos x="2817" y="16"/>
                </a:cxn>
                <a:cxn ang="0">
                  <a:pos x="2773" y="33"/>
                </a:cxn>
                <a:cxn ang="0">
                  <a:pos x="2719" y="54"/>
                </a:cxn>
                <a:cxn ang="0">
                  <a:pos x="2648" y="76"/>
                </a:cxn>
                <a:cxn ang="0">
                  <a:pos x="2572" y="98"/>
                </a:cxn>
                <a:cxn ang="0">
                  <a:pos x="2491" y="120"/>
                </a:cxn>
                <a:cxn ang="0">
                  <a:pos x="2399" y="147"/>
                </a:cxn>
                <a:cxn ang="0">
                  <a:pos x="2301" y="169"/>
                </a:cxn>
                <a:cxn ang="0">
                  <a:pos x="2095" y="223"/>
                </a:cxn>
                <a:cxn ang="0">
                  <a:pos x="1889" y="277"/>
                </a:cxn>
                <a:cxn ang="0">
                  <a:pos x="1688" y="326"/>
                </a:cxn>
                <a:cxn ang="0">
                  <a:pos x="1590" y="354"/>
                </a:cxn>
                <a:cxn ang="0">
                  <a:pos x="1503" y="381"/>
                </a:cxn>
                <a:cxn ang="0">
                  <a:pos x="1107" y="506"/>
                </a:cxn>
                <a:cxn ang="0">
                  <a:pos x="912" y="577"/>
                </a:cxn>
                <a:cxn ang="0">
                  <a:pos x="727" y="647"/>
                </a:cxn>
                <a:cxn ang="0">
                  <a:pos x="548" y="718"/>
                </a:cxn>
                <a:cxn ang="0">
                  <a:pos x="380" y="794"/>
                </a:cxn>
                <a:cxn ang="0">
                  <a:pos x="228" y="876"/>
                </a:cxn>
                <a:cxn ang="0">
                  <a:pos x="92" y="958"/>
                </a:cxn>
                <a:cxn ang="0">
                  <a:pos x="92" y="958"/>
                </a:cxn>
              </a:cxnLst>
              <a:rect l="0" t="0" r="r" b="b"/>
              <a:pathLst>
                <a:path w="2849" h="969">
                  <a:moveTo>
                    <a:pt x="92" y="958"/>
                  </a:moveTo>
                  <a:lnTo>
                    <a:pt x="0" y="969"/>
                  </a:lnTo>
                  <a:lnTo>
                    <a:pt x="391" y="969"/>
                  </a:lnTo>
                  <a:lnTo>
                    <a:pt x="434" y="947"/>
                  </a:lnTo>
                  <a:lnTo>
                    <a:pt x="483" y="914"/>
                  </a:lnTo>
                  <a:lnTo>
                    <a:pt x="554" y="876"/>
                  </a:lnTo>
                  <a:lnTo>
                    <a:pt x="635" y="838"/>
                  </a:lnTo>
                  <a:lnTo>
                    <a:pt x="727" y="794"/>
                  </a:lnTo>
                  <a:lnTo>
                    <a:pt x="836" y="745"/>
                  </a:lnTo>
                  <a:lnTo>
                    <a:pt x="961" y="696"/>
                  </a:lnTo>
                  <a:lnTo>
                    <a:pt x="1102" y="642"/>
                  </a:lnTo>
                  <a:lnTo>
                    <a:pt x="1259" y="582"/>
                  </a:lnTo>
                  <a:lnTo>
                    <a:pt x="1433" y="522"/>
                  </a:lnTo>
                  <a:lnTo>
                    <a:pt x="1623" y="462"/>
                  </a:lnTo>
                  <a:lnTo>
                    <a:pt x="1829" y="403"/>
                  </a:lnTo>
                  <a:lnTo>
                    <a:pt x="2057" y="343"/>
                  </a:lnTo>
                  <a:lnTo>
                    <a:pt x="2301" y="283"/>
                  </a:lnTo>
                  <a:lnTo>
                    <a:pt x="2567" y="223"/>
                  </a:lnTo>
                  <a:lnTo>
                    <a:pt x="2849" y="163"/>
                  </a:lnTo>
                  <a:lnTo>
                    <a:pt x="2849" y="0"/>
                  </a:lnTo>
                  <a:lnTo>
                    <a:pt x="2817" y="16"/>
                  </a:lnTo>
                  <a:lnTo>
                    <a:pt x="2773" y="33"/>
                  </a:lnTo>
                  <a:lnTo>
                    <a:pt x="2719" y="54"/>
                  </a:lnTo>
                  <a:lnTo>
                    <a:pt x="2648" y="76"/>
                  </a:lnTo>
                  <a:lnTo>
                    <a:pt x="2572" y="98"/>
                  </a:lnTo>
                  <a:lnTo>
                    <a:pt x="2491" y="120"/>
                  </a:lnTo>
                  <a:lnTo>
                    <a:pt x="2399" y="147"/>
                  </a:lnTo>
                  <a:lnTo>
                    <a:pt x="2301" y="169"/>
                  </a:lnTo>
                  <a:lnTo>
                    <a:pt x="2095" y="223"/>
                  </a:lnTo>
                  <a:lnTo>
                    <a:pt x="1889" y="277"/>
                  </a:lnTo>
                  <a:lnTo>
                    <a:pt x="1688" y="326"/>
                  </a:lnTo>
                  <a:lnTo>
                    <a:pt x="1590" y="354"/>
                  </a:lnTo>
                  <a:lnTo>
                    <a:pt x="1503" y="381"/>
                  </a:lnTo>
                  <a:lnTo>
                    <a:pt x="1107" y="506"/>
                  </a:lnTo>
                  <a:lnTo>
                    <a:pt x="912" y="577"/>
                  </a:lnTo>
                  <a:lnTo>
                    <a:pt x="727" y="647"/>
                  </a:lnTo>
                  <a:lnTo>
                    <a:pt x="548" y="718"/>
                  </a:lnTo>
                  <a:lnTo>
                    <a:pt x="380" y="794"/>
                  </a:lnTo>
                  <a:lnTo>
                    <a:pt x="228" y="876"/>
                  </a:lnTo>
                  <a:lnTo>
                    <a:pt x="92" y="958"/>
                  </a:lnTo>
                  <a:lnTo>
                    <a:pt x="92" y="95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31" name="Freeform 19"/>
            <p:cNvSpPr>
              <a:spLocks/>
            </p:cNvSpPr>
            <p:nvPr/>
          </p:nvSpPr>
          <p:spPr bwMode="hidden">
            <a:xfrm>
              <a:off x="2748" y="2230"/>
              <a:ext cx="3007" cy="2085"/>
            </a:xfrm>
            <a:custGeom>
              <a:avLst/>
              <a:gdLst/>
              <a:ahLst/>
              <a:cxnLst>
                <a:cxn ang="0">
                  <a:pos x="1433" y="474"/>
                </a:cxn>
                <a:cxn ang="0">
                  <a:pos x="1460" y="528"/>
                </a:cxn>
                <a:cxn ang="0">
                  <a:pos x="1541" y="593"/>
                </a:cxn>
                <a:cxn ang="0">
                  <a:pos x="1715" y="670"/>
                </a:cxn>
                <a:cxn ang="0">
                  <a:pos x="1927" y="735"/>
                </a:cxn>
                <a:cxn ang="0">
                  <a:pos x="2155" y="789"/>
                </a:cxn>
                <a:cxn ang="0">
                  <a:pos x="2372" y="849"/>
                </a:cxn>
                <a:cxn ang="0">
                  <a:pos x="2551" y="920"/>
                </a:cxn>
                <a:cxn ang="0">
                  <a:pos x="2638" y="980"/>
                </a:cxn>
                <a:cxn ang="0">
                  <a:pos x="2676" y="1029"/>
                </a:cxn>
                <a:cxn ang="0">
                  <a:pos x="2681" y="1083"/>
                </a:cxn>
                <a:cxn ang="0">
                  <a:pos x="2665" y="1127"/>
                </a:cxn>
                <a:cxn ang="0">
                  <a:pos x="2616" y="1170"/>
                </a:cxn>
                <a:cxn ang="0">
                  <a:pos x="2545" y="1208"/>
                </a:cxn>
                <a:cxn ang="0">
                  <a:pos x="2448" y="1241"/>
                </a:cxn>
                <a:cxn ang="0">
                  <a:pos x="2328" y="1274"/>
                </a:cxn>
                <a:cxn ang="0">
                  <a:pos x="2106" y="1328"/>
                </a:cxn>
                <a:cxn ang="0">
                  <a:pos x="1742" y="1421"/>
                </a:cxn>
                <a:cxn ang="0">
                  <a:pos x="1308" y="1540"/>
                </a:cxn>
                <a:cxn ang="0">
                  <a:pos x="820" y="1709"/>
                </a:cxn>
                <a:cxn ang="0">
                  <a:pos x="282" y="1943"/>
                </a:cxn>
                <a:cxn ang="0">
                  <a:pos x="152" y="2085"/>
                </a:cxn>
                <a:cxn ang="0">
                  <a:pos x="386" y="1992"/>
                </a:cxn>
                <a:cxn ang="0">
                  <a:pos x="700" y="1834"/>
                </a:cxn>
                <a:cxn ang="0">
                  <a:pos x="1064" y="1693"/>
                </a:cxn>
                <a:cxn ang="0">
                  <a:pos x="1661" y="1497"/>
                </a:cxn>
                <a:cxn ang="0">
                  <a:pos x="1845" y="1442"/>
                </a:cxn>
                <a:cxn ang="0">
                  <a:pos x="2252" y="1339"/>
                </a:cxn>
                <a:cxn ang="0">
                  <a:pos x="2551" y="1263"/>
                </a:cxn>
                <a:cxn ang="0">
                  <a:pos x="2730" y="1214"/>
                </a:cxn>
                <a:cxn ang="0">
                  <a:pos x="2876" y="1170"/>
                </a:cxn>
                <a:cxn ang="0">
                  <a:pos x="2974" y="1132"/>
                </a:cxn>
                <a:cxn ang="0">
                  <a:pos x="3007" y="871"/>
                </a:cxn>
                <a:cxn ang="0">
                  <a:pos x="2860" y="844"/>
                </a:cxn>
                <a:cxn ang="0">
                  <a:pos x="2670" y="806"/>
                </a:cxn>
                <a:cxn ang="0">
                  <a:pos x="2458" y="757"/>
                </a:cxn>
                <a:cxn ang="0">
                  <a:pos x="2138" y="670"/>
                </a:cxn>
                <a:cxn ang="0">
                  <a:pos x="1959" y="604"/>
                </a:cxn>
                <a:cxn ang="0">
                  <a:pos x="1824" y="534"/>
                </a:cxn>
                <a:cxn ang="0">
                  <a:pos x="1769" y="474"/>
                </a:cxn>
                <a:cxn ang="0">
                  <a:pos x="1753" y="436"/>
                </a:cxn>
                <a:cxn ang="0">
                  <a:pos x="1780" y="381"/>
                </a:cxn>
                <a:cxn ang="0">
                  <a:pos x="1862" y="316"/>
                </a:cxn>
                <a:cxn ang="0">
                  <a:pos x="1986" y="267"/>
                </a:cxn>
                <a:cxn ang="0">
                  <a:pos x="2149" y="229"/>
                </a:cxn>
                <a:cxn ang="0">
                  <a:pos x="2431" y="180"/>
                </a:cxn>
                <a:cxn ang="0">
                  <a:pos x="2827" y="125"/>
                </a:cxn>
                <a:cxn ang="0">
                  <a:pos x="3007" y="87"/>
                </a:cxn>
                <a:cxn ang="0">
                  <a:pos x="2909" y="22"/>
                </a:cxn>
                <a:cxn ang="0">
                  <a:pos x="2676" y="66"/>
                </a:cxn>
                <a:cxn ang="0">
                  <a:pos x="2285" y="120"/>
                </a:cxn>
                <a:cxn ang="0">
                  <a:pos x="2030" y="158"/>
                </a:cxn>
                <a:cxn ang="0">
                  <a:pos x="1791" y="202"/>
                </a:cxn>
                <a:cxn ang="0">
                  <a:pos x="1601" y="261"/>
                </a:cxn>
                <a:cxn ang="0">
                  <a:pos x="1471" y="338"/>
                </a:cxn>
                <a:cxn ang="0">
                  <a:pos x="1438" y="387"/>
                </a:cxn>
                <a:cxn ang="0">
                  <a:pos x="1427" y="441"/>
                </a:cxn>
              </a:cxnLst>
              <a:rect l="0" t="0" r="r" b="b"/>
              <a:pathLst>
                <a:path w="3007" h="2085">
                  <a:moveTo>
                    <a:pt x="1427" y="441"/>
                  </a:moveTo>
                  <a:lnTo>
                    <a:pt x="1433" y="474"/>
                  </a:lnTo>
                  <a:lnTo>
                    <a:pt x="1444" y="501"/>
                  </a:lnTo>
                  <a:lnTo>
                    <a:pt x="1460" y="528"/>
                  </a:lnTo>
                  <a:lnTo>
                    <a:pt x="1482" y="550"/>
                  </a:lnTo>
                  <a:lnTo>
                    <a:pt x="1541" y="593"/>
                  </a:lnTo>
                  <a:lnTo>
                    <a:pt x="1623" y="637"/>
                  </a:lnTo>
                  <a:lnTo>
                    <a:pt x="1715" y="670"/>
                  </a:lnTo>
                  <a:lnTo>
                    <a:pt x="1818" y="702"/>
                  </a:lnTo>
                  <a:lnTo>
                    <a:pt x="1927" y="735"/>
                  </a:lnTo>
                  <a:lnTo>
                    <a:pt x="2041" y="762"/>
                  </a:lnTo>
                  <a:lnTo>
                    <a:pt x="2155" y="789"/>
                  </a:lnTo>
                  <a:lnTo>
                    <a:pt x="2269" y="822"/>
                  </a:lnTo>
                  <a:lnTo>
                    <a:pt x="2372" y="849"/>
                  </a:lnTo>
                  <a:lnTo>
                    <a:pt x="2464" y="882"/>
                  </a:lnTo>
                  <a:lnTo>
                    <a:pt x="2551" y="920"/>
                  </a:lnTo>
                  <a:lnTo>
                    <a:pt x="2616" y="958"/>
                  </a:lnTo>
                  <a:lnTo>
                    <a:pt x="2638" y="980"/>
                  </a:lnTo>
                  <a:lnTo>
                    <a:pt x="2659" y="1007"/>
                  </a:lnTo>
                  <a:lnTo>
                    <a:pt x="2676" y="1029"/>
                  </a:lnTo>
                  <a:lnTo>
                    <a:pt x="2681" y="1056"/>
                  </a:lnTo>
                  <a:lnTo>
                    <a:pt x="2681" y="1083"/>
                  </a:lnTo>
                  <a:lnTo>
                    <a:pt x="2676" y="1105"/>
                  </a:lnTo>
                  <a:lnTo>
                    <a:pt x="2665" y="1127"/>
                  </a:lnTo>
                  <a:lnTo>
                    <a:pt x="2643" y="1149"/>
                  </a:lnTo>
                  <a:lnTo>
                    <a:pt x="2616" y="1170"/>
                  </a:lnTo>
                  <a:lnTo>
                    <a:pt x="2583" y="1187"/>
                  </a:lnTo>
                  <a:lnTo>
                    <a:pt x="2545" y="1208"/>
                  </a:lnTo>
                  <a:lnTo>
                    <a:pt x="2502" y="1225"/>
                  </a:lnTo>
                  <a:lnTo>
                    <a:pt x="2448" y="1241"/>
                  </a:lnTo>
                  <a:lnTo>
                    <a:pt x="2388" y="1257"/>
                  </a:lnTo>
                  <a:lnTo>
                    <a:pt x="2328" y="1274"/>
                  </a:lnTo>
                  <a:lnTo>
                    <a:pt x="2258" y="1290"/>
                  </a:lnTo>
                  <a:lnTo>
                    <a:pt x="2106" y="1328"/>
                  </a:lnTo>
                  <a:lnTo>
                    <a:pt x="1932" y="1372"/>
                  </a:lnTo>
                  <a:lnTo>
                    <a:pt x="1742" y="1421"/>
                  </a:lnTo>
                  <a:lnTo>
                    <a:pt x="1531" y="1475"/>
                  </a:lnTo>
                  <a:lnTo>
                    <a:pt x="1308" y="1540"/>
                  </a:lnTo>
                  <a:lnTo>
                    <a:pt x="1069" y="1617"/>
                  </a:lnTo>
                  <a:lnTo>
                    <a:pt x="820" y="1709"/>
                  </a:lnTo>
                  <a:lnTo>
                    <a:pt x="554" y="1818"/>
                  </a:lnTo>
                  <a:lnTo>
                    <a:pt x="282" y="1943"/>
                  </a:lnTo>
                  <a:lnTo>
                    <a:pt x="0" y="2085"/>
                  </a:lnTo>
                  <a:lnTo>
                    <a:pt x="152" y="2085"/>
                  </a:lnTo>
                  <a:lnTo>
                    <a:pt x="244" y="2074"/>
                  </a:lnTo>
                  <a:lnTo>
                    <a:pt x="386" y="1992"/>
                  </a:lnTo>
                  <a:lnTo>
                    <a:pt x="537" y="1910"/>
                  </a:lnTo>
                  <a:lnTo>
                    <a:pt x="700" y="1834"/>
                  </a:lnTo>
                  <a:lnTo>
                    <a:pt x="879" y="1763"/>
                  </a:lnTo>
                  <a:lnTo>
                    <a:pt x="1064" y="1693"/>
                  </a:lnTo>
                  <a:lnTo>
                    <a:pt x="1259" y="1622"/>
                  </a:lnTo>
                  <a:lnTo>
                    <a:pt x="1661" y="1497"/>
                  </a:lnTo>
                  <a:lnTo>
                    <a:pt x="1748" y="1470"/>
                  </a:lnTo>
                  <a:lnTo>
                    <a:pt x="1845" y="1442"/>
                  </a:lnTo>
                  <a:lnTo>
                    <a:pt x="2046" y="1393"/>
                  </a:lnTo>
                  <a:lnTo>
                    <a:pt x="2252" y="1339"/>
                  </a:lnTo>
                  <a:lnTo>
                    <a:pt x="2458" y="1285"/>
                  </a:lnTo>
                  <a:lnTo>
                    <a:pt x="2551" y="1263"/>
                  </a:lnTo>
                  <a:lnTo>
                    <a:pt x="2643" y="1236"/>
                  </a:lnTo>
                  <a:lnTo>
                    <a:pt x="2730" y="1214"/>
                  </a:lnTo>
                  <a:lnTo>
                    <a:pt x="2806" y="1192"/>
                  </a:lnTo>
                  <a:lnTo>
                    <a:pt x="2876" y="1170"/>
                  </a:lnTo>
                  <a:lnTo>
                    <a:pt x="2931" y="1149"/>
                  </a:lnTo>
                  <a:lnTo>
                    <a:pt x="2974" y="1132"/>
                  </a:lnTo>
                  <a:lnTo>
                    <a:pt x="3007" y="1116"/>
                  </a:lnTo>
                  <a:lnTo>
                    <a:pt x="3007" y="871"/>
                  </a:lnTo>
                  <a:lnTo>
                    <a:pt x="2941" y="860"/>
                  </a:lnTo>
                  <a:lnTo>
                    <a:pt x="2860" y="844"/>
                  </a:lnTo>
                  <a:lnTo>
                    <a:pt x="2773" y="827"/>
                  </a:lnTo>
                  <a:lnTo>
                    <a:pt x="2670" y="806"/>
                  </a:lnTo>
                  <a:lnTo>
                    <a:pt x="2567" y="784"/>
                  </a:lnTo>
                  <a:lnTo>
                    <a:pt x="2458" y="757"/>
                  </a:lnTo>
                  <a:lnTo>
                    <a:pt x="2241" y="702"/>
                  </a:lnTo>
                  <a:lnTo>
                    <a:pt x="2138" y="670"/>
                  </a:lnTo>
                  <a:lnTo>
                    <a:pt x="2046" y="637"/>
                  </a:lnTo>
                  <a:lnTo>
                    <a:pt x="1959" y="604"/>
                  </a:lnTo>
                  <a:lnTo>
                    <a:pt x="1883" y="566"/>
                  </a:lnTo>
                  <a:lnTo>
                    <a:pt x="1824" y="534"/>
                  </a:lnTo>
                  <a:lnTo>
                    <a:pt x="1780" y="495"/>
                  </a:lnTo>
                  <a:lnTo>
                    <a:pt x="1769" y="474"/>
                  </a:lnTo>
                  <a:lnTo>
                    <a:pt x="1758" y="457"/>
                  </a:lnTo>
                  <a:lnTo>
                    <a:pt x="1753" y="436"/>
                  </a:lnTo>
                  <a:lnTo>
                    <a:pt x="1758" y="419"/>
                  </a:lnTo>
                  <a:lnTo>
                    <a:pt x="1780" y="381"/>
                  </a:lnTo>
                  <a:lnTo>
                    <a:pt x="1813" y="343"/>
                  </a:lnTo>
                  <a:lnTo>
                    <a:pt x="1862" y="316"/>
                  </a:lnTo>
                  <a:lnTo>
                    <a:pt x="1921" y="289"/>
                  </a:lnTo>
                  <a:lnTo>
                    <a:pt x="1986" y="267"/>
                  </a:lnTo>
                  <a:lnTo>
                    <a:pt x="2062" y="245"/>
                  </a:lnTo>
                  <a:lnTo>
                    <a:pt x="2149" y="229"/>
                  </a:lnTo>
                  <a:lnTo>
                    <a:pt x="2236" y="213"/>
                  </a:lnTo>
                  <a:lnTo>
                    <a:pt x="2431" y="180"/>
                  </a:lnTo>
                  <a:lnTo>
                    <a:pt x="2627" y="158"/>
                  </a:lnTo>
                  <a:lnTo>
                    <a:pt x="2827" y="125"/>
                  </a:lnTo>
                  <a:lnTo>
                    <a:pt x="2920" y="109"/>
                  </a:lnTo>
                  <a:lnTo>
                    <a:pt x="3007" y="87"/>
                  </a:lnTo>
                  <a:lnTo>
                    <a:pt x="3007" y="0"/>
                  </a:lnTo>
                  <a:lnTo>
                    <a:pt x="2909" y="22"/>
                  </a:lnTo>
                  <a:lnTo>
                    <a:pt x="2795" y="44"/>
                  </a:lnTo>
                  <a:lnTo>
                    <a:pt x="2676" y="66"/>
                  </a:lnTo>
                  <a:lnTo>
                    <a:pt x="2551" y="82"/>
                  </a:lnTo>
                  <a:lnTo>
                    <a:pt x="2285" y="120"/>
                  </a:lnTo>
                  <a:lnTo>
                    <a:pt x="2155" y="136"/>
                  </a:lnTo>
                  <a:lnTo>
                    <a:pt x="2030" y="158"/>
                  </a:lnTo>
                  <a:lnTo>
                    <a:pt x="1905" y="174"/>
                  </a:lnTo>
                  <a:lnTo>
                    <a:pt x="1791" y="202"/>
                  </a:lnTo>
                  <a:lnTo>
                    <a:pt x="1688" y="229"/>
                  </a:lnTo>
                  <a:lnTo>
                    <a:pt x="1601" y="261"/>
                  </a:lnTo>
                  <a:lnTo>
                    <a:pt x="1525" y="300"/>
                  </a:lnTo>
                  <a:lnTo>
                    <a:pt x="1471" y="338"/>
                  </a:lnTo>
                  <a:lnTo>
                    <a:pt x="1455" y="359"/>
                  </a:lnTo>
                  <a:lnTo>
                    <a:pt x="1438" y="387"/>
                  </a:lnTo>
                  <a:lnTo>
                    <a:pt x="1427" y="414"/>
                  </a:lnTo>
                  <a:lnTo>
                    <a:pt x="1427" y="441"/>
                  </a:lnTo>
                  <a:lnTo>
                    <a:pt x="1427" y="44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  <p:sp>
          <p:nvSpPr>
            <p:cNvPr id="13332" name="Freeform 20"/>
            <p:cNvSpPr>
              <a:spLocks/>
            </p:cNvSpPr>
            <p:nvPr/>
          </p:nvSpPr>
          <p:spPr bwMode="hidden">
            <a:xfrm>
              <a:off x="4501" y="2316"/>
              <a:ext cx="1248" cy="539"/>
            </a:xfrm>
            <a:custGeom>
              <a:avLst/>
              <a:gdLst/>
              <a:ahLst/>
              <a:cxnLst>
                <a:cxn ang="0">
                  <a:pos x="0" y="332"/>
                </a:cxn>
                <a:cxn ang="0">
                  <a:pos x="0" y="360"/>
                </a:cxn>
                <a:cxn ang="0">
                  <a:pos x="5" y="387"/>
                </a:cxn>
                <a:cxn ang="0">
                  <a:pos x="27" y="414"/>
                </a:cxn>
                <a:cxn ang="0">
                  <a:pos x="54" y="436"/>
                </a:cxn>
                <a:cxn ang="0">
                  <a:pos x="92" y="463"/>
                </a:cxn>
                <a:cxn ang="0">
                  <a:pos x="141" y="490"/>
                </a:cxn>
                <a:cxn ang="0">
                  <a:pos x="195" y="512"/>
                </a:cxn>
                <a:cxn ang="0">
                  <a:pos x="255" y="539"/>
                </a:cxn>
                <a:cxn ang="0">
                  <a:pos x="212" y="517"/>
                </a:cxn>
                <a:cxn ang="0">
                  <a:pos x="179" y="490"/>
                </a:cxn>
                <a:cxn ang="0">
                  <a:pos x="157" y="468"/>
                </a:cxn>
                <a:cxn ang="0">
                  <a:pos x="141" y="447"/>
                </a:cxn>
                <a:cxn ang="0">
                  <a:pos x="136" y="425"/>
                </a:cxn>
                <a:cxn ang="0">
                  <a:pos x="136" y="403"/>
                </a:cxn>
                <a:cxn ang="0">
                  <a:pos x="141" y="381"/>
                </a:cxn>
                <a:cxn ang="0">
                  <a:pos x="157" y="365"/>
                </a:cxn>
                <a:cxn ang="0">
                  <a:pos x="179" y="343"/>
                </a:cxn>
                <a:cxn ang="0">
                  <a:pos x="201" y="327"/>
                </a:cxn>
                <a:cxn ang="0">
                  <a:pos x="266" y="294"/>
                </a:cxn>
                <a:cxn ang="0">
                  <a:pos x="353" y="262"/>
                </a:cxn>
                <a:cxn ang="0">
                  <a:pos x="445" y="234"/>
                </a:cxn>
                <a:cxn ang="0">
                  <a:pos x="554" y="213"/>
                </a:cxn>
                <a:cxn ang="0">
                  <a:pos x="662" y="191"/>
                </a:cxn>
                <a:cxn ang="0">
                  <a:pos x="890" y="153"/>
                </a:cxn>
                <a:cxn ang="0">
                  <a:pos x="993" y="136"/>
                </a:cxn>
                <a:cxn ang="0">
                  <a:pos x="1091" y="120"/>
                </a:cxn>
                <a:cxn ang="0">
                  <a:pos x="1178" y="115"/>
                </a:cxn>
                <a:cxn ang="0">
                  <a:pos x="1248" y="104"/>
                </a:cxn>
                <a:cxn ang="0">
                  <a:pos x="1248" y="0"/>
                </a:cxn>
                <a:cxn ang="0">
                  <a:pos x="1161" y="22"/>
                </a:cxn>
                <a:cxn ang="0">
                  <a:pos x="1069" y="38"/>
                </a:cxn>
                <a:cxn ang="0">
                  <a:pos x="874" y="71"/>
                </a:cxn>
                <a:cxn ang="0">
                  <a:pos x="673" y="93"/>
                </a:cxn>
                <a:cxn ang="0">
                  <a:pos x="483" y="126"/>
                </a:cxn>
                <a:cxn ang="0">
                  <a:pos x="391" y="142"/>
                </a:cxn>
                <a:cxn ang="0">
                  <a:pos x="309" y="158"/>
                </a:cxn>
                <a:cxn ang="0">
                  <a:pos x="228" y="180"/>
                </a:cxn>
                <a:cxn ang="0">
                  <a:pos x="163" y="202"/>
                </a:cxn>
                <a:cxn ang="0">
                  <a:pos x="103" y="229"/>
                </a:cxn>
                <a:cxn ang="0">
                  <a:pos x="54" y="256"/>
                </a:cxn>
                <a:cxn ang="0">
                  <a:pos x="22" y="294"/>
                </a:cxn>
                <a:cxn ang="0">
                  <a:pos x="0" y="332"/>
                </a:cxn>
                <a:cxn ang="0">
                  <a:pos x="0" y="332"/>
                </a:cxn>
              </a:cxnLst>
              <a:rect l="0" t="0" r="r" b="b"/>
              <a:pathLst>
                <a:path w="1248" h="539">
                  <a:moveTo>
                    <a:pt x="0" y="332"/>
                  </a:moveTo>
                  <a:lnTo>
                    <a:pt x="0" y="360"/>
                  </a:lnTo>
                  <a:lnTo>
                    <a:pt x="5" y="387"/>
                  </a:lnTo>
                  <a:lnTo>
                    <a:pt x="27" y="414"/>
                  </a:lnTo>
                  <a:lnTo>
                    <a:pt x="54" y="436"/>
                  </a:lnTo>
                  <a:lnTo>
                    <a:pt x="92" y="463"/>
                  </a:lnTo>
                  <a:lnTo>
                    <a:pt x="141" y="490"/>
                  </a:lnTo>
                  <a:lnTo>
                    <a:pt x="195" y="512"/>
                  </a:lnTo>
                  <a:lnTo>
                    <a:pt x="255" y="539"/>
                  </a:lnTo>
                  <a:lnTo>
                    <a:pt x="212" y="517"/>
                  </a:lnTo>
                  <a:lnTo>
                    <a:pt x="179" y="490"/>
                  </a:lnTo>
                  <a:lnTo>
                    <a:pt x="157" y="468"/>
                  </a:lnTo>
                  <a:lnTo>
                    <a:pt x="141" y="447"/>
                  </a:lnTo>
                  <a:lnTo>
                    <a:pt x="136" y="425"/>
                  </a:lnTo>
                  <a:lnTo>
                    <a:pt x="136" y="403"/>
                  </a:lnTo>
                  <a:lnTo>
                    <a:pt x="141" y="381"/>
                  </a:lnTo>
                  <a:lnTo>
                    <a:pt x="157" y="365"/>
                  </a:lnTo>
                  <a:lnTo>
                    <a:pt x="179" y="343"/>
                  </a:lnTo>
                  <a:lnTo>
                    <a:pt x="201" y="327"/>
                  </a:lnTo>
                  <a:lnTo>
                    <a:pt x="266" y="294"/>
                  </a:lnTo>
                  <a:lnTo>
                    <a:pt x="353" y="262"/>
                  </a:lnTo>
                  <a:lnTo>
                    <a:pt x="445" y="234"/>
                  </a:lnTo>
                  <a:lnTo>
                    <a:pt x="554" y="213"/>
                  </a:lnTo>
                  <a:lnTo>
                    <a:pt x="662" y="191"/>
                  </a:lnTo>
                  <a:lnTo>
                    <a:pt x="890" y="153"/>
                  </a:lnTo>
                  <a:lnTo>
                    <a:pt x="993" y="136"/>
                  </a:lnTo>
                  <a:lnTo>
                    <a:pt x="1091" y="120"/>
                  </a:lnTo>
                  <a:lnTo>
                    <a:pt x="1178" y="115"/>
                  </a:lnTo>
                  <a:lnTo>
                    <a:pt x="1248" y="104"/>
                  </a:lnTo>
                  <a:lnTo>
                    <a:pt x="1248" y="0"/>
                  </a:lnTo>
                  <a:lnTo>
                    <a:pt x="1161" y="22"/>
                  </a:lnTo>
                  <a:lnTo>
                    <a:pt x="1069" y="38"/>
                  </a:lnTo>
                  <a:lnTo>
                    <a:pt x="874" y="71"/>
                  </a:lnTo>
                  <a:lnTo>
                    <a:pt x="673" y="93"/>
                  </a:lnTo>
                  <a:lnTo>
                    <a:pt x="483" y="126"/>
                  </a:lnTo>
                  <a:lnTo>
                    <a:pt x="391" y="142"/>
                  </a:lnTo>
                  <a:lnTo>
                    <a:pt x="309" y="158"/>
                  </a:lnTo>
                  <a:lnTo>
                    <a:pt x="228" y="180"/>
                  </a:lnTo>
                  <a:lnTo>
                    <a:pt x="163" y="202"/>
                  </a:lnTo>
                  <a:lnTo>
                    <a:pt x="103" y="229"/>
                  </a:lnTo>
                  <a:lnTo>
                    <a:pt x="54" y="256"/>
                  </a:lnTo>
                  <a:lnTo>
                    <a:pt x="22" y="294"/>
                  </a:lnTo>
                  <a:lnTo>
                    <a:pt x="0" y="332"/>
                  </a:lnTo>
                  <a:lnTo>
                    <a:pt x="0" y="33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0"/>
                  </a:schemeClr>
                </a:gs>
                <a:gs pos="50000">
                  <a:schemeClr val="bg2">
                    <a:alpha val="10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00" dirty="0">
                <a:solidFill>
                  <a:srgbClr val="010199"/>
                </a:solidFill>
                <a:latin typeface="Verdana" pitchFamily="34" charset="0"/>
              </a:endParaRPr>
            </a:p>
          </p:txBody>
        </p:sp>
      </p:grpSp>
      <p:sp>
        <p:nvSpPr>
          <p:cNvPr id="13333" name="Freeform 21"/>
          <p:cNvSpPr>
            <a:spLocks/>
          </p:cNvSpPr>
          <p:nvPr/>
        </p:nvSpPr>
        <p:spPr bwMode="hidden">
          <a:xfrm>
            <a:off x="5680075" y="1751013"/>
            <a:ext cx="2841625" cy="2439987"/>
          </a:xfrm>
          <a:custGeom>
            <a:avLst/>
            <a:gdLst/>
            <a:ahLst/>
            <a:cxnLst>
              <a:cxn ang="0">
                <a:pos x="982" y="1061"/>
              </a:cxn>
              <a:cxn ang="0">
                <a:pos x="1357" y="1012"/>
              </a:cxn>
              <a:cxn ang="0">
                <a:pos x="1666" y="957"/>
              </a:cxn>
              <a:cxn ang="0">
                <a:pos x="1916" y="897"/>
              </a:cxn>
              <a:cxn ang="0">
                <a:pos x="2100" y="832"/>
              </a:cxn>
              <a:cxn ang="0">
                <a:pos x="2220" y="756"/>
              </a:cxn>
              <a:cxn ang="0">
                <a:pos x="2285" y="669"/>
              </a:cxn>
              <a:cxn ang="0">
                <a:pos x="2290" y="560"/>
              </a:cxn>
              <a:cxn ang="0">
                <a:pos x="2241" y="457"/>
              </a:cxn>
              <a:cxn ang="0">
                <a:pos x="2144" y="364"/>
              </a:cxn>
              <a:cxn ang="0">
                <a:pos x="2008" y="277"/>
              </a:cxn>
              <a:cxn ang="0">
                <a:pos x="1769" y="157"/>
              </a:cxn>
              <a:cxn ang="0">
                <a:pos x="1612" y="92"/>
              </a:cxn>
              <a:cxn ang="0">
                <a:pos x="1476" y="43"/>
              </a:cxn>
              <a:cxn ang="0">
                <a:pos x="1384" y="10"/>
              </a:cxn>
              <a:cxn ang="0">
                <a:pos x="1346" y="0"/>
              </a:cxn>
              <a:cxn ang="0">
                <a:pos x="1655" y="119"/>
              </a:cxn>
              <a:cxn ang="0">
                <a:pos x="1948" y="255"/>
              </a:cxn>
              <a:cxn ang="0">
                <a:pos x="2068" y="326"/>
              </a:cxn>
              <a:cxn ang="0">
                <a:pos x="2171" y="402"/>
              </a:cxn>
              <a:cxn ang="0">
                <a:pos x="2236" y="478"/>
              </a:cxn>
              <a:cxn ang="0">
                <a:pos x="2263" y="560"/>
              </a:cxn>
              <a:cxn ang="0">
                <a:pos x="2241" y="636"/>
              </a:cxn>
              <a:cxn ang="0">
                <a:pos x="2171" y="702"/>
              </a:cxn>
              <a:cxn ang="0">
                <a:pos x="2062" y="756"/>
              </a:cxn>
              <a:cxn ang="0">
                <a:pos x="1921" y="800"/>
              </a:cxn>
              <a:cxn ang="0">
                <a:pos x="1748" y="843"/>
              </a:cxn>
              <a:cxn ang="0">
                <a:pos x="1351" y="908"/>
              </a:cxn>
              <a:cxn ang="0">
                <a:pos x="923" y="968"/>
              </a:cxn>
              <a:cxn ang="0">
                <a:pos x="521" y="1028"/>
              </a:cxn>
              <a:cxn ang="0">
                <a:pos x="353" y="1066"/>
              </a:cxn>
              <a:cxn ang="0">
                <a:pos x="206" y="1104"/>
              </a:cxn>
              <a:cxn ang="0">
                <a:pos x="92" y="1148"/>
              </a:cxn>
              <a:cxn ang="0">
                <a:pos x="22" y="1202"/>
              </a:cxn>
              <a:cxn ang="0">
                <a:pos x="0" y="1262"/>
              </a:cxn>
              <a:cxn ang="0">
                <a:pos x="27" y="1327"/>
              </a:cxn>
              <a:cxn ang="0">
                <a:pos x="98" y="1382"/>
              </a:cxn>
              <a:cxn ang="0">
                <a:pos x="196" y="1425"/>
              </a:cxn>
              <a:cxn ang="0">
                <a:pos x="326" y="1469"/>
              </a:cxn>
              <a:cxn ang="0">
                <a:pos x="217" y="1414"/>
              </a:cxn>
              <a:cxn ang="0">
                <a:pos x="147" y="1360"/>
              </a:cxn>
              <a:cxn ang="0">
                <a:pos x="120" y="1306"/>
              </a:cxn>
              <a:cxn ang="0">
                <a:pos x="141" y="1257"/>
              </a:cxn>
              <a:cxn ang="0">
                <a:pos x="212" y="1208"/>
              </a:cxn>
              <a:cxn ang="0">
                <a:pos x="342" y="1164"/>
              </a:cxn>
              <a:cxn ang="0">
                <a:pos x="527" y="1121"/>
              </a:cxn>
              <a:cxn ang="0">
                <a:pos x="771" y="1088"/>
              </a:cxn>
            </a:cxnLst>
            <a:rect l="0" t="0" r="r" b="b"/>
            <a:pathLst>
              <a:path w="2296" h="1469">
                <a:moveTo>
                  <a:pt x="771" y="1088"/>
                </a:moveTo>
                <a:lnTo>
                  <a:pt x="982" y="1061"/>
                </a:lnTo>
                <a:lnTo>
                  <a:pt x="1178" y="1034"/>
                </a:lnTo>
                <a:lnTo>
                  <a:pt x="1357" y="1012"/>
                </a:lnTo>
                <a:lnTo>
                  <a:pt x="1520" y="985"/>
                </a:lnTo>
                <a:lnTo>
                  <a:pt x="1666" y="957"/>
                </a:lnTo>
                <a:lnTo>
                  <a:pt x="1796" y="930"/>
                </a:lnTo>
                <a:lnTo>
                  <a:pt x="1916" y="897"/>
                </a:lnTo>
                <a:lnTo>
                  <a:pt x="2013" y="870"/>
                </a:lnTo>
                <a:lnTo>
                  <a:pt x="2100" y="832"/>
                </a:lnTo>
                <a:lnTo>
                  <a:pt x="2171" y="800"/>
                </a:lnTo>
                <a:lnTo>
                  <a:pt x="2220" y="756"/>
                </a:lnTo>
                <a:lnTo>
                  <a:pt x="2263" y="712"/>
                </a:lnTo>
                <a:lnTo>
                  <a:pt x="2285" y="669"/>
                </a:lnTo>
                <a:lnTo>
                  <a:pt x="2296" y="614"/>
                </a:lnTo>
                <a:lnTo>
                  <a:pt x="2290" y="560"/>
                </a:lnTo>
                <a:lnTo>
                  <a:pt x="2269" y="500"/>
                </a:lnTo>
                <a:lnTo>
                  <a:pt x="2241" y="457"/>
                </a:lnTo>
                <a:lnTo>
                  <a:pt x="2198" y="408"/>
                </a:lnTo>
                <a:lnTo>
                  <a:pt x="2144" y="364"/>
                </a:lnTo>
                <a:lnTo>
                  <a:pt x="2079" y="321"/>
                </a:lnTo>
                <a:lnTo>
                  <a:pt x="2008" y="277"/>
                </a:lnTo>
                <a:lnTo>
                  <a:pt x="1927" y="234"/>
                </a:lnTo>
                <a:lnTo>
                  <a:pt x="1769" y="157"/>
                </a:lnTo>
                <a:lnTo>
                  <a:pt x="1688" y="125"/>
                </a:lnTo>
                <a:lnTo>
                  <a:pt x="1612" y="92"/>
                </a:lnTo>
                <a:lnTo>
                  <a:pt x="1536" y="65"/>
                </a:lnTo>
                <a:lnTo>
                  <a:pt x="1476" y="43"/>
                </a:lnTo>
                <a:lnTo>
                  <a:pt x="1422" y="27"/>
                </a:lnTo>
                <a:lnTo>
                  <a:pt x="1384" y="10"/>
                </a:lnTo>
                <a:lnTo>
                  <a:pt x="1357" y="5"/>
                </a:lnTo>
                <a:lnTo>
                  <a:pt x="1346" y="0"/>
                </a:lnTo>
                <a:lnTo>
                  <a:pt x="1498" y="54"/>
                </a:lnTo>
                <a:lnTo>
                  <a:pt x="1655" y="119"/>
                </a:lnTo>
                <a:lnTo>
                  <a:pt x="1807" y="185"/>
                </a:lnTo>
                <a:lnTo>
                  <a:pt x="1948" y="255"/>
                </a:lnTo>
                <a:lnTo>
                  <a:pt x="2013" y="288"/>
                </a:lnTo>
                <a:lnTo>
                  <a:pt x="2068" y="326"/>
                </a:lnTo>
                <a:lnTo>
                  <a:pt x="2122" y="364"/>
                </a:lnTo>
                <a:lnTo>
                  <a:pt x="2171" y="402"/>
                </a:lnTo>
                <a:lnTo>
                  <a:pt x="2209" y="440"/>
                </a:lnTo>
                <a:lnTo>
                  <a:pt x="2236" y="478"/>
                </a:lnTo>
                <a:lnTo>
                  <a:pt x="2252" y="522"/>
                </a:lnTo>
                <a:lnTo>
                  <a:pt x="2263" y="560"/>
                </a:lnTo>
                <a:lnTo>
                  <a:pt x="2258" y="598"/>
                </a:lnTo>
                <a:lnTo>
                  <a:pt x="2241" y="636"/>
                </a:lnTo>
                <a:lnTo>
                  <a:pt x="2214" y="669"/>
                </a:lnTo>
                <a:lnTo>
                  <a:pt x="2171" y="702"/>
                </a:lnTo>
                <a:lnTo>
                  <a:pt x="2122" y="729"/>
                </a:lnTo>
                <a:lnTo>
                  <a:pt x="2062" y="756"/>
                </a:lnTo>
                <a:lnTo>
                  <a:pt x="1997" y="778"/>
                </a:lnTo>
                <a:lnTo>
                  <a:pt x="1921" y="800"/>
                </a:lnTo>
                <a:lnTo>
                  <a:pt x="1834" y="821"/>
                </a:lnTo>
                <a:lnTo>
                  <a:pt x="1748" y="843"/>
                </a:lnTo>
                <a:lnTo>
                  <a:pt x="1552" y="876"/>
                </a:lnTo>
                <a:lnTo>
                  <a:pt x="1351" y="908"/>
                </a:lnTo>
                <a:lnTo>
                  <a:pt x="1134" y="941"/>
                </a:lnTo>
                <a:lnTo>
                  <a:pt x="923" y="968"/>
                </a:lnTo>
                <a:lnTo>
                  <a:pt x="716" y="995"/>
                </a:lnTo>
                <a:lnTo>
                  <a:pt x="521" y="1028"/>
                </a:lnTo>
                <a:lnTo>
                  <a:pt x="434" y="1044"/>
                </a:lnTo>
                <a:lnTo>
                  <a:pt x="353" y="1066"/>
                </a:lnTo>
                <a:lnTo>
                  <a:pt x="277" y="1082"/>
                </a:lnTo>
                <a:lnTo>
                  <a:pt x="206" y="1104"/>
                </a:lnTo>
                <a:lnTo>
                  <a:pt x="147" y="1126"/>
                </a:lnTo>
                <a:lnTo>
                  <a:pt x="92" y="1148"/>
                </a:lnTo>
                <a:lnTo>
                  <a:pt x="54" y="1175"/>
                </a:lnTo>
                <a:lnTo>
                  <a:pt x="22" y="1202"/>
                </a:lnTo>
                <a:lnTo>
                  <a:pt x="6" y="1229"/>
                </a:lnTo>
                <a:lnTo>
                  <a:pt x="0" y="1262"/>
                </a:lnTo>
                <a:lnTo>
                  <a:pt x="11" y="1295"/>
                </a:lnTo>
                <a:lnTo>
                  <a:pt x="27" y="1327"/>
                </a:lnTo>
                <a:lnTo>
                  <a:pt x="54" y="1355"/>
                </a:lnTo>
                <a:lnTo>
                  <a:pt x="98" y="1382"/>
                </a:lnTo>
                <a:lnTo>
                  <a:pt x="141" y="1404"/>
                </a:lnTo>
                <a:lnTo>
                  <a:pt x="196" y="1425"/>
                </a:lnTo>
                <a:lnTo>
                  <a:pt x="261" y="1447"/>
                </a:lnTo>
                <a:lnTo>
                  <a:pt x="326" y="1469"/>
                </a:lnTo>
                <a:lnTo>
                  <a:pt x="266" y="1442"/>
                </a:lnTo>
                <a:lnTo>
                  <a:pt x="217" y="1414"/>
                </a:lnTo>
                <a:lnTo>
                  <a:pt x="174" y="1387"/>
                </a:lnTo>
                <a:lnTo>
                  <a:pt x="147" y="1360"/>
                </a:lnTo>
                <a:lnTo>
                  <a:pt x="125" y="1333"/>
                </a:lnTo>
                <a:lnTo>
                  <a:pt x="120" y="1306"/>
                </a:lnTo>
                <a:lnTo>
                  <a:pt x="125" y="1278"/>
                </a:lnTo>
                <a:lnTo>
                  <a:pt x="141" y="1257"/>
                </a:lnTo>
                <a:lnTo>
                  <a:pt x="174" y="1229"/>
                </a:lnTo>
                <a:lnTo>
                  <a:pt x="212" y="1208"/>
                </a:lnTo>
                <a:lnTo>
                  <a:pt x="272" y="1186"/>
                </a:lnTo>
                <a:lnTo>
                  <a:pt x="342" y="1164"/>
                </a:lnTo>
                <a:lnTo>
                  <a:pt x="423" y="1142"/>
                </a:lnTo>
                <a:lnTo>
                  <a:pt x="527" y="1121"/>
                </a:lnTo>
                <a:lnTo>
                  <a:pt x="641" y="1104"/>
                </a:lnTo>
                <a:lnTo>
                  <a:pt x="771" y="1088"/>
                </a:lnTo>
                <a:lnTo>
                  <a:pt x="771" y="1088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0"/>
                </a:schemeClr>
              </a:gs>
              <a:gs pos="50000">
                <a:schemeClr val="bg2">
                  <a:alpha val="10001"/>
                </a:schemeClr>
              </a:gs>
              <a:gs pos="100000">
                <a:schemeClr val="bg1">
                  <a:alpha val="0"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010199"/>
              </a:solidFill>
              <a:latin typeface="Verdana" pitchFamily="34" charset="0"/>
            </a:endParaRPr>
          </a:p>
        </p:txBody>
      </p:sp>
      <p:pic>
        <p:nvPicPr>
          <p:cNvPr id="1034" name="Picture 22" descr="ALICElogo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13738" y="0"/>
            <a:ext cx="8302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14"/>
        </a:buBlip>
        <a:defRPr sz="32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5"/>
        </a:buBlip>
        <a:defRPr sz="2800">
          <a:solidFill>
            <a:srgbClr val="0101EB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Blip>
          <a:blip r:embed="rId16"/>
        </a:buBlip>
        <a:defRPr sz="2400">
          <a:solidFill>
            <a:srgbClr val="6A6AFE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Blip>
          <a:blip r:embed="rId17"/>
        </a:buBlip>
        <a:defRPr sz="2000">
          <a:solidFill>
            <a:srgbClr val="8E8EFE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Blip>
          <a:blip r:embed="rId18"/>
        </a:buBlip>
        <a:defRPr sz="2000">
          <a:solidFill>
            <a:srgbClr val="CBCBFF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Beam</a:t>
            </a:r>
            <a:r>
              <a:rPr lang="it-IT" dirty="0" smtClean="0"/>
              <a:t>: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Preliminary results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85852" y="4077072"/>
            <a:ext cx="6858000" cy="88546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R. Santoro, 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 behalf of the SPD project</a:t>
            </a:r>
          </a:p>
          <a:p>
            <a:pPr algn="l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ITS upgrade meeting 29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/11/2010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0120"/>
          </a:xfrm>
        </p:spPr>
        <p:txBody>
          <a:bodyPr>
            <a:normAutofit/>
          </a:bodyPr>
          <a:lstStyle/>
          <a:p>
            <a:r>
              <a:rPr lang="it-IT" dirty="0" smtClean="0"/>
              <a:t>Cluster </a:t>
            </a:r>
            <a:r>
              <a:rPr lang="it-IT" dirty="0" err="1" smtClean="0"/>
              <a:t>size</a:t>
            </a:r>
            <a:r>
              <a:rPr lang="it-IT" dirty="0" smtClean="0"/>
              <a:t> VS </a:t>
            </a:r>
            <a:r>
              <a:rPr lang="it-IT" dirty="0" err="1" smtClean="0"/>
              <a:t>Angles</a:t>
            </a:r>
            <a:r>
              <a:rPr lang="it-IT" dirty="0" smtClean="0"/>
              <a:t> @ 3 </a:t>
            </a:r>
            <a:r>
              <a:rPr lang="it-IT" dirty="0" err="1" smtClean="0"/>
              <a:t>thresholds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7BBC-D0AB-4E69-93DA-F1BA814E71CB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10</a:t>
            </a:fld>
            <a:endParaRPr lang="it-IT"/>
          </a:p>
        </p:txBody>
      </p:sp>
      <p:grpSp>
        <p:nvGrpSpPr>
          <p:cNvPr id="6" name="Group 8"/>
          <p:cNvGrpSpPr/>
          <p:nvPr/>
        </p:nvGrpSpPr>
        <p:grpSpPr>
          <a:xfrm>
            <a:off x="4680520" y="903524"/>
            <a:ext cx="4427984" cy="3245556"/>
            <a:chOff x="4680520" y="1560552"/>
            <a:chExt cx="4427984" cy="3245556"/>
          </a:xfrm>
        </p:grpSpPr>
        <p:pic>
          <p:nvPicPr>
            <p:cNvPr id="28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477"/>
            <a:stretch/>
          </p:blipFill>
          <p:spPr>
            <a:xfrm>
              <a:off x="4680520" y="1560552"/>
              <a:ext cx="4427984" cy="3245556"/>
            </a:xfrm>
            <a:prstGeom prst="rect">
              <a:avLst/>
            </a:prstGeom>
          </p:spPr>
        </p:pic>
        <p:sp>
          <p:nvSpPr>
            <p:cNvPr id="29" name="TextBox 7"/>
            <p:cNvSpPr txBox="1"/>
            <p:nvPr/>
          </p:nvSpPr>
          <p:spPr>
            <a:xfrm>
              <a:off x="5292080" y="2712680"/>
              <a:ext cx="1440160" cy="58477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it-IT" sz="16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Preliminary</a:t>
              </a:r>
              <a:r>
                <a:rPr lang="it-IT" sz="16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:</a:t>
              </a:r>
            </a:p>
            <a:p>
              <a:pPr algn="ctr"/>
              <a:r>
                <a:rPr lang="it-IT" sz="1600" dirty="0">
                  <a:latin typeface="Tahoma" pitchFamily="34" charset="0"/>
                  <a:ea typeface="Tahoma" pitchFamily="34" charset="0"/>
                  <a:cs typeface="Tahoma" pitchFamily="34" charset="0"/>
                </a:rPr>
                <a:t>n</a:t>
              </a:r>
              <a:r>
                <a:rPr lang="it-IT" sz="16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o </a:t>
              </a:r>
              <a:r>
                <a:rPr lang="it-IT" sz="16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tracking</a:t>
              </a:r>
              <a:r>
                <a:rPr lang="it-IT" sz="16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endParaRPr lang="it-IT" sz="16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107504" y="980728"/>
            <a:ext cx="4392488" cy="2304256"/>
            <a:chOff x="179512" y="1196752"/>
            <a:chExt cx="4392488" cy="2304256"/>
          </a:xfrm>
        </p:grpSpPr>
        <p:sp>
          <p:nvSpPr>
            <p:cNvPr id="16" name="Rettangolo 15"/>
            <p:cNvSpPr/>
            <p:nvPr/>
          </p:nvSpPr>
          <p:spPr>
            <a:xfrm>
              <a:off x="179512" y="1196752"/>
              <a:ext cx="4392488" cy="230425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r="1283" b="6777"/>
            <a:stretch>
              <a:fillRect/>
            </a:stretch>
          </p:blipFill>
          <p:spPr bwMode="auto">
            <a:xfrm>
              <a:off x="215895" y="1844824"/>
              <a:ext cx="4320480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CasellaDiTesto 14"/>
            <p:cNvSpPr txBox="1"/>
            <p:nvPr/>
          </p:nvSpPr>
          <p:spPr>
            <a:xfrm>
              <a:off x="179512" y="1196752"/>
              <a:ext cx="43204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Epitaxial Sensor:</a:t>
              </a:r>
            </a:p>
            <a:p>
              <a:r>
                <a:rPr lang="en-US" sz="1600" smtClean="0">
                  <a:latin typeface="Times New Roman" pitchFamily="18" charset="0"/>
                  <a:cs typeface="Times New Roman" pitchFamily="18" charset="0"/>
                </a:rPr>
                <a:t>Sketch of pixels fired by tracks at different angles</a:t>
              </a:r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Gruppo 29"/>
          <p:cNvGrpSpPr/>
          <p:nvPr/>
        </p:nvGrpSpPr>
        <p:grpSpPr>
          <a:xfrm>
            <a:off x="107504" y="3636313"/>
            <a:ext cx="8856984" cy="3177062"/>
            <a:chOff x="107504" y="3636313"/>
            <a:chExt cx="8856984" cy="3177062"/>
          </a:xfrm>
        </p:grpSpPr>
        <p:grpSp>
          <p:nvGrpSpPr>
            <p:cNvPr id="33" name="Gruppo 32"/>
            <p:cNvGrpSpPr/>
            <p:nvPr/>
          </p:nvGrpSpPr>
          <p:grpSpPr>
            <a:xfrm>
              <a:off x="107504" y="3636313"/>
              <a:ext cx="8676456" cy="3177062"/>
              <a:chOff x="107504" y="3636313"/>
              <a:chExt cx="8676456" cy="3177062"/>
            </a:xfrm>
          </p:grpSpPr>
          <p:grpSp>
            <p:nvGrpSpPr>
              <p:cNvPr id="22" name="Group 12"/>
              <p:cNvGrpSpPr/>
              <p:nvPr/>
            </p:nvGrpSpPr>
            <p:grpSpPr>
              <a:xfrm>
                <a:off x="107504" y="3636313"/>
                <a:ext cx="4392488" cy="3177062"/>
                <a:chOff x="35496" y="1751579"/>
                <a:chExt cx="4392488" cy="3177062"/>
              </a:xfrm>
            </p:grpSpPr>
            <p:pic>
              <p:nvPicPr>
                <p:cNvPr id="23" name="Picture 10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 r="7185"/>
                <a:stretch/>
              </p:blipFill>
              <p:spPr>
                <a:xfrm>
                  <a:off x="35496" y="1830014"/>
                  <a:ext cx="4176464" cy="3098627"/>
                </a:xfrm>
                <a:prstGeom prst="rect">
                  <a:avLst/>
                </a:prstGeom>
              </p:spPr>
            </p:pic>
            <p:sp>
              <p:nvSpPr>
                <p:cNvPr id="24" name="TextBox 11"/>
                <p:cNvSpPr txBox="1"/>
                <p:nvPr/>
              </p:nvSpPr>
              <p:spPr>
                <a:xfrm>
                  <a:off x="2915816" y="1751579"/>
                  <a:ext cx="1512168" cy="584775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600" dirty="0" err="1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Preliminary</a:t>
                  </a:r>
                  <a:r>
                    <a:rPr lang="it-IT" sz="1600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:</a:t>
                  </a:r>
                </a:p>
                <a:p>
                  <a:pPr algn="ctr"/>
                  <a:r>
                    <a:rPr lang="it-IT" sz="1600" dirty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n</a:t>
                  </a:r>
                  <a:r>
                    <a:rPr lang="it-IT" sz="1600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o </a:t>
                  </a:r>
                  <a:r>
                    <a:rPr lang="it-IT" sz="1600" dirty="0" err="1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tracking</a:t>
                  </a:r>
                  <a:endParaRPr lang="it-IT" sz="1600" dirty="0"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  <p:sp>
            <p:nvSpPr>
              <p:cNvPr id="26" name="CasellaDiTesto 25"/>
              <p:cNvSpPr txBox="1"/>
              <p:nvPr/>
            </p:nvSpPr>
            <p:spPr>
              <a:xfrm>
                <a:off x="4355976" y="4212377"/>
                <a:ext cx="442798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3D Sensor:</a:t>
                </a:r>
              </a:p>
              <a:p>
                <a:r>
                  <a:rPr lang="en-US" sz="1600" smtClean="0">
                    <a:latin typeface="Times New Roman" pitchFamily="18" charset="0"/>
                    <a:cs typeface="Times New Roman" pitchFamily="18" charset="0"/>
                  </a:rPr>
                  <a:t>Sketch of tracks inside the sensor at different angles</a:t>
                </a:r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55976" y="4797152"/>
              <a:ext cx="4608512" cy="1992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Telescope alignment: strategy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340C-5A2E-43C1-85FF-D2569B285303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6" name="Segnaposto contenuto 5"/>
          <p:cNvSpPr txBox="1">
            <a:spLocks/>
          </p:cNvSpPr>
          <p:nvPr/>
        </p:nvSpPr>
        <p:spPr>
          <a:xfrm>
            <a:off x="395536" y="1268760"/>
            <a:ext cx="8280920" cy="482453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Track Selection: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Mask of noisy pixels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Clean event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sample: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event with one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hit in each plane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Preliminary alignment </a:t>
            </a:r>
            <a:r>
              <a:rPr lang="en-US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(first results in the next slides)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Residuals without fit for the tracking stations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Plane distance in each tracking station ≈ 1cm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Tracks with small angles (less than 1</a:t>
            </a:r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Multiple scattering negligible </a:t>
            </a:r>
          </a:p>
          <a:p>
            <a:pPr marL="1188720" lvl="2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Tracks at 350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188720" lvl="2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low material budget (≈1X</a:t>
            </a:r>
            <a:r>
              <a:rPr lang="en-US" sz="26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per layer)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Very clean samples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en-US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Final alignment </a:t>
            </a:r>
            <a:r>
              <a:rPr lang="en-US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(on-going)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Residuals in each plane with the fit of the track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Fit with all the points with the exclusion of the plane which has to be aligned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Iterative procedure for all the planes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Plots for the preliminary alignment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340C-5A2E-43C1-85FF-D2569B285303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15" name="Segnaposto contenuto 5"/>
          <p:cNvSpPr txBox="1">
            <a:spLocks/>
          </p:cNvSpPr>
          <p:nvPr/>
        </p:nvSpPr>
        <p:spPr>
          <a:xfrm>
            <a:off x="395536" y="1268760"/>
            <a:ext cx="8280920" cy="151216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Residual used to estimate the preliminary misalignment for the first tracking station 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 preliminary shifts found for each plane are less than 1 mm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432048" y="3140968"/>
            <a:ext cx="3923928" cy="3002850"/>
            <a:chOff x="179512" y="3501008"/>
            <a:chExt cx="3923928" cy="300285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3501008"/>
              <a:ext cx="3923928" cy="2734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CasellaDiTesto 17"/>
            <p:cNvSpPr txBox="1"/>
            <p:nvPr/>
          </p:nvSpPr>
          <p:spPr>
            <a:xfrm>
              <a:off x="683568" y="6165304"/>
              <a:ext cx="294503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1600" dirty="0" smtClean="0">
                  <a:latin typeface="Times New Roman" pitchFamily="18" charset="0"/>
                  <a:cs typeface="Times New Roman" pitchFamily="18" charset="0"/>
                </a:rPr>
                <a:t>Xclus0 – Xclus1distribution (cm)</a:t>
              </a:r>
              <a:endParaRPr lang="en-US" sz="16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1907704" y="4149080"/>
              <a:ext cx="2088232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Preliminary misalignment :</a:t>
              </a:r>
            </a:p>
            <a:p>
              <a:pPr algn="ctr"/>
              <a:r>
                <a:rPr lang="en-US" dirty="0" smtClean="0"/>
                <a:t>2 chips and 260 µm</a:t>
              </a:r>
              <a:endParaRPr lang="en-US" dirty="0"/>
            </a:p>
          </p:txBody>
        </p:sp>
      </p:grpSp>
      <p:grpSp>
        <p:nvGrpSpPr>
          <p:cNvPr id="20" name="Gruppo 19"/>
          <p:cNvGrpSpPr/>
          <p:nvPr/>
        </p:nvGrpSpPr>
        <p:grpSpPr>
          <a:xfrm>
            <a:off x="4536504" y="3140968"/>
            <a:ext cx="3995936" cy="3074858"/>
            <a:chOff x="4283968" y="3284984"/>
            <a:chExt cx="3995936" cy="3074858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3968" y="3284984"/>
              <a:ext cx="3995936" cy="2789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CasellaDiTesto 21"/>
            <p:cNvSpPr txBox="1"/>
            <p:nvPr/>
          </p:nvSpPr>
          <p:spPr>
            <a:xfrm>
              <a:off x="6372200" y="3933056"/>
              <a:ext cx="1872208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Preliminary misalignment: </a:t>
              </a:r>
            </a:p>
            <a:p>
              <a:pPr algn="ctr"/>
              <a:r>
                <a:rPr lang="en-US" dirty="0" smtClean="0"/>
                <a:t>665 µm</a:t>
              </a:r>
              <a:endParaRPr lang="en-US" dirty="0"/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4874953" y="6021288"/>
              <a:ext cx="293740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1600" dirty="0" smtClean="0">
                  <a:latin typeface="Times New Roman" pitchFamily="18" charset="0"/>
                  <a:cs typeface="Times New Roman" pitchFamily="18" charset="0"/>
                </a:rPr>
                <a:t>Yclus0 – Yclus1distribution (cm)</a:t>
              </a:r>
              <a:endParaRPr lang="en-US" sz="16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next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340C-5A2E-43C1-85FF-D2569B285303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11560" y="6375608"/>
            <a:ext cx="1981200" cy="365760"/>
          </a:xfrm>
        </p:spPr>
        <p:txBody>
          <a:bodyPr/>
          <a:lstStyle/>
          <a:p>
            <a:fld id="{6C7A4B99-23A6-402C-96F1-FB21B0A14B57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6" name="Segnaposto contenuto 5"/>
          <p:cNvSpPr txBox="1">
            <a:spLocks/>
          </p:cNvSpPr>
          <p:nvPr/>
        </p:nvSpPr>
        <p:spPr>
          <a:xfrm>
            <a:off x="467544" y="1340768"/>
            <a:ext cx="8208912" cy="278586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Alignment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Cluster studies with track selection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Efficiency studies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Precision studies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Simulation needed to estimate the telescope tracking precision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spares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340C-5A2E-43C1-85FF-D2569B285303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340C-5A2E-43C1-85FF-D2569B285303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15</a:t>
            </a:fld>
            <a:endParaRPr lang="it-IT"/>
          </a:p>
        </p:txBody>
      </p:sp>
      <p:graphicFrame>
        <p:nvGraphicFramePr>
          <p:cNvPr id="7" name="Grafico 6"/>
          <p:cNvGraphicFramePr/>
          <p:nvPr/>
        </p:nvGraphicFramePr>
        <p:xfrm>
          <a:off x="251520" y="37890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/>
          <p:nvPr/>
        </p:nvGraphicFramePr>
        <p:xfrm>
          <a:off x="4427984" y="12687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7452320" y="1268760"/>
            <a:ext cx="113364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latin typeface="Times New Roman" pitchFamily="18" charset="0"/>
                <a:cs typeface="Times New Roman" pitchFamily="18" charset="0"/>
              </a:rPr>
              <a:t>Epi</a:t>
            </a:r>
            <a:r>
              <a:rPr lang="it-IT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b="1" dirty="0" err="1" smtClean="0">
                <a:latin typeface="Times New Roman" pitchFamily="18" charset="0"/>
                <a:cs typeface="Times New Roman" pitchFamily="18" charset="0"/>
              </a:rPr>
              <a:t>sensor</a:t>
            </a:r>
            <a:endParaRPr lang="it-IT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1600" b="1" dirty="0" smtClean="0">
                <a:latin typeface="Times New Roman" pitchFamily="18" charset="0"/>
                <a:cs typeface="Times New Roman" pitchFamily="18" charset="0"/>
              </a:rPr>
              <a:t>Bias = 18V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059832" y="4005064"/>
            <a:ext cx="113364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latin typeface="Times New Roman" pitchFamily="18" charset="0"/>
                <a:cs typeface="Times New Roman" pitchFamily="18" charset="0"/>
              </a:rPr>
              <a:t>3D </a:t>
            </a:r>
            <a:r>
              <a:rPr lang="it-IT" sz="1600" b="1" dirty="0" err="1" smtClean="0">
                <a:latin typeface="Times New Roman" pitchFamily="18" charset="0"/>
                <a:cs typeface="Times New Roman" pitchFamily="18" charset="0"/>
              </a:rPr>
              <a:t>sensor</a:t>
            </a:r>
            <a:endParaRPr lang="it-IT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1600" b="1" dirty="0" smtClean="0">
                <a:latin typeface="Times New Roman" pitchFamily="18" charset="0"/>
                <a:cs typeface="Times New Roman" pitchFamily="18" charset="0"/>
              </a:rPr>
              <a:t>Bias = 16V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On-Line efficiency VS angles</a:t>
            </a:r>
            <a:endParaRPr lang="en-US" dirty="0"/>
          </a:p>
        </p:txBody>
      </p:sp>
      <p:sp>
        <p:nvSpPr>
          <p:cNvPr id="12" name="Segnaposto contenuto 5"/>
          <p:cNvSpPr txBox="1">
            <a:spLocks/>
          </p:cNvSpPr>
          <p:nvPr/>
        </p:nvSpPr>
        <p:spPr>
          <a:xfrm>
            <a:off x="179512" y="1772816"/>
            <a:ext cx="4104456" cy="127369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On-line measurements to monitor the data quality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Efficiency: events with at least 1 hit / triggered events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6006E-BA14-467D-8D75-87E10B1C657E}" type="slidenum">
              <a:rPr lang="it-IT" smtClean="0"/>
              <a:pPr/>
              <a:t>16</a:t>
            </a:fld>
            <a:endParaRPr lang="it-I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4953" t="28209" r="5793" b="41236"/>
          <a:stretch>
            <a:fillRect/>
          </a:stretch>
        </p:blipFill>
        <p:spPr bwMode="auto">
          <a:xfrm>
            <a:off x="467544" y="188640"/>
            <a:ext cx="842493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391" y="2618670"/>
            <a:ext cx="6614889" cy="4050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6006E-BA14-467D-8D75-87E10B1C657E}" type="slidenum">
              <a:rPr lang="it-IT" smtClean="0"/>
              <a:pPr/>
              <a:t>17</a:t>
            </a:fld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58325" cy="732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6006E-BA14-467D-8D75-87E10B1C657E}" type="slidenum">
              <a:rPr lang="it-IT" smtClean="0"/>
              <a:pPr/>
              <a:t>18</a:t>
            </a:fld>
            <a:endParaRPr lang="it-IT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861798"/>
            <a:ext cx="4644008" cy="3996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1"/>
            <a:ext cx="4930408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6006E-BA14-467D-8D75-87E10B1C657E}" type="slidenum">
              <a:rPr lang="it-IT" smtClean="0"/>
              <a:pPr/>
              <a:t>19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8800" cy="728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Outlook 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2DA0-A4B8-46F9-8DB7-DB49C9183F75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Setup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Condition</a:t>
            </a:r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next</a:t>
            </a:r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 condition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9567-D7E9-47A4-BFE8-F69357DC5E32}" type="datetime1">
              <a:rPr lang="it-IT" smtClean="0"/>
              <a:pPr/>
              <a:t>29/11/2010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457200" y="1291208"/>
            <a:ext cx="8229600" cy="487409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Beam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Positive beam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pions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protons), 350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/c, up to 10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particles/spill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spill duration is 46-49s with a flat top of ≈ 9 s (trigger rate ≈3KHz in the flat top)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Beam slot from 8/11 to 15/11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Telescope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 half-staves with crossing geometry (2 HS before and 2 HS after the test plane)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Estimated tracking precision ≈ 10µm both in x and y axis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Trigger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scintillators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(2 before and 2 after the telescope) to monitor the beam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FastOr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logic used for the read-out (1 hit per tracking plane)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Hybrid assemblies with the sensors flip-chip bonded to standard SPD FEE chip (AliceLhcb1)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Assembly ready to be used in the test beam: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3D Double-type-Column sensors, 250 µm thick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 epitaxial planar sensor, 110 µm thick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 planar sensor 300 µm thick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Devices Under Test (DUTs) at the same time for the measurements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Telescope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2DA0-A4B8-46F9-8DB7-DB49C9183F75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4</a:t>
            </a:fld>
            <a:endParaRPr lang="it-IT"/>
          </a:p>
        </p:txBody>
      </p:sp>
      <p:pic>
        <p:nvPicPr>
          <p:cNvPr id="1026" name="Picture 2" descr="C:\Users\Santoro\Desktop\doc_lavoro\SPD\testBeam2010\AnalisysTestBeam2010\Testbeam2010_photos - Copia\P1010031.jpg"/>
          <p:cNvPicPr>
            <a:picLocks noChangeAspect="1" noChangeArrowheads="1"/>
          </p:cNvPicPr>
          <p:nvPr/>
        </p:nvPicPr>
        <p:blipFill>
          <a:blip r:embed="rId2" cstate="print"/>
          <a:srcRect l="9912" t="8280" r="8310" b="8924"/>
          <a:stretch>
            <a:fillRect/>
          </a:stretch>
        </p:blipFill>
        <p:spPr bwMode="auto">
          <a:xfrm>
            <a:off x="4139952" y="2996952"/>
            <a:ext cx="4752528" cy="360040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912"/>
            <a:ext cx="4275121" cy="1992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5760640" cy="144016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Crossing geometry (pixel dimension 50x425µm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10µm of tracking precision in both x and y directions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Micrometric positioning:</a:t>
            </a:r>
            <a:endParaRPr lang="en-US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x-y movements for the tracking planes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x-y-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for the Device Under Test (DUT)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Connettore 2 14"/>
          <p:cNvCxnSpPr/>
          <p:nvPr/>
        </p:nvCxnSpPr>
        <p:spPr>
          <a:xfrm flipV="1">
            <a:off x="4283968" y="4077072"/>
            <a:ext cx="4104456" cy="504056"/>
          </a:xfrm>
          <a:prstGeom prst="straightConnector1">
            <a:avLst/>
          </a:prstGeom>
          <a:ln w="31750" cmpd="sng">
            <a:solidFill>
              <a:srgbClr val="FFFF00"/>
            </a:solidFill>
            <a:prstDash val="dashDot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 rot="21379950">
            <a:off x="7893523" y="3577260"/>
            <a:ext cx="873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>
                <a:solidFill>
                  <a:srgbClr val="FFFF00"/>
                </a:solidFill>
              </a:rPr>
              <a:t>Beam</a:t>
            </a:r>
            <a:endParaRPr lang="en-US" sz="2400" dirty="0">
              <a:solidFill>
                <a:srgbClr val="FFFF00"/>
              </a:solidFill>
            </a:endParaRPr>
          </a:p>
        </p:txBody>
      </p:sp>
      <p:grpSp>
        <p:nvGrpSpPr>
          <p:cNvPr id="26" name="Gruppo 25"/>
          <p:cNvGrpSpPr/>
          <p:nvPr/>
        </p:nvGrpSpPr>
        <p:grpSpPr>
          <a:xfrm>
            <a:off x="6084168" y="0"/>
            <a:ext cx="2893522" cy="4653136"/>
            <a:chOff x="6084168" y="0"/>
            <a:chExt cx="2893522" cy="4653136"/>
          </a:xfrm>
        </p:grpSpPr>
        <p:grpSp>
          <p:nvGrpSpPr>
            <p:cNvPr id="25" name="Gruppo 24"/>
            <p:cNvGrpSpPr/>
            <p:nvPr/>
          </p:nvGrpSpPr>
          <p:grpSpPr>
            <a:xfrm>
              <a:off x="6084168" y="188640"/>
              <a:ext cx="2874149" cy="4464496"/>
              <a:chOff x="6084168" y="188640"/>
              <a:chExt cx="2874149" cy="4464496"/>
            </a:xfrm>
          </p:grpSpPr>
          <p:pic>
            <p:nvPicPr>
              <p:cNvPr id="1028" name="Picture 4" descr="C:\Users\Santoro\Desktop\doc_lavoro\SPD\testBeam2010\AnalisysTestBeam2010\Testbeam2010_photos - Copia\P1010055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6582" b="11683"/>
              <a:stretch>
                <a:fillRect/>
              </a:stretch>
            </p:blipFill>
            <p:spPr bwMode="auto">
              <a:xfrm>
                <a:off x="6084168" y="188640"/>
                <a:ext cx="2874149" cy="227687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19" name="Freccia a destra con strisce 18"/>
              <p:cNvSpPr/>
              <p:nvPr/>
            </p:nvSpPr>
            <p:spPr>
              <a:xfrm rot="6810271">
                <a:off x="6355591" y="3029891"/>
                <a:ext cx="824880" cy="190453"/>
              </a:xfrm>
              <a:prstGeom prst="striped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ttangolo 19"/>
              <p:cNvSpPr/>
              <p:nvPr/>
            </p:nvSpPr>
            <p:spPr>
              <a:xfrm>
                <a:off x="6084168" y="3933056"/>
                <a:ext cx="504056" cy="72008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CasellaDiTesto 22"/>
            <p:cNvSpPr txBox="1"/>
            <p:nvPr/>
          </p:nvSpPr>
          <p:spPr>
            <a:xfrm>
              <a:off x="7071014" y="0"/>
              <a:ext cx="190667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dirty="0" err="1" smtClean="0"/>
                <a:t>Device</a:t>
              </a:r>
              <a:r>
                <a:rPr lang="it-IT" dirty="0" smtClean="0"/>
                <a:t> Under Test</a:t>
              </a:r>
              <a:endParaRPr lang="en-US" dirty="0"/>
            </a:p>
          </p:txBody>
        </p:sp>
      </p:grpSp>
      <p:grpSp>
        <p:nvGrpSpPr>
          <p:cNvPr id="27" name="Gruppo 26"/>
          <p:cNvGrpSpPr/>
          <p:nvPr/>
        </p:nvGrpSpPr>
        <p:grpSpPr>
          <a:xfrm>
            <a:off x="683568" y="4221088"/>
            <a:ext cx="4392488" cy="2592288"/>
            <a:chOff x="683568" y="4221088"/>
            <a:chExt cx="4392488" cy="2592288"/>
          </a:xfrm>
        </p:grpSpPr>
        <p:grpSp>
          <p:nvGrpSpPr>
            <p:cNvPr id="24" name="Gruppo 23"/>
            <p:cNvGrpSpPr/>
            <p:nvPr/>
          </p:nvGrpSpPr>
          <p:grpSpPr>
            <a:xfrm>
              <a:off x="683568" y="4221088"/>
              <a:ext cx="4392488" cy="2592288"/>
              <a:chOff x="683568" y="4221088"/>
              <a:chExt cx="4392488" cy="2592288"/>
            </a:xfrm>
          </p:grpSpPr>
          <p:pic>
            <p:nvPicPr>
              <p:cNvPr id="1027" name="Picture 3" descr="C:\Users\Santoro\Desktop\doc_lavoro\SPD\testBeam2010\AnalisysTestBeam2010\Testbeam2010_photos - Copia\p1010053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3217" t="11040" r="17521" b="20515"/>
              <a:stretch>
                <a:fillRect/>
              </a:stretch>
            </p:blipFill>
            <p:spPr bwMode="auto">
              <a:xfrm>
                <a:off x="683568" y="4708612"/>
                <a:ext cx="2846472" cy="210476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21" name="Freccia a destra con strisce 20"/>
              <p:cNvSpPr/>
              <p:nvPr/>
            </p:nvSpPr>
            <p:spPr>
              <a:xfrm rot="19515233">
                <a:off x="3643287" y="5150548"/>
                <a:ext cx="824880" cy="190453"/>
              </a:xfrm>
              <a:prstGeom prst="striped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ttangolo 16"/>
              <p:cNvSpPr/>
              <p:nvPr/>
            </p:nvSpPr>
            <p:spPr>
              <a:xfrm>
                <a:off x="4572000" y="4221088"/>
                <a:ext cx="504056" cy="72008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CasellaDiTesto 21"/>
            <p:cNvSpPr txBox="1"/>
            <p:nvPr/>
          </p:nvSpPr>
          <p:spPr>
            <a:xfrm>
              <a:off x="2195736" y="6309320"/>
              <a:ext cx="1604927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dirty="0" err="1" smtClean="0"/>
                <a:t>Tracking</a:t>
              </a:r>
              <a:r>
                <a:rPr lang="it-IT" dirty="0" smtClean="0"/>
                <a:t> </a:t>
              </a:r>
              <a:r>
                <a:rPr lang="it-IT" dirty="0" err="1" smtClean="0"/>
                <a:t>Planes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03232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First data …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7622"/>
          <a:stretch>
            <a:fillRect/>
          </a:stretch>
        </p:blipFill>
        <p:spPr bwMode="auto">
          <a:xfrm>
            <a:off x="4176539" y="3429001"/>
            <a:ext cx="4967461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B51E-3431-4FBF-8D46-5D43B5E1434A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9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1291208"/>
            <a:ext cx="3826768" cy="285787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days to finalize the set-up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Geometers, mechanics and cooling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couple of hours to see the beam for the first time and to align all the planes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 days for the measurements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the qualified assemblies has been tested: 2 3D, 2 epitaxial and one planar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 assemblies in the beam line at the same time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Freccia a destra con strisce 15"/>
          <p:cNvSpPr/>
          <p:nvPr/>
        </p:nvSpPr>
        <p:spPr>
          <a:xfrm rot="12701113">
            <a:off x="3480422" y="5431642"/>
            <a:ext cx="824880" cy="190453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ccia a destra con strisce 16"/>
          <p:cNvSpPr/>
          <p:nvPr/>
        </p:nvSpPr>
        <p:spPr>
          <a:xfrm rot="9008048">
            <a:off x="3556533" y="4053923"/>
            <a:ext cx="824880" cy="190453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sellaDiTesto 17"/>
          <p:cNvSpPr txBox="1"/>
          <p:nvPr/>
        </p:nvSpPr>
        <p:spPr>
          <a:xfrm>
            <a:off x="1115616" y="4509121"/>
            <a:ext cx="2448272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Beam</a:t>
            </a:r>
            <a:r>
              <a:rPr lang="it-IT" b="1" dirty="0" smtClean="0">
                <a:solidFill>
                  <a:srgbClr val="FF0000"/>
                </a:solidFill>
              </a:rPr>
              <a:t> Spot on the 2 </a:t>
            </a:r>
            <a:r>
              <a:rPr lang="it-IT" b="1" dirty="0" err="1" smtClean="0">
                <a:solidFill>
                  <a:srgbClr val="FF0000"/>
                </a:solidFill>
              </a:rPr>
              <a:t>tracking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stations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9" name="Gruppo 18"/>
          <p:cNvGrpSpPr/>
          <p:nvPr/>
        </p:nvGrpSpPr>
        <p:grpSpPr>
          <a:xfrm>
            <a:off x="3779912" y="44624"/>
            <a:ext cx="5184576" cy="5328593"/>
            <a:chOff x="3779912" y="44624"/>
            <a:chExt cx="5184576" cy="5328593"/>
          </a:xfrm>
        </p:grpSpPr>
        <p:sp>
          <p:nvSpPr>
            <p:cNvPr id="10" name="Rettangolo 9"/>
            <p:cNvSpPr/>
            <p:nvPr/>
          </p:nvSpPr>
          <p:spPr>
            <a:xfrm>
              <a:off x="4572000" y="4365105"/>
              <a:ext cx="576064" cy="100811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uppo 14"/>
            <p:cNvGrpSpPr/>
            <p:nvPr/>
          </p:nvGrpSpPr>
          <p:grpSpPr>
            <a:xfrm>
              <a:off x="3779912" y="44624"/>
              <a:ext cx="5184576" cy="3240360"/>
              <a:chOff x="3779912" y="44624"/>
              <a:chExt cx="5184576" cy="324036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4940" r="3426" b="4321"/>
              <a:stretch>
                <a:fillRect/>
              </a:stretch>
            </p:blipFill>
            <p:spPr bwMode="auto">
              <a:xfrm>
                <a:off x="3904878" y="260648"/>
                <a:ext cx="5059610" cy="3024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</p:pic>
          <p:sp>
            <p:nvSpPr>
              <p:cNvPr id="12" name="CasellaDiTesto 11"/>
              <p:cNvSpPr txBox="1"/>
              <p:nvPr/>
            </p:nvSpPr>
            <p:spPr>
              <a:xfrm>
                <a:off x="6264456" y="44624"/>
                <a:ext cx="242566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it-IT" b="1" dirty="0" err="1" smtClean="0">
                    <a:solidFill>
                      <a:srgbClr val="FF0000"/>
                    </a:solidFill>
                  </a:rPr>
                  <a:t>Beam</a:t>
                </a:r>
                <a:r>
                  <a:rPr lang="it-IT" b="1" dirty="0" smtClean="0">
                    <a:solidFill>
                      <a:srgbClr val="FF0000"/>
                    </a:solidFill>
                  </a:rPr>
                  <a:t> Spot on </a:t>
                </a:r>
                <a:r>
                  <a:rPr lang="it-IT" b="1" dirty="0" err="1" smtClean="0">
                    <a:solidFill>
                      <a:srgbClr val="FF0000"/>
                    </a:solidFill>
                  </a:rPr>
                  <a:t>DUTs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CasellaDiTesto 12"/>
              <p:cNvSpPr txBox="1"/>
              <p:nvPr/>
            </p:nvSpPr>
            <p:spPr>
              <a:xfrm>
                <a:off x="3779912" y="332656"/>
                <a:ext cx="1032655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it-IT" sz="1400" b="1" dirty="0" smtClean="0">
                    <a:solidFill>
                      <a:srgbClr val="FF0000"/>
                    </a:solidFill>
                  </a:rPr>
                  <a:t>3D-sensor</a:t>
                </a:r>
                <a:endParaRPr 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CasellaDiTesto 13"/>
              <p:cNvSpPr txBox="1"/>
              <p:nvPr/>
            </p:nvSpPr>
            <p:spPr>
              <a:xfrm>
                <a:off x="3819362" y="1772816"/>
                <a:ext cx="1055097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it-IT" sz="1400" b="1" dirty="0" err="1" smtClean="0">
                    <a:solidFill>
                      <a:srgbClr val="FF0000"/>
                    </a:solidFill>
                  </a:rPr>
                  <a:t>Epi-sensor</a:t>
                </a:r>
                <a:endParaRPr lang="en-US" sz="1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1" name="Freccia a destra con strisce 10"/>
            <p:cNvSpPr/>
            <p:nvPr/>
          </p:nvSpPr>
          <p:spPr>
            <a:xfrm rot="16361671">
              <a:off x="4418087" y="3534211"/>
              <a:ext cx="824880" cy="190453"/>
            </a:xfrm>
            <a:prstGeom prst="strip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90239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 measurements 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C24BA-1AA6-4B83-A443-56DF0AC663D6}" type="datetime1">
              <a:rPr lang="it-IT" smtClean="0"/>
              <a:pPr/>
              <a:t>29/11/2010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147248" cy="422602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 performances under study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Track Efficiency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Cluster size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Space accuracy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Bias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Threshold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Angle 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results will be compared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wrt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different sensor technologies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results will be compared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wrt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different thickness (300 and 200 µm ) of planar sensors from the previous beam tests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Some measurements with a planar sensor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300 µm thick) has been performed during this test as reference and cross check</a:t>
            </a:r>
          </a:p>
          <a:p>
            <a:pPr lvl="1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89856-1E07-424C-90C4-7E1A0EECCA2F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7</a:t>
            </a:fld>
            <a:endParaRPr lang="it-IT" dirty="0"/>
          </a:p>
        </p:txBody>
      </p:sp>
      <p:grpSp>
        <p:nvGrpSpPr>
          <p:cNvPr id="6" name="Gruppo 12"/>
          <p:cNvGrpSpPr/>
          <p:nvPr/>
        </p:nvGrpSpPr>
        <p:grpSpPr>
          <a:xfrm>
            <a:off x="4355976" y="332656"/>
            <a:ext cx="4572000" cy="2743200"/>
            <a:chOff x="4355976" y="188640"/>
            <a:chExt cx="4572000" cy="2743200"/>
          </a:xfrm>
        </p:grpSpPr>
        <p:graphicFrame>
          <p:nvGraphicFramePr>
            <p:cNvPr id="8" name="Chart 3"/>
            <p:cNvGraphicFramePr/>
            <p:nvPr/>
          </p:nvGraphicFramePr>
          <p:xfrm>
            <a:off x="4355976" y="18864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2" name="CasellaDiTesto 11"/>
            <p:cNvSpPr txBox="1"/>
            <p:nvPr/>
          </p:nvSpPr>
          <p:spPr>
            <a:xfrm>
              <a:off x="7668344" y="1412776"/>
              <a:ext cx="1172116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1600" b="1" dirty="0" err="1" smtClean="0">
                  <a:latin typeface="Times New Roman" pitchFamily="18" charset="0"/>
                  <a:cs typeface="Times New Roman" pitchFamily="18" charset="0"/>
                </a:rPr>
                <a:t>Epi</a:t>
              </a:r>
              <a:r>
                <a:rPr lang="it-IT" sz="16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it-IT" sz="1600" b="1" dirty="0" err="1" smtClean="0">
                  <a:latin typeface="Times New Roman" pitchFamily="18" charset="0"/>
                  <a:cs typeface="Times New Roman" pitchFamily="18" charset="0"/>
                </a:rPr>
                <a:t>sensor</a:t>
              </a:r>
              <a:endParaRPr lang="it-IT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it-IT" sz="1600" b="1" dirty="0" smtClean="0">
                  <a:latin typeface="Times New Roman" pitchFamily="18" charset="0"/>
                  <a:cs typeface="Times New Roman" pitchFamily="18" charset="0"/>
                </a:rPr>
                <a:t>Bias = 18V</a:t>
              </a:r>
              <a:endParaRPr 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Titolo 1"/>
          <p:cNvSpPr>
            <a:spLocks noGrp="1"/>
          </p:cNvSpPr>
          <p:nvPr>
            <p:ph type="title"/>
          </p:nvPr>
        </p:nvSpPr>
        <p:spPr>
          <a:xfrm>
            <a:off x="241176" y="404664"/>
            <a:ext cx="8003232" cy="594320"/>
          </a:xfrm>
        </p:spPr>
        <p:txBody>
          <a:bodyPr>
            <a:normAutofit/>
          </a:bodyPr>
          <a:lstStyle/>
          <a:p>
            <a:r>
              <a:rPr lang="en-US" dirty="0" smtClean="0"/>
              <a:t>On-Line efficiency</a:t>
            </a:r>
            <a:endParaRPr lang="en-US" dirty="0"/>
          </a:p>
        </p:txBody>
      </p:sp>
      <p:sp>
        <p:nvSpPr>
          <p:cNvPr id="13" name="Segnaposto contenuto 5"/>
          <p:cNvSpPr txBox="1">
            <a:spLocks/>
          </p:cNvSpPr>
          <p:nvPr/>
        </p:nvSpPr>
        <p:spPr>
          <a:xfrm>
            <a:off x="179512" y="1219200"/>
            <a:ext cx="4104456" cy="213779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On-line measurements to monitor the data quality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Efficiency: events with at least 1 hit / triggered events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 interests is in the trend. The absolute value has to be corrected (i.e. alignments are not taken into account)</a:t>
            </a:r>
            <a:endParaRPr kumimoji="0" lang="en-US" sz="26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18" name="Gruppo 17"/>
          <p:cNvGrpSpPr/>
          <p:nvPr/>
        </p:nvGrpSpPr>
        <p:grpSpPr>
          <a:xfrm>
            <a:off x="323528" y="3429000"/>
            <a:ext cx="4572000" cy="2743200"/>
            <a:chOff x="323528" y="3429000"/>
            <a:chExt cx="4572000" cy="2743200"/>
          </a:xfrm>
        </p:grpSpPr>
        <p:graphicFrame>
          <p:nvGraphicFramePr>
            <p:cNvPr id="15" name="Grafico 14"/>
            <p:cNvGraphicFramePr/>
            <p:nvPr/>
          </p:nvGraphicFramePr>
          <p:xfrm>
            <a:off x="323528" y="34290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6" name="CasellaDiTesto 15"/>
            <p:cNvSpPr txBox="1"/>
            <p:nvPr/>
          </p:nvSpPr>
          <p:spPr>
            <a:xfrm>
              <a:off x="3707904" y="4869160"/>
              <a:ext cx="113364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1600" b="1" dirty="0" smtClean="0">
                  <a:latin typeface="Times New Roman" pitchFamily="18" charset="0"/>
                  <a:cs typeface="Times New Roman" pitchFamily="18" charset="0"/>
                </a:rPr>
                <a:t>3D </a:t>
              </a:r>
              <a:r>
                <a:rPr lang="it-IT" sz="1600" b="1" dirty="0" err="1" smtClean="0">
                  <a:latin typeface="Times New Roman" pitchFamily="18" charset="0"/>
                  <a:cs typeface="Times New Roman" pitchFamily="18" charset="0"/>
                </a:rPr>
                <a:t>sensor</a:t>
              </a:r>
              <a:endParaRPr lang="it-IT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it-IT" sz="1600" b="1" dirty="0" smtClean="0">
                  <a:latin typeface="Times New Roman" pitchFamily="18" charset="0"/>
                  <a:cs typeface="Times New Roman" pitchFamily="18" charset="0"/>
                </a:rPr>
                <a:t>Bias = 16V</a:t>
              </a:r>
              <a:endParaRPr 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CasellaDiTesto 16"/>
          <p:cNvSpPr txBox="1"/>
          <p:nvPr/>
        </p:nvSpPr>
        <p:spPr>
          <a:xfrm>
            <a:off x="5004048" y="4077072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looks like the epitaxial sensor has a smaller plateau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plot for the 3D ends at 180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(the minimum threshold for this sensor)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54360"/>
          </a:xfrm>
        </p:spPr>
        <p:txBody>
          <a:bodyPr>
            <a:normAutofit/>
          </a:bodyPr>
          <a:lstStyle/>
          <a:p>
            <a:r>
              <a:rPr lang="it-IT" sz="2800" dirty="0" smtClean="0"/>
              <a:t>Cluster </a:t>
            </a:r>
            <a:r>
              <a:rPr lang="it-IT" sz="2800" dirty="0" err="1" smtClean="0"/>
              <a:t>size</a:t>
            </a:r>
            <a:r>
              <a:rPr lang="it-IT" sz="2800" dirty="0" smtClean="0"/>
              <a:t>: </a:t>
            </a:r>
            <a:br>
              <a:rPr lang="it-IT" sz="2800" dirty="0" smtClean="0"/>
            </a:br>
            <a:r>
              <a:rPr lang="it-IT" sz="2800" dirty="0" err="1" smtClean="0"/>
              <a:t>minTH</a:t>
            </a:r>
            <a:r>
              <a:rPr lang="it-IT" sz="2800" dirty="0" smtClean="0"/>
              <a:t> and 0° </a:t>
            </a:r>
            <a:r>
              <a:rPr lang="it-IT" sz="2800" dirty="0" err="1" smtClean="0"/>
              <a:t>tracks</a:t>
            </a:r>
            <a:endParaRPr lang="en-US" sz="28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7BBC-D0AB-4E69-93DA-F1BA814E71CB}" type="datetime1">
              <a:rPr lang="it-IT" smtClean="0"/>
              <a:pPr/>
              <a:t>29/11/2010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ITS upgrade meeting 29/11/2010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8</a:t>
            </a:fld>
            <a:endParaRPr lang="it-IT"/>
          </a:p>
        </p:txBody>
      </p:sp>
      <p:grpSp>
        <p:nvGrpSpPr>
          <p:cNvPr id="25" name="Gruppo 24"/>
          <p:cNvGrpSpPr/>
          <p:nvPr/>
        </p:nvGrpSpPr>
        <p:grpSpPr>
          <a:xfrm>
            <a:off x="4283968" y="1032991"/>
            <a:ext cx="4680520" cy="2756049"/>
            <a:chOff x="4283968" y="836712"/>
            <a:chExt cx="4680520" cy="2756049"/>
          </a:xfrm>
        </p:grpSpPr>
        <p:grpSp>
          <p:nvGrpSpPr>
            <p:cNvPr id="14" name="Group 9"/>
            <p:cNvGrpSpPr/>
            <p:nvPr/>
          </p:nvGrpSpPr>
          <p:grpSpPr>
            <a:xfrm>
              <a:off x="4283968" y="836712"/>
              <a:ext cx="4680520" cy="2736304"/>
              <a:chOff x="3994562" y="836712"/>
              <a:chExt cx="4680520" cy="2736304"/>
            </a:xfrm>
          </p:grpSpPr>
          <p:pic>
            <p:nvPicPr>
              <p:cNvPr id="15" name="Picture 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r="8596"/>
              <a:stretch>
                <a:fillRect/>
              </a:stretch>
            </p:blipFill>
            <p:spPr>
              <a:xfrm>
                <a:off x="3994562" y="836712"/>
                <a:ext cx="4608512" cy="2736304"/>
              </a:xfrm>
              <a:prstGeom prst="rect">
                <a:avLst/>
              </a:prstGeom>
            </p:spPr>
          </p:pic>
          <p:sp>
            <p:nvSpPr>
              <p:cNvPr id="16" name="TextBox 6"/>
              <p:cNvSpPr txBox="1"/>
              <p:nvPr/>
            </p:nvSpPr>
            <p:spPr>
              <a:xfrm>
                <a:off x="7162914" y="836712"/>
                <a:ext cx="1512168" cy="83099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it-IT" sz="1200" b="1" dirty="0" smtClean="0">
                    <a:solidFill>
                      <a:srgbClr val="FF0000"/>
                    </a:solidFill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3D </a:t>
                </a:r>
                <a:r>
                  <a:rPr lang="it-IT" sz="1200" b="1" dirty="0" err="1" smtClean="0">
                    <a:solidFill>
                      <a:srgbClr val="FF0000"/>
                    </a:solidFill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sensor</a:t>
                </a:r>
                <a:endParaRPr lang="it-IT" sz="1200" b="1" dirty="0" smtClean="0">
                  <a:solidFill>
                    <a:srgbClr val="FF0000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endParaRPr>
              </a:p>
              <a:p>
                <a:r>
                  <a:rPr lang="it-IT" sz="1200" b="1" dirty="0" smtClean="0">
                    <a:solidFill>
                      <a:srgbClr val="FF0000"/>
                    </a:solidFill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Bias = 16V</a:t>
                </a:r>
              </a:p>
              <a:p>
                <a:r>
                  <a:rPr lang="it-IT" sz="1200" b="1" dirty="0" smtClean="0">
                    <a:solidFill>
                      <a:srgbClr val="FF0000"/>
                    </a:solidFill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TH = 180 </a:t>
                </a:r>
                <a:r>
                  <a:rPr lang="it-IT" sz="1200" b="1" dirty="0" err="1" smtClean="0">
                    <a:solidFill>
                      <a:srgbClr val="FF0000"/>
                    </a:solidFill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Dac</a:t>
                </a:r>
                <a:endParaRPr lang="it-IT" sz="1200" b="1" dirty="0" smtClean="0">
                  <a:solidFill>
                    <a:srgbClr val="FF0000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endParaRPr>
              </a:p>
              <a:p>
                <a:r>
                  <a:rPr lang="it-IT" sz="1200" b="1" dirty="0" smtClean="0">
                    <a:solidFill>
                      <a:srgbClr val="FF0000"/>
                    </a:solidFill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no tracking</a:t>
                </a:r>
                <a:endParaRPr lang="it-IT" sz="1200" b="1" dirty="0">
                  <a:solidFill>
                    <a:srgbClr val="FF0000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20" name="CasellaDiTesto 19"/>
            <p:cNvSpPr txBox="1"/>
            <p:nvPr/>
          </p:nvSpPr>
          <p:spPr>
            <a:xfrm>
              <a:off x="8214343" y="3284984"/>
              <a:ext cx="534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 err="1" smtClean="0">
                  <a:latin typeface="Times New Roman" pitchFamily="18" charset="0"/>
                  <a:cs typeface="Times New Roman" pitchFamily="18" charset="0"/>
                </a:rPr>
                <a:t>Ncol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CasellaDiTesto 21"/>
            <p:cNvSpPr txBox="1"/>
            <p:nvPr/>
          </p:nvSpPr>
          <p:spPr>
            <a:xfrm rot="16200000">
              <a:off x="4132356" y="1276356"/>
              <a:ext cx="6110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 err="1" smtClean="0">
                  <a:latin typeface="Times New Roman" pitchFamily="18" charset="0"/>
                  <a:cs typeface="Times New Roman" pitchFamily="18" charset="0"/>
                </a:rPr>
                <a:t>Nrow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Gruppo 25"/>
          <p:cNvGrpSpPr/>
          <p:nvPr/>
        </p:nvGrpSpPr>
        <p:grpSpPr>
          <a:xfrm>
            <a:off x="4355976" y="3717032"/>
            <a:ext cx="4680520" cy="2900065"/>
            <a:chOff x="4283968" y="3789040"/>
            <a:chExt cx="4680520" cy="2900065"/>
          </a:xfrm>
        </p:grpSpPr>
        <p:pic>
          <p:nvPicPr>
            <p:cNvPr id="18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8569"/>
            <a:stretch>
              <a:fillRect/>
            </a:stretch>
          </p:blipFill>
          <p:spPr>
            <a:xfrm>
              <a:off x="4283968" y="3861048"/>
              <a:ext cx="4609886" cy="2736304"/>
            </a:xfrm>
            <a:prstGeom prst="rect">
              <a:avLst/>
            </a:prstGeom>
          </p:spPr>
        </p:pic>
        <p:sp>
          <p:nvSpPr>
            <p:cNvPr id="21" name="CasellaDiTesto 20"/>
            <p:cNvSpPr txBox="1"/>
            <p:nvPr/>
          </p:nvSpPr>
          <p:spPr>
            <a:xfrm>
              <a:off x="8100392" y="6381328"/>
              <a:ext cx="534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 err="1" smtClean="0">
                  <a:latin typeface="Times New Roman" pitchFamily="18" charset="0"/>
                  <a:cs typeface="Times New Roman" pitchFamily="18" charset="0"/>
                </a:rPr>
                <a:t>Ncol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CasellaDiTesto 22"/>
            <p:cNvSpPr txBox="1"/>
            <p:nvPr/>
          </p:nvSpPr>
          <p:spPr>
            <a:xfrm rot="16200000">
              <a:off x="4132356" y="4228684"/>
              <a:ext cx="6110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 err="1" smtClean="0">
                  <a:latin typeface="Times New Roman" pitchFamily="18" charset="0"/>
                  <a:cs typeface="Times New Roman" pitchFamily="18" charset="0"/>
                </a:rPr>
                <a:t>Nrow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6"/>
            <p:cNvSpPr txBox="1"/>
            <p:nvPr/>
          </p:nvSpPr>
          <p:spPr>
            <a:xfrm>
              <a:off x="7452320" y="3789040"/>
              <a:ext cx="1512168" cy="83099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it-IT" sz="1200" b="1" dirty="0" err="1" smtClean="0">
                  <a:solidFill>
                    <a:srgbClr val="FF0000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Epitaxial</a:t>
              </a:r>
              <a:r>
                <a:rPr lang="it-IT" sz="1200" b="1" dirty="0" smtClean="0">
                  <a:solidFill>
                    <a:srgbClr val="FF0000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</a:t>
              </a:r>
              <a:r>
                <a:rPr lang="it-IT" sz="1200" b="1" dirty="0" err="1" smtClean="0">
                  <a:solidFill>
                    <a:srgbClr val="FF0000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sensor</a:t>
              </a:r>
              <a:endParaRPr lang="it-IT" sz="1200" b="1" dirty="0" smtClean="0">
                <a:solidFill>
                  <a:srgbClr val="FF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endParaRPr>
            </a:p>
            <a:p>
              <a:r>
                <a:rPr lang="it-IT" sz="1200" b="1" dirty="0" smtClean="0">
                  <a:solidFill>
                    <a:srgbClr val="FF0000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Bias = 18V</a:t>
              </a:r>
            </a:p>
            <a:p>
              <a:r>
                <a:rPr lang="it-IT" sz="1200" b="1" dirty="0" smtClean="0">
                  <a:solidFill>
                    <a:srgbClr val="FF0000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TH = 200 </a:t>
              </a:r>
              <a:r>
                <a:rPr lang="it-IT" sz="1200" b="1" dirty="0" err="1" smtClean="0">
                  <a:solidFill>
                    <a:srgbClr val="FF0000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Dac</a:t>
              </a:r>
              <a:endParaRPr lang="it-IT" sz="1200" b="1" dirty="0" smtClean="0">
                <a:solidFill>
                  <a:srgbClr val="FF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endParaRPr>
            </a:p>
            <a:p>
              <a:r>
                <a:rPr lang="it-IT" sz="1200" b="1" dirty="0" smtClean="0">
                  <a:solidFill>
                    <a:srgbClr val="FF0000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no tracking</a:t>
              </a:r>
              <a:endParaRPr lang="it-IT" sz="1200" b="1" dirty="0">
                <a:solidFill>
                  <a:srgbClr val="FF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endParaRPr>
            </a:p>
          </p:txBody>
        </p:sp>
      </p:grpSp>
      <p:sp>
        <p:nvSpPr>
          <p:cNvPr id="6" name="Segnaposto contenuto 5"/>
          <p:cNvSpPr txBox="1">
            <a:spLocks/>
          </p:cNvSpPr>
          <p:nvPr/>
        </p:nvSpPr>
        <p:spPr>
          <a:xfrm>
            <a:off x="241176" y="1147192"/>
            <a:ext cx="4402832" cy="2281808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No track selection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10k events per each run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Noisy pixels masked (if pixel fired more than 20 times)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Selection of the events with one cluster per plane in the telescope</a:t>
            </a:r>
          </a:p>
        </p:txBody>
      </p:sp>
      <p:sp>
        <p:nvSpPr>
          <p:cNvPr id="42" name="CasellaDiTesto 41"/>
          <p:cNvSpPr txBox="1"/>
          <p:nvPr/>
        </p:nvSpPr>
        <p:spPr>
          <a:xfrm>
            <a:off x="215044" y="4941168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Pixel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dimension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051" y="5301208"/>
            <a:ext cx="3996917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Segnaposto contenuto 5"/>
          <p:cNvSpPr txBox="1">
            <a:spLocks/>
          </p:cNvSpPr>
          <p:nvPr/>
        </p:nvSpPr>
        <p:spPr>
          <a:xfrm>
            <a:off x="107504" y="3429000"/>
            <a:ext cx="4392488" cy="1152128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it-IT" sz="2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Almost</a:t>
            </a:r>
            <a:r>
              <a:rPr lang="it-IT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single and </a:t>
            </a:r>
            <a:r>
              <a:rPr lang="it-IT" sz="2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it-IT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cluster (≈ 97%):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3D = cl1 (≈ 82%) cl2 (≈ 15%)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it-IT" sz="2600" dirty="0" err="1" smtClean="0">
                <a:latin typeface="Times New Roman" pitchFamily="18" charset="0"/>
                <a:cs typeface="Times New Roman" pitchFamily="18" charset="0"/>
              </a:rPr>
              <a:t>Epi</a:t>
            </a:r>
            <a:r>
              <a:rPr lang="it-IT" sz="2600" dirty="0" smtClean="0">
                <a:latin typeface="Times New Roman" pitchFamily="18" charset="0"/>
                <a:cs typeface="Times New Roman" pitchFamily="18" charset="0"/>
              </a:rPr>
              <a:t> = cl1 (≈ 92%) cl2 (≈ 6%)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ITS upgrade meeting 29/11/2010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A4B99-23A6-402C-96F1-FB21B0A14B57}" type="slidenum">
              <a:rPr lang="it-IT" smtClean="0"/>
              <a:pPr/>
              <a:t>9</a:t>
            </a:fld>
            <a:endParaRPr lang="it-IT" dirty="0"/>
          </a:p>
        </p:txBody>
      </p:sp>
      <p:grpSp>
        <p:nvGrpSpPr>
          <p:cNvPr id="16" name="Gruppo 15"/>
          <p:cNvGrpSpPr/>
          <p:nvPr/>
        </p:nvGrpSpPr>
        <p:grpSpPr>
          <a:xfrm>
            <a:off x="323529" y="3140968"/>
            <a:ext cx="5330923" cy="3624720"/>
            <a:chOff x="323529" y="3140968"/>
            <a:chExt cx="5330923" cy="3624720"/>
          </a:xfrm>
        </p:grpSpPr>
        <p:grpSp>
          <p:nvGrpSpPr>
            <p:cNvPr id="7" name="Group 6"/>
            <p:cNvGrpSpPr/>
            <p:nvPr/>
          </p:nvGrpSpPr>
          <p:grpSpPr>
            <a:xfrm>
              <a:off x="395536" y="3140968"/>
              <a:ext cx="5258916" cy="3566391"/>
              <a:chOff x="1763688" y="2483808"/>
              <a:chExt cx="5258916" cy="3566391"/>
            </a:xfrm>
          </p:grpSpPr>
          <p:pic>
            <p:nvPicPr>
              <p:cNvPr id="25" name="Picture 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63688" y="2483808"/>
                <a:ext cx="5258916" cy="3566391"/>
              </a:xfrm>
              <a:prstGeom prst="rect">
                <a:avLst/>
              </a:prstGeom>
            </p:spPr>
          </p:pic>
          <p:sp>
            <p:nvSpPr>
              <p:cNvPr id="26" name="TextBox 5"/>
              <p:cNvSpPr txBox="1"/>
              <p:nvPr/>
            </p:nvSpPr>
            <p:spPr>
              <a:xfrm>
                <a:off x="5148064" y="2483808"/>
                <a:ext cx="1440160" cy="584775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6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p</a:t>
                </a:r>
                <a:r>
                  <a:rPr lang="it-IT" sz="16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reliminary</a:t>
                </a:r>
              </a:p>
              <a:p>
                <a:pPr algn="ctr"/>
                <a:r>
                  <a:rPr lang="it-IT" sz="16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n</a:t>
                </a:r>
                <a:r>
                  <a:rPr lang="it-IT" sz="16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 tracking</a:t>
                </a:r>
                <a:endParaRPr lang="it-IT" sz="16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14" name="CasellaDiTesto 13"/>
            <p:cNvSpPr txBox="1"/>
            <p:nvPr/>
          </p:nvSpPr>
          <p:spPr>
            <a:xfrm>
              <a:off x="3737380" y="6504078"/>
              <a:ext cx="144462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Threshold </a:t>
              </a:r>
              <a:r>
                <a:rPr lang="it-IT" sz="1100" b="1" dirty="0" smtClean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it-IT" sz="1100" b="1" dirty="0" err="1" smtClean="0">
                  <a:latin typeface="Times New Roman" pitchFamily="18" charset="0"/>
                  <a:cs typeface="Times New Roman" pitchFamily="18" charset="0"/>
                </a:rPr>
                <a:t>Dac</a:t>
              </a:r>
              <a:r>
                <a:rPr lang="it-IT" sz="11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it-IT" sz="1100" b="1" dirty="0" err="1" smtClean="0">
                  <a:latin typeface="Times New Roman" pitchFamily="18" charset="0"/>
                  <a:cs typeface="Times New Roman" pitchFamily="18" charset="0"/>
                </a:rPr>
                <a:t>unit</a:t>
              </a:r>
              <a:r>
                <a:rPr lang="it-IT" sz="1100" b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CasellaDiTesto 14"/>
            <p:cNvSpPr txBox="1"/>
            <p:nvPr/>
          </p:nvSpPr>
          <p:spPr>
            <a:xfrm rot="16200000">
              <a:off x="-157372" y="4125925"/>
              <a:ext cx="1223412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1100" b="1" dirty="0" err="1" smtClean="0">
                  <a:latin typeface="Times New Roman" pitchFamily="18" charset="0"/>
                  <a:cs typeface="Times New Roman" pitchFamily="18" charset="0"/>
                </a:rPr>
                <a:t>Mean</a:t>
              </a:r>
              <a:r>
                <a:rPr lang="it-IT" sz="1100" b="1" dirty="0" smtClean="0">
                  <a:latin typeface="Times New Roman" pitchFamily="18" charset="0"/>
                  <a:cs typeface="Times New Roman" pitchFamily="18" charset="0"/>
                </a:rPr>
                <a:t> cluster </a:t>
              </a:r>
              <a:r>
                <a:rPr lang="it-IT" sz="1100" b="1" dirty="0" err="1" smtClean="0">
                  <a:latin typeface="Times New Roman" pitchFamily="18" charset="0"/>
                  <a:cs typeface="Times New Roman" pitchFamily="18" charset="0"/>
                </a:rPr>
                <a:t>size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Cluster </a:t>
            </a:r>
            <a:r>
              <a:rPr lang="it-IT" dirty="0" err="1" smtClean="0"/>
              <a:t>size</a:t>
            </a:r>
            <a:r>
              <a:rPr lang="it-IT" dirty="0" smtClean="0"/>
              <a:t> VS </a:t>
            </a:r>
            <a:r>
              <a:rPr lang="it-IT" dirty="0" err="1" smtClean="0"/>
              <a:t>thresolds</a:t>
            </a:r>
            <a:r>
              <a:rPr lang="it-IT" dirty="0" smtClean="0"/>
              <a:t> @ 0° </a:t>
            </a:r>
            <a:r>
              <a:rPr lang="it-IT" dirty="0" err="1" smtClean="0"/>
              <a:t>tracks</a:t>
            </a:r>
            <a:endParaRPr lang="en-US" dirty="0"/>
          </a:p>
        </p:txBody>
      </p:sp>
      <p:sp>
        <p:nvSpPr>
          <p:cNvPr id="6" name="Segnaposto contenuto 5"/>
          <p:cNvSpPr txBox="1">
            <a:spLocks/>
          </p:cNvSpPr>
          <p:nvPr/>
        </p:nvSpPr>
        <p:spPr>
          <a:xfrm>
            <a:off x="241176" y="1291208"/>
            <a:ext cx="8363272" cy="1705744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No track selection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10k events per each run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Noisy pixels masked (if pixel fired more than 20 times)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Selection of the events with one cluster per plane of the telescope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652120" y="407707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MinTh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180 DAC</a:t>
            </a:r>
          </a:p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EPI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MinTh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= 200 DAC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Connettore 2 11"/>
          <p:cNvCxnSpPr/>
          <p:nvPr/>
        </p:nvCxnSpPr>
        <p:spPr>
          <a:xfrm rot="10800000">
            <a:off x="4499992" y="3933056"/>
            <a:ext cx="1152128" cy="36004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rot="10800000" flipV="1">
            <a:off x="5148064" y="4581128"/>
            <a:ext cx="504056" cy="3600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tellite">
  <a:themeElements>
    <a:clrScheme name="Satellit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atellit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atellit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aga2003">
  <a:themeElements>
    <a:clrScheme name="praga2003 10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3366CC"/>
      </a:hlink>
      <a:folHlink>
        <a:srgbClr val="FFCC66"/>
      </a:folHlink>
    </a:clrScheme>
    <a:fontScheme name="praga2003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aga2003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ga2003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10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3366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praga2003">
  <a:themeElements>
    <a:clrScheme name="praga2003 10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3366CC"/>
      </a:hlink>
      <a:folHlink>
        <a:srgbClr val="FFCC66"/>
      </a:folHlink>
    </a:clrScheme>
    <a:fontScheme name="praga2003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aga2003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ga2003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ga2003 10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3366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7668</TotalTime>
  <Words>994</Words>
  <Application>Microsoft Office PowerPoint</Application>
  <PresentationFormat>Presentazione su schermo (4:3)</PresentationFormat>
  <Paragraphs>204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19</vt:i4>
      </vt:variant>
    </vt:vector>
  </HeadingPairs>
  <TitlesOfParts>
    <vt:vector size="23" baseType="lpstr">
      <vt:lpstr>Satellite</vt:lpstr>
      <vt:lpstr>praga2003</vt:lpstr>
      <vt:lpstr>Custom Design</vt:lpstr>
      <vt:lpstr>1_praga2003</vt:lpstr>
      <vt:lpstr>Test Beam:  Preliminary results</vt:lpstr>
      <vt:lpstr>Outlook </vt:lpstr>
      <vt:lpstr>Test beam condition</vt:lpstr>
      <vt:lpstr>Telescope</vt:lpstr>
      <vt:lpstr>First data …</vt:lpstr>
      <vt:lpstr>Test Beam measurements </vt:lpstr>
      <vt:lpstr>On-Line efficiency</vt:lpstr>
      <vt:lpstr>Cluster size:  minTH and 0° tracks</vt:lpstr>
      <vt:lpstr>Cluster size VS thresolds @ 0° tracks</vt:lpstr>
      <vt:lpstr>Cluster size VS Angles @ 3 thresholds</vt:lpstr>
      <vt:lpstr>Telescope alignment: strategy</vt:lpstr>
      <vt:lpstr>Plots for the preliminary alignment</vt:lpstr>
      <vt:lpstr>What next</vt:lpstr>
      <vt:lpstr>spares</vt:lpstr>
      <vt:lpstr>On-Line efficiency VS angles</vt:lpstr>
      <vt:lpstr>Diapositiva 16</vt:lpstr>
      <vt:lpstr>Diapositiva 17</vt:lpstr>
      <vt:lpstr>Diapositiva 18</vt:lpstr>
      <vt:lpstr>Diapositiva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Detector re-commissioning and upcoming data-takings</dc:title>
  <dc:creator>Santoro</dc:creator>
  <cp:lastModifiedBy>Santoro</cp:lastModifiedBy>
  <cp:revision>739</cp:revision>
  <dcterms:created xsi:type="dcterms:W3CDTF">2009-06-16T15:41:58Z</dcterms:created>
  <dcterms:modified xsi:type="dcterms:W3CDTF">2010-11-29T13:04:26Z</dcterms:modified>
</cp:coreProperties>
</file>