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942" r:id="rId2"/>
    <p:sldId id="1088" r:id="rId3"/>
    <p:sldId id="1102" r:id="rId4"/>
    <p:sldId id="289" r:id="rId5"/>
    <p:sldId id="1124" r:id="rId6"/>
    <p:sldId id="950" r:id="rId7"/>
    <p:sldId id="1176" r:id="rId8"/>
    <p:sldId id="1177" r:id="rId9"/>
    <p:sldId id="519" r:id="rId10"/>
    <p:sldId id="1178" r:id="rId11"/>
    <p:sldId id="117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432FF"/>
    <a:srgbClr val="1155CC"/>
    <a:srgbClr val="FF6600"/>
    <a:srgbClr val="0000FF"/>
    <a:srgbClr val="E6F0E0"/>
    <a:srgbClr val="FD66FF"/>
    <a:srgbClr val="800002"/>
    <a:srgbClr val="FEC5FF"/>
    <a:srgbClr val="FC0107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27102A9-8310-4765-A935-A1911B00CA55}" styleName="Light Style 1 –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–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02" autoAdjust="0"/>
    <p:restoredTop sz="95846" autoAdjust="0"/>
  </p:normalViewPr>
  <p:slideViewPr>
    <p:cSldViewPr snapToGrid="0">
      <p:cViewPr varScale="1">
        <p:scale>
          <a:sx n="99" d="100"/>
          <a:sy n="99" d="100"/>
        </p:scale>
        <p:origin x="192" y="4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9" d="100"/>
        <a:sy n="10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E9DA3-7739-3744-B18A-E15A0785C813}" type="datetime1">
              <a:rPr lang="en-US" smtClean="0"/>
              <a:pPr/>
              <a:t>4/11/22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58976-FBEE-D045-A4E0-E1C2C1A5C0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7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2BA1C-BAB0-6944-BFE5-A96294756A91}" type="datetime1">
              <a:rPr lang="en-US" smtClean="0"/>
              <a:pPr/>
              <a:t>4/11/22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2FEBE-04E2-2949-ACFA-1F7B99823A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9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402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31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693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0509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506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98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0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92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8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61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99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7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3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84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15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243" y="122171"/>
            <a:ext cx="9871136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1255" y="64120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Edda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AWAKE_white_background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399" y="166679"/>
            <a:ext cx="786893" cy="39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155CC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4C0FD19-7DC9-A34F-A262-2001BD06DE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32209" y="1019332"/>
            <a:ext cx="8442102" cy="3149012"/>
          </a:xfrm>
        </p:spPr>
        <p:txBody>
          <a:bodyPr>
            <a:normAutofit/>
          </a:bodyPr>
          <a:lstStyle/>
          <a:p>
            <a:r>
              <a:rPr lang="en-US" dirty="0"/>
              <a:t>Follow-Up on AWAKE Cost and Schedule Review and CERN MTP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D94F1EC7-9B41-C746-AF4A-00C2A529C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41698"/>
            <a:ext cx="9144000" cy="1655762"/>
          </a:xfrm>
        </p:spPr>
        <p:txBody>
          <a:bodyPr/>
          <a:lstStyle/>
          <a:p>
            <a:r>
              <a:rPr lang="en-US" dirty="0"/>
              <a:t>Edda Gschwendtner, CERN</a:t>
            </a:r>
          </a:p>
          <a:p>
            <a:r>
              <a:rPr lang="en-US" dirty="0"/>
              <a:t>12</a:t>
            </a:r>
            <a:r>
              <a:rPr lang="en-US" baseline="30000" dirty="0"/>
              <a:t>th</a:t>
            </a:r>
            <a:r>
              <a:rPr lang="en-US" dirty="0"/>
              <a:t> April 2022</a:t>
            </a:r>
          </a:p>
        </p:txBody>
      </p:sp>
    </p:spTree>
    <p:extLst>
      <p:ext uri="{BB962C8B-B14F-4D97-AF65-F5344CB8AC3E}">
        <p14:creationId xmlns:p14="http://schemas.microsoft.com/office/powerpoint/2010/main" val="160308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BA541CC-873E-BD48-AC11-59FA19B52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F3676E-9246-6944-88B3-FF4395088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B00343-BDE7-2F4C-A6CA-FB78054342BE}"/>
              </a:ext>
            </a:extLst>
          </p:cNvPr>
          <p:cNvSpPr txBox="1"/>
          <p:nvPr/>
        </p:nvSpPr>
        <p:spPr>
          <a:xfrm>
            <a:off x="3997327" y="2601532"/>
            <a:ext cx="18647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 dirty="0"/>
              <a:t>Extra slides</a:t>
            </a:r>
          </a:p>
        </p:txBody>
      </p:sp>
    </p:spTree>
    <p:extLst>
      <p:ext uri="{BB962C8B-B14F-4D97-AF65-F5344CB8AC3E}">
        <p14:creationId xmlns:p14="http://schemas.microsoft.com/office/powerpoint/2010/main" val="3502485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23D74-1C00-7243-B958-61BDE77F3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AWAKE Run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062FC-94E5-524C-9433-F3AB8D6C3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043F4-DF16-1F4C-9A8E-0279AAE0B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80CB62-3A20-F943-A20A-4E6D72367C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454"/>
          <a:stretch/>
        </p:blipFill>
        <p:spPr>
          <a:xfrm>
            <a:off x="269675" y="736274"/>
            <a:ext cx="7483406" cy="22843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23BF03-A8AA-B949-BB40-94225B6248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674" y="2824611"/>
            <a:ext cx="7483407" cy="19060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3BDF032-A751-894F-92FD-57B5D7DCB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673" y="4695899"/>
            <a:ext cx="7411669" cy="18878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81435F-1669-BF49-8361-55C8C0446566}"/>
              </a:ext>
            </a:extLst>
          </p:cNvPr>
          <p:cNvSpPr txBox="1"/>
          <p:nvPr/>
        </p:nvSpPr>
        <p:spPr>
          <a:xfrm>
            <a:off x="7876716" y="2500355"/>
            <a:ext cx="3856184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AWAKE 1: May 2 – May 15 2022</a:t>
            </a:r>
          </a:p>
          <a:p>
            <a:r>
              <a:rPr lang="en-CH" sz="1600" dirty="0">
                <a:solidFill>
                  <a:srgbClr val="FF0000"/>
                </a:solidFill>
              </a:rPr>
              <a:t>AWAKE 2: June 13 – June 26 2022</a:t>
            </a:r>
          </a:p>
          <a:p>
            <a:r>
              <a:rPr lang="en-CH" sz="1600" dirty="0">
                <a:solidFill>
                  <a:srgbClr val="FF0000"/>
                </a:solidFill>
              </a:rPr>
              <a:t>AWAKE 3: July 11 – July 31 2022</a:t>
            </a:r>
          </a:p>
          <a:p>
            <a:r>
              <a:rPr lang="en-CH" sz="1600" dirty="0">
                <a:solidFill>
                  <a:srgbClr val="FF0000"/>
                </a:solidFill>
              </a:rPr>
              <a:t>AWAKE 4: August 22 – September 4 2022</a:t>
            </a:r>
          </a:p>
          <a:p>
            <a:r>
              <a:rPr lang="en-CH" sz="1600" dirty="0">
                <a:solidFill>
                  <a:srgbClr val="FF0000"/>
                </a:solidFill>
              </a:rPr>
              <a:t>AWAKE 5: November 17 – December 7 2022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269B2D-5A67-7546-ABB0-A9AFE7FB92FE}"/>
              </a:ext>
            </a:extLst>
          </p:cNvPr>
          <p:cNvSpPr txBox="1"/>
          <p:nvPr/>
        </p:nvSpPr>
        <p:spPr>
          <a:xfrm>
            <a:off x="7821288" y="4175885"/>
            <a:ext cx="39143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LHC startup will be delayed by some weeks,</a:t>
            </a:r>
          </a:p>
          <a:p>
            <a:r>
              <a:rPr lang="en-CH" sz="1600" dirty="0">
                <a:sym typeface="Wingdings" pitchFamily="2" charset="2"/>
              </a:rPr>
              <a:t> </a:t>
            </a:r>
            <a:r>
              <a:rPr lang="en-GB" sz="1600" dirty="0">
                <a:sym typeface="Wingdings" pitchFamily="2" charset="2"/>
              </a:rPr>
              <a:t>P</a:t>
            </a:r>
            <a:r>
              <a:rPr lang="en-CH" sz="1600" dirty="0">
                <a:sym typeface="Wingdings" pitchFamily="2" charset="2"/>
              </a:rPr>
              <a:t>ossible some slight changes for AWAKE</a:t>
            </a:r>
          </a:p>
          <a:p>
            <a:r>
              <a:rPr lang="en-CH" sz="1600" dirty="0">
                <a:sym typeface="Wingdings" pitchFamily="2" charset="2"/>
              </a:rPr>
              <a:t> </a:t>
            </a:r>
            <a:r>
              <a:rPr lang="en-GB" sz="1600" dirty="0">
                <a:sym typeface="Wingdings" pitchFamily="2" charset="2"/>
              </a:rPr>
              <a:t>S</a:t>
            </a:r>
            <a:r>
              <a:rPr lang="en-CH" sz="1600" dirty="0">
                <a:sym typeface="Wingdings" pitchFamily="2" charset="2"/>
              </a:rPr>
              <a:t>hould be defined in the coming week(s).</a:t>
            </a:r>
            <a:r>
              <a:rPr lang="en-CH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8167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81D0A-7937-334F-8075-125192DD0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82" y="575651"/>
            <a:ext cx="11925835" cy="717134"/>
          </a:xfrm>
        </p:spPr>
        <p:txBody>
          <a:bodyPr>
            <a:normAutofit fontScale="90000"/>
          </a:bodyPr>
          <a:lstStyle/>
          <a:p>
            <a:r>
              <a:rPr lang="en-CH" dirty="0"/>
              <a:t>AWAKE Cost and Schedule Review (18/11/22)  Mandate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1E5D03-A725-4940-A9DC-B60DC4823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0000" y="1292785"/>
            <a:ext cx="10515600" cy="532622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CH" sz="3200" b="1" dirty="0"/>
              <a:t>The Reviewers</a:t>
            </a:r>
            <a:r>
              <a:rPr lang="en-CH" b="1" dirty="0"/>
              <a:t>	</a:t>
            </a:r>
          </a:p>
          <a:p>
            <a:r>
              <a:rPr lang="en-CH" dirty="0"/>
              <a:t>Paul Collier</a:t>
            </a:r>
            <a:r>
              <a:rPr lang="it-CH" dirty="0"/>
              <a:t> (chair)</a:t>
            </a:r>
            <a:r>
              <a:rPr lang="en-CH" dirty="0"/>
              <a:t>, Marzia Bernardini</a:t>
            </a:r>
            <a:r>
              <a:rPr lang="it-CH" dirty="0"/>
              <a:t>, </a:t>
            </a:r>
            <a:r>
              <a:rPr lang="en-CH" dirty="0"/>
              <a:t>Jean-Paul Burnet, </a:t>
            </a:r>
            <a:r>
              <a:rPr lang="it-CH" dirty="0"/>
              <a:t>Emmanuelle Delachenal, </a:t>
            </a:r>
            <a:r>
              <a:rPr lang="en-CH" dirty="0"/>
              <a:t>Massimo Ferrario, Mike Seidel (CMAC)</a:t>
            </a:r>
            <a:r>
              <a:rPr lang="it-CH" dirty="0"/>
              <a:t>.</a:t>
            </a:r>
            <a:endParaRPr lang="en-CH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200" b="1" dirty="0"/>
              <a:t>T</a:t>
            </a:r>
            <a:r>
              <a:rPr lang="en-CH" sz="3200" b="1" dirty="0"/>
              <a:t>he Review Panel are asked to assess whether:</a:t>
            </a:r>
          </a:p>
          <a:p>
            <a:pPr lvl="0"/>
            <a:r>
              <a:rPr lang="en-CH" dirty="0"/>
              <a:t>the </a:t>
            </a:r>
            <a:r>
              <a:rPr lang="en-CH" b="1" dirty="0"/>
              <a:t>required CERN contribution to achieve the Run 2 goals </a:t>
            </a:r>
            <a:r>
              <a:rPr lang="en-CH" dirty="0"/>
              <a:t>of the AWAKE project are clear</a:t>
            </a:r>
            <a:r>
              <a:rPr lang="en-US" dirty="0"/>
              <a:t>,</a:t>
            </a:r>
            <a:r>
              <a:rPr lang="en-CH" dirty="0"/>
              <a:t> with the technical specifications and deliverables adequately defined and documented?</a:t>
            </a:r>
          </a:p>
          <a:p>
            <a:pPr lvl="0"/>
            <a:r>
              <a:rPr lang="en-CH" dirty="0"/>
              <a:t>the </a:t>
            </a:r>
            <a:r>
              <a:rPr lang="en-CH" b="1" dirty="0"/>
              <a:t>material budget </a:t>
            </a:r>
            <a:r>
              <a:rPr lang="en-CH" dirty="0"/>
              <a:t>required to complete the CERN contribution to AWAKE Run 2 is properly estimated and available?</a:t>
            </a:r>
          </a:p>
          <a:p>
            <a:pPr lvl="0"/>
            <a:r>
              <a:rPr lang="en-CH" dirty="0"/>
              <a:t>the </a:t>
            </a:r>
            <a:r>
              <a:rPr lang="en-CH" b="1" dirty="0"/>
              <a:t>personnel</a:t>
            </a:r>
            <a:r>
              <a:rPr lang="en-CH" dirty="0"/>
              <a:t> required to complete the CERN contribution to AWAKE Run 2 is available and adequate? </a:t>
            </a:r>
          </a:p>
          <a:p>
            <a:pPr lvl="0"/>
            <a:r>
              <a:rPr lang="en-CH" dirty="0"/>
              <a:t>the </a:t>
            </a:r>
            <a:r>
              <a:rPr lang="en-CH" b="1" dirty="0"/>
              <a:t>overall schedule </a:t>
            </a:r>
            <a:r>
              <a:rPr lang="en-CH" dirty="0"/>
              <a:t>is realistic and in line with the availability of resources, with the milestones well defined?</a:t>
            </a:r>
          </a:p>
          <a:p>
            <a:pPr lvl="0"/>
            <a:r>
              <a:rPr lang="en-CH" dirty="0"/>
              <a:t>the </a:t>
            </a:r>
            <a:r>
              <a:rPr lang="en-CH" b="1" dirty="0"/>
              <a:t>origin of the external resources </a:t>
            </a:r>
            <a:r>
              <a:rPr lang="en-CH" dirty="0"/>
              <a:t>(including those from other CERN projects) required to complete Run 2 are identified and assured?</a:t>
            </a:r>
          </a:p>
          <a:p>
            <a:pPr lvl="0"/>
            <a:r>
              <a:rPr lang="en-CH" dirty="0"/>
              <a:t>the </a:t>
            </a:r>
            <a:r>
              <a:rPr lang="en-CH" b="1" dirty="0"/>
              <a:t>risks, impact and resources associated with alternative scenarios</a:t>
            </a:r>
            <a:r>
              <a:rPr lang="en-CH" dirty="0"/>
              <a:t> presented have been properly evaluated – in particular:</a:t>
            </a:r>
          </a:p>
          <a:p>
            <a:pPr lvl="1"/>
            <a:r>
              <a:rPr lang="en-CH" dirty="0"/>
              <a:t>the impact of a non-approval of CNGS dismantling?</a:t>
            </a:r>
          </a:p>
          <a:p>
            <a:pPr lvl="1"/>
            <a:r>
              <a:rPr lang="en-CH" dirty="0"/>
              <a:t>bringing forward the installation of a scalable plasma source to 2027?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86B6F0-93E3-E04F-B6BC-8918FEBCC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269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D7C69-CA3B-0F41-829B-A037E175A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6310CD-932B-304B-AFDC-0A808F44C2F3}"/>
              </a:ext>
            </a:extLst>
          </p:cNvPr>
          <p:cNvSpPr/>
          <p:nvPr/>
        </p:nvSpPr>
        <p:spPr>
          <a:xfrm>
            <a:off x="171214" y="4468687"/>
            <a:ext cx="5178872" cy="19670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3FC2118-D991-BD44-A0A4-3C7E1C3F0E0B}"/>
              </a:ext>
            </a:extLst>
          </p:cNvPr>
          <p:cNvSpPr/>
          <p:nvPr/>
        </p:nvSpPr>
        <p:spPr>
          <a:xfrm>
            <a:off x="6495393" y="4625692"/>
            <a:ext cx="5178872" cy="19670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58A93B8-6C78-4F97-887D-F38F0B8AB8C7}"/>
              </a:ext>
            </a:extLst>
          </p:cNvPr>
          <p:cNvGrpSpPr/>
          <p:nvPr/>
        </p:nvGrpSpPr>
        <p:grpSpPr>
          <a:xfrm>
            <a:off x="591220" y="815869"/>
            <a:ext cx="10608816" cy="3791060"/>
            <a:chOff x="217148" y="863206"/>
            <a:chExt cx="10608816" cy="3791060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0F7E4F83-D18C-8248-926F-2DB67C0FBDC8}"/>
                </a:ext>
              </a:extLst>
            </p:cNvPr>
            <p:cNvGrpSpPr/>
            <p:nvPr/>
          </p:nvGrpSpPr>
          <p:grpSpPr>
            <a:xfrm>
              <a:off x="1822924" y="863206"/>
              <a:ext cx="8683057" cy="3559606"/>
              <a:chOff x="2595416" y="1789935"/>
              <a:chExt cx="9257204" cy="4285932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9049AB6C-FBAC-554A-8142-B453AD5B52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95416" y="1789935"/>
                <a:ext cx="9257204" cy="4285932"/>
              </a:xfrm>
              <a:prstGeom prst="rect">
                <a:avLst/>
              </a:prstGeom>
            </p:spPr>
          </p:pic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DAAD0C9F-632F-1A49-87BE-2E54F3D1DB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95697" y="1912883"/>
                <a:ext cx="0" cy="3800299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A45B0FD9-EC58-814C-8465-5A00A0F96E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95545" y="1912882"/>
                <a:ext cx="0" cy="3800300"/>
              </a:xfrm>
              <a:prstGeom prst="line">
                <a:avLst/>
              </a:prstGeom>
              <a:ln w="762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3AFA01D-E578-2F4A-AA2C-794C29FAE2F0}"/>
                </a:ext>
              </a:extLst>
            </p:cNvPr>
            <p:cNvSpPr txBox="1"/>
            <p:nvPr/>
          </p:nvSpPr>
          <p:spPr>
            <a:xfrm>
              <a:off x="217148" y="3453937"/>
              <a:ext cx="50297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600" b="1" dirty="0">
                  <a:solidFill>
                    <a:srgbClr val="00B050"/>
                  </a:solidFill>
                </a:rPr>
                <a:t>In existing AWAKE facility: </a:t>
              </a:r>
            </a:p>
            <a:p>
              <a:r>
                <a:rPr lang="en-CH" sz="1400" b="1" dirty="0">
                  <a:solidFill>
                    <a:srgbClr val="00B050"/>
                  </a:solidFill>
                </a:rPr>
                <a:t>Run 2a: </a:t>
              </a:r>
              <a:r>
                <a:rPr lang="en-CH" sz="1400" dirty="0">
                  <a:solidFill>
                    <a:srgbClr val="00B050"/>
                  </a:solidFill>
                </a:rPr>
                <a:t>demonstrate electron seeding of self-modulation in first plasma cell</a:t>
              </a:r>
            </a:p>
            <a:p>
              <a:r>
                <a:rPr lang="en-CH" sz="1400" b="1" dirty="0">
                  <a:solidFill>
                    <a:srgbClr val="00B050"/>
                  </a:solidFill>
                </a:rPr>
                <a:t>Run 2b: </a:t>
              </a:r>
              <a:r>
                <a:rPr lang="en-CH" sz="1400" dirty="0">
                  <a:solidFill>
                    <a:srgbClr val="00B050"/>
                  </a:solidFill>
                </a:rPr>
                <a:t>demonstrate the stabilization of the micro-bunches with a density step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9F2CCFD-87F5-D140-8C4B-648DED7C0575}"/>
                </a:ext>
              </a:extLst>
            </p:cNvPr>
            <p:cNvSpPr txBox="1"/>
            <p:nvPr/>
          </p:nvSpPr>
          <p:spPr>
            <a:xfrm>
              <a:off x="5647092" y="3669381"/>
              <a:ext cx="5178872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600" b="1" dirty="0">
                  <a:solidFill>
                    <a:schemeClr val="accent2"/>
                  </a:solidFill>
                </a:rPr>
                <a:t>In extended AWAKE facility: </a:t>
              </a:r>
            </a:p>
            <a:p>
              <a:r>
                <a:rPr lang="en-CH" sz="1400" b="1" dirty="0">
                  <a:solidFill>
                    <a:schemeClr val="accent2"/>
                  </a:solidFill>
                </a:rPr>
                <a:t>Run 2c: </a:t>
              </a:r>
              <a:r>
                <a:rPr lang="en-CH" sz="1400" dirty="0">
                  <a:solidFill>
                    <a:schemeClr val="accent2"/>
                  </a:solidFill>
                </a:rPr>
                <a:t>demonstrate electron acceleration and emittance preservation</a:t>
              </a:r>
            </a:p>
            <a:p>
              <a:r>
                <a:rPr lang="en-CH" sz="1400" b="1" dirty="0">
                  <a:solidFill>
                    <a:schemeClr val="accent2"/>
                  </a:solidFill>
                </a:rPr>
                <a:t>Run 2d: </a:t>
              </a:r>
              <a:r>
                <a:rPr lang="en-CH" sz="1400" dirty="0">
                  <a:solidFill>
                    <a:schemeClr val="accent2"/>
                  </a:solidFill>
                </a:rPr>
                <a:t>demonstrate scalable plasma sources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B4B1ECB6-B9E0-4820-AD70-2C22430C4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AWAKE Run 2: Phases a) – d)</a:t>
            </a:r>
            <a:endParaRPr lang="en-GB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5B111DC2-F980-4CFB-AB24-752754169434}"/>
              </a:ext>
            </a:extLst>
          </p:cNvPr>
          <p:cNvSpPr txBox="1">
            <a:spLocks/>
          </p:cNvSpPr>
          <p:nvPr/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812174-5AB3-9A41-BAD9-171C3AF0A760}"/>
              </a:ext>
            </a:extLst>
          </p:cNvPr>
          <p:cNvSpPr txBox="1"/>
          <p:nvPr/>
        </p:nvSpPr>
        <p:spPr>
          <a:xfrm>
            <a:off x="617721" y="4796943"/>
            <a:ext cx="10262332" cy="175432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H" b="1" dirty="0"/>
              <a:t>Cost and Schedule presentations: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FF0000"/>
                </a:solidFill>
              </a:rPr>
              <a:t>Resources for </a:t>
            </a:r>
            <a:r>
              <a:rPr lang="en-CH" b="1" dirty="0">
                <a:solidFill>
                  <a:srgbClr val="FF0000"/>
                </a:solidFill>
              </a:rPr>
              <a:t>Run 2a and Run 2b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FF0000"/>
                </a:solidFill>
              </a:rPr>
              <a:t>Resources for </a:t>
            </a:r>
            <a:r>
              <a:rPr lang="en-CH" b="1" dirty="0">
                <a:solidFill>
                  <a:srgbClr val="FF0000"/>
                </a:solidFill>
              </a:rPr>
              <a:t>Scalable Plasma Source R&amp;D (until decision end 2024)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FF0000"/>
                </a:solidFill>
              </a:rPr>
              <a:t>Resources for </a:t>
            </a:r>
            <a:r>
              <a:rPr lang="en-CH" b="1" dirty="0">
                <a:solidFill>
                  <a:srgbClr val="FF0000"/>
                </a:solidFill>
              </a:rPr>
              <a:t>Run 2c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dirty="0"/>
              <a:t>(Resources for Run 2d for scalable plasma source are not yet included in total budget </a:t>
            </a:r>
            <a:r>
              <a:rPr lang="en-CH" dirty="0">
                <a:sym typeface="Wingdings" pitchFamily="2" charset="2"/>
              </a:rPr>
              <a:t> needs decision on technology in ~2024.)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0E6E69-10EF-4E4D-A292-CA88A34062A2}"/>
              </a:ext>
            </a:extLst>
          </p:cNvPr>
          <p:cNvSpPr txBox="1"/>
          <p:nvPr/>
        </p:nvSpPr>
        <p:spPr>
          <a:xfrm>
            <a:off x="11154537" y="0"/>
            <a:ext cx="1037463" cy="261610"/>
          </a:xfrm>
          <a:prstGeom prst="rect">
            <a:avLst/>
          </a:prstGeom>
          <a:solidFill>
            <a:srgbClr val="1155CC"/>
          </a:solidFill>
        </p:spPr>
        <p:txBody>
          <a:bodyPr wrap="none" rtlCol="0">
            <a:spAutoFit/>
          </a:bodyPr>
          <a:lstStyle/>
          <a:p>
            <a:r>
              <a:rPr lang="en-CH" sz="1100" dirty="0">
                <a:solidFill>
                  <a:schemeClr val="bg1"/>
                </a:solidFill>
              </a:rPr>
              <a:t>Run 2 Timeline</a:t>
            </a:r>
          </a:p>
        </p:txBody>
      </p:sp>
    </p:spTree>
    <p:extLst>
      <p:ext uri="{BB962C8B-B14F-4D97-AF65-F5344CB8AC3E}">
        <p14:creationId xmlns:p14="http://schemas.microsoft.com/office/powerpoint/2010/main" val="1326690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4ECBFD-1BC2-4F95-BE7F-F833593C1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AWAKE Cost &amp; Schedule Review, 18 Nov.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0A96F-A50E-4EA2-9CA6-32855A34E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4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2A55C41-0AA9-4209-8F1C-5D42D2C98221}"/>
              </a:ext>
            </a:extLst>
          </p:cNvPr>
          <p:cNvGrpSpPr/>
          <p:nvPr/>
        </p:nvGrpSpPr>
        <p:grpSpPr>
          <a:xfrm>
            <a:off x="237565" y="1421999"/>
            <a:ext cx="11954435" cy="5184009"/>
            <a:chOff x="0" y="1178417"/>
            <a:chExt cx="11954435" cy="5184009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89FCB8FD-4188-431F-ACBD-5D06018C93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992" t="501" r="956"/>
            <a:stretch/>
          </p:blipFill>
          <p:spPr>
            <a:xfrm>
              <a:off x="0" y="1178417"/>
              <a:ext cx="11954435" cy="4802861"/>
            </a:xfrm>
            <a:prstGeom prst="rect">
              <a:avLst/>
            </a:prstGeom>
          </p:spPr>
        </p:pic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2CCC737B-B3DB-4937-A27B-0210574F56DD}"/>
                </a:ext>
              </a:extLst>
            </p:cNvPr>
            <p:cNvGrpSpPr/>
            <p:nvPr/>
          </p:nvGrpSpPr>
          <p:grpSpPr>
            <a:xfrm>
              <a:off x="3985344" y="1916564"/>
              <a:ext cx="6935115" cy="4445862"/>
              <a:chOff x="3985344" y="2008004"/>
              <a:chExt cx="6935115" cy="4445862"/>
            </a:xfrm>
          </p:grpSpPr>
          <p:sp>
            <p:nvSpPr>
              <p:cNvPr id="7" name="Diamond 6">
                <a:extLst>
                  <a:ext uri="{FF2B5EF4-FFF2-40B4-BE49-F238E27FC236}">
                    <a16:creationId xmlns:a16="http://schemas.microsoft.com/office/drawing/2014/main" id="{F18E931F-9CF4-48EF-B756-B52E24402657}"/>
                  </a:ext>
                </a:extLst>
              </p:cNvPr>
              <p:cNvSpPr/>
              <p:nvPr/>
            </p:nvSpPr>
            <p:spPr>
              <a:xfrm>
                <a:off x="4332372" y="2008004"/>
                <a:ext cx="90000" cy="144000"/>
              </a:xfrm>
              <a:prstGeom prst="diamon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2E394B-45F3-4927-BAB7-69BB253C94D2}"/>
                  </a:ext>
                </a:extLst>
              </p:cNvPr>
              <p:cNvSpPr txBox="1"/>
              <p:nvPr/>
            </p:nvSpPr>
            <p:spPr>
              <a:xfrm>
                <a:off x="3985344" y="2327022"/>
                <a:ext cx="996972" cy="83099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Density step vapor source design ready</a:t>
                </a:r>
              </a:p>
              <a:p>
                <a:pPr algn="ctr"/>
                <a:r>
                  <a:rPr lang="en-GB" sz="1200" b="1" dirty="0"/>
                  <a:t>(April 2022)</a:t>
                </a:r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339B83F-47D9-413E-A066-104C0C9516BF}"/>
                  </a:ext>
                </a:extLst>
              </p:cNvPr>
              <p:cNvCxnSpPr>
                <a:cxnSpLocks/>
                <a:endCxn id="7" idx="2"/>
              </p:cNvCxnSpPr>
              <p:nvPr/>
            </p:nvCxnSpPr>
            <p:spPr>
              <a:xfrm flipV="1">
                <a:off x="4377372" y="2152004"/>
                <a:ext cx="0" cy="175018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Diamond 9">
                <a:extLst>
                  <a:ext uri="{FF2B5EF4-FFF2-40B4-BE49-F238E27FC236}">
                    <a16:creationId xmlns:a16="http://schemas.microsoft.com/office/drawing/2014/main" id="{15228A15-A02F-4CB6-9901-311110475076}"/>
                  </a:ext>
                </a:extLst>
              </p:cNvPr>
              <p:cNvSpPr/>
              <p:nvPr/>
            </p:nvSpPr>
            <p:spPr>
              <a:xfrm>
                <a:off x="8926372" y="3422035"/>
                <a:ext cx="90000" cy="144000"/>
              </a:xfrm>
              <a:prstGeom prst="diamon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BF40521-08A9-4779-86D0-7B8EAAAF8970}"/>
                  </a:ext>
                </a:extLst>
              </p:cNvPr>
              <p:cNvSpPr txBox="1"/>
              <p:nvPr/>
            </p:nvSpPr>
            <p:spPr>
              <a:xfrm>
                <a:off x="8513514" y="2465832"/>
                <a:ext cx="915716" cy="64633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All services installed</a:t>
                </a:r>
              </a:p>
              <a:p>
                <a:pPr algn="ctr"/>
                <a:r>
                  <a:rPr lang="en-GB" sz="1200" b="1" dirty="0"/>
                  <a:t>(Feb. 2027)</a:t>
                </a:r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A95EDE60-62D3-49F8-ACE2-F132DA9A3CE0}"/>
                  </a:ext>
                </a:extLst>
              </p:cNvPr>
              <p:cNvCxnSpPr>
                <a:cxnSpLocks/>
                <a:stCxn id="11" idx="2"/>
                <a:endCxn id="10" idx="0"/>
              </p:cNvCxnSpPr>
              <p:nvPr/>
            </p:nvCxnSpPr>
            <p:spPr>
              <a:xfrm>
                <a:off x="8971372" y="3112163"/>
                <a:ext cx="0" cy="309872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Diamond 12">
                <a:extLst>
                  <a:ext uri="{FF2B5EF4-FFF2-40B4-BE49-F238E27FC236}">
                    <a16:creationId xmlns:a16="http://schemas.microsoft.com/office/drawing/2014/main" id="{CEDDBD68-3230-4D38-B05F-18B620436378}"/>
                  </a:ext>
                </a:extLst>
              </p:cNvPr>
              <p:cNvSpPr/>
              <p:nvPr/>
            </p:nvSpPr>
            <p:spPr>
              <a:xfrm>
                <a:off x="9546551" y="3425504"/>
                <a:ext cx="90000" cy="144000"/>
              </a:xfrm>
              <a:prstGeom prst="diamon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A24737D-51F9-4A6B-91DD-10EA4CF234B2}"/>
                  </a:ext>
                </a:extLst>
              </p:cNvPr>
              <p:cNvSpPr txBox="1"/>
              <p:nvPr/>
            </p:nvSpPr>
            <p:spPr>
              <a:xfrm>
                <a:off x="9578853" y="2465832"/>
                <a:ext cx="1066801" cy="64633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All equipment installed</a:t>
                </a:r>
              </a:p>
              <a:p>
                <a:pPr algn="ctr"/>
                <a:r>
                  <a:rPr lang="en-GB" sz="1200" b="1" dirty="0"/>
                  <a:t>(Nov. 2027)</a:t>
                </a:r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84067049-3EEC-40B9-8E03-DCCFA7D44187}"/>
                  </a:ext>
                </a:extLst>
              </p:cNvPr>
              <p:cNvCxnSpPr>
                <a:cxnSpLocks/>
                <a:endCxn id="13" idx="0"/>
              </p:cNvCxnSpPr>
              <p:nvPr/>
            </p:nvCxnSpPr>
            <p:spPr>
              <a:xfrm>
                <a:off x="9587069" y="3112163"/>
                <a:ext cx="4482" cy="313341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Diamond 15">
                <a:extLst>
                  <a:ext uri="{FF2B5EF4-FFF2-40B4-BE49-F238E27FC236}">
                    <a16:creationId xmlns:a16="http://schemas.microsoft.com/office/drawing/2014/main" id="{1AF8AC1E-58E3-46E2-A9A9-A4B3F25F4359}"/>
                  </a:ext>
                </a:extLst>
              </p:cNvPr>
              <p:cNvSpPr/>
              <p:nvPr/>
            </p:nvSpPr>
            <p:spPr>
              <a:xfrm>
                <a:off x="9934076" y="4008897"/>
                <a:ext cx="90000" cy="144000"/>
              </a:xfrm>
              <a:prstGeom prst="diamon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A29DAC6A-67A4-432D-BE9B-A941CB6F3A56}"/>
                  </a:ext>
                </a:extLst>
              </p:cNvPr>
              <p:cNvCxnSpPr>
                <a:cxnSpLocks/>
                <a:endCxn id="16" idx="0"/>
              </p:cNvCxnSpPr>
              <p:nvPr/>
            </p:nvCxnSpPr>
            <p:spPr>
              <a:xfrm>
                <a:off x="9979076" y="3860623"/>
                <a:ext cx="0" cy="148274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E29225A-F87A-4DDA-8E7D-D1599F2DC71E}"/>
                  </a:ext>
                </a:extLst>
              </p:cNvPr>
              <p:cNvSpPr txBox="1"/>
              <p:nvPr/>
            </p:nvSpPr>
            <p:spPr>
              <a:xfrm>
                <a:off x="9858140" y="3214292"/>
                <a:ext cx="1062319" cy="64633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Proton beam needed</a:t>
                </a:r>
              </a:p>
              <a:p>
                <a:pPr algn="ctr"/>
                <a:r>
                  <a:rPr lang="en-GB" sz="1200" b="1" dirty="0"/>
                  <a:t>(March 2028)</a:t>
                </a:r>
              </a:p>
            </p:txBody>
          </p:sp>
          <p:sp>
            <p:nvSpPr>
              <p:cNvPr id="19" name="Diamond 18">
                <a:extLst>
                  <a:ext uri="{FF2B5EF4-FFF2-40B4-BE49-F238E27FC236}">
                    <a16:creationId xmlns:a16="http://schemas.microsoft.com/office/drawing/2014/main" id="{B303CCD5-1A31-4338-80D1-74BA90130EA5}"/>
                  </a:ext>
                </a:extLst>
              </p:cNvPr>
              <p:cNvSpPr/>
              <p:nvPr/>
            </p:nvSpPr>
            <p:spPr>
              <a:xfrm>
                <a:off x="10129336" y="4012178"/>
                <a:ext cx="90000" cy="144000"/>
              </a:xfrm>
              <a:prstGeom prst="diamon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B4AC12C5-2E01-4F17-93D0-D969D1ACF2D3}"/>
                  </a:ext>
                </a:extLst>
              </p:cNvPr>
              <p:cNvCxnSpPr>
                <a:cxnSpLocks/>
                <a:endCxn id="19" idx="2"/>
              </p:cNvCxnSpPr>
              <p:nvPr/>
            </p:nvCxnSpPr>
            <p:spPr>
              <a:xfrm flipV="1">
                <a:off x="10174336" y="4156178"/>
                <a:ext cx="0" cy="223017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3520E9F-7BCF-42FA-B87E-49EFF7CB3F60}"/>
                  </a:ext>
                </a:extLst>
              </p:cNvPr>
              <p:cNvSpPr txBox="1"/>
              <p:nvPr/>
            </p:nvSpPr>
            <p:spPr>
              <a:xfrm>
                <a:off x="9866837" y="4377464"/>
                <a:ext cx="934852" cy="64633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Start of operation</a:t>
                </a:r>
              </a:p>
              <a:p>
                <a:pPr algn="ctr"/>
                <a:r>
                  <a:rPr lang="en-GB" sz="1200" b="1" dirty="0"/>
                  <a:t>(May 2028)</a:t>
                </a:r>
              </a:p>
            </p:txBody>
          </p:sp>
          <p:sp>
            <p:nvSpPr>
              <p:cNvPr id="22" name="Diamond 21">
                <a:extLst>
                  <a:ext uri="{FF2B5EF4-FFF2-40B4-BE49-F238E27FC236}">
                    <a16:creationId xmlns:a16="http://schemas.microsoft.com/office/drawing/2014/main" id="{FBF04CB9-FD54-413B-B4F0-3B26DEE35F93}"/>
                  </a:ext>
                </a:extLst>
              </p:cNvPr>
              <p:cNvSpPr/>
              <p:nvPr/>
            </p:nvSpPr>
            <p:spPr>
              <a:xfrm>
                <a:off x="8665065" y="3422035"/>
                <a:ext cx="90000" cy="144000"/>
              </a:xfrm>
              <a:prstGeom prst="diamon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9BD32D4-159C-42F7-BD61-308A94AE05EC}"/>
                  </a:ext>
                </a:extLst>
              </p:cNvPr>
              <p:cNvSpPr txBox="1"/>
              <p:nvPr/>
            </p:nvSpPr>
            <p:spPr>
              <a:xfrm>
                <a:off x="7250893" y="2008004"/>
                <a:ext cx="1217482" cy="64633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Start equipment installation</a:t>
                </a:r>
              </a:p>
              <a:p>
                <a:pPr algn="ctr"/>
                <a:r>
                  <a:rPr lang="en-GB" sz="1200" b="1" dirty="0"/>
                  <a:t>(Nov. 2026)</a:t>
                </a:r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C2740ECA-3DD3-4C3C-BEA2-59502123981A}"/>
                  </a:ext>
                </a:extLst>
              </p:cNvPr>
              <p:cNvCxnSpPr>
                <a:cxnSpLocks/>
                <a:stCxn id="23" idx="2"/>
                <a:endCxn id="22" idx="0"/>
              </p:cNvCxnSpPr>
              <p:nvPr/>
            </p:nvCxnSpPr>
            <p:spPr>
              <a:xfrm>
                <a:off x="7859634" y="2654335"/>
                <a:ext cx="850431" cy="76770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Diamond 30">
                <a:extLst>
                  <a:ext uri="{FF2B5EF4-FFF2-40B4-BE49-F238E27FC236}">
                    <a16:creationId xmlns:a16="http://schemas.microsoft.com/office/drawing/2014/main" id="{F8869CC0-68D9-4DEC-AC16-DE1B9150D067}"/>
                  </a:ext>
                </a:extLst>
              </p:cNvPr>
              <p:cNvSpPr/>
              <p:nvPr/>
            </p:nvSpPr>
            <p:spPr>
              <a:xfrm>
                <a:off x="6637077" y="5080388"/>
                <a:ext cx="90000" cy="144000"/>
              </a:xfrm>
              <a:prstGeom prst="diamon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65FFC92-CC3D-4055-8B2D-A3685DDB78B6}"/>
                  </a:ext>
                </a:extLst>
              </p:cNvPr>
              <p:cNvSpPr txBox="1"/>
              <p:nvPr/>
            </p:nvSpPr>
            <p:spPr>
              <a:xfrm>
                <a:off x="5687062" y="5807535"/>
                <a:ext cx="1777097" cy="64633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Decision scalable plasma source in Run 2c</a:t>
                </a:r>
              </a:p>
              <a:p>
                <a:pPr algn="ctr"/>
                <a:r>
                  <a:rPr lang="en-GB" sz="1200" b="1" dirty="0"/>
                  <a:t>(Oct 2024)</a:t>
                </a: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EF5CAFF-4E6E-4235-9133-3C77A0732B1F}"/>
                  </a:ext>
                </a:extLst>
              </p:cNvPr>
              <p:cNvCxnSpPr>
                <a:cxnSpLocks/>
                <a:stCxn id="32" idx="0"/>
                <a:endCxn id="31" idx="2"/>
              </p:cNvCxnSpPr>
              <p:nvPr/>
            </p:nvCxnSpPr>
            <p:spPr>
              <a:xfrm flipV="1">
                <a:off x="6575611" y="5224388"/>
                <a:ext cx="106466" cy="583147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B301BED8-C8E1-964D-81C5-258B7D94F419}"/>
              </a:ext>
            </a:extLst>
          </p:cNvPr>
          <p:cNvSpPr txBox="1"/>
          <p:nvPr/>
        </p:nvSpPr>
        <p:spPr>
          <a:xfrm>
            <a:off x="11133697" y="-25902"/>
            <a:ext cx="1058303" cy="261610"/>
          </a:xfrm>
          <a:prstGeom prst="rect">
            <a:avLst/>
          </a:prstGeom>
          <a:solidFill>
            <a:srgbClr val="1155CC"/>
          </a:solidFill>
        </p:spPr>
        <p:txBody>
          <a:bodyPr wrap="none" rtlCol="0">
            <a:spAutoFit/>
          </a:bodyPr>
          <a:lstStyle/>
          <a:p>
            <a:r>
              <a:rPr lang="en-CH" sz="1100" dirty="0">
                <a:solidFill>
                  <a:schemeClr val="bg1"/>
                </a:solidFill>
              </a:rPr>
              <a:t>Present budget</a:t>
            </a:r>
          </a:p>
        </p:txBody>
      </p:sp>
      <p:sp>
        <p:nvSpPr>
          <p:cNvPr id="35" name="Title 3">
            <a:extLst>
              <a:ext uri="{FF2B5EF4-FFF2-40B4-BE49-F238E27FC236}">
                <a16:creationId xmlns:a16="http://schemas.microsoft.com/office/drawing/2014/main" id="{078A5419-91F2-5D45-A7FD-DD72A56E5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</p:spPr>
        <p:txBody>
          <a:bodyPr>
            <a:normAutofit fontScale="90000"/>
          </a:bodyPr>
          <a:lstStyle/>
          <a:p>
            <a:r>
              <a:rPr lang="en-CH" dirty="0"/>
              <a:t>AWAKE Run 2 Global Schedule with Milestones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5C1F785-6F89-7947-9ED4-04DEDC011EA4}"/>
              </a:ext>
            </a:extLst>
          </p:cNvPr>
          <p:cNvSpPr txBox="1"/>
          <p:nvPr/>
        </p:nvSpPr>
        <p:spPr>
          <a:xfrm>
            <a:off x="3913751" y="756978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Run 2a and Run 2b</a:t>
            </a:r>
          </a:p>
        </p:txBody>
      </p:sp>
      <p:sp>
        <p:nvSpPr>
          <p:cNvPr id="38" name="Left Brace 37">
            <a:extLst>
              <a:ext uri="{FF2B5EF4-FFF2-40B4-BE49-F238E27FC236}">
                <a16:creationId xmlns:a16="http://schemas.microsoft.com/office/drawing/2014/main" id="{9EE5C260-8143-164E-B182-5F73E7AFCF5C}"/>
              </a:ext>
            </a:extLst>
          </p:cNvPr>
          <p:cNvSpPr/>
          <p:nvPr/>
        </p:nvSpPr>
        <p:spPr>
          <a:xfrm rot="16200000" flipH="1">
            <a:off x="9453533" y="-114005"/>
            <a:ext cx="369333" cy="2802109"/>
          </a:xfrm>
          <a:prstGeom prst="leftBrace">
            <a:avLst/>
          </a:prstGeom>
          <a:ln w="127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Left Brace 38">
            <a:extLst>
              <a:ext uri="{FF2B5EF4-FFF2-40B4-BE49-F238E27FC236}">
                <a16:creationId xmlns:a16="http://schemas.microsoft.com/office/drawing/2014/main" id="{B3C7D5B0-9F75-7C4F-B800-59D38AB81950}"/>
              </a:ext>
            </a:extLst>
          </p:cNvPr>
          <p:cNvSpPr/>
          <p:nvPr/>
        </p:nvSpPr>
        <p:spPr>
          <a:xfrm rot="16200000" flipH="1">
            <a:off x="4863945" y="-506887"/>
            <a:ext cx="380991" cy="3517471"/>
          </a:xfrm>
          <a:prstGeom prst="leftBrace">
            <a:avLst/>
          </a:prstGeom>
          <a:ln w="127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DA2293-0EFD-7E46-A509-55D12AE4F9C3}"/>
              </a:ext>
            </a:extLst>
          </p:cNvPr>
          <p:cNvSpPr txBox="1"/>
          <p:nvPr/>
        </p:nvSpPr>
        <p:spPr>
          <a:xfrm>
            <a:off x="8583455" y="803435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Run 2c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A6AD72B-7CF0-6E48-99BA-C009A1F4343B}"/>
              </a:ext>
            </a:extLst>
          </p:cNvPr>
          <p:cNvSpPr txBox="1"/>
          <p:nvPr/>
        </p:nvSpPr>
        <p:spPr>
          <a:xfrm>
            <a:off x="6788215" y="717685"/>
            <a:ext cx="1384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CNGS Dismantling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CEE280-E102-FF4F-918A-D52C4F518965}"/>
              </a:ext>
            </a:extLst>
          </p:cNvPr>
          <p:cNvSpPr/>
          <p:nvPr/>
        </p:nvSpPr>
        <p:spPr>
          <a:xfrm>
            <a:off x="8110078" y="1841679"/>
            <a:ext cx="1883928" cy="26048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tx1"/>
                </a:solidFill>
              </a:rPr>
              <a:t>Long Shutdown </a:t>
            </a:r>
          </a:p>
        </p:txBody>
      </p:sp>
    </p:spTree>
    <p:extLst>
      <p:ext uri="{BB962C8B-B14F-4D97-AF65-F5344CB8AC3E}">
        <p14:creationId xmlns:p14="http://schemas.microsoft.com/office/powerpoint/2010/main" val="4122272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C85B5-6AF6-7D41-A6B3-78FF7420E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 Cost and Schedule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FD33A8-5969-A848-880B-C6388033A8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983" y="1468102"/>
            <a:ext cx="10515600" cy="4159965"/>
          </a:xfrm>
        </p:spPr>
        <p:txBody>
          <a:bodyPr>
            <a:normAutofit fontScale="70000" lnSpcReduction="20000"/>
          </a:bodyPr>
          <a:lstStyle/>
          <a:p>
            <a:r>
              <a:rPr lang="en-CH" b="1" dirty="0"/>
              <a:t>AWAKE Run 2a and Run 2b and scalable plasma source R&amp;D  are fully funded in the MTP.</a:t>
            </a:r>
          </a:p>
          <a:p>
            <a:endParaRPr lang="en-CH" dirty="0"/>
          </a:p>
          <a:p>
            <a:r>
              <a:rPr lang="en-CH" dirty="0"/>
              <a:t>AWAKE Run 2c program is well defined and the resource requests are well estimated. </a:t>
            </a:r>
          </a:p>
          <a:p>
            <a:endParaRPr lang="en-CH" dirty="0"/>
          </a:p>
          <a:p>
            <a:r>
              <a:rPr lang="en-CH" dirty="0"/>
              <a:t>The collaborating institutes budget estimate is 20.5 MCHF, with 10 MCHF currently funded.</a:t>
            </a:r>
          </a:p>
          <a:p>
            <a:endParaRPr lang="en-CH" dirty="0"/>
          </a:p>
          <a:p>
            <a:r>
              <a:rPr lang="en-CH" dirty="0"/>
              <a:t>The total CERN AWAKE Run 2 (a+b+c+ scalable plasma source R&amp;D) program is 31.6 MCHF: 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Additional 15 MCHF are required to cover the AWAKE Run 2 total material costs. </a:t>
            </a:r>
          </a:p>
          <a:p>
            <a:pPr lvl="1"/>
            <a:r>
              <a:rPr lang="en-GB" dirty="0"/>
              <a:t>P</a:t>
            </a:r>
            <a:r>
              <a:rPr lang="en-CH" dirty="0"/>
              <a:t>ossible savings from collaborating institutes and other projects (CLIC,…) are at the order of 4 MCHF.</a:t>
            </a:r>
          </a:p>
          <a:p>
            <a:endParaRPr lang="en-CH" dirty="0"/>
          </a:p>
          <a:p>
            <a:r>
              <a:rPr lang="en-CH" dirty="0"/>
              <a:t>CNGS dismantling is a separate project. Requests ~10 MCHF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B1011-4A5E-C545-BD68-5776A7225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248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516EC9F-DCA7-5940-9A80-FDDEAD7A7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6513C7-A510-EC41-8CA2-D802AF5DA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E063C7-E9C4-C848-90EE-D633A612A4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042" y="0"/>
            <a:ext cx="49359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0BB423-7837-4242-8022-8774A0F7F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828C15-FEE2-6242-9322-5DB1B682F935}"/>
              </a:ext>
            </a:extLst>
          </p:cNvPr>
          <p:cNvSpPr/>
          <p:nvPr/>
        </p:nvSpPr>
        <p:spPr>
          <a:xfrm>
            <a:off x="405361" y="428455"/>
            <a:ext cx="11381277" cy="5774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250"/>
              </a:spcBef>
              <a:spcAft>
                <a:spcPts val="750"/>
              </a:spcAft>
              <a:buFont typeface="+mj-lt"/>
              <a:buAutoNum type="arabicPeriod"/>
              <a:tabLst>
                <a:tab pos="540385" algn="l"/>
              </a:tabLst>
            </a:pPr>
            <a:r>
              <a:rPr lang="en-GB" sz="2800" b="1" kern="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OVERALL RECOMMENDATIONS</a:t>
            </a:r>
            <a:endParaRPr lang="en-CH" sz="2800" b="1" kern="0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Symbol" pitchFamily="2" charset="2"/>
              <a:buChar char=""/>
            </a:pPr>
            <a:r>
              <a:rPr lang="en-GB" sz="1600" b="1" i="1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CERN must make the strategic decision whether to support the AWAKE Run 2 by early 2022.</a:t>
            </a:r>
            <a:r>
              <a:rPr lang="en-GB" sz="1600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Given this decision, the </a:t>
            </a:r>
            <a:r>
              <a:rPr lang="en-US" sz="1600" b="1" i="1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resources needed for CNGS dismantling and the additional resource request for AWAKE Run 2 will have to be secured</a:t>
            </a:r>
            <a:r>
              <a:rPr lang="en-US" sz="1600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 This decision is also </a:t>
            </a:r>
            <a:r>
              <a:rPr lang="en-US" sz="1600" b="1" i="1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important for the external collaborations</a:t>
            </a:r>
            <a:r>
              <a:rPr lang="en-US" sz="1600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to secure their remaining requests. </a:t>
            </a: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Symbol" pitchFamily="2" charset="2"/>
              <a:buChar char=""/>
            </a:pPr>
            <a:endParaRPr lang="en-CH" sz="1600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Symbol" pitchFamily="2" charset="2"/>
              <a:buChar char=""/>
            </a:pPr>
            <a:r>
              <a:rPr lang="en-GB" sz="1600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It is </a:t>
            </a:r>
            <a:r>
              <a:rPr lang="en-GB" sz="1600" b="1" i="1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recommended that the CNGS dismantling project should be kept as a separate project.  </a:t>
            </a:r>
            <a:r>
              <a:rPr lang="en-GB" sz="1600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Given a positive decision above it is recommended that the detailed analysis of the cost and workforce needs for the dismantling are </a:t>
            </a:r>
            <a:r>
              <a:rPr lang="en-GB" sz="1600" b="1" i="1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rapidly completed in time for the preparation of a 2022 MTP request</a:t>
            </a:r>
            <a:r>
              <a:rPr lang="en-GB" sz="1600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  This is necessary if the schedule presented is to be met.  It is further recommended that </a:t>
            </a:r>
            <a:r>
              <a:rPr lang="en-GB" sz="1600" b="1" i="1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 cost and schedule review of the CNGS project be organized as soon as possible afterwards</a:t>
            </a:r>
            <a:r>
              <a:rPr lang="en-GB" sz="1600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Symbol" pitchFamily="2" charset="2"/>
              <a:buChar char=""/>
            </a:pPr>
            <a:endParaRPr lang="en-CH" sz="1600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Symbol" pitchFamily="2" charset="2"/>
              <a:buChar char=""/>
            </a:pPr>
            <a:r>
              <a:rPr lang="en-US" sz="1600" b="1" i="1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Potential synergies exist between the projects CLEAR, CLIC and AWAKE</a:t>
            </a:r>
            <a:r>
              <a:rPr lang="en-US" sz="1600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 Through the realization of such synergies and appropriate coordination the total CERN funding of these projects can be </a:t>
            </a:r>
            <a:r>
              <a:rPr lang="en-US" sz="1600" b="1" i="1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optimized</a:t>
            </a:r>
            <a:r>
              <a:rPr lang="en-US" sz="1600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  This, together with potential savings coming from external sources is needed to establish the precise additional CERN budget required by AWAKE to complete Run 2.</a:t>
            </a:r>
            <a:endParaRPr lang="en-CH" sz="1600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757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0BB423-7837-4242-8022-8774A0F7F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828C15-FEE2-6242-9322-5DB1B682F935}"/>
              </a:ext>
            </a:extLst>
          </p:cNvPr>
          <p:cNvSpPr/>
          <p:nvPr/>
        </p:nvSpPr>
        <p:spPr>
          <a:xfrm>
            <a:off x="204944" y="0"/>
            <a:ext cx="11381277" cy="6742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250"/>
              </a:spcBef>
              <a:spcAft>
                <a:spcPts val="750"/>
              </a:spcAft>
              <a:buFont typeface="+mj-lt"/>
              <a:buAutoNum type="arabicPeriod"/>
              <a:tabLst>
                <a:tab pos="540385" algn="l"/>
              </a:tabLst>
            </a:pPr>
            <a:r>
              <a:rPr lang="en-GB" sz="2800" b="1" kern="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OVERALL RECOMMENDATIONS</a:t>
            </a:r>
            <a:endParaRPr lang="en-CH" sz="2800" b="1" kern="0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Symbol" pitchFamily="2" charset="2"/>
              <a:buChar char=""/>
            </a:pPr>
            <a:r>
              <a:rPr lang="en-US" sz="1600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Agreement between the technical groups and the project on the </a:t>
            </a:r>
            <a:r>
              <a:rPr lang="en-US" sz="1600" b="1" i="1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workforce resource requirements should be agreed by the departments concerned and incorporated </a:t>
            </a:r>
            <a:r>
              <a:rPr lang="en-US" sz="1600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into their workforce plan.</a:t>
            </a: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Symbol" pitchFamily="2" charset="2"/>
              <a:buChar char=""/>
            </a:pPr>
            <a:endParaRPr lang="en-CH" sz="1050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Symbol" pitchFamily="2" charset="2"/>
              <a:buChar char=""/>
            </a:pPr>
            <a:r>
              <a:rPr lang="en-US" sz="1600" b="1" i="1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The identified missing workforce resource for a plasma physicist can be funded from the M2P budget of the project.  As this post is well justified, it is recommended that this is approved by CERN. </a:t>
            </a: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Symbol" pitchFamily="2" charset="2"/>
              <a:buChar char=""/>
            </a:pPr>
            <a:endParaRPr lang="en-CH" sz="1050" b="1" i="1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Symbol" pitchFamily="2" charset="2"/>
              <a:buChar char=""/>
            </a:pPr>
            <a:r>
              <a:rPr lang="en-US" sz="1600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As soon as possible a </a:t>
            </a:r>
            <a:r>
              <a:rPr lang="en-US" sz="1600" b="1" i="1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baseline should be established for the schedule and expenditure profile </a:t>
            </a:r>
            <a:r>
              <a:rPr lang="en-US" sz="1600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for the whole of Run 2.  This should then be tracked using standard methods, such as </a:t>
            </a:r>
            <a:r>
              <a:rPr lang="en-US" sz="1600" b="1" i="1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EVM.</a:t>
            </a: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Symbol" pitchFamily="2" charset="2"/>
              <a:buChar char=""/>
            </a:pPr>
            <a:endParaRPr lang="en-CH" sz="1200" b="1" i="1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Symbol" pitchFamily="2" charset="2"/>
              <a:buChar char=""/>
            </a:pPr>
            <a:r>
              <a:rPr lang="en-US" sz="1600" b="1" i="1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The jitter on the proton beam from the extraction and transfer line elements </a:t>
            </a:r>
            <a:r>
              <a:rPr lang="en-US" sz="1600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is an important point for AWAKE and could represent a limitation on Run 2c.  Some improvements are funded within the project. However, </a:t>
            </a:r>
            <a:r>
              <a:rPr lang="en-US" sz="1600" b="1" i="1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additional countermeasures are being studied and appear to have significant synergies with LHC and North Area Operation.</a:t>
            </a:r>
            <a:r>
              <a:rPr lang="en-US" sz="1600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1600" b="1" i="1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It is recommended that the priorities and schedule of such improvements be addressed globally for the SPS clients. </a:t>
            </a: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Symbol" pitchFamily="2" charset="2"/>
              <a:buChar char=""/>
            </a:pPr>
            <a:endParaRPr lang="en-CH" sz="1200" b="1" i="1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spcBef>
                <a:spcPts val="600"/>
              </a:spcBef>
              <a:buFont typeface="Symbol" pitchFamily="2" charset="2"/>
              <a:buChar char=""/>
            </a:pPr>
            <a:r>
              <a:rPr lang="en-US" sz="1600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The </a:t>
            </a:r>
            <a:r>
              <a:rPr lang="en-US" sz="1600" b="1" i="1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CERN AWAKE Steering Board</a:t>
            </a:r>
            <a:r>
              <a:rPr lang="en-US" sz="1600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has still not been activated.  Either this should </a:t>
            </a:r>
            <a:r>
              <a:rPr lang="en-US" sz="1600" b="1" i="1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be set-up, or the role should be taken by an existing entit</a:t>
            </a:r>
            <a:r>
              <a:rPr lang="en-US" sz="1600" dirty="0">
                <a:latin typeface="Verdan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y, such as the ATSMB. </a:t>
            </a:r>
            <a:endParaRPr lang="en-CH" sz="1600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388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B82C0-CCE5-2344-BA85-7417620B4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MTP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6607C5-1D37-2C42-AEE9-24BA23C3A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531" y="1253331"/>
            <a:ext cx="10515600" cy="4351338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Budget is now discussed during CERN’s MTP (Mid-Term-Planning) exercise. 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Usually MTP is approved by the council in June, however, this year due to the Russian invasion to Ukraine, the approval will be delayed until September. </a:t>
            </a:r>
          </a:p>
          <a:p>
            <a:pPr marL="0" indent="0">
              <a:buNone/>
            </a:pP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0F2322-280B-D14D-A0E4-BFF7EF7CE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351EE0-6949-4F2E-8F68-46F7424C488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60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72172</TotalTime>
  <Words>1107</Words>
  <Application>Microsoft Macintosh PowerPoint</Application>
  <PresentationFormat>Widescreen</PresentationFormat>
  <Paragraphs>111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Symbol</vt:lpstr>
      <vt:lpstr>Verdana</vt:lpstr>
      <vt:lpstr>Wingdings</vt:lpstr>
      <vt:lpstr>Office Theme</vt:lpstr>
      <vt:lpstr>Follow-Up on AWAKE Cost and Schedule Review and CERN MTP</vt:lpstr>
      <vt:lpstr>AWAKE Cost and Schedule Review (18/11/22)  Mandate</vt:lpstr>
      <vt:lpstr>AWAKE Run 2: Phases a) – d)</vt:lpstr>
      <vt:lpstr>AWAKE Run 2 Global Schedule with Milestones</vt:lpstr>
      <vt:lpstr>Summary Cost and Schedule Review</vt:lpstr>
      <vt:lpstr>PowerPoint Presentation</vt:lpstr>
      <vt:lpstr>PowerPoint Presentation</vt:lpstr>
      <vt:lpstr>PowerPoint Presentation</vt:lpstr>
      <vt:lpstr>MTP </vt:lpstr>
      <vt:lpstr>PowerPoint Presentation</vt:lpstr>
      <vt:lpstr>AWAKE Run 2022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Edda Gschwendtner</cp:lastModifiedBy>
  <cp:revision>943</cp:revision>
  <cp:lastPrinted>2019-11-10T14:33:14Z</cp:lastPrinted>
  <dcterms:created xsi:type="dcterms:W3CDTF">2019-11-21T10:39:45Z</dcterms:created>
  <dcterms:modified xsi:type="dcterms:W3CDTF">2022-04-11T20:43:03Z</dcterms:modified>
</cp:coreProperties>
</file>