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24" r:id="rId3"/>
    <p:sldId id="315" r:id="rId4"/>
    <p:sldId id="334" r:id="rId5"/>
    <p:sldId id="325" r:id="rId6"/>
    <p:sldId id="327" r:id="rId7"/>
    <p:sldId id="328" r:id="rId8"/>
    <p:sldId id="338" r:id="rId9"/>
    <p:sldId id="329" r:id="rId10"/>
    <p:sldId id="331" r:id="rId11"/>
    <p:sldId id="330" r:id="rId12"/>
    <p:sldId id="335" r:id="rId13"/>
    <p:sldId id="336" r:id="rId14"/>
    <p:sldId id="314" r:id="rId15"/>
    <p:sldId id="332" r:id="rId16"/>
    <p:sldId id="321" r:id="rId17"/>
    <p:sldId id="333" r:id="rId18"/>
    <p:sldId id="32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FF"/>
    <a:srgbClr val="000000"/>
    <a:srgbClr val="2F2F2F"/>
    <a:srgbClr val="303030"/>
    <a:srgbClr val="E9FF01"/>
    <a:srgbClr val="FFF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8" autoAdjust="0"/>
    <p:restoredTop sz="94686"/>
  </p:normalViewPr>
  <p:slideViewPr>
    <p:cSldViewPr snapToGrid="0" snapToObjects="1">
      <p:cViewPr>
        <p:scale>
          <a:sx n="100" d="100"/>
          <a:sy n="100" d="100"/>
        </p:scale>
        <p:origin x="824" y="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4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97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49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47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0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078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92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42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56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5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97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93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78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78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2800" y="6409466"/>
            <a:ext cx="76358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14965"/>
            <a:ext cx="6572221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2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0600" y="6409466"/>
            <a:ext cx="1449388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3362" y="6414965"/>
            <a:ext cx="6848284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6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5" Type="http://schemas.openxmlformats.org/officeDocument/2006/relationships/hyperlink" Target="https://edms.cern.ch/document/2713307/0.1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5" Type="http://schemas.openxmlformats.org/officeDocument/2006/relationships/hyperlink" Target="https://edms.cern.ch/document/2713307/0.1" TargetMode="External"/><Relationship Id="rId6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hyperlink" Target="https://edms.cern.ch/document/2667362/0.1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hyperlink" Target="https://edms.cern.ch/document/2667362/0.1" TargetMode="External"/><Relationship Id="rId6" Type="http://schemas.openxmlformats.org/officeDocument/2006/relationships/image" Target="../media/image17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hyperlink" Target="https://edms.cern.ch/document/2714008/0.1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86572"/>
            <a:ext cx="11376025" cy="1507129"/>
          </a:xfrm>
        </p:spPr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instrumentation status, studies and </a:t>
            </a:r>
            <a:r>
              <a:rPr lang="en-GB" smtClean="0"/>
              <a:t>upgrades for Run 2a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768" y="4848914"/>
            <a:ext cx="4698732" cy="555075"/>
          </a:xfrm>
        </p:spPr>
        <p:txBody>
          <a:bodyPr/>
          <a:lstStyle/>
          <a:p>
            <a:pPr algn="l"/>
            <a:r>
              <a:rPr lang="en-US" sz="2400" u="sng" dirty="0" smtClean="0"/>
              <a:t>E. Senes</a:t>
            </a:r>
            <a:r>
              <a:rPr lang="en-US" sz="2400" dirty="0" smtClean="0"/>
              <a:t> for </a:t>
            </a:r>
            <a:r>
              <a:rPr lang="en-US" sz="2400" dirty="0"/>
              <a:t>the </a:t>
            </a:r>
            <a:r>
              <a:rPr lang="en-US" sz="2400" dirty="0" smtClean="0"/>
              <a:t>BI AWAKE team</a:t>
            </a:r>
            <a:endParaRPr lang="en-US" sz="24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493094" y="6336056"/>
            <a:ext cx="10743932" cy="631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AWAKE collaboration meeting, 12-13 April 2022</a:t>
            </a: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4683392" y="5287369"/>
            <a:ext cx="7100620" cy="939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r-IN" sz="2400" dirty="0" smtClean="0"/>
              <a:t>…</a:t>
            </a:r>
            <a:r>
              <a:rPr lang="en-US" sz="2400" dirty="0" smtClean="0"/>
              <a:t>. with many thanks to the colleagues from                       CERN, TRIUMF, CLEAR, MPP, UCL, Liverpool </a:t>
            </a:r>
            <a:r>
              <a:rPr lang="mr-IN" sz="2400" dirty="0" smtClean="0"/>
              <a:t>…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7744" y="1294016"/>
            <a:ext cx="5246290" cy="82925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In the common line, </a:t>
            </a:r>
            <a:r>
              <a:rPr lang="en-US" dirty="0" smtClean="0"/>
              <a:t>the protons blind conventional electron</a:t>
            </a:r>
            <a:r>
              <a:rPr lang="en-US" b="0" dirty="0" smtClean="0"/>
              <a:t> </a:t>
            </a:r>
            <a:r>
              <a:rPr lang="en-US" dirty="0" smtClean="0"/>
              <a:t>BPM</a:t>
            </a:r>
            <a:r>
              <a:rPr lang="en-US" b="0" dirty="0" smtClean="0"/>
              <a:t> systems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High-frequency BPM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26" name="Chevron 25"/>
          <p:cNvSpPr/>
          <p:nvPr/>
        </p:nvSpPr>
        <p:spPr>
          <a:xfrm>
            <a:off x="407988" y="137311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50691" y="952500"/>
            <a:ext cx="5143500" cy="4777068"/>
            <a:chOff x="6640513" y="1320755"/>
            <a:chExt cx="5143500" cy="4777068"/>
          </a:xfrm>
        </p:grpSpPr>
        <p:grpSp>
          <p:nvGrpSpPr>
            <p:cNvPr id="18" name="Group 17"/>
            <p:cNvGrpSpPr/>
            <p:nvPr/>
          </p:nvGrpSpPr>
          <p:grpSpPr>
            <a:xfrm>
              <a:off x="6640513" y="1907625"/>
              <a:ext cx="5143500" cy="4190198"/>
              <a:chOff x="6640513" y="663046"/>
              <a:chExt cx="5143500" cy="4190198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938" t="5135" r="3313" b="5843"/>
              <a:stretch/>
            </p:blipFill>
            <p:spPr>
              <a:xfrm>
                <a:off x="6640513" y="952500"/>
                <a:ext cx="5143500" cy="3256092"/>
              </a:xfrm>
              <a:prstGeom prst="rect">
                <a:avLst/>
              </a:prstGeom>
            </p:spPr>
          </p:pic>
          <p:cxnSp>
            <p:nvCxnSpPr>
              <p:cNvPr id="13" name="Straight Connector 12"/>
              <p:cNvCxnSpPr/>
              <p:nvPr/>
            </p:nvCxnSpPr>
            <p:spPr>
              <a:xfrm flipH="1">
                <a:off x="8077200" y="663046"/>
                <a:ext cx="12700" cy="3545546"/>
              </a:xfrm>
              <a:prstGeom prst="line">
                <a:avLst/>
              </a:prstGeom>
              <a:ln>
                <a:solidFill>
                  <a:srgbClr val="2F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346106" y="4299246"/>
                <a:ext cx="148758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 err="1" smtClean="0">
                    <a:solidFill>
                      <a:srgbClr val="000000"/>
                    </a:solidFill>
                  </a:rPr>
                  <a:t>eBPM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working</a:t>
                </a:r>
                <a:br>
                  <a:rPr lang="en-US" dirty="0" smtClean="0">
                    <a:solidFill>
                      <a:srgbClr val="000000"/>
                    </a:solidFill>
                  </a:rPr>
                </a:br>
                <a:r>
                  <a:rPr lang="en-US" dirty="0" smtClean="0">
                    <a:solidFill>
                      <a:srgbClr val="000000"/>
                    </a:solidFill>
                  </a:rPr>
                  <a:t>frequency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7435875" y="1320755"/>
              <a:ext cx="1308050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STRONGER</a:t>
              </a:r>
              <a:br>
                <a:rPr lang="en-US" dirty="0" smtClean="0">
                  <a:solidFill>
                    <a:srgbClr val="FF0000"/>
                  </a:solidFill>
                </a:rPr>
              </a:br>
              <a:r>
                <a:rPr lang="en-US" dirty="0" smtClean="0">
                  <a:solidFill>
                    <a:srgbClr val="FF0000"/>
                  </a:solidFill>
                </a:rPr>
                <a:t>PROTONS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294788" y="1320755"/>
              <a:ext cx="141064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</a:rPr>
                <a:t>STRONGER</a:t>
              </a:r>
              <a:br>
                <a:rPr lang="en-US" dirty="0" smtClean="0">
                  <a:solidFill>
                    <a:srgbClr val="00B050"/>
                  </a:solidFill>
                </a:rPr>
              </a:br>
              <a:r>
                <a:rPr lang="en-US" dirty="0" smtClean="0">
                  <a:solidFill>
                    <a:srgbClr val="00B050"/>
                  </a:solidFill>
                </a:rPr>
                <a:t>ELECTRONS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485321" y="2257184"/>
              <a:ext cx="1244427" cy="2608391"/>
            </a:xfrm>
            <a:prstGeom prst="rect">
              <a:avLst/>
            </a:prstGeom>
            <a:solidFill>
              <a:srgbClr val="FF00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729749" y="2257184"/>
              <a:ext cx="1718512" cy="2608391"/>
            </a:xfrm>
            <a:prstGeom prst="rect">
              <a:avLst/>
            </a:prstGeom>
            <a:solidFill>
              <a:srgbClr val="00B05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Content Placeholder 1"/>
          <p:cNvSpPr txBox="1">
            <a:spLocks/>
          </p:cNvSpPr>
          <p:nvPr/>
        </p:nvSpPr>
        <p:spPr>
          <a:xfrm>
            <a:off x="930359" y="2309802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Need for a system performing the detection at sufficiently </a:t>
            </a:r>
            <a:r>
              <a:rPr lang="en-US" dirty="0" smtClean="0"/>
              <a:t>high frequency </a:t>
            </a:r>
          </a:p>
        </p:txBody>
      </p:sp>
      <p:sp>
        <p:nvSpPr>
          <p:cNvPr id="33" name="Chevron 32"/>
          <p:cNvSpPr/>
          <p:nvPr/>
        </p:nvSpPr>
        <p:spPr>
          <a:xfrm>
            <a:off x="430603" y="238890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930359" y="3325588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It’s </a:t>
            </a:r>
            <a:r>
              <a:rPr lang="en-US" dirty="0" smtClean="0"/>
              <a:t>extremely difficult </a:t>
            </a:r>
            <a:r>
              <a:rPr lang="en-US" b="0" dirty="0" smtClean="0"/>
              <a:t>to build a well-behaved </a:t>
            </a:r>
            <a:r>
              <a:rPr lang="en-US" dirty="0" smtClean="0"/>
              <a:t>device that works at 10s of GHz</a:t>
            </a:r>
          </a:p>
        </p:txBody>
      </p:sp>
      <p:sp>
        <p:nvSpPr>
          <p:cNvPr id="35" name="Chevron 34"/>
          <p:cNvSpPr/>
          <p:nvPr/>
        </p:nvSpPr>
        <p:spPr>
          <a:xfrm>
            <a:off x="430603" y="340469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9382" y="4341374"/>
            <a:ext cx="25648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 b="1" dirty="0" smtClean="0"/>
              <a:t>1</a:t>
            </a:r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1759942" y="4469103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High frequency button </a:t>
            </a:r>
            <a:r>
              <a:rPr lang="en-US" b="0" dirty="0" smtClean="0"/>
              <a:t>BPMs</a:t>
            </a:r>
            <a:endParaRPr lang="en-US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1069382" y="5070263"/>
            <a:ext cx="25648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 b="1" dirty="0"/>
              <a:t>2</a:t>
            </a:r>
            <a:endParaRPr lang="en-US" sz="3600" b="1" dirty="0" smtClean="0"/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1759942" y="5197992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Cherenkov Diffraction </a:t>
            </a:r>
            <a:r>
              <a:rPr lang="en-US" b="0" dirty="0" smtClean="0"/>
              <a:t>Radiation BPMs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High-frequency button 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187825" y="4565935"/>
            <a:ext cx="8004175" cy="1706747"/>
            <a:chOff x="4065790" y="4494028"/>
            <a:chExt cx="8004175" cy="170674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5790" y="4494028"/>
              <a:ext cx="8004175" cy="170674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7648353" y="4564690"/>
              <a:ext cx="297712" cy="814717"/>
            </a:xfrm>
            <a:prstGeom prst="rect">
              <a:avLst/>
            </a:prstGeom>
            <a:noFill/>
            <a:ln w="4445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83665" y="5533055"/>
              <a:ext cx="10545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HF BPM</a:t>
              </a:r>
              <a:endPara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5" name="Content Placeholder 1"/>
          <p:cNvSpPr txBox="1">
            <a:spLocks/>
          </p:cNvSpPr>
          <p:nvPr/>
        </p:nvSpPr>
        <p:spPr>
          <a:xfrm>
            <a:off x="882639" y="1262202"/>
            <a:ext cx="4835255" cy="1080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Commercial 40 GHz conical buttons by OMC on an adapted DESY design </a:t>
            </a:r>
          </a:p>
        </p:txBody>
      </p:sp>
      <p:sp>
        <p:nvSpPr>
          <p:cNvPr id="16" name="Chevron 15"/>
          <p:cNvSpPr/>
          <p:nvPr/>
        </p:nvSpPr>
        <p:spPr>
          <a:xfrm>
            <a:off x="407988" y="135901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932849" y="2363852"/>
            <a:ext cx="6597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Installed yesterday </a:t>
            </a:r>
          </a:p>
        </p:txBody>
      </p:sp>
      <p:sp>
        <p:nvSpPr>
          <p:cNvPr id="20" name="Chevron 19"/>
          <p:cNvSpPr/>
          <p:nvPr/>
        </p:nvSpPr>
        <p:spPr>
          <a:xfrm>
            <a:off x="433093" y="243228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987" y="311023"/>
            <a:ext cx="4906804" cy="34938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392972" y="3876822"/>
            <a:ext cx="45019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HF button </a:t>
            </a:r>
            <a:r>
              <a:rPr lang="en-US" dirty="0" smtClean="0">
                <a:solidFill>
                  <a:srgbClr val="000000"/>
                </a:solidFill>
              </a:rPr>
              <a:t>vs traditional </a:t>
            </a:r>
            <a:r>
              <a:rPr lang="en-US" dirty="0" err="1" smtClean="0">
                <a:solidFill>
                  <a:srgbClr val="000000"/>
                </a:solidFill>
              </a:rPr>
              <a:t>pBPM</a:t>
            </a:r>
            <a:r>
              <a:rPr lang="en-US" dirty="0" smtClean="0">
                <a:solidFill>
                  <a:srgbClr val="000000"/>
                </a:solidFill>
              </a:rPr>
              <a:t> button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932848" y="3194928"/>
            <a:ext cx="4785045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Upcoming </a:t>
            </a:r>
            <a:r>
              <a:rPr lang="en-US" dirty="0" smtClean="0"/>
              <a:t>tests</a:t>
            </a:r>
            <a:r>
              <a:rPr lang="en-US" b="0" dirty="0" smtClean="0"/>
              <a:t> with electrons (dedicated) and protons (parasitic)</a:t>
            </a:r>
          </a:p>
        </p:txBody>
      </p:sp>
      <p:sp>
        <p:nvSpPr>
          <p:cNvPr id="25" name="Chevron 24"/>
          <p:cNvSpPr/>
          <p:nvPr/>
        </p:nvSpPr>
        <p:spPr>
          <a:xfrm>
            <a:off x="433093" y="326335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932849" y="4176725"/>
            <a:ext cx="332641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Initial setup: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- Bandpass filters and   diode detectors 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- Investigating bands at </a:t>
            </a:r>
            <a:br>
              <a:rPr lang="en-US" b="0" dirty="0" smtClean="0"/>
            </a:br>
            <a:r>
              <a:rPr lang="en-US" dirty="0" smtClean="0"/>
              <a:t>11 and 26 GHz</a:t>
            </a:r>
          </a:p>
        </p:txBody>
      </p:sp>
      <p:sp>
        <p:nvSpPr>
          <p:cNvPr id="28" name="Chevron 27"/>
          <p:cNvSpPr/>
          <p:nvPr/>
        </p:nvSpPr>
        <p:spPr>
          <a:xfrm>
            <a:off x="433093" y="424515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11664" y="1937484"/>
            <a:ext cx="3865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See A. </a:t>
            </a:r>
            <a:r>
              <a:rPr lang="en-US" sz="1400" dirty="0" err="1" smtClean="0"/>
              <a:t>Angelovski</a:t>
            </a:r>
            <a:r>
              <a:rPr lang="en-US" sz="1400" dirty="0" smtClean="0"/>
              <a:t> et al., Phys. Rev. ST </a:t>
            </a:r>
            <a:r>
              <a:rPr lang="en-US" sz="1400" dirty="0" err="1" smtClean="0"/>
              <a:t>Accel</a:t>
            </a:r>
            <a:r>
              <a:rPr lang="en-US" sz="1400" dirty="0" smtClean="0"/>
              <a:t>. </a:t>
            </a:r>
            <a:br>
              <a:rPr lang="en-US" sz="1400" dirty="0" smtClean="0"/>
            </a:br>
            <a:r>
              <a:rPr lang="en-US" sz="1400" dirty="0" smtClean="0"/>
              <a:t>Beams </a:t>
            </a:r>
            <a:r>
              <a:rPr lang="en-US" sz="1400" b="1" dirty="0" smtClean="0"/>
              <a:t>15</a:t>
            </a:r>
            <a:r>
              <a:rPr lang="en-US" sz="1400" dirty="0" smtClean="0"/>
              <a:t>, 112803 (2012)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4231827" y="5852668"/>
            <a:ext cx="3935084" cy="40470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0" dirty="0" smtClean="0"/>
              <a:t>For details AWK-BPM-EC-0003 </a:t>
            </a:r>
            <a:r>
              <a:rPr lang="en-US" sz="1600" dirty="0">
                <a:hlinkClick r:id="rId5"/>
              </a:rPr>
              <a:t>https://edms.cern.ch/document/2713307/0.1</a:t>
            </a:r>
            <a:endParaRPr lang="en-US" sz="1600" b="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High-frequency button 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187825" y="4565935"/>
            <a:ext cx="8004175" cy="1706747"/>
            <a:chOff x="4065790" y="4494028"/>
            <a:chExt cx="8004175" cy="170674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5790" y="4494028"/>
              <a:ext cx="8004175" cy="170674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7648353" y="4564690"/>
              <a:ext cx="297712" cy="814717"/>
            </a:xfrm>
            <a:prstGeom prst="rect">
              <a:avLst/>
            </a:prstGeom>
            <a:noFill/>
            <a:ln w="4445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83665" y="5533055"/>
              <a:ext cx="10545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HF BPM</a:t>
              </a:r>
              <a:endPara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5" name="Content Placeholder 1"/>
          <p:cNvSpPr txBox="1">
            <a:spLocks/>
          </p:cNvSpPr>
          <p:nvPr/>
        </p:nvSpPr>
        <p:spPr>
          <a:xfrm>
            <a:off x="882639" y="1262202"/>
            <a:ext cx="4835255" cy="1080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Commercial 40 GHz conical buttons by OMC on an adapted DESY design </a:t>
            </a:r>
          </a:p>
        </p:txBody>
      </p:sp>
      <p:sp>
        <p:nvSpPr>
          <p:cNvPr id="16" name="Chevron 15"/>
          <p:cNvSpPr/>
          <p:nvPr/>
        </p:nvSpPr>
        <p:spPr>
          <a:xfrm>
            <a:off x="407988" y="135901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932849" y="2363852"/>
            <a:ext cx="6597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Installed yesterday </a:t>
            </a:r>
          </a:p>
        </p:txBody>
      </p:sp>
      <p:sp>
        <p:nvSpPr>
          <p:cNvPr id="20" name="Chevron 19"/>
          <p:cNvSpPr/>
          <p:nvPr/>
        </p:nvSpPr>
        <p:spPr>
          <a:xfrm>
            <a:off x="433093" y="243228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987" y="311023"/>
            <a:ext cx="4906804" cy="34938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392972" y="3876822"/>
            <a:ext cx="45019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HF button </a:t>
            </a:r>
            <a:r>
              <a:rPr lang="en-US" dirty="0" smtClean="0">
                <a:solidFill>
                  <a:srgbClr val="000000"/>
                </a:solidFill>
              </a:rPr>
              <a:t>vs traditional </a:t>
            </a:r>
            <a:r>
              <a:rPr lang="en-US" dirty="0" err="1" smtClean="0">
                <a:solidFill>
                  <a:srgbClr val="000000"/>
                </a:solidFill>
              </a:rPr>
              <a:t>pBPM</a:t>
            </a:r>
            <a:r>
              <a:rPr lang="en-US" dirty="0" smtClean="0">
                <a:solidFill>
                  <a:srgbClr val="000000"/>
                </a:solidFill>
              </a:rPr>
              <a:t> button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932848" y="3194928"/>
            <a:ext cx="4785045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Upcoming </a:t>
            </a:r>
            <a:r>
              <a:rPr lang="en-US" dirty="0" smtClean="0"/>
              <a:t>tests</a:t>
            </a:r>
            <a:r>
              <a:rPr lang="en-US" b="0" dirty="0" smtClean="0"/>
              <a:t> with electrons (dedicated) and protons (parasitic)</a:t>
            </a:r>
          </a:p>
        </p:txBody>
      </p:sp>
      <p:sp>
        <p:nvSpPr>
          <p:cNvPr id="25" name="Chevron 24"/>
          <p:cNvSpPr/>
          <p:nvPr/>
        </p:nvSpPr>
        <p:spPr>
          <a:xfrm>
            <a:off x="433093" y="326335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932849" y="4176725"/>
            <a:ext cx="332641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Initial setup: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- Bandpass filters and   diode detectors 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- Investigating bands at </a:t>
            </a:r>
            <a:br>
              <a:rPr lang="en-US" b="0" dirty="0" smtClean="0"/>
            </a:br>
            <a:r>
              <a:rPr lang="en-US" dirty="0" smtClean="0"/>
              <a:t>11 and 26 GHz</a:t>
            </a:r>
          </a:p>
        </p:txBody>
      </p:sp>
      <p:sp>
        <p:nvSpPr>
          <p:cNvPr id="28" name="Chevron 27"/>
          <p:cNvSpPr/>
          <p:nvPr/>
        </p:nvSpPr>
        <p:spPr>
          <a:xfrm>
            <a:off x="433093" y="424515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11664" y="1937484"/>
            <a:ext cx="3865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See A. </a:t>
            </a:r>
            <a:r>
              <a:rPr lang="en-US" sz="1400" dirty="0" err="1" smtClean="0"/>
              <a:t>Angelovski</a:t>
            </a:r>
            <a:r>
              <a:rPr lang="en-US" sz="1400" dirty="0" smtClean="0"/>
              <a:t> et al., Phys. Rev. ST </a:t>
            </a:r>
            <a:r>
              <a:rPr lang="en-US" sz="1400" dirty="0" err="1" smtClean="0"/>
              <a:t>Accel</a:t>
            </a:r>
            <a:r>
              <a:rPr lang="en-US" sz="1400" dirty="0" smtClean="0"/>
              <a:t>. </a:t>
            </a:r>
            <a:br>
              <a:rPr lang="en-US" sz="1400" dirty="0" smtClean="0"/>
            </a:br>
            <a:r>
              <a:rPr lang="en-US" sz="1400" dirty="0" smtClean="0"/>
              <a:t>Beams </a:t>
            </a:r>
            <a:r>
              <a:rPr lang="en-US" sz="1400" b="1" dirty="0" smtClean="0"/>
              <a:t>15</a:t>
            </a:r>
            <a:r>
              <a:rPr lang="en-US" sz="1400" dirty="0" smtClean="0"/>
              <a:t>, 112803 (2012)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4231827" y="5852668"/>
            <a:ext cx="3935084" cy="40470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0" dirty="0" smtClean="0"/>
              <a:t>For details AWK-BPM-EC-0003 </a:t>
            </a:r>
            <a:r>
              <a:rPr lang="en-US" sz="1600" dirty="0">
                <a:hlinkClick r:id="rId5"/>
              </a:rPr>
              <a:t>https://edms.cern.ch/document/2713307/0.1</a:t>
            </a:r>
            <a:endParaRPr lang="en-US" sz="1600" b="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6" t="11535" r="25741" b="13025"/>
          <a:stretch/>
        </p:blipFill>
        <p:spPr>
          <a:xfrm rot="5400000">
            <a:off x="4541549" y="271369"/>
            <a:ext cx="5432303" cy="6237975"/>
          </a:xfrm>
          <a:prstGeom prst="rect">
            <a:avLst/>
          </a:prstGeom>
          <a:ln w="79375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65780" y="2190093"/>
            <a:ext cx="3453719" cy="71539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19499" y="2546508"/>
            <a:ext cx="428725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22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6222" y="4547483"/>
            <a:ext cx="7563578" cy="170674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3071812" cy="648210"/>
          </a:xfrm>
        </p:spPr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BPMs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054" y="331037"/>
            <a:ext cx="5807352" cy="34745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0637" y="3922179"/>
            <a:ext cx="45019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ChDR</a:t>
            </a:r>
            <a:r>
              <a:rPr lang="en-US" dirty="0" smtClean="0">
                <a:solidFill>
                  <a:srgbClr val="000000"/>
                </a:solidFill>
              </a:rPr>
              <a:t> button vs traditional </a:t>
            </a:r>
            <a:r>
              <a:rPr lang="en-US" dirty="0" err="1" smtClean="0">
                <a:solidFill>
                  <a:srgbClr val="000000"/>
                </a:solidFill>
              </a:rPr>
              <a:t>pBPM</a:t>
            </a:r>
            <a:r>
              <a:rPr lang="en-US" dirty="0" smtClean="0">
                <a:solidFill>
                  <a:srgbClr val="000000"/>
                </a:solidFill>
              </a:rPr>
              <a:t> button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940564" y="2171197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High operating frequency of </a:t>
            </a:r>
            <a:r>
              <a:rPr lang="en-US" dirty="0" smtClean="0"/>
              <a:t>30 GHz</a:t>
            </a:r>
          </a:p>
        </p:txBody>
      </p:sp>
      <p:sp>
        <p:nvSpPr>
          <p:cNvPr id="21" name="Chevron 20"/>
          <p:cNvSpPr/>
          <p:nvPr/>
        </p:nvSpPr>
        <p:spPr>
          <a:xfrm>
            <a:off x="448688" y="220636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942947" y="3039855"/>
            <a:ext cx="489818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Successful in-air test campaign at CLEAR in 2021</a:t>
            </a:r>
          </a:p>
        </p:txBody>
      </p:sp>
      <p:sp>
        <p:nvSpPr>
          <p:cNvPr id="23" name="Chevron 22"/>
          <p:cNvSpPr/>
          <p:nvPr/>
        </p:nvSpPr>
        <p:spPr>
          <a:xfrm>
            <a:off x="448688" y="309732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10100" y="4330700"/>
            <a:ext cx="83820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940564" y="1302457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Brazed ceramic inserts ø6 mm</a:t>
            </a:r>
            <a:endParaRPr lang="en-US" dirty="0" smtClean="0"/>
          </a:p>
        </p:txBody>
      </p:sp>
      <p:sp>
        <p:nvSpPr>
          <p:cNvPr id="26" name="Chevron 25"/>
          <p:cNvSpPr/>
          <p:nvPr/>
        </p:nvSpPr>
        <p:spPr>
          <a:xfrm>
            <a:off x="448688" y="133762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948444" y="3993117"/>
            <a:ext cx="6597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Body #1 installed yesterday</a:t>
            </a:r>
          </a:p>
        </p:txBody>
      </p:sp>
      <p:sp>
        <p:nvSpPr>
          <p:cNvPr id="28" name="Chevron 27"/>
          <p:cNvSpPr/>
          <p:nvPr/>
        </p:nvSpPr>
        <p:spPr>
          <a:xfrm>
            <a:off x="448688" y="406154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960284" y="4856414"/>
            <a:ext cx="3845938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Detection electronics under production by TRIUMF</a:t>
            </a:r>
          </a:p>
        </p:txBody>
      </p:sp>
      <p:sp>
        <p:nvSpPr>
          <p:cNvPr id="30" name="Chevron 29"/>
          <p:cNvSpPr/>
          <p:nvPr/>
        </p:nvSpPr>
        <p:spPr>
          <a:xfrm>
            <a:off x="460528" y="49248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960284" y="5800707"/>
            <a:ext cx="3990984" cy="40470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0" dirty="0" smtClean="0"/>
              <a:t>For details AWK-BPM-EC-0002 </a:t>
            </a:r>
            <a:r>
              <a:rPr lang="en-US" sz="1600" dirty="0">
                <a:hlinkClick r:id="rId5"/>
              </a:rPr>
              <a:t>https://edms.cern.ch/document/2667362/0.1</a:t>
            </a:r>
            <a:endParaRPr lang="en-US" sz="1600" b="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3601" y="316852"/>
            <a:ext cx="275299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See Collette’s presentation</a:t>
            </a:r>
            <a:br>
              <a:rPr lang="en-US" dirty="0" smtClean="0"/>
            </a:br>
            <a:r>
              <a:rPr lang="en-US" dirty="0" smtClean="0"/>
              <a:t>on Wednesday</a:t>
            </a:r>
          </a:p>
        </p:txBody>
      </p:sp>
    </p:spTree>
    <p:extLst>
      <p:ext uri="{BB962C8B-B14F-4D97-AF65-F5344CB8AC3E}">
        <p14:creationId xmlns:p14="http://schemas.microsoft.com/office/powerpoint/2010/main" val="3123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6222" y="4547483"/>
            <a:ext cx="7563578" cy="170674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8210"/>
          </a:xfrm>
        </p:spPr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BPMs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054" y="331037"/>
            <a:ext cx="5807352" cy="34745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0637" y="3922179"/>
            <a:ext cx="45019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ChDR</a:t>
            </a:r>
            <a:r>
              <a:rPr lang="en-US" dirty="0" smtClean="0">
                <a:solidFill>
                  <a:srgbClr val="000000"/>
                </a:solidFill>
              </a:rPr>
              <a:t> button vs traditional </a:t>
            </a:r>
            <a:r>
              <a:rPr lang="en-US" dirty="0" err="1" smtClean="0">
                <a:solidFill>
                  <a:srgbClr val="000000"/>
                </a:solidFill>
              </a:rPr>
              <a:t>pBPM</a:t>
            </a:r>
            <a:r>
              <a:rPr lang="en-US" dirty="0" smtClean="0">
                <a:solidFill>
                  <a:srgbClr val="000000"/>
                </a:solidFill>
              </a:rPr>
              <a:t> button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940564" y="2171197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High operating frequency of </a:t>
            </a:r>
            <a:r>
              <a:rPr lang="en-US" dirty="0" smtClean="0"/>
              <a:t>30 GHz</a:t>
            </a:r>
          </a:p>
        </p:txBody>
      </p:sp>
      <p:sp>
        <p:nvSpPr>
          <p:cNvPr id="21" name="Chevron 20"/>
          <p:cNvSpPr/>
          <p:nvPr/>
        </p:nvSpPr>
        <p:spPr>
          <a:xfrm>
            <a:off x="448688" y="220636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942947" y="3039855"/>
            <a:ext cx="489818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Successful in-air test campaign at CLEAR in 2021</a:t>
            </a:r>
          </a:p>
        </p:txBody>
      </p:sp>
      <p:sp>
        <p:nvSpPr>
          <p:cNvPr id="23" name="Chevron 22"/>
          <p:cNvSpPr/>
          <p:nvPr/>
        </p:nvSpPr>
        <p:spPr>
          <a:xfrm>
            <a:off x="448688" y="309732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10100" y="4330700"/>
            <a:ext cx="83820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940564" y="1302457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Brazed ceramic inserts ø6 mm</a:t>
            </a:r>
            <a:endParaRPr lang="en-US" dirty="0" smtClean="0"/>
          </a:p>
        </p:txBody>
      </p:sp>
      <p:sp>
        <p:nvSpPr>
          <p:cNvPr id="26" name="Chevron 25"/>
          <p:cNvSpPr/>
          <p:nvPr/>
        </p:nvSpPr>
        <p:spPr>
          <a:xfrm>
            <a:off x="448688" y="133762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948444" y="3993117"/>
            <a:ext cx="6597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Body #1 installed yesterday</a:t>
            </a:r>
          </a:p>
        </p:txBody>
      </p:sp>
      <p:sp>
        <p:nvSpPr>
          <p:cNvPr id="28" name="Chevron 27"/>
          <p:cNvSpPr/>
          <p:nvPr/>
        </p:nvSpPr>
        <p:spPr>
          <a:xfrm>
            <a:off x="448688" y="406154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960284" y="4856414"/>
            <a:ext cx="3845938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Detection electronics under production by TRIUMF</a:t>
            </a:r>
          </a:p>
        </p:txBody>
      </p:sp>
      <p:sp>
        <p:nvSpPr>
          <p:cNvPr id="30" name="Chevron 29"/>
          <p:cNvSpPr/>
          <p:nvPr/>
        </p:nvSpPr>
        <p:spPr>
          <a:xfrm>
            <a:off x="460528" y="49248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960284" y="5800707"/>
            <a:ext cx="3990984" cy="40470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0" dirty="0" smtClean="0"/>
              <a:t>For details AWK-BPM-EC-0002 </a:t>
            </a:r>
            <a:r>
              <a:rPr lang="en-US" sz="1600" dirty="0">
                <a:hlinkClick r:id="rId5"/>
              </a:rPr>
              <a:t>https://edms.cern.ch/document/2667362/0.1</a:t>
            </a:r>
            <a:endParaRPr lang="en-US" sz="1600" b="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3" t="12839" r="11481" b="10216"/>
          <a:stretch/>
        </p:blipFill>
        <p:spPr>
          <a:xfrm rot="5400000">
            <a:off x="5118810" y="694437"/>
            <a:ext cx="6064221" cy="5500252"/>
          </a:xfrm>
          <a:prstGeom prst="rect">
            <a:avLst/>
          </a:prstGeom>
          <a:ln w="63500">
            <a:solidFill>
              <a:srgbClr val="FF0000"/>
            </a:solidFill>
          </a:ln>
        </p:spPr>
      </p:pic>
      <p:sp>
        <p:nvSpPr>
          <p:cNvPr id="31" name="Rectangle 30"/>
          <p:cNvSpPr/>
          <p:nvPr/>
        </p:nvSpPr>
        <p:spPr>
          <a:xfrm>
            <a:off x="142022" y="3871224"/>
            <a:ext cx="4809246" cy="71539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925868" y="4199178"/>
            <a:ext cx="428725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9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0320" y="1312601"/>
            <a:ext cx="11376024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/>
              <a:t>Digital camera array </a:t>
            </a:r>
            <a:r>
              <a:rPr lang="en-US" b="0" dirty="0" smtClean="0"/>
              <a:t>at 150 cm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Spectrometer camera array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77084" y="135736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2662" y="519631"/>
            <a:ext cx="41732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tx2"/>
                </a:solidFill>
              </a:rPr>
              <a:t>D. Cooke, F. Pannell, M. Wing (UCL)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548915" y="1179978"/>
            <a:ext cx="5509821" cy="4270995"/>
            <a:chOff x="4700572" y="1297978"/>
            <a:chExt cx="5689600" cy="42672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0572" y="1297978"/>
              <a:ext cx="5689600" cy="42672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910527" y="3778203"/>
              <a:ext cx="2287486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400" b="1" dirty="0" smtClean="0">
                  <a:solidFill>
                    <a:schemeClr val="bg1"/>
                  </a:solidFill>
                </a:rPr>
                <a:t> Scintillator tile 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6123144" y="2204636"/>
              <a:ext cx="323755" cy="1570203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42677" y="4892500"/>
              <a:ext cx="2141612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400" b="1" dirty="0" smtClean="0">
                  <a:solidFill>
                    <a:schemeClr val="bg1"/>
                  </a:solidFill>
                </a:rPr>
                <a:t> Camera array 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8067330" y="4618855"/>
              <a:ext cx="1059948" cy="51774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8814076" y="1321067"/>
            <a:ext cx="314829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smtClean="0">
                <a:solidFill>
                  <a:schemeClr val="bg1"/>
                </a:solidFill>
              </a:rPr>
              <a:t> Spectrometer mirror 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376650" y="1688720"/>
            <a:ext cx="1670512" cy="89275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/>
          <p:cNvSpPr txBox="1">
            <a:spLocks/>
          </p:cNvSpPr>
          <p:nvPr/>
        </p:nvSpPr>
        <p:spPr>
          <a:xfrm>
            <a:off x="1035820" y="2120963"/>
            <a:ext cx="1137602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Permanently on the BI DAQ</a:t>
            </a:r>
          </a:p>
        </p:txBody>
      </p:sp>
      <p:sp>
        <p:nvSpPr>
          <p:cNvPr id="37" name="Chevron 36"/>
          <p:cNvSpPr/>
          <p:nvPr/>
        </p:nvSpPr>
        <p:spPr>
          <a:xfrm>
            <a:off x="477084" y="215022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ontent Placeholder 1"/>
          <p:cNvSpPr txBox="1">
            <a:spLocks/>
          </p:cNvSpPr>
          <p:nvPr/>
        </p:nvSpPr>
        <p:spPr>
          <a:xfrm>
            <a:off x="1035820" y="2924172"/>
            <a:ext cx="5456937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New setup </a:t>
            </a:r>
            <a:r>
              <a:rPr lang="en-US" b="0" dirty="0" smtClean="0"/>
              <a:t>for the upcoming run</a:t>
            </a:r>
            <a:r>
              <a:rPr lang="en-US" b="0" dirty="0"/>
              <a:t> </a:t>
            </a:r>
            <a:r>
              <a:rPr lang="en-US" b="0" dirty="0" smtClean="0"/>
              <a:t>with 4x 75mm f/2.8 lenses and 525 ± 46 nm filters</a:t>
            </a:r>
          </a:p>
        </p:txBody>
      </p:sp>
      <p:sp>
        <p:nvSpPr>
          <p:cNvPr id="41" name="Chevron 40"/>
          <p:cNvSpPr/>
          <p:nvPr/>
        </p:nvSpPr>
        <p:spPr>
          <a:xfrm>
            <a:off x="477084" y="295343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1035820" y="4039769"/>
            <a:ext cx="5456937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Goal: </a:t>
            </a:r>
            <a:r>
              <a:rPr lang="en-US" b="0" dirty="0" smtClean="0"/>
              <a:t>electron beam emittance measurement.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Factor x10 improvement on the existing spectrometer resolution</a:t>
            </a:r>
          </a:p>
        </p:txBody>
      </p:sp>
      <p:sp>
        <p:nvSpPr>
          <p:cNvPr id="35" name="Chevron 34"/>
          <p:cNvSpPr/>
          <p:nvPr/>
        </p:nvSpPr>
        <p:spPr>
          <a:xfrm>
            <a:off x="477084" y="406903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7162" y="5756206"/>
            <a:ext cx="515186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 smtClean="0"/>
              <a:t>See David’s </a:t>
            </a:r>
            <a:r>
              <a:rPr lang="en-US" sz="2400" b="1" smtClean="0"/>
              <a:t>presentation tomorrow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9157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181399" y="3329757"/>
            <a:ext cx="3963584" cy="3033895"/>
            <a:chOff x="1080399" y="3580798"/>
            <a:chExt cx="3392864" cy="2220758"/>
          </a:xfrm>
        </p:grpSpPr>
        <p:grpSp>
          <p:nvGrpSpPr>
            <p:cNvPr id="11" name="Group 10"/>
            <p:cNvGrpSpPr/>
            <p:nvPr/>
          </p:nvGrpSpPr>
          <p:grpSpPr>
            <a:xfrm>
              <a:off x="1251487" y="3580798"/>
              <a:ext cx="3221776" cy="2202391"/>
              <a:chOff x="661025" y="3416490"/>
              <a:chExt cx="3766461" cy="257473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663906" y="3416490"/>
                <a:ext cx="3763580" cy="25747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rapezoid 19"/>
              <p:cNvSpPr/>
              <p:nvPr/>
            </p:nvSpPr>
            <p:spPr>
              <a:xfrm rot="16200000">
                <a:off x="1492420" y="3835676"/>
                <a:ext cx="323850" cy="1720517"/>
              </a:xfrm>
              <a:prstGeom prst="trapezoid">
                <a:avLst/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888078" y="4724928"/>
                <a:ext cx="1003021" cy="323850"/>
                <a:chOff x="2888078" y="4724928"/>
                <a:chExt cx="1003021" cy="323850"/>
              </a:xfrm>
            </p:grpSpPr>
            <p:sp>
              <p:nvSpPr>
                <p:cNvPr id="36" name="Trapezoid 35"/>
                <p:cNvSpPr/>
                <p:nvPr/>
              </p:nvSpPr>
              <p:spPr>
                <a:xfrm rot="14760000" flipV="1">
                  <a:off x="3221284" y="4391722"/>
                  <a:ext cx="323850" cy="990262"/>
                </a:xfrm>
                <a:prstGeom prst="trapezoid">
                  <a:avLst/>
                </a:prstGeom>
                <a:solidFill>
                  <a:schemeClr val="accent1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Trapezoid 36"/>
                <p:cNvSpPr/>
                <p:nvPr/>
              </p:nvSpPr>
              <p:spPr>
                <a:xfrm rot="14760000" flipV="1">
                  <a:off x="3336052" y="4387355"/>
                  <a:ext cx="119832" cy="990262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Trapezoid 21"/>
              <p:cNvSpPr/>
              <p:nvPr/>
            </p:nvSpPr>
            <p:spPr>
              <a:xfrm rot="5400000">
                <a:off x="3002781" y="4045831"/>
                <a:ext cx="323850" cy="1300211"/>
              </a:xfrm>
              <a:prstGeom prst="trapezoid">
                <a:avLst/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rot="16200000">
                <a:off x="2241670" y="4702159"/>
                <a:ext cx="540000" cy="0"/>
              </a:xfrm>
              <a:prstGeom prst="straightConnector1">
                <a:avLst/>
              </a:prstGeom>
              <a:ln w="34925"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13500000">
                <a:off x="931025" y="4425934"/>
                <a:ext cx="0" cy="540000"/>
              </a:xfrm>
              <a:prstGeom prst="line">
                <a:avLst/>
              </a:prstGeom>
              <a:ln w="50800">
                <a:solidFill>
                  <a:srgbClr val="ED052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24"/>
              <p:cNvGrpSpPr/>
              <p:nvPr/>
            </p:nvGrpSpPr>
            <p:grpSpPr>
              <a:xfrm flipH="1" flipV="1">
                <a:off x="1994198" y="5121765"/>
                <a:ext cx="993496" cy="323850"/>
                <a:chOff x="2888078" y="4724928"/>
                <a:chExt cx="993496" cy="323850"/>
              </a:xfrm>
            </p:grpSpPr>
            <p:sp>
              <p:nvSpPr>
                <p:cNvPr id="34" name="Trapezoid 33"/>
                <p:cNvSpPr/>
                <p:nvPr/>
              </p:nvSpPr>
              <p:spPr>
                <a:xfrm rot="14760000" flipV="1">
                  <a:off x="3221284" y="4391722"/>
                  <a:ext cx="323850" cy="990262"/>
                </a:xfrm>
                <a:prstGeom prst="trapezoid">
                  <a:avLst/>
                </a:prstGeom>
                <a:solidFill>
                  <a:schemeClr val="accent1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Trapezoid 34"/>
                <p:cNvSpPr/>
                <p:nvPr/>
              </p:nvSpPr>
              <p:spPr>
                <a:xfrm rot="14760000" flipV="1">
                  <a:off x="3326527" y="4396880"/>
                  <a:ext cx="119832" cy="990262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6" name="Straight Arrow Connector 25"/>
              <p:cNvCxnSpPr/>
              <p:nvPr/>
            </p:nvCxnSpPr>
            <p:spPr>
              <a:xfrm rot="3960000" flipV="1">
                <a:off x="2673034" y="5092202"/>
                <a:ext cx="540000" cy="0"/>
              </a:xfrm>
              <a:prstGeom prst="straightConnector1">
                <a:avLst/>
              </a:prstGeom>
              <a:ln w="34925"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rapezoid 26"/>
              <p:cNvSpPr/>
              <p:nvPr/>
            </p:nvSpPr>
            <p:spPr>
              <a:xfrm rot="6840000" flipH="1" flipV="1">
                <a:off x="2410377" y="3602828"/>
                <a:ext cx="119832" cy="990262"/>
              </a:xfrm>
              <a:prstGeom prst="trapezoid">
                <a:avLst/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2880000">
                <a:off x="1663895" y="3572522"/>
                <a:ext cx="466725" cy="3354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8720000" flipV="1">
                <a:off x="1686728" y="5460050"/>
                <a:ext cx="466725" cy="3354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rapezoid 29"/>
              <p:cNvSpPr/>
              <p:nvPr/>
            </p:nvSpPr>
            <p:spPr>
              <a:xfrm rot="6840000">
                <a:off x="3323294" y="4013414"/>
                <a:ext cx="119832" cy="990262"/>
              </a:xfrm>
              <a:prstGeom prst="trapezoid">
                <a:avLst/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rot="17640000">
                <a:off x="2663509" y="4301627"/>
                <a:ext cx="540000" cy="0"/>
              </a:xfrm>
              <a:prstGeom prst="straightConnector1">
                <a:avLst/>
              </a:prstGeom>
              <a:ln w="34925"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 rot="16200000">
                <a:off x="3593019" y="4651039"/>
                <a:ext cx="533400" cy="8981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Isosceles Triangle 18"/>
              <p:cNvSpPr/>
              <p:nvPr/>
            </p:nvSpPr>
            <p:spPr>
              <a:xfrm rot="5640000">
                <a:off x="644405" y="4434957"/>
                <a:ext cx="551758" cy="475653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080399" y="4271194"/>
              <a:ext cx="8421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Screen</a:t>
              </a:r>
              <a:endParaRPr lang="en-GB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34031" y="3595357"/>
              <a:ext cx="8421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Core camera</a:t>
              </a:r>
              <a:endParaRPr lang="en-GB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30046" y="5278336"/>
              <a:ext cx="8421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Halo camera</a:t>
              </a:r>
              <a:endParaRPr lang="en-GB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37914" y="4909685"/>
              <a:ext cx="712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DMD</a:t>
              </a:r>
              <a:endParaRPr lang="en-GB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08678" y="4102018"/>
              <a:ext cx="575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Lens</a:t>
              </a:r>
              <a:endParaRPr lang="en-GB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93329" y="5379075"/>
              <a:ext cx="575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Lens</a:t>
              </a:r>
              <a:endParaRPr lang="en-GB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50966" y="4934354"/>
              <a:ext cx="575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Lens</a:t>
              </a:r>
              <a:endParaRPr lang="en-GB" sz="1400" dirty="0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0564" y="1081659"/>
            <a:ext cx="5968236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Test of a Micro Mirror Device (DMD) to </a:t>
            </a:r>
            <a:r>
              <a:rPr lang="en-US" dirty="0" smtClean="0"/>
              <a:t>dynamic</a:t>
            </a:r>
            <a:r>
              <a:rPr lang="en-US" b="0" dirty="0" smtClean="0"/>
              <a:t>ally create </a:t>
            </a:r>
            <a:r>
              <a:rPr lang="en-US" dirty="0" smtClean="0"/>
              <a:t>masks for halo monitors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DMD halo </a:t>
            </a:r>
            <a:r>
              <a:rPr lang="en-US" smtClean="0"/>
              <a:t>monitor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48688" y="111682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87119" y="340733"/>
            <a:ext cx="44759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tx2"/>
                </a:solidFill>
              </a:rPr>
              <a:t>J. </a:t>
            </a:r>
            <a:r>
              <a:rPr lang="en-US" sz="2000" dirty="0" err="1" smtClean="0">
                <a:solidFill>
                  <a:schemeClr val="tx2"/>
                </a:solidFill>
              </a:rPr>
              <a:t>Wolfenden</a:t>
            </a:r>
            <a:r>
              <a:rPr lang="en-US" sz="2000" dirty="0" smtClean="0">
                <a:solidFill>
                  <a:schemeClr val="tx2"/>
                </a:solidFill>
              </a:rPr>
              <a:t>, C. </a:t>
            </a:r>
            <a:r>
              <a:rPr lang="en-US" sz="2000" dirty="0" err="1" smtClean="0">
                <a:solidFill>
                  <a:schemeClr val="tx2"/>
                </a:solidFill>
              </a:rPr>
              <a:t>Welsch</a:t>
            </a:r>
            <a:r>
              <a:rPr lang="en-US" sz="2000" dirty="0" smtClean="0">
                <a:solidFill>
                  <a:schemeClr val="tx2"/>
                </a:solidFill>
              </a:rPr>
              <a:t> (Liverpool U.)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44244" y="1592924"/>
            <a:ext cx="5355972" cy="4016979"/>
          </a:xfrm>
          <a:prstGeom prst="rect">
            <a:avLst/>
          </a:prstGeom>
        </p:spPr>
      </p:pic>
      <p:cxnSp>
        <p:nvCxnSpPr>
          <p:cNvPr id="42" name="Straight Connector 41"/>
          <p:cNvCxnSpPr/>
          <p:nvPr/>
        </p:nvCxnSpPr>
        <p:spPr>
          <a:xfrm flipH="1">
            <a:off x="9810592" y="4996420"/>
            <a:ext cx="436017" cy="8933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374575" y="5903860"/>
            <a:ext cx="872034" cy="369332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DMD 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9064357" y="3777880"/>
            <a:ext cx="578567" cy="45416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686101" y="3656046"/>
            <a:ext cx="1537593" cy="369332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CAMERA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23683" y="5051596"/>
            <a:ext cx="984425" cy="369332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 LENS</a:t>
            </a:r>
          </a:p>
        </p:txBody>
      </p:sp>
      <p:cxnSp>
        <p:nvCxnSpPr>
          <p:cNvPr id="59" name="Straight Connector 58"/>
          <p:cNvCxnSpPr>
            <a:endCxn id="57" idx="3"/>
          </p:cNvCxnSpPr>
          <p:nvPr/>
        </p:nvCxnSpPr>
        <p:spPr>
          <a:xfrm flipH="1">
            <a:off x="8908108" y="4696667"/>
            <a:ext cx="1007149" cy="53959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9915257" y="1328404"/>
            <a:ext cx="773428" cy="112057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642923" y="970968"/>
            <a:ext cx="1931357" cy="369332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 PERISCOPE </a:t>
            </a:r>
          </a:p>
        </p:txBody>
      </p:sp>
      <p:cxnSp>
        <p:nvCxnSpPr>
          <p:cNvPr id="67" name="Straight Connector 66"/>
          <p:cNvCxnSpPr/>
          <p:nvPr/>
        </p:nvCxnSpPr>
        <p:spPr>
          <a:xfrm flipH="1" flipV="1">
            <a:off x="8451096" y="1618382"/>
            <a:ext cx="321161" cy="7176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676067" y="1012404"/>
            <a:ext cx="1537593" cy="738664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 </a:t>
            </a:r>
            <a:r>
              <a:rPr lang="en-US" sz="2400" b="1" smtClean="0">
                <a:solidFill>
                  <a:schemeClr val="bg1"/>
                </a:solidFill>
              </a:rPr>
              <a:t>EXISTING HALO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74" name="Content Placeholder 1"/>
          <p:cNvSpPr txBox="1">
            <a:spLocks/>
          </p:cNvSpPr>
          <p:nvPr/>
        </p:nvSpPr>
        <p:spPr>
          <a:xfrm>
            <a:off x="940564" y="1969719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Low installation to limit radiation damage</a:t>
            </a:r>
          </a:p>
        </p:txBody>
      </p:sp>
      <p:sp>
        <p:nvSpPr>
          <p:cNvPr id="75" name="Chevron 74"/>
          <p:cNvSpPr/>
          <p:nvPr/>
        </p:nvSpPr>
        <p:spPr>
          <a:xfrm>
            <a:off x="448688" y="200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Content Placeholder 1"/>
          <p:cNvSpPr txBox="1">
            <a:spLocks/>
          </p:cNvSpPr>
          <p:nvPr/>
        </p:nvSpPr>
        <p:spPr>
          <a:xfrm>
            <a:off x="942947" y="2590404"/>
            <a:ext cx="596823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Successful test run in November 2021</a:t>
            </a:r>
          </a:p>
        </p:txBody>
      </p:sp>
      <p:sp>
        <p:nvSpPr>
          <p:cNvPr id="77" name="Chevron 76"/>
          <p:cNvSpPr/>
          <p:nvPr/>
        </p:nvSpPr>
        <p:spPr>
          <a:xfrm>
            <a:off x="448688" y="264787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5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0564" y="1081659"/>
            <a:ext cx="11251436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Limited test </a:t>
            </a:r>
            <a:r>
              <a:rPr lang="en-US" b="0" dirty="0" err="1" smtClean="0"/>
              <a:t>beamtime</a:t>
            </a:r>
            <a:r>
              <a:rPr lang="en-US" b="0" dirty="0" smtClean="0"/>
              <a:t> as the September run was problematic &amp; no plasma in November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DMD halo </a:t>
            </a:r>
            <a:r>
              <a:rPr lang="en-US" smtClean="0"/>
              <a:t>monitor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48688" y="111682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87119" y="340733"/>
            <a:ext cx="44759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tx2"/>
                </a:solidFill>
              </a:rPr>
              <a:t>J. </a:t>
            </a:r>
            <a:r>
              <a:rPr lang="en-US" sz="2000" dirty="0" err="1" smtClean="0">
                <a:solidFill>
                  <a:schemeClr val="tx2"/>
                </a:solidFill>
              </a:rPr>
              <a:t>Wolfenden</a:t>
            </a:r>
            <a:r>
              <a:rPr lang="en-US" sz="2000" dirty="0" smtClean="0">
                <a:solidFill>
                  <a:schemeClr val="tx2"/>
                </a:solidFill>
              </a:rPr>
              <a:t>, C. </a:t>
            </a:r>
            <a:r>
              <a:rPr lang="en-US" sz="2000" dirty="0" err="1" smtClean="0">
                <a:solidFill>
                  <a:schemeClr val="tx2"/>
                </a:solidFill>
              </a:rPr>
              <a:t>Welsch</a:t>
            </a:r>
            <a:r>
              <a:rPr lang="en-US" sz="2000" dirty="0" smtClean="0">
                <a:solidFill>
                  <a:schemeClr val="tx2"/>
                </a:solidFill>
              </a:rPr>
              <a:t> (Liverpool U.) 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9810592" y="4996420"/>
            <a:ext cx="436017" cy="8933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9064357" y="3777880"/>
            <a:ext cx="578567" cy="45416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9915257" y="1328404"/>
            <a:ext cx="773428" cy="112057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8451096" y="1618382"/>
            <a:ext cx="321161" cy="7176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6002958" y="1497373"/>
            <a:ext cx="4025642" cy="2388827"/>
            <a:chOff x="6047788" y="1441793"/>
            <a:chExt cx="4492393" cy="255677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6" r="6291"/>
            <a:stretch/>
          </p:blipFill>
          <p:spPr>
            <a:xfrm>
              <a:off x="6047788" y="1441793"/>
              <a:ext cx="4492393" cy="255677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480766" y="3387572"/>
              <a:ext cx="66684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smtClean="0">
                  <a:solidFill>
                    <a:srgbClr val="FF0000"/>
                  </a:solidFill>
                </a:rPr>
                <a:t>CORE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41500" y="1497373"/>
            <a:ext cx="4096979" cy="2388827"/>
            <a:chOff x="1209367" y="1441793"/>
            <a:chExt cx="4572001" cy="255677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4" r="5412"/>
            <a:stretch/>
          </p:blipFill>
          <p:spPr>
            <a:xfrm>
              <a:off x="1209367" y="1441793"/>
              <a:ext cx="4572001" cy="2556770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4416142" y="3387572"/>
              <a:ext cx="6540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smtClean="0">
                  <a:solidFill>
                    <a:srgbClr val="FF0000"/>
                  </a:solidFill>
                </a:rPr>
                <a:t>HALO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" r="6263"/>
          <a:stretch/>
        </p:blipFill>
        <p:spPr>
          <a:xfrm>
            <a:off x="1876432" y="3897206"/>
            <a:ext cx="4062047" cy="2313005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 rot="16200000">
            <a:off x="297885" y="2489307"/>
            <a:ext cx="18126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PROTONS ONLY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537278" y="4857920"/>
            <a:ext cx="1333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PLASMA ON</a:t>
            </a:r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6777195" y="4645074"/>
            <a:ext cx="5180012" cy="15340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Exciting prospects for measurements now that the system is installed and the technical issues are solved !</a:t>
            </a:r>
            <a:endParaRPr lang="en-US" dirty="0" smtClean="0"/>
          </a:p>
        </p:txBody>
      </p:sp>
      <p:sp>
        <p:nvSpPr>
          <p:cNvPr id="70" name="Chevron 69"/>
          <p:cNvSpPr/>
          <p:nvPr/>
        </p:nvSpPr>
        <p:spPr>
          <a:xfrm>
            <a:off x="6285319" y="46802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37145" y="-141790"/>
            <a:ext cx="12593256" cy="7141580"/>
          </a:xfrm>
          <a:prstGeom prst="rect">
            <a:avLst/>
          </a:prstGeom>
          <a:solidFill>
            <a:srgbClr val="00000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483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97940" y="5308600"/>
            <a:ext cx="3556379" cy="5232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47583" y="5323999"/>
            <a:ext cx="31835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F500"/>
                </a:solidFill>
              </a:rPr>
              <a:t>Comments (12-Apr-2022 12:00:00)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67213" y="5521881"/>
            <a:ext cx="4017125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Thanks </a:t>
            </a:r>
            <a:r>
              <a:rPr lang="en-US" sz="4000" b="1" smtClean="0">
                <a:solidFill>
                  <a:schemeClr val="bg1"/>
                </a:solidFill>
              </a:rPr>
              <a:t>for your </a:t>
            </a:r>
            <a:br>
              <a:rPr lang="en-US" sz="4000" b="1" smtClean="0">
                <a:solidFill>
                  <a:schemeClr val="bg1"/>
                </a:solidFill>
              </a:rPr>
            </a:br>
            <a:r>
              <a:rPr lang="en-US" sz="4000" b="1" smtClean="0">
                <a:solidFill>
                  <a:schemeClr val="bg1"/>
                </a:solidFill>
              </a:rPr>
              <a:t>attention !</a:t>
            </a:r>
            <a:endParaRPr lang="en-US" sz="40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088120" y="78740"/>
            <a:ext cx="1661160" cy="26416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220937" y="102056"/>
            <a:ext cx="14696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16-09-21 11:15:00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5754" r="13333" b="6150"/>
          <a:stretch/>
        </p:blipFill>
        <p:spPr>
          <a:xfrm>
            <a:off x="6582887" y="1690423"/>
            <a:ext cx="4942268" cy="391851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3912" y="1149094"/>
            <a:ext cx="10687793" cy="95881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More or less the same talk was given at the last </a:t>
            </a:r>
            <a:r>
              <a:rPr lang="en-US" b="0" dirty="0"/>
              <a:t>C</a:t>
            </a:r>
            <a:r>
              <a:rPr lang="en-US" b="0" dirty="0" smtClean="0"/>
              <a:t>ollaboration Meeting. Very diverse activities and dramatic improvement (and a lot of work) on: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Where do we start 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965912" y="231637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1540720" y="2272858"/>
            <a:ext cx="3309525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smtClean="0"/>
              <a:t>Digital cameras systems </a:t>
            </a:r>
            <a:endParaRPr lang="en-US" b="0" dirty="0" smtClean="0"/>
          </a:p>
        </p:txBody>
      </p:sp>
      <p:sp>
        <p:nvSpPr>
          <p:cNvPr id="26" name="Chevron 25"/>
          <p:cNvSpPr/>
          <p:nvPr/>
        </p:nvSpPr>
        <p:spPr>
          <a:xfrm>
            <a:off x="965912" y="292591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1540720" y="2882397"/>
            <a:ext cx="3309525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New current transformer</a:t>
            </a:r>
          </a:p>
        </p:txBody>
      </p:sp>
      <p:sp>
        <p:nvSpPr>
          <p:cNvPr id="28" name="Chevron 27"/>
          <p:cNvSpPr/>
          <p:nvPr/>
        </p:nvSpPr>
        <p:spPr>
          <a:xfrm>
            <a:off x="965912" y="353545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1540720" y="3491936"/>
            <a:ext cx="4176424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High Frequency button BPM</a:t>
            </a:r>
          </a:p>
        </p:txBody>
      </p:sp>
      <p:sp>
        <p:nvSpPr>
          <p:cNvPr id="30" name="Chevron 29"/>
          <p:cNvSpPr/>
          <p:nvPr/>
        </p:nvSpPr>
        <p:spPr>
          <a:xfrm>
            <a:off x="965912" y="415412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1540720" y="4110610"/>
            <a:ext cx="4176424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Cherenkov Diffraction BPMs</a:t>
            </a:r>
          </a:p>
        </p:txBody>
      </p:sp>
      <p:sp>
        <p:nvSpPr>
          <p:cNvPr id="32" name="Chevron 31"/>
          <p:cNvSpPr/>
          <p:nvPr/>
        </p:nvSpPr>
        <p:spPr>
          <a:xfrm>
            <a:off x="965912" y="475453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1540720" y="4711014"/>
            <a:ext cx="4176424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Spectrometer camera array</a:t>
            </a:r>
          </a:p>
        </p:txBody>
      </p:sp>
      <p:sp>
        <p:nvSpPr>
          <p:cNvPr id="34" name="Chevron 33"/>
          <p:cNvSpPr/>
          <p:nvPr/>
        </p:nvSpPr>
        <p:spPr>
          <a:xfrm>
            <a:off x="965912" y="535493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1540720" y="5311418"/>
            <a:ext cx="4176424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DMD halo monitor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7161243" y="5570645"/>
            <a:ext cx="4878357" cy="9588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mr-IN" b="0" dirty="0" smtClean="0"/>
              <a:t>…</a:t>
            </a:r>
            <a:r>
              <a:rPr lang="en-US" b="0" dirty="0" smtClean="0"/>
              <a:t> plus filling the laser holes in the screens, motors, </a:t>
            </a:r>
            <a:r>
              <a:rPr lang="en-US" b="0" dirty="0" err="1" smtClean="0"/>
              <a:t>etc</a:t>
            </a:r>
            <a:r>
              <a:rPr lang="en-US" b="0" dirty="0" smtClean="0"/>
              <a:t> </a:t>
            </a:r>
            <a:r>
              <a:rPr lang="mr-IN" b="0" dirty="0" smtClean="0"/>
              <a:t>…</a:t>
            </a:r>
            <a:endParaRPr lang="en-US" b="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3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3223" y="1095624"/>
            <a:ext cx="11376024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CERN to </a:t>
            </a:r>
            <a:r>
              <a:rPr lang="en-US" dirty="0" smtClean="0"/>
              <a:t>abandon analog cameras </a:t>
            </a:r>
            <a:r>
              <a:rPr lang="en-US" b="0" dirty="0" smtClean="0"/>
              <a:t>due to end of production and inferior performance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Digital cameras </a:t>
            </a:r>
            <a:r>
              <a:rPr lang="mr-IN" dirty="0" smtClean="0"/>
              <a:t>–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973223" y="1671677"/>
            <a:ext cx="11550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Two systems </a:t>
            </a:r>
            <a:r>
              <a:rPr lang="en-US" b="0" dirty="0" smtClean="0"/>
              <a:t>to replace the PXIs, </a:t>
            </a:r>
            <a:r>
              <a:rPr lang="en-US" dirty="0" smtClean="0"/>
              <a:t>up to 24 cameras each</a:t>
            </a:r>
          </a:p>
        </p:txBody>
      </p:sp>
      <p:sp>
        <p:nvSpPr>
          <p:cNvPr id="9" name="Chevron 8"/>
          <p:cNvSpPr/>
          <p:nvPr/>
        </p:nvSpPr>
        <p:spPr>
          <a:xfrm>
            <a:off x="446088" y="112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48470" y="174703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0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3223" y="1095624"/>
            <a:ext cx="11376024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CERN to </a:t>
            </a:r>
            <a:r>
              <a:rPr lang="en-US" dirty="0" smtClean="0"/>
              <a:t>abandon analog cameras </a:t>
            </a:r>
            <a:r>
              <a:rPr lang="en-US" b="0" dirty="0" smtClean="0"/>
              <a:t>due to end of production and inferior performance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Digital cameras </a:t>
            </a:r>
            <a:r>
              <a:rPr lang="mr-IN" dirty="0" smtClean="0"/>
              <a:t>–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993775" y="2479111"/>
            <a:ext cx="11376025" cy="5789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Beamline cameras (TSG41 + </a:t>
            </a:r>
            <a:r>
              <a:rPr lang="en-US" sz="3200" dirty="0" err="1" smtClean="0"/>
              <a:t>cs-ccr-awakecam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973223" y="1671677"/>
            <a:ext cx="11550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Two systems </a:t>
            </a:r>
            <a:r>
              <a:rPr lang="en-US" b="0" dirty="0" smtClean="0"/>
              <a:t>to replace the PXIs, </a:t>
            </a:r>
            <a:r>
              <a:rPr lang="en-US" dirty="0" smtClean="0"/>
              <a:t>up to 24 cameras each</a:t>
            </a:r>
          </a:p>
        </p:txBody>
      </p:sp>
      <p:sp>
        <p:nvSpPr>
          <p:cNvPr id="9" name="Chevron 8"/>
          <p:cNvSpPr/>
          <p:nvPr/>
        </p:nvSpPr>
        <p:spPr>
          <a:xfrm>
            <a:off x="446088" y="112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48470" y="174703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430031" y="3017343"/>
            <a:ext cx="10533369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10   devices</a:t>
            </a:r>
            <a:r>
              <a:rPr lang="en-US" b="0" dirty="0" smtClean="0"/>
              <a:t>: 6 BTVs + BTV54 + Exp. Volume + 2 Halos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12" name="Chevron 11"/>
          <p:cNvSpPr/>
          <p:nvPr/>
        </p:nvSpPr>
        <p:spPr>
          <a:xfrm>
            <a:off x="993775" y="307200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518931" y="3544131"/>
            <a:ext cx="10533369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8</a:t>
            </a:r>
            <a:r>
              <a:rPr lang="en-US" dirty="0" smtClean="0"/>
              <a:t>    non-standard</a:t>
            </a:r>
            <a:r>
              <a:rPr lang="en-US" b="0" dirty="0" smtClean="0"/>
              <a:t>: 2 DMD halos + 4 spectrometer cams + 2 streak monitoring cams</a:t>
            </a:r>
          </a:p>
        </p:txBody>
      </p:sp>
      <p:sp>
        <p:nvSpPr>
          <p:cNvPr id="15" name="Chevron 14"/>
          <p:cNvSpPr/>
          <p:nvPr/>
        </p:nvSpPr>
        <p:spPr>
          <a:xfrm>
            <a:off x="993775" y="359879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993775" y="4713928"/>
            <a:ext cx="11376025" cy="5789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Laser cameras (TSG40 + cs-ccr-awakecam1)</a:t>
            </a:r>
            <a:endParaRPr lang="en-US" sz="3200" dirty="0"/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1430031" y="5252160"/>
            <a:ext cx="10533369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8    </a:t>
            </a:r>
            <a:r>
              <a:rPr lang="en-US" dirty="0" smtClean="0"/>
              <a:t>devices</a:t>
            </a:r>
            <a:r>
              <a:rPr lang="en-US" b="0" dirty="0"/>
              <a:t>: 5 Virtual line + UV laser room + IR laser room + UV cathode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27" name="Chevron 26"/>
          <p:cNvSpPr/>
          <p:nvPr/>
        </p:nvSpPr>
        <p:spPr>
          <a:xfrm>
            <a:off x="993775" y="530682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1518931" y="4082363"/>
            <a:ext cx="10533369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6</a:t>
            </a:r>
            <a:r>
              <a:rPr lang="en-US" dirty="0" smtClean="0"/>
              <a:t> free</a:t>
            </a:r>
            <a:endParaRPr lang="en-US" b="0" dirty="0" smtClean="0"/>
          </a:p>
        </p:txBody>
      </p:sp>
      <p:sp>
        <p:nvSpPr>
          <p:cNvPr id="20" name="Chevron 19"/>
          <p:cNvSpPr/>
          <p:nvPr/>
        </p:nvSpPr>
        <p:spPr>
          <a:xfrm>
            <a:off x="993775" y="413702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430031" y="5694367"/>
            <a:ext cx="10533369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/>
              <a:t>16 free</a:t>
            </a:r>
            <a:endParaRPr lang="en-US" b="0" dirty="0"/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22" name="Chevron 21"/>
          <p:cNvSpPr/>
          <p:nvPr/>
        </p:nvSpPr>
        <p:spPr>
          <a:xfrm>
            <a:off x="993775" y="574903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3223" y="1095624"/>
            <a:ext cx="11376024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/>
              <a:t>All the hardware </a:t>
            </a:r>
            <a:r>
              <a:rPr lang="en-US" b="0" dirty="0" smtClean="0"/>
              <a:t>currently </a:t>
            </a:r>
            <a:r>
              <a:rPr lang="en-US" dirty="0" smtClean="0"/>
              <a:t>installed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Digital cameras </a:t>
            </a:r>
            <a:r>
              <a:rPr lang="mr-IN" dirty="0"/>
              <a:t>–</a:t>
            </a:r>
            <a:r>
              <a:rPr lang="en-US" dirty="0"/>
              <a:t> 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46088" y="112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Content Placeholder 1"/>
          <p:cNvSpPr txBox="1">
            <a:spLocks/>
          </p:cNvSpPr>
          <p:nvPr/>
        </p:nvSpPr>
        <p:spPr>
          <a:xfrm>
            <a:off x="973223" y="5056659"/>
            <a:ext cx="1137602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Support for Basler Ace Classic cameras, up to 1920x1200</a:t>
            </a:r>
          </a:p>
        </p:txBody>
      </p:sp>
      <p:sp>
        <p:nvSpPr>
          <p:cNvPr id="53" name="Chevron 52"/>
          <p:cNvSpPr/>
          <p:nvPr/>
        </p:nvSpPr>
        <p:spPr>
          <a:xfrm>
            <a:off x="446088" y="508592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973223" y="5675200"/>
            <a:ext cx="8119977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Intense software development </a:t>
            </a:r>
            <a:r>
              <a:rPr lang="en-US" b="0" dirty="0" smtClean="0"/>
              <a:t>in 2022 </a:t>
            </a:r>
            <a:r>
              <a:rPr lang="mr-IN" b="0" dirty="0" smtClean="0"/>
              <a:t>–</a:t>
            </a:r>
            <a:r>
              <a:rPr lang="en-US" b="0" dirty="0" smtClean="0"/>
              <a:t> in parallel with testing</a:t>
            </a:r>
          </a:p>
        </p:txBody>
      </p:sp>
      <p:sp>
        <p:nvSpPr>
          <p:cNvPr id="55" name="Chevron 54"/>
          <p:cNvSpPr/>
          <p:nvPr/>
        </p:nvSpPr>
        <p:spPr>
          <a:xfrm>
            <a:off x="446088" y="570446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2105542" y="1520198"/>
            <a:ext cx="7534659" cy="2938210"/>
            <a:chOff x="803214" y="1318784"/>
            <a:chExt cx="7534659" cy="2938210"/>
          </a:xfrm>
        </p:grpSpPr>
        <p:grpSp>
          <p:nvGrpSpPr>
            <p:cNvPr id="51" name="Group 50"/>
            <p:cNvGrpSpPr/>
            <p:nvPr/>
          </p:nvGrpSpPr>
          <p:grpSpPr>
            <a:xfrm>
              <a:off x="803214" y="1712830"/>
              <a:ext cx="7534659" cy="2544164"/>
              <a:chOff x="803214" y="1712830"/>
              <a:chExt cx="7534659" cy="2544164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4415882" y="3040757"/>
                <a:ext cx="1680118" cy="0"/>
              </a:xfrm>
              <a:prstGeom prst="line">
                <a:avLst/>
              </a:prstGeom>
              <a:ln w="25400"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594100" y="2905993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3594099" y="2967546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592203" y="3040757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592202" y="3108795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3634948" y="2220686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634947" y="3796376"/>
                <a:ext cx="780935" cy="0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>
                <a:off x="2654744" y="1995055"/>
                <a:ext cx="997527" cy="45126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CAM1</a:t>
                </a:r>
                <a:endParaRPr lang="en-US" dirty="0"/>
              </a:p>
            </p:txBody>
          </p:sp>
          <p:sp>
            <p:nvSpPr>
              <p:cNvPr id="19" name="Snip Same Side Corner Rectangle 18"/>
              <p:cNvSpPr/>
              <p:nvPr/>
            </p:nvSpPr>
            <p:spPr>
              <a:xfrm rot="5400000">
                <a:off x="2144105" y="2030681"/>
                <a:ext cx="641268" cy="380010"/>
              </a:xfrm>
              <a:prstGeom prst="snip2SameRect">
                <a:avLst>
                  <a:gd name="adj1" fmla="val 42356"/>
                  <a:gd name="adj2" fmla="val 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54744" y="3572869"/>
                <a:ext cx="997527" cy="45126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CAM24</a:t>
                </a:r>
                <a:endParaRPr lang="en-US" dirty="0"/>
              </a:p>
            </p:txBody>
          </p:sp>
          <p:sp>
            <p:nvSpPr>
              <p:cNvPr id="24" name="Snip Same Side Corner Rectangle 23"/>
              <p:cNvSpPr/>
              <p:nvPr/>
            </p:nvSpPr>
            <p:spPr>
              <a:xfrm rot="5400000">
                <a:off x="2144105" y="3608495"/>
                <a:ext cx="641268" cy="380010"/>
              </a:xfrm>
              <a:prstGeom prst="snip2SameRect">
                <a:avLst>
                  <a:gd name="adj1" fmla="val 42356"/>
                  <a:gd name="adj2" fmla="val 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102732" y="2688226"/>
                <a:ext cx="101550" cy="9831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102732" y="2956521"/>
                <a:ext cx="101550" cy="9831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102731" y="3213665"/>
                <a:ext cx="101550" cy="9831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192859" y="1830373"/>
                <a:ext cx="412595" cy="242662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dirty="0" err="1" smtClean="0"/>
                  <a:t>GiGE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PoE</a:t>
                </a:r>
                <a:r>
                  <a:rPr lang="en-US" dirty="0" smtClean="0"/>
                  <a:t> SWITCH</a:t>
                </a:r>
                <a:endParaRPr lang="en-US" dirty="0"/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81520" y="2334524"/>
                <a:ext cx="2544164" cy="1300776"/>
              </a:xfrm>
              <a:prstGeom prst="rect">
                <a:avLst/>
              </a:prstGeom>
            </p:spPr>
          </p:pic>
          <p:sp>
            <p:nvSpPr>
              <p:cNvPr id="49" name="Rectangle 48"/>
              <p:cNvSpPr/>
              <p:nvPr/>
            </p:nvSpPr>
            <p:spPr>
              <a:xfrm rot="5400000">
                <a:off x="6677623" y="1800527"/>
                <a:ext cx="893879" cy="242662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dirty="0" smtClean="0"/>
                  <a:t>64 CORE</a:t>
                </a:r>
              </a:p>
              <a:p>
                <a:pPr algn="ctr"/>
                <a:r>
                  <a:rPr lang="en-US" dirty="0" smtClean="0"/>
                  <a:t>SERVER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916104" y="3117004"/>
                <a:ext cx="679673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10G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FIBRE</a:t>
                </a:r>
                <a:br>
                  <a:rPr lang="en-US" dirty="0" smtClean="0">
                    <a:solidFill>
                      <a:srgbClr val="000000"/>
                    </a:solidFill>
                  </a:rPr>
                </a:br>
                <a:r>
                  <a:rPr lang="en-US" dirty="0" smtClean="0">
                    <a:solidFill>
                      <a:srgbClr val="000000"/>
                    </a:solidFill>
                  </a:rPr>
                  <a:t>LINK</a:t>
                </a: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5965045" y="1394271"/>
              <a:ext cx="50013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CCR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85177" y="1394271"/>
              <a:ext cx="81650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mtClean="0"/>
                <a:t>AWAKE</a:t>
              </a:r>
              <a:endParaRPr lang="en-US" dirty="0" smtClean="0"/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5793352" y="1318784"/>
              <a:ext cx="0" cy="616405"/>
            </a:xfrm>
            <a:prstGeom prst="line">
              <a:avLst/>
            </a:prstGeom>
            <a:ln w="2540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3223" y="1095624"/>
            <a:ext cx="5186277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Many test campaigns in 2021 and 2022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Digital cameras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46088" y="112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973223" y="1735686"/>
            <a:ext cx="7218277" cy="17906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/>
              <a:t>Continuous</a:t>
            </a:r>
            <a:r>
              <a:rPr lang="en-US" b="0" dirty="0" smtClean="0"/>
              <a:t> </a:t>
            </a:r>
            <a:r>
              <a:rPr lang="en-US" dirty="0" smtClean="0"/>
              <a:t>improvement</a:t>
            </a:r>
            <a:r>
              <a:rPr lang="en-US" b="0" dirty="0" smtClean="0"/>
              <a:t> since the </a:t>
            </a:r>
            <a:r>
              <a:rPr lang="en-US" dirty="0" smtClean="0"/>
              <a:t>FESA</a:t>
            </a:r>
            <a:r>
              <a:rPr lang="en-US" b="0" dirty="0" smtClean="0"/>
              <a:t> deployment:</a:t>
            </a:r>
            <a:endParaRPr lang="en-US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10 cameras constantly installed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dirty="0" smtClean="0"/>
              <a:t>18 cameras for large </a:t>
            </a:r>
            <a:br>
              <a:rPr lang="en-US" dirty="0" smtClean="0"/>
            </a:br>
            <a:r>
              <a:rPr lang="en-US" dirty="0" smtClean="0"/>
              <a:t>scale tests</a:t>
            </a:r>
            <a:r>
              <a:rPr lang="en-US" b="0" dirty="0" smtClean="0"/>
              <a:t> (</a:t>
            </a:r>
            <a:r>
              <a:rPr lang="en-US" dirty="0" smtClean="0"/>
              <a:t>today!</a:t>
            </a:r>
            <a:r>
              <a:rPr lang="en-US" b="0" dirty="0" smtClean="0"/>
              <a:t>)</a:t>
            </a:r>
            <a:endParaRPr lang="en-US" b="0" dirty="0"/>
          </a:p>
        </p:txBody>
      </p:sp>
      <p:sp>
        <p:nvSpPr>
          <p:cNvPr id="11" name="Chevron 10"/>
          <p:cNvSpPr/>
          <p:nvPr/>
        </p:nvSpPr>
        <p:spPr>
          <a:xfrm>
            <a:off x="446088" y="176494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973223" y="3526296"/>
            <a:ext cx="284985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New features added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15" name="Chevron 14"/>
          <p:cNvSpPr/>
          <p:nvPr/>
        </p:nvSpPr>
        <p:spPr>
          <a:xfrm>
            <a:off x="446088" y="355555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973223" y="4145375"/>
            <a:ext cx="284985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Support for non-BI cameras under development 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17" name="Chevron 16"/>
          <p:cNvSpPr/>
          <p:nvPr/>
        </p:nvSpPr>
        <p:spPr>
          <a:xfrm>
            <a:off x="446088" y="417463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362" y="2718054"/>
            <a:ext cx="7962855" cy="34211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05812" y="6152329"/>
            <a:ext cx="7100405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To launch camera diagnostic:</a:t>
            </a:r>
          </a:p>
          <a:p>
            <a:pPr algn="l"/>
            <a:r>
              <a:rPr lang="en-US" dirty="0" smtClean="0"/>
              <a:t>/user/</a:t>
            </a:r>
            <a:r>
              <a:rPr lang="en-US" dirty="0" err="1" smtClean="0"/>
              <a:t>esenes</a:t>
            </a:r>
            <a:r>
              <a:rPr lang="en-US" dirty="0" smtClean="0"/>
              <a:t>/bin/AWAKE-camera-monitor/</a:t>
            </a:r>
            <a:r>
              <a:rPr lang="en-US" dirty="0" err="1" smtClean="0"/>
              <a:t>launch_camera_monitor.sh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499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362" y="2718054"/>
            <a:ext cx="7962855" cy="342116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3223" y="1095624"/>
            <a:ext cx="11376024" cy="40470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Many test campaigns in 2021 and 2022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Digital cameras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446088" y="112488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973223" y="1735686"/>
            <a:ext cx="11376024" cy="144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Continuous improvement since the FESA deployment:</a:t>
            </a:r>
            <a:endParaRPr lang="en-US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10 cameras constantly installed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18 cameras for </a:t>
            </a:r>
            <a:br>
              <a:rPr lang="en-US" b="0" dirty="0" smtClean="0"/>
            </a:br>
            <a:r>
              <a:rPr lang="en-US" b="0" dirty="0" smtClean="0"/>
              <a:t>large scale tests (now !)</a:t>
            </a:r>
            <a:endParaRPr lang="en-US" b="0" dirty="0"/>
          </a:p>
        </p:txBody>
      </p:sp>
      <p:sp>
        <p:nvSpPr>
          <p:cNvPr id="11" name="Chevron 10"/>
          <p:cNvSpPr/>
          <p:nvPr/>
        </p:nvSpPr>
        <p:spPr>
          <a:xfrm>
            <a:off x="446088" y="176494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973223" y="3526296"/>
            <a:ext cx="284985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New features added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15" name="Chevron 14"/>
          <p:cNvSpPr/>
          <p:nvPr/>
        </p:nvSpPr>
        <p:spPr>
          <a:xfrm>
            <a:off x="446088" y="355555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973223" y="4145375"/>
            <a:ext cx="2849854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Support for non-BI cameras under development </a:t>
            </a:r>
          </a:p>
          <a:p>
            <a:pPr marL="23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17" name="Chevron 16"/>
          <p:cNvSpPr/>
          <p:nvPr/>
        </p:nvSpPr>
        <p:spPr>
          <a:xfrm>
            <a:off x="446088" y="417463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36618" y="985635"/>
            <a:ext cx="8534775" cy="4890654"/>
          </a:xfrm>
          <a:prstGeom prst="rect">
            <a:avLst/>
          </a:prstGeom>
          <a:solidFill>
            <a:schemeClr val="bg1"/>
          </a:solidFill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132" y="1147496"/>
            <a:ext cx="3398461" cy="45669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21074" y="3158975"/>
            <a:ext cx="5224613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THE BEST 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STRESS TEST 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IS YOU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62386" y="1576219"/>
            <a:ext cx="410094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mr-IN" sz="3200" dirty="0" smtClean="0">
                <a:solidFill>
                  <a:srgbClr val="FF0000"/>
                </a:solidFill>
              </a:rPr>
              <a:t>…</a:t>
            </a:r>
            <a:r>
              <a:rPr lang="en-US" sz="3200" dirty="0" smtClean="0">
                <a:solidFill>
                  <a:srgbClr val="FF0000"/>
                </a:solidFill>
              </a:rPr>
              <a:t> we are dangerously close to when </a:t>
            </a:r>
            <a:r>
              <a:rPr lang="mr-IN" sz="3200" dirty="0" smtClean="0">
                <a:solidFill>
                  <a:srgbClr val="FF0000"/>
                </a:solidFill>
              </a:rPr>
              <a:t>…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199312" cy="631481"/>
          </a:xfrm>
        </p:spPr>
        <p:txBody>
          <a:bodyPr/>
          <a:lstStyle/>
          <a:p>
            <a:r>
              <a:rPr lang="en-US" dirty="0" smtClean="0"/>
              <a:t>Streak camera 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0" t="12083" r="18063"/>
          <a:stretch/>
        </p:blipFill>
        <p:spPr>
          <a:xfrm rot="5400000">
            <a:off x="8648700" y="404935"/>
            <a:ext cx="2527300" cy="267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0" t="12083" r="18063"/>
          <a:stretch/>
        </p:blipFill>
        <p:spPr>
          <a:xfrm rot="5400000">
            <a:off x="8648700" y="2957227"/>
            <a:ext cx="2527300" cy="2679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72500" y="5585719"/>
            <a:ext cx="27557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 inch angular </a:t>
            </a:r>
            <a:r>
              <a:rPr lang="en-US" smtClean="0">
                <a:solidFill>
                  <a:srgbClr val="000000"/>
                </a:solidFill>
              </a:rPr>
              <a:t>difference after 6m of optical line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920444" y="1280322"/>
            <a:ext cx="71948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Collaboration with </a:t>
            </a:r>
            <a:r>
              <a:rPr lang="en-US" b="0" dirty="0" smtClean="0"/>
              <a:t>the </a:t>
            </a:r>
            <a:r>
              <a:rPr lang="en-US" dirty="0" smtClean="0"/>
              <a:t>MPP</a:t>
            </a:r>
            <a:r>
              <a:rPr lang="en-US" b="0" dirty="0" smtClean="0"/>
              <a:t> </a:t>
            </a:r>
            <a:r>
              <a:rPr lang="en-US" dirty="0" smtClean="0"/>
              <a:t>team</a:t>
            </a:r>
            <a:r>
              <a:rPr lang="en-US" b="0" dirty="0" smtClean="0"/>
              <a:t> to improve the upstream streak camera optical line</a:t>
            </a:r>
          </a:p>
        </p:txBody>
      </p:sp>
      <p:sp>
        <p:nvSpPr>
          <p:cNvPr id="12" name="Chevron 11"/>
          <p:cNvSpPr/>
          <p:nvPr/>
        </p:nvSpPr>
        <p:spPr>
          <a:xfrm>
            <a:off x="420688" y="148845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926626" y="2348672"/>
            <a:ext cx="6960073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Upcoming developments: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Motorization of a second mirror on the optical line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Check on screen flatness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Check on screen position repeatability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en-US" b="0" dirty="0" smtClean="0"/>
          </a:p>
        </p:txBody>
      </p:sp>
      <p:sp>
        <p:nvSpPr>
          <p:cNvPr id="16" name="Chevron 15"/>
          <p:cNvSpPr/>
          <p:nvPr/>
        </p:nvSpPr>
        <p:spPr>
          <a:xfrm>
            <a:off x="426871" y="241710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2038044" y="4936408"/>
            <a:ext cx="71948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Work in progress </a:t>
            </a:r>
            <a:r>
              <a:rPr lang="mr-IN" sz="3200" dirty="0" smtClean="0"/>
              <a:t>…</a:t>
            </a:r>
            <a:endParaRPr lang="en-US" sz="3200" b="0" dirty="0" smtClean="0"/>
          </a:p>
        </p:txBody>
      </p:sp>
      <p:sp>
        <p:nvSpPr>
          <p:cNvPr id="19" name="Chevron 18"/>
          <p:cNvSpPr/>
          <p:nvPr/>
        </p:nvSpPr>
        <p:spPr>
          <a:xfrm>
            <a:off x="1487488" y="504385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54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 smtClean="0"/>
              <a:t>BCT downstream the plasma cell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Beam instrumentation status, studies and upgrades for Run 2a</a:t>
            </a:r>
            <a:endParaRPr lang="en-US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926627" y="2348672"/>
            <a:ext cx="6597956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Goals: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Measure charge after the plasma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b="0" dirty="0" smtClean="0"/>
              <a:t>Calibrate the spectrometer scintillator</a:t>
            </a:r>
          </a:p>
        </p:txBody>
      </p:sp>
      <p:sp>
        <p:nvSpPr>
          <p:cNvPr id="17" name="Chevron 16"/>
          <p:cNvSpPr/>
          <p:nvPr/>
        </p:nvSpPr>
        <p:spPr>
          <a:xfrm>
            <a:off x="426871" y="241710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1" t="9091" r="11818" b="18130"/>
          <a:stretch/>
        </p:blipFill>
        <p:spPr>
          <a:xfrm>
            <a:off x="7061469" y="1800743"/>
            <a:ext cx="4722544" cy="3342470"/>
          </a:xfrm>
          <a:prstGeom prst="rect">
            <a:avLst/>
          </a:prstGeom>
        </p:spPr>
      </p:pic>
      <p:sp>
        <p:nvSpPr>
          <p:cNvPr id="23" name="Content Placeholder 1"/>
          <p:cNvSpPr txBox="1">
            <a:spLocks/>
          </p:cNvSpPr>
          <p:nvPr/>
        </p:nvSpPr>
        <p:spPr>
          <a:xfrm>
            <a:off x="920444" y="1280322"/>
            <a:ext cx="5466502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err="1" smtClean="0"/>
              <a:t>Bergoz</a:t>
            </a:r>
            <a:r>
              <a:rPr lang="en-US" b="0" dirty="0" smtClean="0"/>
              <a:t> </a:t>
            </a:r>
            <a:r>
              <a:rPr lang="en-US" dirty="0" smtClean="0"/>
              <a:t>commercial BCT</a:t>
            </a:r>
            <a:r>
              <a:rPr lang="en-US" b="0" dirty="0" smtClean="0"/>
              <a:t> installed upstream the spectrometer</a:t>
            </a:r>
          </a:p>
        </p:txBody>
      </p:sp>
      <p:sp>
        <p:nvSpPr>
          <p:cNvPr id="24" name="Chevron 23"/>
          <p:cNvSpPr/>
          <p:nvPr/>
        </p:nvSpPr>
        <p:spPr>
          <a:xfrm>
            <a:off x="420688" y="134875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920443" y="4018381"/>
            <a:ext cx="6048393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Installed</a:t>
            </a:r>
            <a:r>
              <a:rPr lang="en-US" b="0" dirty="0" smtClean="0"/>
              <a:t> </a:t>
            </a:r>
            <a:r>
              <a:rPr lang="en-US" dirty="0" smtClean="0"/>
              <a:t>in March </a:t>
            </a:r>
            <a:r>
              <a:rPr lang="en-US" b="0" dirty="0" smtClean="0"/>
              <a:t>with CERN readout electronics, currently </a:t>
            </a:r>
            <a:r>
              <a:rPr lang="en-US" dirty="0" smtClean="0"/>
              <a:t>under commissioning</a:t>
            </a:r>
          </a:p>
        </p:txBody>
      </p:sp>
      <p:sp>
        <p:nvSpPr>
          <p:cNvPr id="30" name="Chevron 29"/>
          <p:cNvSpPr/>
          <p:nvPr/>
        </p:nvSpPr>
        <p:spPr>
          <a:xfrm>
            <a:off x="420688" y="408681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8377" y="5472176"/>
            <a:ext cx="184826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 smtClean="0"/>
              <a:t>Spectrometer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14963" y="5472176"/>
            <a:ext cx="61555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smtClean="0"/>
              <a:t>BCT</a:t>
            </a:r>
            <a:endParaRPr lang="en-US" sz="24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10174274" y="5472176"/>
            <a:ext cx="161101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smtClean="0"/>
              <a:t>Quadrupole</a:t>
            </a:r>
            <a:endParaRPr lang="en-US" sz="2400" dirty="0" smtClean="0"/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7259781" y="4237997"/>
            <a:ext cx="692728" cy="1198803"/>
          </a:xfrm>
          <a:prstGeom prst="line">
            <a:avLst/>
          </a:prstGeom>
          <a:ln w="3175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9422740" y="4127680"/>
            <a:ext cx="1" cy="1222752"/>
          </a:xfrm>
          <a:prstGeom prst="line">
            <a:avLst/>
          </a:prstGeom>
          <a:ln w="3175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0979783" y="4477607"/>
            <a:ext cx="276063" cy="972239"/>
          </a:xfrm>
          <a:prstGeom prst="line">
            <a:avLst/>
          </a:prstGeom>
          <a:ln w="3175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1"/>
          <p:cNvSpPr txBox="1">
            <a:spLocks/>
          </p:cNvSpPr>
          <p:nvPr/>
        </p:nvSpPr>
        <p:spPr>
          <a:xfrm>
            <a:off x="920442" y="5436800"/>
            <a:ext cx="6048393" cy="4047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000" b="0" dirty="0" smtClean="0"/>
              <a:t>For details AWK-BCTIA-EC-0001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70FF"/>
                </a:solidFill>
                <a:hlinkClick r:id="rId4"/>
              </a:rPr>
              <a:t>https://edms.cern.ch/document/2714008/0.1</a:t>
            </a:r>
            <a:endParaRPr lang="en-US" sz="2000" b="0" dirty="0" smtClean="0">
              <a:solidFill>
                <a:srgbClr val="0070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2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4783</TotalTime>
  <Words>1192</Words>
  <Application>Microsoft Macintosh PowerPoint</Application>
  <PresentationFormat>Widescreen</PresentationFormat>
  <Paragraphs>232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Corbel</vt:lpstr>
      <vt:lpstr>Arial</vt:lpstr>
      <vt:lpstr>Office Theme</vt:lpstr>
      <vt:lpstr>Beam instrumentation status, studies and upgrades for Run 2a</vt:lpstr>
      <vt:lpstr>Where do we start ? </vt:lpstr>
      <vt:lpstr>Digital cameras – systems</vt:lpstr>
      <vt:lpstr>Digital cameras – systems</vt:lpstr>
      <vt:lpstr>Digital cameras – status</vt:lpstr>
      <vt:lpstr>Digital cameras – testing</vt:lpstr>
      <vt:lpstr>Digital cameras – testing</vt:lpstr>
      <vt:lpstr>Streak camera line</vt:lpstr>
      <vt:lpstr>BCT downstream the plasma cell</vt:lpstr>
      <vt:lpstr>High-frequency BPM studies</vt:lpstr>
      <vt:lpstr>High-frequency button BPM</vt:lpstr>
      <vt:lpstr>High-frequency button BPM</vt:lpstr>
      <vt:lpstr>ChDR BPMs</vt:lpstr>
      <vt:lpstr>ChDR BPMs</vt:lpstr>
      <vt:lpstr>Spectrometer camera array</vt:lpstr>
      <vt:lpstr>DMD halo monitor test</vt:lpstr>
      <vt:lpstr>DMD halo monitor test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Eugenio Senes</cp:lastModifiedBy>
  <cp:revision>290</cp:revision>
  <dcterms:created xsi:type="dcterms:W3CDTF">2021-04-19T15:47:01Z</dcterms:created>
  <dcterms:modified xsi:type="dcterms:W3CDTF">2022-04-12T07:16:36Z</dcterms:modified>
</cp:coreProperties>
</file>