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8" r:id="rId3"/>
    <p:sldId id="335" r:id="rId4"/>
    <p:sldId id="299" r:id="rId5"/>
    <p:sldId id="364" r:id="rId6"/>
    <p:sldId id="365" r:id="rId7"/>
    <p:sldId id="366" r:id="rId8"/>
    <p:sldId id="367" r:id="rId9"/>
    <p:sldId id="319" r:id="rId10"/>
    <p:sldId id="377" r:id="rId11"/>
    <p:sldId id="378" r:id="rId12"/>
    <p:sldId id="379" r:id="rId13"/>
    <p:sldId id="380" r:id="rId14"/>
    <p:sldId id="381" r:id="rId15"/>
    <p:sldId id="368" r:id="rId16"/>
    <p:sldId id="371" r:id="rId17"/>
    <p:sldId id="383" r:id="rId18"/>
    <p:sldId id="374" r:id="rId19"/>
    <p:sldId id="372" r:id="rId20"/>
    <p:sldId id="373" r:id="rId21"/>
    <p:sldId id="375" r:id="rId22"/>
    <p:sldId id="369" r:id="rId23"/>
    <p:sldId id="382" r:id="rId24"/>
    <p:sldId id="293" r:id="rId25"/>
  </p:sldIdLst>
  <p:sldSz cx="12192000" cy="6858000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ED7D31"/>
    <a:srgbClr val="B50000"/>
    <a:srgbClr val="DDDCDC"/>
    <a:srgbClr val="FFD966"/>
    <a:srgbClr val="09FF09"/>
    <a:srgbClr val="FF4040"/>
    <a:srgbClr val="0202FF"/>
    <a:srgbClr val="D8E4B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67" autoAdjust="0"/>
  </p:normalViewPr>
  <p:slideViewPr>
    <p:cSldViewPr snapToGrid="0">
      <p:cViewPr varScale="1">
        <p:scale>
          <a:sx n="97" d="100"/>
          <a:sy n="97" d="100"/>
        </p:scale>
        <p:origin x="996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72" y="75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AE99EF-60A1-4C6A-B40C-AF50E5491C36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2D7F00-1CD4-4AC7-A012-A409A9F3523C}">
      <dgm:prSet/>
      <dgm:spPr/>
      <dgm:t>
        <a:bodyPr/>
        <a:lstStyle/>
        <a:p>
          <a:r>
            <a:rPr lang="en-US" dirty="0"/>
            <a:t>Layout of the RF line</a:t>
          </a:r>
        </a:p>
      </dgm:t>
    </dgm:pt>
    <dgm:pt modelId="{874B4F99-8F25-4A30-B340-84208F30327E}" type="parTrans" cxnId="{DD297B06-7B61-4EAE-8E17-0FC88EDC5ED8}">
      <dgm:prSet/>
      <dgm:spPr/>
      <dgm:t>
        <a:bodyPr/>
        <a:lstStyle/>
        <a:p>
          <a:endParaRPr lang="en-US"/>
        </a:p>
      </dgm:t>
    </dgm:pt>
    <dgm:pt modelId="{3E38560B-F9B8-4649-AA75-B27708628C8D}" type="sibTrans" cxnId="{DD297B06-7B61-4EAE-8E17-0FC88EDC5ED8}">
      <dgm:prSet/>
      <dgm:spPr/>
      <dgm:t>
        <a:bodyPr/>
        <a:lstStyle/>
        <a:p>
          <a:endParaRPr lang="en-US"/>
        </a:p>
      </dgm:t>
    </dgm:pt>
    <dgm:pt modelId="{C97D3E7B-808C-4180-9FB5-FC4E01F23360}">
      <dgm:prSet/>
      <dgm:spPr>
        <a:ln>
          <a:solidFill>
            <a:schemeClr val="accent6"/>
          </a:solidFill>
        </a:ln>
      </dgm:spPr>
      <dgm:t>
        <a:bodyPr/>
        <a:lstStyle/>
        <a:p>
          <a:r>
            <a:rPr lang="en-US"/>
            <a:t>Solid state power amplifier</a:t>
          </a:r>
        </a:p>
      </dgm:t>
    </dgm:pt>
    <dgm:pt modelId="{AD90F6C1-52FC-449F-996B-F2897E35BA4F}" type="parTrans" cxnId="{F06CAFC2-77AC-4BAA-AB42-FEEFD9929B7B}">
      <dgm:prSet/>
      <dgm:spPr/>
      <dgm:t>
        <a:bodyPr/>
        <a:lstStyle/>
        <a:p>
          <a:endParaRPr lang="en-US"/>
        </a:p>
      </dgm:t>
    </dgm:pt>
    <dgm:pt modelId="{9AD85056-1981-4F87-826B-330A916B7722}" type="sibTrans" cxnId="{F06CAFC2-77AC-4BAA-AB42-FEEFD9929B7B}">
      <dgm:prSet/>
      <dgm:spPr/>
      <dgm:t>
        <a:bodyPr/>
        <a:lstStyle/>
        <a:p>
          <a:endParaRPr lang="en-US"/>
        </a:p>
      </dgm:t>
    </dgm:pt>
    <dgm:pt modelId="{BB685A6A-5132-4A59-B54B-46DE716A4D5A}">
      <dgm:prSet/>
      <dgm:spPr>
        <a:ln>
          <a:solidFill>
            <a:schemeClr val="accent2"/>
          </a:solidFill>
        </a:ln>
      </dgm:spPr>
      <dgm:t>
        <a:bodyPr/>
        <a:lstStyle/>
        <a:p>
          <a:r>
            <a:rPr lang="en-US" dirty="0"/>
            <a:t>Low level RF  </a:t>
          </a:r>
          <a:r>
            <a:rPr lang="en-US" dirty="0" err="1"/>
            <a:t>mTCA</a:t>
          </a:r>
          <a:endParaRPr lang="en-US" dirty="0"/>
        </a:p>
      </dgm:t>
    </dgm:pt>
    <dgm:pt modelId="{9494886D-E12D-4546-B67F-2A24FD26091C}" type="parTrans" cxnId="{B5D72F85-E4FD-4D33-A5E9-0E787717DAAF}">
      <dgm:prSet/>
      <dgm:spPr/>
      <dgm:t>
        <a:bodyPr/>
        <a:lstStyle/>
        <a:p>
          <a:endParaRPr lang="en-US"/>
        </a:p>
      </dgm:t>
    </dgm:pt>
    <dgm:pt modelId="{53B84CE0-9EBF-4ADB-80CD-4E838D39BF97}" type="sibTrans" cxnId="{B5D72F85-E4FD-4D33-A5E9-0E787717DAAF}">
      <dgm:prSet/>
      <dgm:spPr/>
      <dgm:t>
        <a:bodyPr/>
        <a:lstStyle/>
        <a:p>
          <a:endParaRPr lang="en-US"/>
        </a:p>
      </dgm:t>
    </dgm:pt>
    <dgm:pt modelId="{43572A21-9B5F-4113-867E-998609264099}" type="pres">
      <dgm:prSet presAssocID="{BFAE99EF-60A1-4C6A-B40C-AF50E5491C3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CF4402D-EF56-49CA-AB4A-04C07B9E0EF7}" type="pres">
      <dgm:prSet presAssocID="{392D7F00-1CD4-4AC7-A012-A409A9F3523C}" presName="hierRoot1" presStyleCnt="0"/>
      <dgm:spPr/>
    </dgm:pt>
    <dgm:pt modelId="{7233E88A-08B4-458F-BB83-65CC174AC549}" type="pres">
      <dgm:prSet presAssocID="{392D7F00-1CD4-4AC7-A012-A409A9F3523C}" presName="composite" presStyleCnt="0"/>
      <dgm:spPr/>
    </dgm:pt>
    <dgm:pt modelId="{9E37FE9D-6730-4C8D-9D0A-77B2BF718C7E}" type="pres">
      <dgm:prSet presAssocID="{392D7F00-1CD4-4AC7-A012-A409A9F3523C}" presName="background" presStyleLbl="node0" presStyleIdx="0" presStyleCnt="3"/>
      <dgm:spPr/>
    </dgm:pt>
    <dgm:pt modelId="{DC6669ED-3A4F-4260-8EF9-42DF9F782F2B}" type="pres">
      <dgm:prSet presAssocID="{392D7F00-1CD4-4AC7-A012-A409A9F3523C}" presName="text" presStyleLbl="fgAcc0" presStyleIdx="0" presStyleCnt="3">
        <dgm:presLayoutVars>
          <dgm:chPref val="3"/>
        </dgm:presLayoutVars>
      </dgm:prSet>
      <dgm:spPr/>
    </dgm:pt>
    <dgm:pt modelId="{ABA60648-FBE4-49B5-8305-4A142E291F84}" type="pres">
      <dgm:prSet presAssocID="{392D7F00-1CD4-4AC7-A012-A409A9F3523C}" presName="hierChild2" presStyleCnt="0"/>
      <dgm:spPr/>
    </dgm:pt>
    <dgm:pt modelId="{8A45312E-3760-45A2-8E3E-64ABFDAC227E}" type="pres">
      <dgm:prSet presAssocID="{C97D3E7B-808C-4180-9FB5-FC4E01F23360}" presName="hierRoot1" presStyleCnt="0"/>
      <dgm:spPr/>
    </dgm:pt>
    <dgm:pt modelId="{771900D7-142D-46DC-97AB-B36F06713D5D}" type="pres">
      <dgm:prSet presAssocID="{C97D3E7B-808C-4180-9FB5-FC4E01F23360}" presName="composite" presStyleCnt="0"/>
      <dgm:spPr/>
    </dgm:pt>
    <dgm:pt modelId="{3951BEBA-91ED-46AA-87A7-053672BFF3B3}" type="pres">
      <dgm:prSet presAssocID="{C97D3E7B-808C-4180-9FB5-FC4E01F23360}" presName="background" presStyleLbl="node0" presStyleIdx="1" presStyleCnt="3"/>
      <dgm:spPr>
        <a:solidFill>
          <a:schemeClr val="accent6"/>
        </a:solidFill>
      </dgm:spPr>
    </dgm:pt>
    <dgm:pt modelId="{83EE091C-CEE2-493C-843F-2B40B32F5D06}" type="pres">
      <dgm:prSet presAssocID="{C97D3E7B-808C-4180-9FB5-FC4E01F23360}" presName="text" presStyleLbl="fgAcc0" presStyleIdx="1" presStyleCnt="3">
        <dgm:presLayoutVars>
          <dgm:chPref val="3"/>
        </dgm:presLayoutVars>
      </dgm:prSet>
      <dgm:spPr/>
    </dgm:pt>
    <dgm:pt modelId="{9ED48D74-9D78-479C-B0BB-81C859584DCF}" type="pres">
      <dgm:prSet presAssocID="{C97D3E7B-808C-4180-9FB5-FC4E01F23360}" presName="hierChild2" presStyleCnt="0"/>
      <dgm:spPr/>
    </dgm:pt>
    <dgm:pt modelId="{90DA8A6E-6E66-4D61-A542-BFF15E74ED2F}" type="pres">
      <dgm:prSet presAssocID="{BB685A6A-5132-4A59-B54B-46DE716A4D5A}" presName="hierRoot1" presStyleCnt="0"/>
      <dgm:spPr/>
    </dgm:pt>
    <dgm:pt modelId="{91D0ACA3-1174-4C6D-AF40-7A1F6018878D}" type="pres">
      <dgm:prSet presAssocID="{BB685A6A-5132-4A59-B54B-46DE716A4D5A}" presName="composite" presStyleCnt="0"/>
      <dgm:spPr/>
    </dgm:pt>
    <dgm:pt modelId="{22824ACE-3F19-49E6-B695-6A28153FBAFE}" type="pres">
      <dgm:prSet presAssocID="{BB685A6A-5132-4A59-B54B-46DE716A4D5A}" presName="background" presStyleLbl="node0" presStyleIdx="2" presStyleCnt="3"/>
      <dgm:spPr>
        <a:solidFill>
          <a:schemeClr val="accent2"/>
        </a:solidFill>
      </dgm:spPr>
    </dgm:pt>
    <dgm:pt modelId="{37FE7ED2-B954-4172-8282-6F6CAE713C4D}" type="pres">
      <dgm:prSet presAssocID="{BB685A6A-5132-4A59-B54B-46DE716A4D5A}" presName="text" presStyleLbl="fgAcc0" presStyleIdx="2" presStyleCnt="3">
        <dgm:presLayoutVars>
          <dgm:chPref val="3"/>
        </dgm:presLayoutVars>
      </dgm:prSet>
      <dgm:spPr/>
    </dgm:pt>
    <dgm:pt modelId="{54EEC9F3-3198-42C9-8368-211AFF11275B}" type="pres">
      <dgm:prSet presAssocID="{BB685A6A-5132-4A59-B54B-46DE716A4D5A}" presName="hierChild2" presStyleCnt="0"/>
      <dgm:spPr/>
    </dgm:pt>
  </dgm:ptLst>
  <dgm:cxnLst>
    <dgm:cxn modelId="{DD297B06-7B61-4EAE-8E17-0FC88EDC5ED8}" srcId="{BFAE99EF-60A1-4C6A-B40C-AF50E5491C36}" destId="{392D7F00-1CD4-4AC7-A012-A409A9F3523C}" srcOrd="0" destOrd="0" parTransId="{874B4F99-8F25-4A30-B340-84208F30327E}" sibTransId="{3E38560B-F9B8-4649-AA75-B27708628C8D}"/>
    <dgm:cxn modelId="{3BD1E52F-BBAE-4A81-961E-DF860C144FFE}" type="presOf" srcId="{BB685A6A-5132-4A59-B54B-46DE716A4D5A}" destId="{37FE7ED2-B954-4172-8282-6F6CAE713C4D}" srcOrd="0" destOrd="0" presId="urn:microsoft.com/office/officeart/2005/8/layout/hierarchy1"/>
    <dgm:cxn modelId="{4F644D73-24B9-46F7-886E-A67E6AC8EF02}" type="presOf" srcId="{BFAE99EF-60A1-4C6A-B40C-AF50E5491C36}" destId="{43572A21-9B5F-4113-867E-998609264099}" srcOrd="0" destOrd="0" presId="urn:microsoft.com/office/officeart/2005/8/layout/hierarchy1"/>
    <dgm:cxn modelId="{B5D72F85-E4FD-4D33-A5E9-0E787717DAAF}" srcId="{BFAE99EF-60A1-4C6A-B40C-AF50E5491C36}" destId="{BB685A6A-5132-4A59-B54B-46DE716A4D5A}" srcOrd="2" destOrd="0" parTransId="{9494886D-E12D-4546-B67F-2A24FD26091C}" sibTransId="{53B84CE0-9EBF-4ADB-80CD-4E838D39BF97}"/>
    <dgm:cxn modelId="{DF5F00BF-6C11-4EFB-8505-7765356595AF}" type="presOf" srcId="{392D7F00-1CD4-4AC7-A012-A409A9F3523C}" destId="{DC6669ED-3A4F-4260-8EF9-42DF9F782F2B}" srcOrd="0" destOrd="0" presId="urn:microsoft.com/office/officeart/2005/8/layout/hierarchy1"/>
    <dgm:cxn modelId="{F06CAFC2-77AC-4BAA-AB42-FEEFD9929B7B}" srcId="{BFAE99EF-60A1-4C6A-B40C-AF50E5491C36}" destId="{C97D3E7B-808C-4180-9FB5-FC4E01F23360}" srcOrd="1" destOrd="0" parTransId="{AD90F6C1-52FC-449F-996B-F2897E35BA4F}" sibTransId="{9AD85056-1981-4F87-826B-330A916B7722}"/>
    <dgm:cxn modelId="{5A88BBF8-DA78-4C90-A141-DB5232BF9E33}" type="presOf" srcId="{C97D3E7B-808C-4180-9FB5-FC4E01F23360}" destId="{83EE091C-CEE2-493C-843F-2B40B32F5D06}" srcOrd="0" destOrd="0" presId="urn:microsoft.com/office/officeart/2005/8/layout/hierarchy1"/>
    <dgm:cxn modelId="{B40C0048-A051-40A9-91C6-8497A10CFAB4}" type="presParOf" srcId="{43572A21-9B5F-4113-867E-998609264099}" destId="{7CF4402D-EF56-49CA-AB4A-04C07B9E0EF7}" srcOrd="0" destOrd="0" presId="urn:microsoft.com/office/officeart/2005/8/layout/hierarchy1"/>
    <dgm:cxn modelId="{85783D4B-A866-4E22-9696-E1D0F7680D90}" type="presParOf" srcId="{7CF4402D-EF56-49CA-AB4A-04C07B9E0EF7}" destId="{7233E88A-08B4-458F-BB83-65CC174AC549}" srcOrd="0" destOrd="0" presId="urn:microsoft.com/office/officeart/2005/8/layout/hierarchy1"/>
    <dgm:cxn modelId="{98AFF04C-7AB6-4F71-9018-E7634E42CB2B}" type="presParOf" srcId="{7233E88A-08B4-458F-BB83-65CC174AC549}" destId="{9E37FE9D-6730-4C8D-9D0A-77B2BF718C7E}" srcOrd="0" destOrd="0" presId="urn:microsoft.com/office/officeart/2005/8/layout/hierarchy1"/>
    <dgm:cxn modelId="{FE7C359F-8053-46B5-A0DA-3F132670B599}" type="presParOf" srcId="{7233E88A-08B4-458F-BB83-65CC174AC549}" destId="{DC6669ED-3A4F-4260-8EF9-42DF9F782F2B}" srcOrd="1" destOrd="0" presId="urn:microsoft.com/office/officeart/2005/8/layout/hierarchy1"/>
    <dgm:cxn modelId="{ABFEA931-B5CF-4462-82AE-E74605EE260F}" type="presParOf" srcId="{7CF4402D-EF56-49CA-AB4A-04C07B9E0EF7}" destId="{ABA60648-FBE4-49B5-8305-4A142E291F84}" srcOrd="1" destOrd="0" presId="urn:microsoft.com/office/officeart/2005/8/layout/hierarchy1"/>
    <dgm:cxn modelId="{39920604-F08D-4926-935B-19D63883CE25}" type="presParOf" srcId="{43572A21-9B5F-4113-867E-998609264099}" destId="{8A45312E-3760-45A2-8E3E-64ABFDAC227E}" srcOrd="1" destOrd="0" presId="urn:microsoft.com/office/officeart/2005/8/layout/hierarchy1"/>
    <dgm:cxn modelId="{89CFBC9E-9B05-4F5C-BA8B-29237F882F72}" type="presParOf" srcId="{8A45312E-3760-45A2-8E3E-64ABFDAC227E}" destId="{771900D7-142D-46DC-97AB-B36F06713D5D}" srcOrd="0" destOrd="0" presId="urn:microsoft.com/office/officeart/2005/8/layout/hierarchy1"/>
    <dgm:cxn modelId="{BF2084CC-47E3-4D5F-9FF0-B189D44E7280}" type="presParOf" srcId="{771900D7-142D-46DC-97AB-B36F06713D5D}" destId="{3951BEBA-91ED-46AA-87A7-053672BFF3B3}" srcOrd="0" destOrd="0" presId="urn:microsoft.com/office/officeart/2005/8/layout/hierarchy1"/>
    <dgm:cxn modelId="{291C5041-4431-4520-8AF0-8E3A19CDF2F7}" type="presParOf" srcId="{771900D7-142D-46DC-97AB-B36F06713D5D}" destId="{83EE091C-CEE2-493C-843F-2B40B32F5D06}" srcOrd="1" destOrd="0" presId="urn:microsoft.com/office/officeart/2005/8/layout/hierarchy1"/>
    <dgm:cxn modelId="{1630C491-93EA-488A-9416-B6A13C835FD6}" type="presParOf" srcId="{8A45312E-3760-45A2-8E3E-64ABFDAC227E}" destId="{9ED48D74-9D78-479C-B0BB-81C859584DCF}" srcOrd="1" destOrd="0" presId="urn:microsoft.com/office/officeart/2005/8/layout/hierarchy1"/>
    <dgm:cxn modelId="{206A398C-E177-4835-ABF4-C31585985E5F}" type="presParOf" srcId="{43572A21-9B5F-4113-867E-998609264099}" destId="{90DA8A6E-6E66-4D61-A542-BFF15E74ED2F}" srcOrd="2" destOrd="0" presId="urn:microsoft.com/office/officeart/2005/8/layout/hierarchy1"/>
    <dgm:cxn modelId="{D2FCF510-DCFA-4476-83DC-27A1290C8F21}" type="presParOf" srcId="{90DA8A6E-6E66-4D61-A542-BFF15E74ED2F}" destId="{91D0ACA3-1174-4C6D-AF40-7A1F6018878D}" srcOrd="0" destOrd="0" presId="urn:microsoft.com/office/officeart/2005/8/layout/hierarchy1"/>
    <dgm:cxn modelId="{2ACAD026-B39A-433D-BB2E-A1FC944A90BF}" type="presParOf" srcId="{91D0ACA3-1174-4C6D-AF40-7A1F6018878D}" destId="{22824ACE-3F19-49E6-B695-6A28153FBAFE}" srcOrd="0" destOrd="0" presId="urn:microsoft.com/office/officeart/2005/8/layout/hierarchy1"/>
    <dgm:cxn modelId="{12DC87D2-AA39-4D94-A249-149C2ABF839A}" type="presParOf" srcId="{91D0ACA3-1174-4C6D-AF40-7A1F6018878D}" destId="{37FE7ED2-B954-4172-8282-6F6CAE713C4D}" srcOrd="1" destOrd="0" presId="urn:microsoft.com/office/officeart/2005/8/layout/hierarchy1"/>
    <dgm:cxn modelId="{841D8812-E654-400A-9876-DC57EB6DE9A5}" type="presParOf" srcId="{90DA8A6E-6E66-4D61-A542-BFF15E74ED2F}" destId="{54EEC9F3-3198-42C9-8368-211AFF1127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E99EF-60A1-4C6A-B40C-AF50E5491C36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2D7F00-1CD4-4AC7-A012-A409A9F3523C}">
      <dgm:prSet/>
      <dgm:spPr/>
      <dgm:t>
        <a:bodyPr/>
        <a:lstStyle/>
        <a:p>
          <a:r>
            <a:rPr lang="en-US" dirty="0"/>
            <a:t>RF lines well defined</a:t>
          </a:r>
        </a:p>
      </dgm:t>
    </dgm:pt>
    <dgm:pt modelId="{874B4F99-8F25-4A30-B340-84208F30327E}" type="parTrans" cxnId="{DD297B06-7B61-4EAE-8E17-0FC88EDC5ED8}">
      <dgm:prSet/>
      <dgm:spPr/>
      <dgm:t>
        <a:bodyPr/>
        <a:lstStyle/>
        <a:p>
          <a:endParaRPr lang="en-US"/>
        </a:p>
      </dgm:t>
    </dgm:pt>
    <dgm:pt modelId="{3E38560B-F9B8-4649-AA75-B27708628C8D}" type="sibTrans" cxnId="{DD297B06-7B61-4EAE-8E17-0FC88EDC5ED8}">
      <dgm:prSet/>
      <dgm:spPr/>
      <dgm:t>
        <a:bodyPr/>
        <a:lstStyle/>
        <a:p>
          <a:endParaRPr lang="en-US"/>
        </a:p>
      </dgm:t>
    </dgm:pt>
    <dgm:pt modelId="{C97D3E7B-808C-4180-9FB5-FC4E01F23360}">
      <dgm:prSet/>
      <dgm:spPr>
        <a:ln>
          <a:solidFill>
            <a:schemeClr val="accent6"/>
          </a:solidFill>
        </a:ln>
      </dgm:spPr>
      <dgm:t>
        <a:bodyPr/>
        <a:lstStyle/>
        <a:p>
          <a:r>
            <a:rPr lang="en-US" dirty="0"/>
            <a:t>Choice of the transistor is done</a:t>
          </a:r>
        </a:p>
      </dgm:t>
    </dgm:pt>
    <dgm:pt modelId="{AD90F6C1-52FC-449F-996B-F2897E35BA4F}" type="parTrans" cxnId="{F06CAFC2-77AC-4BAA-AB42-FEEFD9929B7B}">
      <dgm:prSet/>
      <dgm:spPr/>
      <dgm:t>
        <a:bodyPr/>
        <a:lstStyle/>
        <a:p>
          <a:endParaRPr lang="en-US"/>
        </a:p>
      </dgm:t>
    </dgm:pt>
    <dgm:pt modelId="{9AD85056-1981-4F87-826B-330A916B7722}" type="sibTrans" cxnId="{F06CAFC2-77AC-4BAA-AB42-FEEFD9929B7B}">
      <dgm:prSet/>
      <dgm:spPr/>
      <dgm:t>
        <a:bodyPr/>
        <a:lstStyle/>
        <a:p>
          <a:endParaRPr lang="en-US"/>
        </a:p>
      </dgm:t>
    </dgm:pt>
    <dgm:pt modelId="{BB685A6A-5132-4A59-B54B-46DE716A4D5A}">
      <dgm:prSet/>
      <dgm:spPr>
        <a:ln>
          <a:solidFill>
            <a:schemeClr val="accent2"/>
          </a:solidFill>
        </a:ln>
      </dgm:spPr>
      <dgm:t>
        <a:bodyPr/>
        <a:lstStyle/>
        <a:p>
          <a:r>
            <a:rPr lang="en-US" dirty="0"/>
            <a:t>Work ongoing on the LLRF</a:t>
          </a:r>
        </a:p>
      </dgm:t>
    </dgm:pt>
    <dgm:pt modelId="{9494886D-E12D-4546-B67F-2A24FD26091C}" type="parTrans" cxnId="{B5D72F85-E4FD-4D33-A5E9-0E787717DAAF}">
      <dgm:prSet/>
      <dgm:spPr/>
      <dgm:t>
        <a:bodyPr/>
        <a:lstStyle/>
        <a:p>
          <a:endParaRPr lang="en-US"/>
        </a:p>
      </dgm:t>
    </dgm:pt>
    <dgm:pt modelId="{53B84CE0-9EBF-4ADB-80CD-4E838D39BF97}" type="sibTrans" cxnId="{B5D72F85-E4FD-4D33-A5E9-0E787717DAAF}">
      <dgm:prSet/>
      <dgm:spPr/>
      <dgm:t>
        <a:bodyPr/>
        <a:lstStyle/>
        <a:p>
          <a:endParaRPr lang="en-US"/>
        </a:p>
      </dgm:t>
    </dgm:pt>
    <dgm:pt modelId="{C99BAE5A-EEC3-441F-8B69-C7D7BF8FFDA3}">
      <dgm:prSet/>
      <dgm:spPr/>
      <dgm:t>
        <a:bodyPr/>
        <a:lstStyle/>
        <a:p>
          <a:r>
            <a:rPr lang="en-US" dirty="0"/>
            <a:t>The choice of the components is well advanced</a:t>
          </a:r>
        </a:p>
      </dgm:t>
    </dgm:pt>
    <dgm:pt modelId="{DCA36388-81DF-4E40-9A69-E57B5B098540}" type="parTrans" cxnId="{42F9E7AE-67AA-4147-B12F-31FFCB18EC58}">
      <dgm:prSet/>
      <dgm:spPr/>
      <dgm:t>
        <a:bodyPr/>
        <a:lstStyle/>
        <a:p>
          <a:endParaRPr lang="LID4096"/>
        </a:p>
      </dgm:t>
    </dgm:pt>
    <dgm:pt modelId="{9565ABB2-CBB9-41D1-BFBC-EBB2601361FF}" type="sibTrans" cxnId="{42F9E7AE-67AA-4147-B12F-31FFCB18EC58}">
      <dgm:prSet/>
      <dgm:spPr/>
      <dgm:t>
        <a:bodyPr/>
        <a:lstStyle/>
        <a:p>
          <a:endParaRPr lang="LID4096"/>
        </a:p>
      </dgm:t>
    </dgm:pt>
    <dgm:pt modelId="{17BF4550-B3AF-45B3-9F7F-606733391A64}">
      <dgm:prSet/>
      <dgm:spPr/>
      <dgm:t>
        <a:bodyPr/>
        <a:lstStyle/>
        <a:p>
          <a:r>
            <a:rPr lang="en-US" dirty="0"/>
            <a:t>R&amp;D ongoing on different topics </a:t>
          </a:r>
          <a:endParaRPr lang="LID4096" dirty="0"/>
        </a:p>
      </dgm:t>
    </dgm:pt>
    <dgm:pt modelId="{71FF8CAB-0F2F-430D-BB9C-CEA439B0D5CB}" type="parTrans" cxnId="{35FC350C-5A88-4E5F-B46F-2DEC52EEDE77}">
      <dgm:prSet/>
      <dgm:spPr/>
      <dgm:t>
        <a:bodyPr/>
        <a:lstStyle/>
        <a:p>
          <a:endParaRPr lang="LID4096"/>
        </a:p>
      </dgm:t>
    </dgm:pt>
    <dgm:pt modelId="{A4829A69-13CC-4FEA-B4F9-33F024D673C4}" type="sibTrans" cxnId="{35FC350C-5A88-4E5F-B46F-2DEC52EEDE77}">
      <dgm:prSet/>
      <dgm:spPr/>
      <dgm:t>
        <a:bodyPr/>
        <a:lstStyle/>
        <a:p>
          <a:endParaRPr lang="LID4096"/>
        </a:p>
      </dgm:t>
    </dgm:pt>
    <dgm:pt modelId="{74A4D1EA-C5CC-4485-AE82-02E6F504E030}">
      <dgm:prSet/>
      <dgm:spPr>
        <a:ln>
          <a:solidFill>
            <a:schemeClr val="accent6"/>
          </a:solidFill>
        </a:ln>
      </dgm:spPr>
      <dgm:t>
        <a:bodyPr/>
        <a:lstStyle/>
        <a:p>
          <a:r>
            <a:rPr lang="en-US" dirty="0"/>
            <a:t>Many material bought for the Xband and Sband SSPAs</a:t>
          </a:r>
        </a:p>
      </dgm:t>
    </dgm:pt>
    <dgm:pt modelId="{A49DE802-CEDD-4DFE-831A-7131FA7479C2}" type="parTrans" cxnId="{A264F683-B8F1-4A2E-A995-7DEE71B64D6B}">
      <dgm:prSet/>
      <dgm:spPr/>
      <dgm:t>
        <a:bodyPr/>
        <a:lstStyle/>
        <a:p>
          <a:endParaRPr lang="LID4096"/>
        </a:p>
      </dgm:t>
    </dgm:pt>
    <dgm:pt modelId="{91BCA159-FFDC-47CB-85FD-4DDD937A1D7A}" type="sibTrans" cxnId="{A264F683-B8F1-4A2E-A995-7DEE71B64D6B}">
      <dgm:prSet/>
      <dgm:spPr/>
      <dgm:t>
        <a:bodyPr/>
        <a:lstStyle/>
        <a:p>
          <a:endParaRPr lang="LID4096"/>
        </a:p>
      </dgm:t>
    </dgm:pt>
    <dgm:pt modelId="{21E88A38-BD83-441D-802A-91C00C22A1AF}">
      <dgm:prSet/>
      <dgm:spPr>
        <a:ln>
          <a:solidFill>
            <a:schemeClr val="accent6"/>
          </a:solidFill>
        </a:ln>
      </dgm:spPr>
      <dgm:t>
        <a:bodyPr/>
        <a:lstStyle/>
        <a:p>
          <a:r>
            <a:rPr lang="en-US" dirty="0"/>
            <a:t>Test of the Sband SSPA very soon</a:t>
          </a:r>
          <a:endParaRPr lang="LID4096" dirty="0"/>
        </a:p>
      </dgm:t>
    </dgm:pt>
    <dgm:pt modelId="{6D15B376-FE59-40BA-9336-B084D2B11E4E}" type="parTrans" cxnId="{8CA1E435-FCD6-4AA8-852B-A4408F6F49E7}">
      <dgm:prSet/>
      <dgm:spPr/>
      <dgm:t>
        <a:bodyPr/>
        <a:lstStyle/>
        <a:p>
          <a:endParaRPr lang="LID4096"/>
        </a:p>
      </dgm:t>
    </dgm:pt>
    <dgm:pt modelId="{774171E8-23ED-46A0-9927-18031EF903B4}" type="sibTrans" cxnId="{8CA1E435-FCD6-4AA8-852B-A4408F6F49E7}">
      <dgm:prSet/>
      <dgm:spPr/>
      <dgm:t>
        <a:bodyPr/>
        <a:lstStyle/>
        <a:p>
          <a:endParaRPr lang="LID4096"/>
        </a:p>
      </dgm:t>
    </dgm:pt>
    <dgm:pt modelId="{74DA9E07-23B3-412D-B57A-89363FC78093}">
      <dgm:prSet/>
      <dgm:spPr>
        <a:ln>
          <a:solidFill>
            <a:schemeClr val="accent2"/>
          </a:solidFill>
        </a:ln>
      </dgm:spPr>
      <dgm:t>
        <a:bodyPr/>
        <a:lstStyle/>
        <a:p>
          <a:r>
            <a:rPr lang="en-US" dirty="0"/>
            <a:t>Material at FREIA</a:t>
          </a:r>
          <a:endParaRPr lang="LID4096" dirty="0"/>
        </a:p>
      </dgm:t>
    </dgm:pt>
    <dgm:pt modelId="{08B52CF9-6774-4DE8-96EC-85A09B75B40B}" type="parTrans" cxnId="{EEF8EFFA-EE3F-4B4A-BB18-1FD1D5EA27AD}">
      <dgm:prSet/>
      <dgm:spPr/>
      <dgm:t>
        <a:bodyPr/>
        <a:lstStyle/>
        <a:p>
          <a:endParaRPr lang="LID4096"/>
        </a:p>
      </dgm:t>
    </dgm:pt>
    <dgm:pt modelId="{E9677ACE-5025-4764-AE04-987109A1AC54}" type="sibTrans" cxnId="{EEF8EFFA-EE3F-4B4A-BB18-1FD1D5EA27AD}">
      <dgm:prSet/>
      <dgm:spPr/>
      <dgm:t>
        <a:bodyPr/>
        <a:lstStyle/>
        <a:p>
          <a:endParaRPr lang="LID4096"/>
        </a:p>
      </dgm:t>
    </dgm:pt>
    <dgm:pt modelId="{2844A3F9-8916-4CEB-BEA1-B1E216EBF85D}">
      <dgm:prSet/>
      <dgm:spPr>
        <a:ln>
          <a:solidFill>
            <a:schemeClr val="accent2"/>
          </a:solidFill>
        </a:ln>
      </dgm:spPr>
      <dgm:t>
        <a:bodyPr/>
        <a:lstStyle/>
        <a:p>
          <a:r>
            <a:rPr lang="en-US" dirty="0"/>
            <a:t>Good contact with Struck and DESY</a:t>
          </a:r>
          <a:endParaRPr lang="LID4096" dirty="0"/>
        </a:p>
      </dgm:t>
    </dgm:pt>
    <dgm:pt modelId="{3C8855EB-4460-4B4B-8845-8B328A81CB1C}" type="parTrans" cxnId="{7A5DF770-49BA-4425-ACDA-FF24F0BDA135}">
      <dgm:prSet/>
      <dgm:spPr/>
      <dgm:t>
        <a:bodyPr/>
        <a:lstStyle/>
        <a:p>
          <a:endParaRPr lang="LID4096"/>
        </a:p>
      </dgm:t>
    </dgm:pt>
    <dgm:pt modelId="{DD9C8404-59C5-4688-891D-978B14D838E6}" type="sibTrans" cxnId="{7A5DF770-49BA-4425-ACDA-FF24F0BDA135}">
      <dgm:prSet/>
      <dgm:spPr/>
      <dgm:t>
        <a:bodyPr/>
        <a:lstStyle/>
        <a:p>
          <a:endParaRPr lang="LID4096"/>
        </a:p>
      </dgm:t>
    </dgm:pt>
    <dgm:pt modelId="{43572A21-9B5F-4113-867E-998609264099}" type="pres">
      <dgm:prSet presAssocID="{BFAE99EF-60A1-4C6A-B40C-AF50E5491C3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CF4402D-EF56-49CA-AB4A-04C07B9E0EF7}" type="pres">
      <dgm:prSet presAssocID="{392D7F00-1CD4-4AC7-A012-A409A9F3523C}" presName="hierRoot1" presStyleCnt="0"/>
      <dgm:spPr/>
    </dgm:pt>
    <dgm:pt modelId="{7233E88A-08B4-458F-BB83-65CC174AC549}" type="pres">
      <dgm:prSet presAssocID="{392D7F00-1CD4-4AC7-A012-A409A9F3523C}" presName="composite" presStyleCnt="0"/>
      <dgm:spPr/>
    </dgm:pt>
    <dgm:pt modelId="{9E37FE9D-6730-4C8D-9D0A-77B2BF718C7E}" type="pres">
      <dgm:prSet presAssocID="{392D7F00-1CD4-4AC7-A012-A409A9F3523C}" presName="background" presStyleLbl="node0" presStyleIdx="0" presStyleCnt="9"/>
      <dgm:spPr/>
    </dgm:pt>
    <dgm:pt modelId="{DC6669ED-3A4F-4260-8EF9-42DF9F782F2B}" type="pres">
      <dgm:prSet presAssocID="{392D7F00-1CD4-4AC7-A012-A409A9F3523C}" presName="text" presStyleLbl="fgAcc0" presStyleIdx="0" presStyleCnt="9" custScaleX="217643" custScaleY="257058" custLinFactY="-133294" custLinFactNeighborX="1463" custLinFactNeighborY="-200000">
        <dgm:presLayoutVars>
          <dgm:chPref val="3"/>
        </dgm:presLayoutVars>
      </dgm:prSet>
      <dgm:spPr/>
    </dgm:pt>
    <dgm:pt modelId="{ABA60648-FBE4-49B5-8305-4A142E291F84}" type="pres">
      <dgm:prSet presAssocID="{392D7F00-1CD4-4AC7-A012-A409A9F3523C}" presName="hierChild2" presStyleCnt="0"/>
      <dgm:spPr/>
    </dgm:pt>
    <dgm:pt modelId="{8FFD1F16-CEA7-4061-9321-41A1001CD316}" type="pres">
      <dgm:prSet presAssocID="{C99BAE5A-EEC3-441F-8B69-C7D7BF8FFDA3}" presName="hierRoot1" presStyleCnt="0"/>
      <dgm:spPr/>
    </dgm:pt>
    <dgm:pt modelId="{226B3D56-370A-4D4C-A9E3-6544B57A9C54}" type="pres">
      <dgm:prSet presAssocID="{C99BAE5A-EEC3-441F-8B69-C7D7BF8FFDA3}" presName="composite" presStyleCnt="0"/>
      <dgm:spPr/>
    </dgm:pt>
    <dgm:pt modelId="{69BB41D9-363E-43CB-AAEA-B50F235D6A8C}" type="pres">
      <dgm:prSet presAssocID="{C99BAE5A-EEC3-441F-8B69-C7D7BF8FFDA3}" presName="background" presStyleLbl="node0" presStyleIdx="1" presStyleCnt="9"/>
      <dgm:spPr/>
    </dgm:pt>
    <dgm:pt modelId="{21788C8A-6000-4CC9-93D1-A604D2CF84FF}" type="pres">
      <dgm:prSet presAssocID="{C99BAE5A-EEC3-441F-8B69-C7D7BF8FFDA3}" presName="text" presStyleLbl="fgAcc0" presStyleIdx="1" presStyleCnt="9" custScaleX="217643" custScaleY="257058" custLinFactY="-133294" custLinFactNeighborX="1463" custLinFactNeighborY="-200000">
        <dgm:presLayoutVars>
          <dgm:chPref val="3"/>
        </dgm:presLayoutVars>
      </dgm:prSet>
      <dgm:spPr/>
    </dgm:pt>
    <dgm:pt modelId="{1D3EC8E2-5B02-4F12-A289-38F04C2A68C0}" type="pres">
      <dgm:prSet presAssocID="{C99BAE5A-EEC3-441F-8B69-C7D7BF8FFDA3}" presName="hierChild2" presStyleCnt="0"/>
      <dgm:spPr/>
    </dgm:pt>
    <dgm:pt modelId="{7887F859-67A3-407F-8CA5-87364E36E9B0}" type="pres">
      <dgm:prSet presAssocID="{17BF4550-B3AF-45B3-9F7F-606733391A64}" presName="hierRoot1" presStyleCnt="0"/>
      <dgm:spPr/>
    </dgm:pt>
    <dgm:pt modelId="{B4241835-9E75-4D3B-9E00-3166214DCDD8}" type="pres">
      <dgm:prSet presAssocID="{17BF4550-B3AF-45B3-9F7F-606733391A64}" presName="composite" presStyleCnt="0"/>
      <dgm:spPr/>
    </dgm:pt>
    <dgm:pt modelId="{A7ED12A8-B470-4C2C-98DA-B5EDB01B7CCD}" type="pres">
      <dgm:prSet presAssocID="{17BF4550-B3AF-45B3-9F7F-606733391A64}" presName="background" presStyleLbl="node0" presStyleIdx="2" presStyleCnt="9"/>
      <dgm:spPr/>
    </dgm:pt>
    <dgm:pt modelId="{F58338F1-CD90-4ADD-A6BE-508344F64A66}" type="pres">
      <dgm:prSet presAssocID="{17BF4550-B3AF-45B3-9F7F-606733391A64}" presName="text" presStyleLbl="fgAcc0" presStyleIdx="2" presStyleCnt="9" custScaleX="217643" custScaleY="257058" custLinFactY="-133294" custLinFactNeighborX="1463" custLinFactNeighborY="-200000">
        <dgm:presLayoutVars>
          <dgm:chPref val="3"/>
        </dgm:presLayoutVars>
      </dgm:prSet>
      <dgm:spPr/>
    </dgm:pt>
    <dgm:pt modelId="{F0C929FA-E8D1-4614-B484-62C154536545}" type="pres">
      <dgm:prSet presAssocID="{17BF4550-B3AF-45B3-9F7F-606733391A64}" presName="hierChild2" presStyleCnt="0"/>
      <dgm:spPr/>
    </dgm:pt>
    <dgm:pt modelId="{8A45312E-3760-45A2-8E3E-64ABFDAC227E}" type="pres">
      <dgm:prSet presAssocID="{C97D3E7B-808C-4180-9FB5-FC4E01F23360}" presName="hierRoot1" presStyleCnt="0"/>
      <dgm:spPr/>
    </dgm:pt>
    <dgm:pt modelId="{771900D7-142D-46DC-97AB-B36F06713D5D}" type="pres">
      <dgm:prSet presAssocID="{C97D3E7B-808C-4180-9FB5-FC4E01F23360}" presName="composite" presStyleCnt="0"/>
      <dgm:spPr/>
    </dgm:pt>
    <dgm:pt modelId="{3951BEBA-91ED-46AA-87A7-053672BFF3B3}" type="pres">
      <dgm:prSet presAssocID="{C97D3E7B-808C-4180-9FB5-FC4E01F23360}" presName="background" presStyleLbl="node0" presStyleIdx="3" presStyleCnt="9"/>
      <dgm:spPr>
        <a:solidFill>
          <a:schemeClr val="accent6"/>
        </a:solidFill>
      </dgm:spPr>
    </dgm:pt>
    <dgm:pt modelId="{83EE091C-CEE2-493C-843F-2B40B32F5D06}" type="pres">
      <dgm:prSet presAssocID="{C97D3E7B-808C-4180-9FB5-FC4E01F23360}" presName="text" presStyleLbl="fgAcc0" presStyleIdx="3" presStyleCnt="9" custScaleX="217643" custScaleY="257058" custLinFactX="-26523" custLinFactNeighborX="-100000" custLinFactNeighborY="-8790">
        <dgm:presLayoutVars>
          <dgm:chPref val="3"/>
        </dgm:presLayoutVars>
      </dgm:prSet>
      <dgm:spPr/>
    </dgm:pt>
    <dgm:pt modelId="{9ED48D74-9D78-479C-B0BB-81C859584DCF}" type="pres">
      <dgm:prSet presAssocID="{C97D3E7B-808C-4180-9FB5-FC4E01F23360}" presName="hierChild2" presStyleCnt="0"/>
      <dgm:spPr/>
    </dgm:pt>
    <dgm:pt modelId="{481C2C5F-C4FA-4824-B6ED-D3BED2A164B5}" type="pres">
      <dgm:prSet presAssocID="{74A4D1EA-C5CC-4485-AE82-02E6F504E030}" presName="hierRoot1" presStyleCnt="0"/>
      <dgm:spPr/>
    </dgm:pt>
    <dgm:pt modelId="{F1E24637-23BE-4E27-8DF6-1BA66AF6CD87}" type="pres">
      <dgm:prSet presAssocID="{74A4D1EA-C5CC-4485-AE82-02E6F504E030}" presName="composite" presStyleCnt="0"/>
      <dgm:spPr/>
    </dgm:pt>
    <dgm:pt modelId="{238D1BF8-88BF-4AAB-9CFC-F70062608BC7}" type="pres">
      <dgm:prSet presAssocID="{74A4D1EA-C5CC-4485-AE82-02E6F504E030}" presName="background" presStyleLbl="node0" presStyleIdx="4" presStyleCnt="9"/>
      <dgm:spPr>
        <a:solidFill>
          <a:schemeClr val="accent6"/>
        </a:solidFill>
      </dgm:spPr>
    </dgm:pt>
    <dgm:pt modelId="{338B9D64-C27D-4E49-8AEE-FBA8BB5C46CD}" type="pres">
      <dgm:prSet presAssocID="{74A4D1EA-C5CC-4485-AE82-02E6F504E030}" presName="text" presStyleLbl="fgAcc0" presStyleIdx="4" presStyleCnt="9" custScaleX="217643" custScaleY="257058" custLinFactX="-26523" custLinFactNeighborX="-100000" custLinFactNeighborY="-8790">
        <dgm:presLayoutVars>
          <dgm:chPref val="3"/>
        </dgm:presLayoutVars>
      </dgm:prSet>
      <dgm:spPr/>
    </dgm:pt>
    <dgm:pt modelId="{3CE66CBD-FEC9-4887-9E13-1ED0B6049D5C}" type="pres">
      <dgm:prSet presAssocID="{74A4D1EA-C5CC-4485-AE82-02E6F504E030}" presName="hierChild2" presStyleCnt="0"/>
      <dgm:spPr/>
    </dgm:pt>
    <dgm:pt modelId="{2008FFE8-7E10-4DA2-9B46-97B3C28ED7E1}" type="pres">
      <dgm:prSet presAssocID="{21E88A38-BD83-441D-802A-91C00C22A1AF}" presName="hierRoot1" presStyleCnt="0"/>
      <dgm:spPr/>
    </dgm:pt>
    <dgm:pt modelId="{48121BAC-9685-4AFA-862E-C6D8189F81B4}" type="pres">
      <dgm:prSet presAssocID="{21E88A38-BD83-441D-802A-91C00C22A1AF}" presName="composite" presStyleCnt="0"/>
      <dgm:spPr/>
    </dgm:pt>
    <dgm:pt modelId="{F1B18F98-C1D6-4778-B3F4-B19A201AB2B8}" type="pres">
      <dgm:prSet presAssocID="{21E88A38-BD83-441D-802A-91C00C22A1AF}" presName="background" presStyleLbl="node0" presStyleIdx="5" presStyleCnt="9"/>
      <dgm:spPr>
        <a:solidFill>
          <a:schemeClr val="accent6"/>
        </a:solidFill>
      </dgm:spPr>
    </dgm:pt>
    <dgm:pt modelId="{913F72E3-105D-41A8-BA59-F636AE478A35}" type="pres">
      <dgm:prSet presAssocID="{21E88A38-BD83-441D-802A-91C00C22A1AF}" presName="text" presStyleLbl="fgAcc0" presStyleIdx="5" presStyleCnt="9" custScaleX="217643" custScaleY="257058" custLinFactX="-26523" custLinFactNeighborX="-100000" custLinFactNeighborY="-8790">
        <dgm:presLayoutVars>
          <dgm:chPref val="3"/>
        </dgm:presLayoutVars>
      </dgm:prSet>
      <dgm:spPr/>
    </dgm:pt>
    <dgm:pt modelId="{5CEE50CD-BC65-430D-A14B-A0EC72EDDB10}" type="pres">
      <dgm:prSet presAssocID="{21E88A38-BD83-441D-802A-91C00C22A1AF}" presName="hierChild2" presStyleCnt="0"/>
      <dgm:spPr/>
    </dgm:pt>
    <dgm:pt modelId="{90DA8A6E-6E66-4D61-A542-BFF15E74ED2F}" type="pres">
      <dgm:prSet presAssocID="{BB685A6A-5132-4A59-B54B-46DE716A4D5A}" presName="hierRoot1" presStyleCnt="0"/>
      <dgm:spPr/>
    </dgm:pt>
    <dgm:pt modelId="{91D0ACA3-1174-4C6D-AF40-7A1F6018878D}" type="pres">
      <dgm:prSet presAssocID="{BB685A6A-5132-4A59-B54B-46DE716A4D5A}" presName="composite" presStyleCnt="0"/>
      <dgm:spPr/>
    </dgm:pt>
    <dgm:pt modelId="{22824ACE-3F19-49E6-B695-6A28153FBAFE}" type="pres">
      <dgm:prSet presAssocID="{BB685A6A-5132-4A59-B54B-46DE716A4D5A}" presName="background" presStyleLbl="node0" presStyleIdx="6" presStyleCnt="9"/>
      <dgm:spPr>
        <a:solidFill>
          <a:schemeClr val="accent2"/>
        </a:solidFill>
      </dgm:spPr>
    </dgm:pt>
    <dgm:pt modelId="{37FE7ED2-B954-4172-8282-6F6CAE713C4D}" type="pres">
      <dgm:prSet presAssocID="{BB685A6A-5132-4A59-B54B-46DE716A4D5A}" presName="text" presStyleLbl="fgAcc0" presStyleIdx="6" presStyleCnt="9" custScaleX="217642" custScaleY="257058" custLinFactX="-100000" custLinFactY="150826" custLinFactNeighborX="-134915" custLinFactNeighborY="200000">
        <dgm:presLayoutVars>
          <dgm:chPref val="3"/>
        </dgm:presLayoutVars>
      </dgm:prSet>
      <dgm:spPr/>
    </dgm:pt>
    <dgm:pt modelId="{54EEC9F3-3198-42C9-8368-211AFF11275B}" type="pres">
      <dgm:prSet presAssocID="{BB685A6A-5132-4A59-B54B-46DE716A4D5A}" presName="hierChild2" presStyleCnt="0"/>
      <dgm:spPr/>
    </dgm:pt>
    <dgm:pt modelId="{B6625E43-E848-4F88-B860-4D649AF77C3E}" type="pres">
      <dgm:prSet presAssocID="{74DA9E07-23B3-412D-B57A-89363FC78093}" presName="hierRoot1" presStyleCnt="0"/>
      <dgm:spPr/>
    </dgm:pt>
    <dgm:pt modelId="{439CB388-5375-4186-85C8-78E6CC425B62}" type="pres">
      <dgm:prSet presAssocID="{74DA9E07-23B3-412D-B57A-89363FC78093}" presName="composite" presStyleCnt="0"/>
      <dgm:spPr/>
    </dgm:pt>
    <dgm:pt modelId="{7727550D-FDE7-49FF-9D5F-84689A2BFC15}" type="pres">
      <dgm:prSet presAssocID="{74DA9E07-23B3-412D-B57A-89363FC78093}" presName="background" presStyleLbl="node0" presStyleIdx="7" presStyleCnt="9"/>
      <dgm:spPr>
        <a:solidFill>
          <a:schemeClr val="accent2"/>
        </a:solidFill>
      </dgm:spPr>
    </dgm:pt>
    <dgm:pt modelId="{4EE24DC4-BE3F-4325-B6D1-C1B7115E3CC8}" type="pres">
      <dgm:prSet presAssocID="{74DA9E07-23B3-412D-B57A-89363FC78093}" presName="text" presStyleLbl="fgAcc0" presStyleIdx="7" presStyleCnt="9" custScaleX="217642" custScaleY="257058" custLinFactX="-100000" custLinFactY="150826" custLinFactNeighborX="-134915" custLinFactNeighborY="200000">
        <dgm:presLayoutVars>
          <dgm:chPref val="3"/>
        </dgm:presLayoutVars>
      </dgm:prSet>
      <dgm:spPr/>
    </dgm:pt>
    <dgm:pt modelId="{5E3183DC-9BB5-4A18-A729-C3DDEEDE2C13}" type="pres">
      <dgm:prSet presAssocID="{74DA9E07-23B3-412D-B57A-89363FC78093}" presName="hierChild2" presStyleCnt="0"/>
      <dgm:spPr/>
    </dgm:pt>
    <dgm:pt modelId="{7C3F1EAC-7DB5-46E9-BD44-39E8C54E7843}" type="pres">
      <dgm:prSet presAssocID="{2844A3F9-8916-4CEB-BEA1-B1E216EBF85D}" presName="hierRoot1" presStyleCnt="0"/>
      <dgm:spPr/>
    </dgm:pt>
    <dgm:pt modelId="{C7EBBC7B-562B-4604-81CD-59E3960565CF}" type="pres">
      <dgm:prSet presAssocID="{2844A3F9-8916-4CEB-BEA1-B1E216EBF85D}" presName="composite" presStyleCnt="0"/>
      <dgm:spPr/>
    </dgm:pt>
    <dgm:pt modelId="{7100C346-1617-456F-B366-2DDE9BC8C248}" type="pres">
      <dgm:prSet presAssocID="{2844A3F9-8916-4CEB-BEA1-B1E216EBF85D}" presName="background" presStyleLbl="node0" presStyleIdx="8" presStyleCnt="9"/>
      <dgm:spPr>
        <a:solidFill>
          <a:schemeClr val="accent2"/>
        </a:solidFill>
      </dgm:spPr>
    </dgm:pt>
    <dgm:pt modelId="{6DBD3748-845B-4C5C-BCD1-FADD5544A675}" type="pres">
      <dgm:prSet presAssocID="{2844A3F9-8916-4CEB-BEA1-B1E216EBF85D}" presName="text" presStyleLbl="fgAcc0" presStyleIdx="8" presStyleCnt="9" custScaleX="217642" custScaleY="257058" custLinFactX="-100000" custLinFactY="149709" custLinFactNeighborX="-120281" custLinFactNeighborY="200000">
        <dgm:presLayoutVars>
          <dgm:chPref val="3"/>
        </dgm:presLayoutVars>
      </dgm:prSet>
      <dgm:spPr/>
    </dgm:pt>
    <dgm:pt modelId="{2CC69B81-A81F-4C3A-A64F-1DD3430D7E78}" type="pres">
      <dgm:prSet presAssocID="{2844A3F9-8916-4CEB-BEA1-B1E216EBF85D}" presName="hierChild2" presStyleCnt="0"/>
      <dgm:spPr/>
    </dgm:pt>
  </dgm:ptLst>
  <dgm:cxnLst>
    <dgm:cxn modelId="{DD297B06-7B61-4EAE-8E17-0FC88EDC5ED8}" srcId="{BFAE99EF-60A1-4C6A-B40C-AF50E5491C36}" destId="{392D7F00-1CD4-4AC7-A012-A409A9F3523C}" srcOrd="0" destOrd="0" parTransId="{874B4F99-8F25-4A30-B340-84208F30327E}" sibTransId="{3E38560B-F9B8-4649-AA75-B27708628C8D}"/>
    <dgm:cxn modelId="{35FC350C-5A88-4E5F-B46F-2DEC52EEDE77}" srcId="{BFAE99EF-60A1-4C6A-B40C-AF50E5491C36}" destId="{17BF4550-B3AF-45B3-9F7F-606733391A64}" srcOrd="2" destOrd="0" parTransId="{71FF8CAB-0F2F-430D-BB9C-CEA439B0D5CB}" sibTransId="{A4829A69-13CC-4FEA-B4F9-33F024D673C4}"/>
    <dgm:cxn modelId="{E6253710-4235-4215-96CA-668CE30A3A86}" type="presOf" srcId="{17BF4550-B3AF-45B3-9F7F-606733391A64}" destId="{F58338F1-CD90-4ADD-A6BE-508344F64A66}" srcOrd="0" destOrd="0" presId="urn:microsoft.com/office/officeart/2005/8/layout/hierarchy1"/>
    <dgm:cxn modelId="{3E668313-EEBB-4A22-B860-B00C328653C4}" type="presOf" srcId="{2844A3F9-8916-4CEB-BEA1-B1E216EBF85D}" destId="{6DBD3748-845B-4C5C-BCD1-FADD5544A675}" srcOrd="0" destOrd="0" presId="urn:microsoft.com/office/officeart/2005/8/layout/hierarchy1"/>
    <dgm:cxn modelId="{13FE702A-EE2C-49D4-AF67-D281D07383F5}" type="presOf" srcId="{21E88A38-BD83-441D-802A-91C00C22A1AF}" destId="{913F72E3-105D-41A8-BA59-F636AE478A35}" srcOrd="0" destOrd="0" presId="urn:microsoft.com/office/officeart/2005/8/layout/hierarchy1"/>
    <dgm:cxn modelId="{3BD1E52F-BBAE-4A81-961E-DF860C144FFE}" type="presOf" srcId="{BB685A6A-5132-4A59-B54B-46DE716A4D5A}" destId="{37FE7ED2-B954-4172-8282-6F6CAE713C4D}" srcOrd="0" destOrd="0" presId="urn:microsoft.com/office/officeart/2005/8/layout/hierarchy1"/>
    <dgm:cxn modelId="{8CA1E435-FCD6-4AA8-852B-A4408F6F49E7}" srcId="{BFAE99EF-60A1-4C6A-B40C-AF50E5491C36}" destId="{21E88A38-BD83-441D-802A-91C00C22A1AF}" srcOrd="5" destOrd="0" parTransId="{6D15B376-FE59-40BA-9336-B084D2B11E4E}" sibTransId="{774171E8-23ED-46A0-9927-18031EF903B4}"/>
    <dgm:cxn modelId="{7A5DF770-49BA-4425-ACDA-FF24F0BDA135}" srcId="{BFAE99EF-60A1-4C6A-B40C-AF50E5491C36}" destId="{2844A3F9-8916-4CEB-BEA1-B1E216EBF85D}" srcOrd="8" destOrd="0" parTransId="{3C8855EB-4460-4B4B-8845-8B328A81CB1C}" sibTransId="{DD9C8404-59C5-4688-891D-978B14D838E6}"/>
    <dgm:cxn modelId="{4F644D73-24B9-46F7-886E-A67E6AC8EF02}" type="presOf" srcId="{BFAE99EF-60A1-4C6A-B40C-AF50E5491C36}" destId="{43572A21-9B5F-4113-867E-998609264099}" srcOrd="0" destOrd="0" presId="urn:microsoft.com/office/officeart/2005/8/layout/hierarchy1"/>
    <dgm:cxn modelId="{9EAA547B-C053-4756-A90C-CF9FA75E5A29}" type="presOf" srcId="{74DA9E07-23B3-412D-B57A-89363FC78093}" destId="{4EE24DC4-BE3F-4325-B6D1-C1B7115E3CC8}" srcOrd="0" destOrd="0" presId="urn:microsoft.com/office/officeart/2005/8/layout/hierarchy1"/>
    <dgm:cxn modelId="{A264F683-B8F1-4A2E-A995-7DEE71B64D6B}" srcId="{BFAE99EF-60A1-4C6A-B40C-AF50E5491C36}" destId="{74A4D1EA-C5CC-4485-AE82-02E6F504E030}" srcOrd="4" destOrd="0" parTransId="{A49DE802-CEDD-4DFE-831A-7131FA7479C2}" sibTransId="{91BCA159-FFDC-47CB-85FD-4DDD937A1D7A}"/>
    <dgm:cxn modelId="{B5D72F85-E4FD-4D33-A5E9-0E787717DAAF}" srcId="{BFAE99EF-60A1-4C6A-B40C-AF50E5491C36}" destId="{BB685A6A-5132-4A59-B54B-46DE716A4D5A}" srcOrd="6" destOrd="0" parTransId="{9494886D-E12D-4546-B67F-2A24FD26091C}" sibTransId="{53B84CE0-9EBF-4ADB-80CD-4E838D39BF97}"/>
    <dgm:cxn modelId="{98437798-0A3E-4D95-86CC-31FF1A95D26A}" type="presOf" srcId="{74A4D1EA-C5CC-4485-AE82-02E6F504E030}" destId="{338B9D64-C27D-4E49-8AEE-FBA8BB5C46CD}" srcOrd="0" destOrd="0" presId="urn:microsoft.com/office/officeart/2005/8/layout/hierarchy1"/>
    <dgm:cxn modelId="{42F9E7AE-67AA-4147-B12F-31FFCB18EC58}" srcId="{BFAE99EF-60A1-4C6A-B40C-AF50E5491C36}" destId="{C99BAE5A-EEC3-441F-8B69-C7D7BF8FFDA3}" srcOrd="1" destOrd="0" parTransId="{DCA36388-81DF-4E40-9A69-E57B5B098540}" sibTransId="{9565ABB2-CBB9-41D1-BFBC-EBB2601361FF}"/>
    <dgm:cxn modelId="{DF5F00BF-6C11-4EFB-8505-7765356595AF}" type="presOf" srcId="{392D7F00-1CD4-4AC7-A012-A409A9F3523C}" destId="{DC6669ED-3A4F-4260-8EF9-42DF9F782F2B}" srcOrd="0" destOrd="0" presId="urn:microsoft.com/office/officeart/2005/8/layout/hierarchy1"/>
    <dgm:cxn modelId="{F06CAFC2-77AC-4BAA-AB42-FEEFD9929B7B}" srcId="{BFAE99EF-60A1-4C6A-B40C-AF50E5491C36}" destId="{C97D3E7B-808C-4180-9FB5-FC4E01F23360}" srcOrd="3" destOrd="0" parTransId="{AD90F6C1-52FC-449F-996B-F2897E35BA4F}" sibTransId="{9AD85056-1981-4F87-826B-330A916B7722}"/>
    <dgm:cxn modelId="{818AD4D6-0863-43DC-BA2D-7A3898BCD91A}" type="presOf" srcId="{C99BAE5A-EEC3-441F-8B69-C7D7BF8FFDA3}" destId="{21788C8A-6000-4CC9-93D1-A604D2CF84FF}" srcOrd="0" destOrd="0" presId="urn:microsoft.com/office/officeart/2005/8/layout/hierarchy1"/>
    <dgm:cxn modelId="{5A88BBF8-DA78-4C90-A141-DB5232BF9E33}" type="presOf" srcId="{C97D3E7B-808C-4180-9FB5-FC4E01F23360}" destId="{83EE091C-CEE2-493C-843F-2B40B32F5D06}" srcOrd="0" destOrd="0" presId="urn:microsoft.com/office/officeart/2005/8/layout/hierarchy1"/>
    <dgm:cxn modelId="{EEF8EFFA-EE3F-4B4A-BB18-1FD1D5EA27AD}" srcId="{BFAE99EF-60A1-4C6A-B40C-AF50E5491C36}" destId="{74DA9E07-23B3-412D-B57A-89363FC78093}" srcOrd="7" destOrd="0" parTransId="{08B52CF9-6774-4DE8-96EC-85A09B75B40B}" sibTransId="{E9677ACE-5025-4764-AE04-987109A1AC54}"/>
    <dgm:cxn modelId="{B40C0048-A051-40A9-91C6-8497A10CFAB4}" type="presParOf" srcId="{43572A21-9B5F-4113-867E-998609264099}" destId="{7CF4402D-EF56-49CA-AB4A-04C07B9E0EF7}" srcOrd="0" destOrd="0" presId="urn:microsoft.com/office/officeart/2005/8/layout/hierarchy1"/>
    <dgm:cxn modelId="{85783D4B-A866-4E22-9696-E1D0F7680D90}" type="presParOf" srcId="{7CF4402D-EF56-49CA-AB4A-04C07B9E0EF7}" destId="{7233E88A-08B4-458F-BB83-65CC174AC549}" srcOrd="0" destOrd="0" presId="urn:microsoft.com/office/officeart/2005/8/layout/hierarchy1"/>
    <dgm:cxn modelId="{98AFF04C-7AB6-4F71-9018-E7634E42CB2B}" type="presParOf" srcId="{7233E88A-08B4-458F-BB83-65CC174AC549}" destId="{9E37FE9D-6730-4C8D-9D0A-77B2BF718C7E}" srcOrd="0" destOrd="0" presId="urn:microsoft.com/office/officeart/2005/8/layout/hierarchy1"/>
    <dgm:cxn modelId="{FE7C359F-8053-46B5-A0DA-3F132670B599}" type="presParOf" srcId="{7233E88A-08B4-458F-BB83-65CC174AC549}" destId="{DC6669ED-3A4F-4260-8EF9-42DF9F782F2B}" srcOrd="1" destOrd="0" presId="urn:microsoft.com/office/officeart/2005/8/layout/hierarchy1"/>
    <dgm:cxn modelId="{ABFEA931-B5CF-4462-82AE-E74605EE260F}" type="presParOf" srcId="{7CF4402D-EF56-49CA-AB4A-04C07B9E0EF7}" destId="{ABA60648-FBE4-49B5-8305-4A142E291F84}" srcOrd="1" destOrd="0" presId="urn:microsoft.com/office/officeart/2005/8/layout/hierarchy1"/>
    <dgm:cxn modelId="{B1717B47-7E9E-4DA5-9DEA-E12E34C70DC4}" type="presParOf" srcId="{43572A21-9B5F-4113-867E-998609264099}" destId="{8FFD1F16-CEA7-4061-9321-41A1001CD316}" srcOrd="1" destOrd="0" presId="urn:microsoft.com/office/officeart/2005/8/layout/hierarchy1"/>
    <dgm:cxn modelId="{22CAEFB9-8112-47A3-A682-A36B38AFF033}" type="presParOf" srcId="{8FFD1F16-CEA7-4061-9321-41A1001CD316}" destId="{226B3D56-370A-4D4C-A9E3-6544B57A9C54}" srcOrd="0" destOrd="0" presId="urn:microsoft.com/office/officeart/2005/8/layout/hierarchy1"/>
    <dgm:cxn modelId="{18661C99-49DE-41FC-8097-B4A6D40CD5E8}" type="presParOf" srcId="{226B3D56-370A-4D4C-A9E3-6544B57A9C54}" destId="{69BB41D9-363E-43CB-AAEA-B50F235D6A8C}" srcOrd="0" destOrd="0" presId="urn:microsoft.com/office/officeart/2005/8/layout/hierarchy1"/>
    <dgm:cxn modelId="{53CB8DB1-5AE1-4E05-B435-DED47D796E99}" type="presParOf" srcId="{226B3D56-370A-4D4C-A9E3-6544B57A9C54}" destId="{21788C8A-6000-4CC9-93D1-A604D2CF84FF}" srcOrd="1" destOrd="0" presId="urn:microsoft.com/office/officeart/2005/8/layout/hierarchy1"/>
    <dgm:cxn modelId="{C556408D-7D6B-4E3E-B6BF-B724BA174FFE}" type="presParOf" srcId="{8FFD1F16-CEA7-4061-9321-41A1001CD316}" destId="{1D3EC8E2-5B02-4F12-A289-38F04C2A68C0}" srcOrd="1" destOrd="0" presId="urn:microsoft.com/office/officeart/2005/8/layout/hierarchy1"/>
    <dgm:cxn modelId="{8352F9D8-1C0C-4551-8433-097A856E6260}" type="presParOf" srcId="{43572A21-9B5F-4113-867E-998609264099}" destId="{7887F859-67A3-407F-8CA5-87364E36E9B0}" srcOrd="2" destOrd="0" presId="urn:microsoft.com/office/officeart/2005/8/layout/hierarchy1"/>
    <dgm:cxn modelId="{90001882-45AA-4174-8B27-580DF0DDDE72}" type="presParOf" srcId="{7887F859-67A3-407F-8CA5-87364E36E9B0}" destId="{B4241835-9E75-4D3B-9E00-3166214DCDD8}" srcOrd="0" destOrd="0" presId="urn:microsoft.com/office/officeart/2005/8/layout/hierarchy1"/>
    <dgm:cxn modelId="{53E99B27-7F04-4E37-8C93-1A28B9D71160}" type="presParOf" srcId="{B4241835-9E75-4D3B-9E00-3166214DCDD8}" destId="{A7ED12A8-B470-4C2C-98DA-B5EDB01B7CCD}" srcOrd="0" destOrd="0" presId="urn:microsoft.com/office/officeart/2005/8/layout/hierarchy1"/>
    <dgm:cxn modelId="{2E755130-92CA-408B-86CD-B83E42C24726}" type="presParOf" srcId="{B4241835-9E75-4D3B-9E00-3166214DCDD8}" destId="{F58338F1-CD90-4ADD-A6BE-508344F64A66}" srcOrd="1" destOrd="0" presId="urn:microsoft.com/office/officeart/2005/8/layout/hierarchy1"/>
    <dgm:cxn modelId="{3E6E8780-1859-4CD6-89E9-B4276C482734}" type="presParOf" srcId="{7887F859-67A3-407F-8CA5-87364E36E9B0}" destId="{F0C929FA-E8D1-4614-B484-62C154536545}" srcOrd="1" destOrd="0" presId="urn:microsoft.com/office/officeart/2005/8/layout/hierarchy1"/>
    <dgm:cxn modelId="{39920604-F08D-4926-935B-19D63883CE25}" type="presParOf" srcId="{43572A21-9B5F-4113-867E-998609264099}" destId="{8A45312E-3760-45A2-8E3E-64ABFDAC227E}" srcOrd="3" destOrd="0" presId="urn:microsoft.com/office/officeart/2005/8/layout/hierarchy1"/>
    <dgm:cxn modelId="{89CFBC9E-9B05-4F5C-BA8B-29237F882F72}" type="presParOf" srcId="{8A45312E-3760-45A2-8E3E-64ABFDAC227E}" destId="{771900D7-142D-46DC-97AB-B36F06713D5D}" srcOrd="0" destOrd="0" presId="urn:microsoft.com/office/officeart/2005/8/layout/hierarchy1"/>
    <dgm:cxn modelId="{BF2084CC-47E3-4D5F-9FF0-B189D44E7280}" type="presParOf" srcId="{771900D7-142D-46DC-97AB-B36F06713D5D}" destId="{3951BEBA-91ED-46AA-87A7-053672BFF3B3}" srcOrd="0" destOrd="0" presId="urn:microsoft.com/office/officeart/2005/8/layout/hierarchy1"/>
    <dgm:cxn modelId="{291C5041-4431-4520-8AF0-8E3A19CDF2F7}" type="presParOf" srcId="{771900D7-142D-46DC-97AB-B36F06713D5D}" destId="{83EE091C-CEE2-493C-843F-2B40B32F5D06}" srcOrd="1" destOrd="0" presId="urn:microsoft.com/office/officeart/2005/8/layout/hierarchy1"/>
    <dgm:cxn modelId="{1630C491-93EA-488A-9416-B6A13C835FD6}" type="presParOf" srcId="{8A45312E-3760-45A2-8E3E-64ABFDAC227E}" destId="{9ED48D74-9D78-479C-B0BB-81C859584DCF}" srcOrd="1" destOrd="0" presId="urn:microsoft.com/office/officeart/2005/8/layout/hierarchy1"/>
    <dgm:cxn modelId="{E3B60F2D-EB63-4139-B0D4-2CEE73F1967C}" type="presParOf" srcId="{43572A21-9B5F-4113-867E-998609264099}" destId="{481C2C5F-C4FA-4824-B6ED-D3BED2A164B5}" srcOrd="4" destOrd="0" presId="urn:microsoft.com/office/officeart/2005/8/layout/hierarchy1"/>
    <dgm:cxn modelId="{12CC9AB3-C1EC-45E4-8256-CBFD1DB5B273}" type="presParOf" srcId="{481C2C5F-C4FA-4824-B6ED-D3BED2A164B5}" destId="{F1E24637-23BE-4E27-8DF6-1BA66AF6CD87}" srcOrd="0" destOrd="0" presId="urn:microsoft.com/office/officeart/2005/8/layout/hierarchy1"/>
    <dgm:cxn modelId="{E3F924CD-281C-4B3B-B3D1-A2DDE4810E41}" type="presParOf" srcId="{F1E24637-23BE-4E27-8DF6-1BA66AF6CD87}" destId="{238D1BF8-88BF-4AAB-9CFC-F70062608BC7}" srcOrd="0" destOrd="0" presId="urn:microsoft.com/office/officeart/2005/8/layout/hierarchy1"/>
    <dgm:cxn modelId="{B3215FE4-5746-4D81-901B-DC4013EB7EF3}" type="presParOf" srcId="{F1E24637-23BE-4E27-8DF6-1BA66AF6CD87}" destId="{338B9D64-C27D-4E49-8AEE-FBA8BB5C46CD}" srcOrd="1" destOrd="0" presId="urn:microsoft.com/office/officeart/2005/8/layout/hierarchy1"/>
    <dgm:cxn modelId="{C50CBC57-DDD2-4F75-B6AF-8B13AD7876FE}" type="presParOf" srcId="{481C2C5F-C4FA-4824-B6ED-D3BED2A164B5}" destId="{3CE66CBD-FEC9-4887-9E13-1ED0B6049D5C}" srcOrd="1" destOrd="0" presId="urn:microsoft.com/office/officeart/2005/8/layout/hierarchy1"/>
    <dgm:cxn modelId="{031B84E8-D3D2-4BA9-B65A-076BDF216F3A}" type="presParOf" srcId="{43572A21-9B5F-4113-867E-998609264099}" destId="{2008FFE8-7E10-4DA2-9B46-97B3C28ED7E1}" srcOrd="5" destOrd="0" presId="urn:microsoft.com/office/officeart/2005/8/layout/hierarchy1"/>
    <dgm:cxn modelId="{EB8EF8BE-46F5-4361-A1C0-6B73A643035A}" type="presParOf" srcId="{2008FFE8-7E10-4DA2-9B46-97B3C28ED7E1}" destId="{48121BAC-9685-4AFA-862E-C6D8189F81B4}" srcOrd="0" destOrd="0" presId="urn:microsoft.com/office/officeart/2005/8/layout/hierarchy1"/>
    <dgm:cxn modelId="{7E9A4A69-1C47-4939-B415-F327AF06FF52}" type="presParOf" srcId="{48121BAC-9685-4AFA-862E-C6D8189F81B4}" destId="{F1B18F98-C1D6-4778-B3F4-B19A201AB2B8}" srcOrd="0" destOrd="0" presId="urn:microsoft.com/office/officeart/2005/8/layout/hierarchy1"/>
    <dgm:cxn modelId="{1506F34C-7AD8-4873-B483-0405F6A36AF0}" type="presParOf" srcId="{48121BAC-9685-4AFA-862E-C6D8189F81B4}" destId="{913F72E3-105D-41A8-BA59-F636AE478A35}" srcOrd="1" destOrd="0" presId="urn:microsoft.com/office/officeart/2005/8/layout/hierarchy1"/>
    <dgm:cxn modelId="{DC053459-A4AB-471A-9401-7E3510939C68}" type="presParOf" srcId="{2008FFE8-7E10-4DA2-9B46-97B3C28ED7E1}" destId="{5CEE50CD-BC65-430D-A14B-A0EC72EDDB10}" srcOrd="1" destOrd="0" presId="urn:microsoft.com/office/officeart/2005/8/layout/hierarchy1"/>
    <dgm:cxn modelId="{206A398C-E177-4835-ABF4-C31585985E5F}" type="presParOf" srcId="{43572A21-9B5F-4113-867E-998609264099}" destId="{90DA8A6E-6E66-4D61-A542-BFF15E74ED2F}" srcOrd="6" destOrd="0" presId="urn:microsoft.com/office/officeart/2005/8/layout/hierarchy1"/>
    <dgm:cxn modelId="{D2FCF510-DCFA-4476-83DC-27A1290C8F21}" type="presParOf" srcId="{90DA8A6E-6E66-4D61-A542-BFF15E74ED2F}" destId="{91D0ACA3-1174-4C6D-AF40-7A1F6018878D}" srcOrd="0" destOrd="0" presId="urn:microsoft.com/office/officeart/2005/8/layout/hierarchy1"/>
    <dgm:cxn modelId="{2ACAD026-B39A-433D-BB2E-A1FC944A90BF}" type="presParOf" srcId="{91D0ACA3-1174-4C6D-AF40-7A1F6018878D}" destId="{22824ACE-3F19-49E6-B695-6A28153FBAFE}" srcOrd="0" destOrd="0" presId="urn:microsoft.com/office/officeart/2005/8/layout/hierarchy1"/>
    <dgm:cxn modelId="{12DC87D2-AA39-4D94-A249-149C2ABF839A}" type="presParOf" srcId="{91D0ACA3-1174-4C6D-AF40-7A1F6018878D}" destId="{37FE7ED2-B954-4172-8282-6F6CAE713C4D}" srcOrd="1" destOrd="0" presId="urn:microsoft.com/office/officeart/2005/8/layout/hierarchy1"/>
    <dgm:cxn modelId="{841D8812-E654-400A-9876-DC57EB6DE9A5}" type="presParOf" srcId="{90DA8A6E-6E66-4D61-A542-BFF15E74ED2F}" destId="{54EEC9F3-3198-42C9-8368-211AFF11275B}" srcOrd="1" destOrd="0" presId="urn:microsoft.com/office/officeart/2005/8/layout/hierarchy1"/>
    <dgm:cxn modelId="{60658501-E6D3-4EC7-B286-4A31CC2D62C9}" type="presParOf" srcId="{43572A21-9B5F-4113-867E-998609264099}" destId="{B6625E43-E848-4F88-B860-4D649AF77C3E}" srcOrd="7" destOrd="0" presId="urn:microsoft.com/office/officeart/2005/8/layout/hierarchy1"/>
    <dgm:cxn modelId="{A2700141-AB42-4D50-A9C5-ED847A0DBCD4}" type="presParOf" srcId="{B6625E43-E848-4F88-B860-4D649AF77C3E}" destId="{439CB388-5375-4186-85C8-78E6CC425B62}" srcOrd="0" destOrd="0" presId="urn:microsoft.com/office/officeart/2005/8/layout/hierarchy1"/>
    <dgm:cxn modelId="{2CA79CD0-F32E-497B-8DBB-DEB09B337E4F}" type="presParOf" srcId="{439CB388-5375-4186-85C8-78E6CC425B62}" destId="{7727550D-FDE7-49FF-9D5F-84689A2BFC15}" srcOrd="0" destOrd="0" presId="urn:microsoft.com/office/officeart/2005/8/layout/hierarchy1"/>
    <dgm:cxn modelId="{AB85A8E6-E438-4254-A89F-7CEDF166A366}" type="presParOf" srcId="{439CB388-5375-4186-85C8-78E6CC425B62}" destId="{4EE24DC4-BE3F-4325-B6D1-C1B7115E3CC8}" srcOrd="1" destOrd="0" presId="urn:microsoft.com/office/officeart/2005/8/layout/hierarchy1"/>
    <dgm:cxn modelId="{21D0541E-F153-4CB1-9B89-30C81672D31D}" type="presParOf" srcId="{B6625E43-E848-4F88-B860-4D649AF77C3E}" destId="{5E3183DC-9BB5-4A18-A729-C3DDEEDE2C13}" srcOrd="1" destOrd="0" presId="urn:microsoft.com/office/officeart/2005/8/layout/hierarchy1"/>
    <dgm:cxn modelId="{A61FD9A7-F9FF-43F1-81BE-243D51FDA73F}" type="presParOf" srcId="{43572A21-9B5F-4113-867E-998609264099}" destId="{7C3F1EAC-7DB5-46E9-BD44-39E8C54E7843}" srcOrd="8" destOrd="0" presId="urn:microsoft.com/office/officeart/2005/8/layout/hierarchy1"/>
    <dgm:cxn modelId="{8FBFB182-BD35-4A86-B3AB-DE117E22ACEA}" type="presParOf" srcId="{7C3F1EAC-7DB5-46E9-BD44-39E8C54E7843}" destId="{C7EBBC7B-562B-4604-81CD-59E3960565CF}" srcOrd="0" destOrd="0" presId="urn:microsoft.com/office/officeart/2005/8/layout/hierarchy1"/>
    <dgm:cxn modelId="{B2C91DFC-9CDE-454F-B0B2-3B35EFF05EFE}" type="presParOf" srcId="{C7EBBC7B-562B-4604-81CD-59E3960565CF}" destId="{7100C346-1617-456F-B366-2DDE9BC8C248}" srcOrd="0" destOrd="0" presId="urn:microsoft.com/office/officeart/2005/8/layout/hierarchy1"/>
    <dgm:cxn modelId="{C2ABECC3-AD59-449B-820E-68BE6935517A}" type="presParOf" srcId="{C7EBBC7B-562B-4604-81CD-59E3960565CF}" destId="{6DBD3748-845B-4C5C-BCD1-FADD5544A675}" srcOrd="1" destOrd="0" presId="urn:microsoft.com/office/officeart/2005/8/layout/hierarchy1"/>
    <dgm:cxn modelId="{83356B55-8A5B-4FE0-9DD9-97DB770C9DB8}" type="presParOf" srcId="{7C3F1EAC-7DB5-46E9-BD44-39E8C54E7843}" destId="{2CC69B81-A81F-4C3A-A64F-1DD3430D7E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7FE9D-6730-4C8D-9D0A-77B2BF718C7E}">
      <dsp:nvSpPr>
        <dsp:cNvPr id="0" name=""/>
        <dsp:cNvSpPr/>
      </dsp:nvSpPr>
      <dsp:spPr>
        <a:xfrm>
          <a:off x="0" y="1683420"/>
          <a:ext cx="3213304" cy="20404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C6669ED-3A4F-4260-8EF9-42DF9F782F2B}">
      <dsp:nvSpPr>
        <dsp:cNvPr id="0" name=""/>
        <dsp:cNvSpPr/>
      </dsp:nvSpPr>
      <dsp:spPr>
        <a:xfrm>
          <a:off x="357033" y="2022602"/>
          <a:ext cx="3213304" cy="2040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Layout of the RF line</a:t>
          </a:r>
        </a:p>
      </dsp:txBody>
      <dsp:txXfrm>
        <a:off x="416796" y="2082365"/>
        <a:ext cx="3093778" cy="1920922"/>
      </dsp:txXfrm>
    </dsp:sp>
    <dsp:sp modelId="{3951BEBA-91ED-46AA-87A7-053672BFF3B3}">
      <dsp:nvSpPr>
        <dsp:cNvPr id="0" name=""/>
        <dsp:cNvSpPr/>
      </dsp:nvSpPr>
      <dsp:spPr>
        <a:xfrm>
          <a:off x="3927372" y="1683420"/>
          <a:ext cx="3213304" cy="2040448"/>
        </a:xfrm>
        <a:prstGeom prst="roundRect">
          <a:avLst>
            <a:gd name="adj" fmla="val 10000"/>
          </a:avLst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EE091C-CEE2-493C-843F-2B40B32F5D06}">
      <dsp:nvSpPr>
        <dsp:cNvPr id="0" name=""/>
        <dsp:cNvSpPr/>
      </dsp:nvSpPr>
      <dsp:spPr>
        <a:xfrm>
          <a:off x="4284406" y="2022602"/>
          <a:ext cx="3213304" cy="2040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Solid state power amplifier</a:t>
          </a:r>
        </a:p>
      </dsp:txBody>
      <dsp:txXfrm>
        <a:off x="4344169" y="2082365"/>
        <a:ext cx="3093778" cy="1920922"/>
      </dsp:txXfrm>
    </dsp:sp>
    <dsp:sp modelId="{22824ACE-3F19-49E6-B695-6A28153FBAFE}">
      <dsp:nvSpPr>
        <dsp:cNvPr id="0" name=""/>
        <dsp:cNvSpPr/>
      </dsp:nvSpPr>
      <dsp:spPr>
        <a:xfrm>
          <a:off x="7854745" y="1683420"/>
          <a:ext cx="3213304" cy="2040448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FE7ED2-B954-4172-8282-6F6CAE713C4D}">
      <dsp:nvSpPr>
        <dsp:cNvPr id="0" name=""/>
        <dsp:cNvSpPr/>
      </dsp:nvSpPr>
      <dsp:spPr>
        <a:xfrm>
          <a:off x="8211779" y="2022602"/>
          <a:ext cx="3213304" cy="2040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Low level RF  </a:t>
          </a:r>
          <a:r>
            <a:rPr lang="en-US" sz="3800" kern="1200" dirty="0" err="1"/>
            <a:t>mTCA</a:t>
          </a:r>
          <a:endParaRPr lang="en-US" sz="3800" kern="1200" dirty="0"/>
        </a:p>
      </dsp:txBody>
      <dsp:txXfrm>
        <a:off x="8271542" y="2082365"/>
        <a:ext cx="3093778" cy="19209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7FE9D-6730-4C8D-9D0A-77B2BF718C7E}">
      <dsp:nvSpPr>
        <dsp:cNvPr id="0" name=""/>
        <dsp:cNvSpPr/>
      </dsp:nvSpPr>
      <dsp:spPr>
        <a:xfrm>
          <a:off x="12466" y="1233030"/>
          <a:ext cx="1195768" cy="896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C6669ED-3A4F-4260-8EF9-42DF9F782F2B}">
      <dsp:nvSpPr>
        <dsp:cNvPr id="0" name=""/>
        <dsp:cNvSpPr/>
      </dsp:nvSpPr>
      <dsp:spPr>
        <a:xfrm>
          <a:off x="73513" y="1291024"/>
          <a:ext cx="1195768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RF lines well defined</a:t>
          </a:r>
        </a:p>
      </dsp:txBody>
      <dsp:txXfrm>
        <a:off x="99780" y="1317291"/>
        <a:ext cx="1143234" cy="844289"/>
      </dsp:txXfrm>
    </dsp:sp>
    <dsp:sp modelId="{69BB41D9-363E-43CB-AAEA-B50F235D6A8C}">
      <dsp:nvSpPr>
        <dsp:cNvPr id="0" name=""/>
        <dsp:cNvSpPr/>
      </dsp:nvSpPr>
      <dsp:spPr>
        <a:xfrm>
          <a:off x="1330327" y="1233030"/>
          <a:ext cx="1195768" cy="896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788C8A-6000-4CC9-93D1-A604D2CF84FF}">
      <dsp:nvSpPr>
        <dsp:cNvPr id="0" name=""/>
        <dsp:cNvSpPr/>
      </dsp:nvSpPr>
      <dsp:spPr>
        <a:xfrm>
          <a:off x="1391373" y="1291024"/>
          <a:ext cx="1195768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 choice of the components is well advanced</a:t>
          </a:r>
        </a:p>
      </dsp:txBody>
      <dsp:txXfrm>
        <a:off x="1417640" y="1317291"/>
        <a:ext cx="1143234" cy="844289"/>
      </dsp:txXfrm>
    </dsp:sp>
    <dsp:sp modelId="{A7ED12A8-B470-4C2C-98DA-B5EDB01B7CCD}">
      <dsp:nvSpPr>
        <dsp:cNvPr id="0" name=""/>
        <dsp:cNvSpPr/>
      </dsp:nvSpPr>
      <dsp:spPr>
        <a:xfrm>
          <a:off x="2648188" y="1233030"/>
          <a:ext cx="1195768" cy="896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58338F1-CD90-4ADD-A6BE-508344F64A66}">
      <dsp:nvSpPr>
        <dsp:cNvPr id="0" name=""/>
        <dsp:cNvSpPr/>
      </dsp:nvSpPr>
      <dsp:spPr>
        <a:xfrm>
          <a:off x="2709234" y="1291024"/>
          <a:ext cx="1195768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R&amp;D ongoing on different topics </a:t>
          </a:r>
          <a:endParaRPr lang="LID4096" sz="1300" kern="1200" dirty="0"/>
        </a:p>
      </dsp:txBody>
      <dsp:txXfrm>
        <a:off x="2735501" y="1317291"/>
        <a:ext cx="1143234" cy="844289"/>
      </dsp:txXfrm>
    </dsp:sp>
    <dsp:sp modelId="{3951BEBA-91ED-46AA-87A7-053672BFF3B3}">
      <dsp:nvSpPr>
        <dsp:cNvPr id="0" name=""/>
        <dsp:cNvSpPr/>
      </dsp:nvSpPr>
      <dsp:spPr>
        <a:xfrm>
          <a:off x="3262872" y="2365160"/>
          <a:ext cx="1195768" cy="896823"/>
        </a:xfrm>
        <a:prstGeom prst="roundRect">
          <a:avLst>
            <a:gd name="adj" fmla="val 10000"/>
          </a:avLst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EE091C-CEE2-493C-843F-2B40B32F5D06}">
      <dsp:nvSpPr>
        <dsp:cNvPr id="0" name=""/>
        <dsp:cNvSpPr/>
      </dsp:nvSpPr>
      <dsp:spPr>
        <a:xfrm>
          <a:off x="3323918" y="2423154"/>
          <a:ext cx="1195768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Choice of the transistor is done</a:t>
          </a:r>
        </a:p>
      </dsp:txBody>
      <dsp:txXfrm>
        <a:off x="3350185" y="2449421"/>
        <a:ext cx="1143234" cy="844289"/>
      </dsp:txXfrm>
    </dsp:sp>
    <dsp:sp modelId="{238D1BF8-88BF-4AAB-9CFC-F70062608BC7}">
      <dsp:nvSpPr>
        <dsp:cNvPr id="0" name=""/>
        <dsp:cNvSpPr/>
      </dsp:nvSpPr>
      <dsp:spPr>
        <a:xfrm>
          <a:off x="4580732" y="2365160"/>
          <a:ext cx="1195768" cy="896823"/>
        </a:xfrm>
        <a:prstGeom prst="roundRect">
          <a:avLst>
            <a:gd name="adj" fmla="val 10000"/>
          </a:avLst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38B9D64-C27D-4E49-8AEE-FBA8BB5C46CD}">
      <dsp:nvSpPr>
        <dsp:cNvPr id="0" name=""/>
        <dsp:cNvSpPr/>
      </dsp:nvSpPr>
      <dsp:spPr>
        <a:xfrm>
          <a:off x="4641779" y="2423154"/>
          <a:ext cx="1195768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Many material bought for the Xband and Sband SSPAs</a:t>
          </a:r>
        </a:p>
      </dsp:txBody>
      <dsp:txXfrm>
        <a:off x="4668046" y="2449421"/>
        <a:ext cx="1143234" cy="844289"/>
      </dsp:txXfrm>
    </dsp:sp>
    <dsp:sp modelId="{F1B18F98-C1D6-4778-B3F4-B19A201AB2B8}">
      <dsp:nvSpPr>
        <dsp:cNvPr id="0" name=""/>
        <dsp:cNvSpPr/>
      </dsp:nvSpPr>
      <dsp:spPr>
        <a:xfrm>
          <a:off x="5898593" y="2365160"/>
          <a:ext cx="1195768" cy="896823"/>
        </a:xfrm>
        <a:prstGeom prst="roundRect">
          <a:avLst>
            <a:gd name="adj" fmla="val 10000"/>
          </a:avLst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3F72E3-105D-41A8-BA59-F636AE478A35}">
      <dsp:nvSpPr>
        <dsp:cNvPr id="0" name=""/>
        <dsp:cNvSpPr/>
      </dsp:nvSpPr>
      <dsp:spPr>
        <a:xfrm>
          <a:off x="5959640" y="2423154"/>
          <a:ext cx="1195768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Test of the Sband SSPA very soon</a:t>
          </a:r>
          <a:endParaRPr lang="LID4096" sz="1300" kern="1200" dirty="0"/>
        </a:p>
      </dsp:txBody>
      <dsp:txXfrm>
        <a:off x="5985907" y="2449421"/>
        <a:ext cx="1143234" cy="844289"/>
      </dsp:txXfrm>
    </dsp:sp>
    <dsp:sp modelId="{22824ACE-3F19-49E6-B695-6A28153FBAFE}">
      <dsp:nvSpPr>
        <dsp:cNvPr id="0" name=""/>
        <dsp:cNvSpPr/>
      </dsp:nvSpPr>
      <dsp:spPr>
        <a:xfrm>
          <a:off x="6620930" y="3619788"/>
          <a:ext cx="1195762" cy="896823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7FE7ED2-B954-4172-8282-6F6CAE713C4D}">
      <dsp:nvSpPr>
        <dsp:cNvPr id="0" name=""/>
        <dsp:cNvSpPr/>
      </dsp:nvSpPr>
      <dsp:spPr>
        <a:xfrm>
          <a:off x="6681976" y="3677782"/>
          <a:ext cx="1195762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Work ongoing on the LLRF</a:t>
          </a:r>
        </a:p>
      </dsp:txBody>
      <dsp:txXfrm>
        <a:off x="6708243" y="3704049"/>
        <a:ext cx="1143228" cy="844289"/>
      </dsp:txXfrm>
    </dsp:sp>
    <dsp:sp modelId="{7727550D-FDE7-49FF-9D5F-84689A2BFC15}">
      <dsp:nvSpPr>
        <dsp:cNvPr id="0" name=""/>
        <dsp:cNvSpPr/>
      </dsp:nvSpPr>
      <dsp:spPr>
        <a:xfrm>
          <a:off x="7938785" y="3619788"/>
          <a:ext cx="1195762" cy="896823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EE24DC4-BE3F-4325-B6D1-C1B7115E3CC8}">
      <dsp:nvSpPr>
        <dsp:cNvPr id="0" name=""/>
        <dsp:cNvSpPr/>
      </dsp:nvSpPr>
      <dsp:spPr>
        <a:xfrm>
          <a:off x="7999831" y="3677782"/>
          <a:ext cx="1195762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Material at FREIA</a:t>
          </a:r>
          <a:endParaRPr lang="LID4096" sz="1300" kern="1200" dirty="0"/>
        </a:p>
      </dsp:txBody>
      <dsp:txXfrm>
        <a:off x="8026098" y="3704049"/>
        <a:ext cx="1143228" cy="844289"/>
      </dsp:txXfrm>
    </dsp:sp>
    <dsp:sp modelId="{7100C346-1617-456F-B366-2DDE9BC8C248}">
      <dsp:nvSpPr>
        <dsp:cNvPr id="0" name=""/>
        <dsp:cNvSpPr/>
      </dsp:nvSpPr>
      <dsp:spPr>
        <a:xfrm>
          <a:off x="9337042" y="3615891"/>
          <a:ext cx="1195762" cy="896823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DBD3748-845B-4C5C-BCD1-FADD5544A675}">
      <dsp:nvSpPr>
        <dsp:cNvPr id="0" name=""/>
        <dsp:cNvSpPr/>
      </dsp:nvSpPr>
      <dsp:spPr>
        <a:xfrm>
          <a:off x="9398088" y="3673885"/>
          <a:ext cx="1195762" cy="896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Good contact with Struck and DESY</a:t>
          </a:r>
          <a:endParaRPr lang="LID4096" sz="1300" kern="1200" dirty="0"/>
        </a:p>
      </dsp:txBody>
      <dsp:txXfrm>
        <a:off x="9424355" y="3700152"/>
        <a:ext cx="1143228" cy="844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Uppsala University - The FREIA Laboratory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F3BD8DD-37B0-4E26-B6FA-841F43DA6296}" type="datetime3">
              <a:rPr lang="en-US" smtClean="0"/>
              <a:t>13 April 2022</a:t>
            </a:fld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4D2AAAE-21D9-4D4A-A02F-12509D3B2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7848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Uppsala University - The FREIA Laboratory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6F35423-3BF2-41A5-BDAF-472315EC72E5}" type="datetime3">
              <a:rPr lang="en-US" smtClean="0"/>
              <a:t>13 April 2022</a:t>
            </a:fld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D4C62D-8EB2-4CA5-9EC1-10B5299599D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499612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Uppsala University - The FREIA Laboratory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5E703207-95E7-49EC-9CC8-4BFA023910EE}" type="datetime3">
              <a:rPr lang="en-US" smtClean="0"/>
              <a:t>13 April 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D4C62D-8EB2-4CA5-9EC1-10B5299599DF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9399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UU_sigill_NV.eps">
            <a:extLst>
              <a:ext uri="{FF2B5EF4-FFF2-40B4-BE49-F238E27FC236}">
                <a16:creationId xmlns:a16="http://schemas.microsoft.com/office/drawing/2014/main" id="{FFECC056-C478-44B7-AA4C-B44BC5FDCD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153" y="1700808"/>
            <a:ext cx="4197435" cy="5157192"/>
          </a:xfrm>
          <a:prstGeom prst="rect">
            <a:avLst/>
          </a:prstGeom>
        </p:spPr>
      </p:pic>
      <p:pic>
        <p:nvPicPr>
          <p:cNvPr id="13" name="Bildobjekt 4"/>
          <p:cNvPicPr>
            <a:picLocks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7" y="3429000"/>
            <a:ext cx="5432400" cy="342900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03427"/>
            <a:ext cx="10363200" cy="1092200"/>
          </a:xfrm>
        </p:spPr>
        <p:txBody>
          <a:bodyPr anchor="ctr" anchorCtr="1"/>
          <a:lstStyle>
            <a:lvl1pPr>
              <a:defRPr sz="4000" b="1" smtClean="0">
                <a:solidFill>
                  <a:srgbClr val="B5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397152"/>
            <a:ext cx="8534400" cy="2836191"/>
          </a:xfrm>
        </p:spPr>
        <p:txBody>
          <a:bodyPr/>
          <a:lstStyle>
            <a:lvl1pPr marL="0" indent="0" algn="ctr">
              <a:buFontTx/>
              <a:buNone/>
              <a:defRPr sz="280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BF8508-4B95-400D-915B-37131F2D0432}"/>
              </a:ext>
            </a:extLst>
          </p:cNvPr>
          <p:cNvSpPr/>
          <p:nvPr userDrawn="1"/>
        </p:nvSpPr>
        <p:spPr bwMode="auto">
          <a:xfrm>
            <a:off x="-9041" y="350"/>
            <a:ext cx="12192000" cy="1604095"/>
          </a:xfrm>
          <a:prstGeom prst="rect">
            <a:avLst/>
          </a:prstGeom>
          <a:solidFill>
            <a:srgbClr val="B50000"/>
          </a:solidFill>
          <a:ln w="9525" cap="flat" cmpd="sng" algn="ctr">
            <a:solidFill>
              <a:srgbClr val="B5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D6E6E822-D100-4179-925E-92AD353A693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22" y="6408000"/>
            <a:ext cx="15367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409A2D46-4CE0-4182-8C3A-790F712A700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63751" y="6408000"/>
            <a:ext cx="87376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E1549CE0-22C7-492C-9E5C-02D05673AA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039" y="331764"/>
            <a:ext cx="2258623" cy="1080000"/>
          </a:xfrm>
          <a:prstGeom prst="rect">
            <a:avLst/>
          </a:prstGeom>
        </p:spPr>
      </p:pic>
      <p:pic>
        <p:nvPicPr>
          <p:cNvPr id="14" name="Picture 13" descr="vit_logo_rod_etikett_42mm.jpg">
            <a:extLst>
              <a:ext uri="{FF2B5EF4-FFF2-40B4-BE49-F238E27FC236}">
                <a16:creationId xmlns:a16="http://schemas.microsoft.com/office/drawing/2014/main" id="{13963B3C-7B0F-441F-9FAD-CD8E0ECF35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426" y="223311"/>
            <a:ext cx="1087292" cy="108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335360" y="1052736"/>
            <a:ext cx="5481240" cy="5256584"/>
          </a:xfrm>
        </p:spPr>
        <p:txBody>
          <a:bodyPr/>
          <a:lstStyle>
            <a:lvl1pPr>
              <a:defRPr sz="2000"/>
            </a:lvl1pPr>
            <a:lvl2pPr marL="355591" indent="-174621">
              <a:defRPr sz="1800"/>
            </a:lvl2pPr>
            <a:lvl3pPr marL="536561" indent="-180970">
              <a:defRPr sz="1600"/>
            </a:lvl3pPr>
            <a:lvl4pPr marL="719121" indent="-182558">
              <a:defRPr sz="1400"/>
            </a:lvl4pPr>
            <a:lvl5pPr marL="900091" indent="-18097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346852" y="1052736"/>
            <a:ext cx="5509789" cy="5256584"/>
          </a:xfrm>
        </p:spPr>
        <p:txBody>
          <a:bodyPr/>
          <a:lstStyle>
            <a:lvl1pPr>
              <a:defRPr sz="2000"/>
            </a:lvl1pPr>
            <a:lvl2pPr marL="355591" indent="-174621">
              <a:defRPr sz="1800"/>
            </a:lvl2pPr>
            <a:lvl3pPr marL="536561" indent="-180970">
              <a:defRPr sz="1600"/>
            </a:lvl3pPr>
            <a:lvl4pPr marL="719121" indent="-182558">
              <a:defRPr sz="1400"/>
            </a:lvl4pPr>
            <a:lvl5pPr marL="900091" indent="-18097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35360" y="1052737"/>
            <a:ext cx="5498173" cy="50405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35151" y="1556792"/>
            <a:ext cx="5503663" cy="4752528"/>
          </a:xfrm>
        </p:spPr>
        <p:txBody>
          <a:bodyPr/>
          <a:lstStyle>
            <a:lvl1pPr>
              <a:defRPr sz="1800"/>
            </a:lvl1pPr>
            <a:lvl2pPr marL="355591" indent="-174621">
              <a:defRPr sz="1600"/>
            </a:lvl2pPr>
            <a:lvl3pPr marL="536561" indent="-180970">
              <a:defRPr sz="1400"/>
            </a:lvl3pPr>
            <a:lvl4pPr marL="719121" indent="-182558">
              <a:defRPr sz="1200"/>
            </a:lvl4pPr>
            <a:lvl5pPr marL="900091" indent="-180970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346853" y="1052737"/>
            <a:ext cx="5413779" cy="50405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346853" y="1556792"/>
            <a:ext cx="5413779" cy="4752528"/>
          </a:xfrm>
        </p:spPr>
        <p:txBody>
          <a:bodyPr/>
          <a:lstStyle>
            <a:lvl1pPr>
              <a:defRPr sz="1800"/>
            </a:lvl1pPr>
            <a:lvl2pPr marL="355591" indent="-174621">
              <a:defRPr sz="1600"/>
            </a:lvl2pPr>
            <a:lvl3pPr marL="536561" indent="-180970">
              <a:defRPr sz="1400"/>
            </a:lvl3pPr>
            <a:lvl4pPr marL="719121" indent="-182558">
              <a:defRPr sz="1200"/>
            </a:lvl4pPr>
            <a:lvl5pPr marL="900091" indent="-180970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828801" y="1447812"/>
            <a:ext cx="9594851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828801" y="5410210"/>
            <a:ext cx="9594851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829831-FD80-4870-AAAC-8F66ADCD42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1C334-D414-4737-9DA7-08B9B4250A6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109FE0-107B-4B5E-9148-0CA5A3A304C2}"/>
              </a:ext>
            </a:extLst>
          </p:cNvPr>
          <p:cNvSpPr/>
          <p:nvPr userDrawn="1"/>
        </p:nvSpPr>
        <p:spPr bwMode="auto">
          <a:xfrm>
            <a:off x="-1589" y="844062"/>
            <a:ext cx="12193589" cy="5761526"/>
          </a:xfrm>
          <a:prstGeom prst="rect">
            <a:avLst/>
          </a:prstGeom>
          <a:gradFill flip="none" rotWithShape="1">
            <a:gsLst>
              <a:gs pos="0">
                <a:srgbClr val="B50000"/>
              </a:gs>
              <a:gs pos="100000">
                <a:srgbClr val="DDDDDD"/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ubrik 7">
            <a:extLst>
              <a:ext uri="{FF2B5EF4-FFF2-40B4-BE49-F238E27FC236}">
                <a16:creationId xmlns:a16="http://schemas.microsoft.com/office/drawing/2014/main" id="{5AC2C7BE-18AA-4763-9F3A-4DC225179F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999441"/>
            <a:ext cx="12192000" cy="859117"/>
          </a:xfrm>
        </p:spPr>
        <p:txBody>
          <a:bodyPr/>
          <a:lstStyle>
            <a:lvl1pPr algn="ctr">
              <a:defRPr sz="6600"/>
            </a:lvl1pPr>
          </a:lstStyle>
          <a:p>
            <a:r>
              <a:rPr lang="sv-SE" dirty="0"/>
              <a:t>Klicka här</a:t>
            </a:r>
          </a:p>
        </p:txBody>
      </p:sp>
    </p:spTree>
    <p:extLst>
      <p:ext uri="{BB962C8B-B14F-4D97-AF65-F5344CB8AC3E}">
        <p14:creationId xmlns:p14="http://schemas.microsoft.com/office/powerpoint/2010/main" val="384430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6D4D75-8DD3-4AFA-9E1D-1D7E24C56743}"/>
              </a:ext>
            </a:extLst>
          </p:cNvPr>
          <p:cNvSpPr/>
          <p:nvPr userDrawn="1"/>
        </p:nvSpPr>
        <p:spPr bwMode="auto">
          <a:xfrm>
            <a:off x="0" y="6606000"/>
            <a:ext cx="12192000" cy="252000"/>
          </a:xfrm>
          <a:prstGeom prst="rect">
            <a:avLst/>
          </a:prstGeom>
          <a:solidFill>
            <a:srgbClr val="DD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42347" y="6606000"/>
            <a:ext cx="8782347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F3C6E1-6B20-4A72-8C2C-9485AEE1F540}"/>
              </a:ext>
            </a:extLst>
          </p:cNvPr>
          <p:cNvSpPr/>
          <p:nvPr userDrawn="1"/>
        </p:nvSpPr>
        <p:spPr bwMode="auto">
          <a:xfrm>
            <a:off x="0" y="0"/>
            <a:ext cx="12192000" cy="859117"/>
          </a:xfrm>
          <a:prstGeom prst="rect">
            <a:avLst/>
          </a:prstGeom>
          <a:solidFill>
            <a:srgbClr val="B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9999" y="0"/>
            <a:ext cx="9757439" cy="8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6" y="981074"/>
            <a:ext cx="11523133" cy="532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C6312D-E4FA-46CD-B88A-2DCCBF3368F5}"/>
              </a:ext>
            </a:extLst>
          </p:cNvPr>
          <p:cNvSpPr/>
          <p:nvPr userDrawn="1"/>
        </p:nvSpPr>
        <p:spPr bwMode="auto">
          <a:xfrm>
            <a:off x="0" y="6606000"/>
            <a:ext cx="2543937" cy="252000"/>
          </a:xfrm>
          <a:prstGeom prst="rect">
            <a:avLst/>
          </a:prstGeom>
          <a:solidFill>
            <a:srgbClr val="B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0DE65358-A7A9-4686-B9E0-9B41C631C30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756" y="109792"/>
            <a:ext cx="1419927" cy="678963"/>
          </a:xfrm>
          <a:prstGeom prst="rect">
            <a:avLst/>
          </a:prstGeom>
        </p:spPr>
      </p:pic>
      <p:pic>
        <p:nvPicPr>
          <p:cNvPr id="17" name="Picture 16" descr="vit_logo_rod_etikett_42mm.jpg">
            <a:extLst>
              <a:ext uri="{FF2B5EF4-FFF2-40B4-BE49-F238E27FC236}">
                <a16:creationId xmlns:a16="http://schemas.microsoft.com/office/drawing/2014/main" id="{C8ADF786-D72E-4813-BD54-BDC772BF5B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00" y="36000"/>
            <a:ext cx="797348" cy="792000"/>
          </a:xfrm>
          <a:prstGeom prst="rect">
            <a:avLst/>
          </a:prstGeom>
          <a:ln>
            <a:noFill/>
          </a:ln>
        </p:spPr>
      </p:pic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1589" y="6606000"/>
            <a:ext cx="254393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2AF6F6-76CF-4914-A3E9-D16662B82140}"/>
              </a:ext>
            </a:extLst>
          </p:cNvPr>
          <p:cNvSpPr txBox="1"/>
          <p:nvPr userDrawn="1"/>
        </p:nvSpPr>
        <p:spPr>
          <a:xfrm>
            <a:off x="11324694" y="6606000"/>
            <a:ext cx="867306" cy="252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F5BED7FE-78A6-4A97-BB3F-9917FDE5A2D3}" type="slidenum">
              <a:rPr lang="en-US" sz="120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‹#›</a:t>
            </a:fld>
            <a:endParaRPr lang="en-US" sz="12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6" r:id="rId2"/>
    <p:sldLayoutId id="2147483677" r:id="rId3"/>
    <p:sldLayoutId id="2147483674" r:id="rId4"/>
    <p:sldLayoutId id="2147483675" r:id="rId5"/>
    <p:sldLayoutId id="2147483678" r:id="rId6"/>
    <p:sldLayoutId id="2147483680" r:id="rId7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18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377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56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75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09" indent="-176209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57179" indent="-179384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534975" indent="-177796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720707" indent="-185734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898503" indent="-177796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mp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1.png"/><Relationship Id="rId7" Type="http://schemas.openxmlformats.org/officeDocument/2006/relationships/image" Target="../media/image45.t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7.ti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96FB7-91A5-48D0-A11F-2F80F0A385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03427"/>
            <a:ext cx="12192000" cy="1092200"/>
          </a:xfrm>
        </p:spPr>
        <p:txBody>
          <a:bodyPr/>
          <a:lstStyle/>
          <a:p>
            <a:pPr algn="ctr"/>
            <a:r>
              <a:rPr lang="en-US" dirty="0"/>
              <a:t>High power RF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9770BB-D5B5-4C38-9DCD-7F7A3412FD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3803507"/>
            <a:ext cx="12191999" cy="2429836"/>
          </a:xfrm>
        </p:spPr>
        <p:txBody>
          <a:bodyPr/>
          <a:lstStyle/>
          <a:p>
            <a:endParaRPr lang="en-GB" dirty="0"/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Kévin Pepitone, Dragos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Dancila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Alireza M. Kasai,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Kristiaan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Pelckmans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1369D3-95DB-42DA-8EA2-DD9532AD124E}"/>
              </a:ext>
            </a:extLst>
          </p:cNvPr>
          <p:cNvSpPr txBox="1"/>
          <p:nvPr/>
        </p:nvSpPr>
        <p:spPr>
          <a:xfrm>
            <a:off x="-2" y="3762374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13 April 2022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99498-DF4B-4804-B215-727904EABB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753CA-62DD-4041-B846-075696C63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61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3BF0AE5-DC52-4D9D-A77F-DD599E23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SSPA as driver for the klystrons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C2CD39-E5B4-4157-A84E-38D2FA29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AB9581-5912-49E7-B07F-9723A0816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DF872B-74FA-45C4-9E8F-B14D88B18E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37"/>
          <a:stretch/>
        </p:blipFill>
        <p:spPr>
          <a:xfrm>
            <a:off x="3852302" y="928973"/>
            <a:ext cx="5839402" cy="353626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A65C4CA-82D4-4933-B18C-243A44315ED1}"/>
              </a:ext>
            </a:extLst>
          </p:cNvPr>
          <p:cNvSpPr/>
          <p:nvPr/>
        </p:nvSpPr>
        <p:spPr>
          <a:xfrm>
            <a:off x="5567275" y="928561"/>
            <a:ext cx="1091953" cy="6649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6A3A33-8152-430E-9EC2-4E37741353C1}"/>
              </a:ext>
            </a:extLst>
          </p:cNvPr>
          <p:cNvSpPr txBox="1"/>
          <p:nvPr/>
        </p:nvSpPr>
        <p:spPr>
          <a:xfrm>
            <a:off x="4436807" y="781224"/>
            <a:ext cx="12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SSPA</a:t>
            </a:r>
            <a:endParaRPr lang="en-SE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2018F89-56C5-4389-ABA9-87AB55299768}"/>
              </a:ext>
            </a:extLst>
          </p:cNvPr>
          <p:cNvSpPr txBox="1">
            <a:spLocks/>
          </p:cNvSpPr>
          <p:nvPr/>
        </p:nvSpPr>
        <p:spPr bwMode="auto">
          <a:xfrm>
            <a:off x="520918" y="2506662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35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189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377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566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754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5943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6pPr>
            <a:lvl7pPr marL="2743131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7pPr>
            <a:lvl8pPr marL="320032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8pPr>
            <a:lvl9pPr marL="3657509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Specifications</a:t>
            </a:r>
          </a:p>
          <a:p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	@3 GHz </a:t>
            </a:r>
            <a:endParaRPr lang="en-SE" sz="24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		1) 200W at the input of the </a:t>
            </a:r>
            <a:r>
              <a:rPr lang="fr-FR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6 or 7.5 MW S-band </a:t>
            </a:r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klystron </a:t>
            </a:r>
            <a:endParaRPr lang="en-SE" sz="24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	@12 GHz </a:t>
            </a:r>
            <a:endParaRPr lang="en-SE" sz="24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		2)  200 W at the input of the </a:t>
            </a:r>
            <a:r>
              <a:rPr lang="fr-FR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6 MW X-band</a:t>
            </a:r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 klystron </a:t>
            </a:r>
          </a:p>
          <a:p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		3) 1000 W at the input of the </a:t>
            </a:r>
            <a:r>
              <a:rPr lang="fr-FR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50 MW X-band</a:t>
            </a:r>
            <a:r>
              <a:rPr lang="en-US" sz="2400" b="0" kern="0" dirty="0">
                <a:latin typeface="Arial" panose="020B0604020202020204" pitchFamily="34" charset="0"/>
                <a:cs typeface="Arial" panose="020B0604020202020204" pitchFamily="34" charset="0"/>
              </a:rPr>
              <a:t> klystron </a:t>
            </a:r>
            <a:endParaRPr lang="en-SE" sz="24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E" sz="24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76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D18C9B8-9F0D-48DB-A3D6-8D7AC90D1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SSPA development at 3 GHz and 12 GHz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3D5510-132B-4E12-A01F-7E949F878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99775D-F1BD-473C-B895-559ADB2FB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1500C3-2C56-4F6B-BB70-013C0B342C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224" t="-5008" b="-3998"/>
          <a:stretch/>
        </p:blipFill>
        <p:spPr>
          <a:xfrm>
            <a:off x="414419" y="2125077"/>
            <a:ext cx="9718671" cy="435005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DE0963-5B65-46F2-BB16-D4BD21D87E84}"/>
              </a:ext>
            </a:extLst>
          </p:cNvPr>
          <p:cNvSpPr txBox="1"/>
          <p:nvPr/>
        </p:nvSpPr>
        <p:spPr>
          <a:xfrm>
            <a:off x="7979435" y="1054902"/>
            <a:ext cx="395089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development is planned to be incremental, starting with the high-power amplifiers, continuing with the integration of interlocks and finally with more advanced control.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649292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FC4E325-C375-4935-A5BB-F672903FD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 transistors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4DEB1-79CF-46E5-B4B5-9CDD75FC2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EC5B21-4803-4DD6-B409-6F2F9CDC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E362E6-A3E6-4237-BC7F-E8241E073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23" y="1244192"/>
            <a:ext cx="6697720" cy="22559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ADA62C-12D4-48DA-A98D-29057BD84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136" y="3511687"/>
            <a:ext cx="6697720" cy="30858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F095C2-B827-41CA-A519-71132348F720}"/>
              </a:ext>
            </a:extLst>
          </p:cNvPr>
          <p:cNvSpPr txBox="1"/>
          <p:nvPr/>
        </p:nvSpPr>
        <p:spPr>
          <a:xfrm>
            <a:off x="58188" y="859117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S-Band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BD6C68-FE0E-4F85-A6E9-E2A705FFD938}"/>
              </a:ext>
            </a:extLst>
          </p:cNvPr>
          <p:cNvSpPr txBox="1"/>
          <p:nvPr/>
        </p:nvSpPr>
        <p:spPr>
          <a:xfrm>
            <a:off x="10946047" y="3115480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X-Band</a:t>
            </a:r>
            <a:endParaRPr lang="LID4096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8A871C-4305-4DB6-97CA-48AA6F9CFACB}"/>
              </a:ext>
            </a:extLst>
          </p:cNvPr>
          <p:cNvSpPr txBox="1"/>
          <p:nvPr/>
        </p:nvSpPr>
        <p:spPr>
          <a:xfrm>
            <a:off x="491706" y="5189298"/>
            <a:ext cx="4908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100 W transistor chip are quite expensive -&gt; alternative combining many at lower power levels </a:t>
            </a:r>
            <a:endParaRPr lang="en-SE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4EC3AA5-2C31-4424-866C-8D416AFEAF99}"/>
              </a:ext>
            </a:extLst>
          </p:cNvPr>
          <p:cNvSpPr/>
          <p:nvPr/>
        </p:nvSpPr>
        <p:spPr>
          <a:xfrm>
            <a:off x="11236721" y="6144805"/>
            <a:ext cx="861135" cy="4527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FF9746-A312-4ED5-A78F-8CF59E5DBFE6}"/>
              </a:ext>
            </a:extLst>
          </p:cNvPr>
          <p:cNvSpPr/>
          <p:nvPr/>
        </p:nvSpPr>
        <p:spPr>
          <a:xfrm>
            <a:off x="6879579" y="1320782"/>
            <a:ext cx="37778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GaN transistor will be chosen for the design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811885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A168633-0624-4AFA-97E0-0E35497FF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in progress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75E84A-009C-4846-A540-47BB3DBE1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539336-808E-488C-B1BA-DFB0E1679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218F4D-36D7-4C0E-94AD-AAA5C8D94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674" y="1690688"/>
            <a:ext cx="5039924" cy="37680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F7D40B-75AE-4D9C-A6CA-4043D8FD2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5" y="1567234"/>
            <a:ext cx="6693333" cy="389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55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4BDBC8-EA46-4941-80E1-86716C0A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 GHz – 100 W is the max power available per transistor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E8747F-8C64-4ED8-940B-9AE369073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F73BA4-03D1-4BC0-BE86-EC5D7DC22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14584C-A200-4BDC-A82F-52934C08E6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7"/>
          <a:stretch/>
        </p:blipFill>
        <p:spPr>
          <a:xfrm>
            <a:off x="449055" y="1157464"/>
            <a:ext cx="4186584" cy="23551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B4E450-5ED2-4C35-9505-718968F17D43}"/>
              </a:ext>
            </a:extLst>
          </p:cNvPr>
          <p:cNvSpPr txBox="1"/>
          <p:nvPr/>
        </p:nvSpPr>
        <p:spPr>
          <a:xfrm>
            <a:off x="4016500" y="1328943"/>
            <a:ext cx="3885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loss power combiners development is key. </a:t>
            </a:r>
            <a:endParaRPr lang="en-S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FFDCEF-B9B5-4E99-94AE-000305B29943}"/>
              </a:ext>
            </a:extLst>
          </p:cNvPr>
          <p:cNvSpPr/>
          <p:nvPr/>
        </p:nvSpPr>
        <p:spPr>
          <a:xfrm>
            <a:off x="1774528" y="2004974"/>
            <a:ext cx="407955" cy="13334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C9B1E2-E908-4397-939C-DF3129C95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26" y="3818986"/>
            <a:ext cx="5150138" cy="22480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B3FFBFC-0898-4D26-A64C-B1E7BE43F8EC}"/>
              </a:ext>
            </a:extLst>
          </p:cNvPr>
          <p:cNvSpPr txBox="1"/>
          <p:nvPr/>
        </p:nvSpPr>
        <p:spPr>
          <a:xfrm>
            <a:off x="5604238" y="3810913"/>
            <a:ext cx="65877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Price tag of this 500 W amplifier is prohibitive, i.e. 50 k$ and we would need to combine 2 of them for the  klystron needs, i.e. 1000 W.</a:t>
            </a:r>
          </a:p>
          <a:p>
            <a:endParaRPr lang="en-US" dirty="0"/>
          </a:p>
          <a:p>
            <a:r>
              <a:rPr lang="en-US" dirty="0"/>
              <a:t>Thus, we plan to develop our own power amplifier at X band, based on combining 40+ transistors of 25 W each.</a:t>
            </a:r>
            <a:endParaRPr lang="en-S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8A84EB-03C1-4AFA-918C-20783E580310}"/>
              </a:ext>
            </a:extLst>
          </p:cNvPr>
          <p:cNvSpPr txBox="1"/>
          <p:nvPr/>
        </p:nvSpPr>
        <p:spPr>
          <a:xfrm>
            <a:off x="213081" y="6190502"/>
            <a:ext cx="52431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err="1"/>
              <a:t>MMICs</a:t>
            </a:r>
            <a:r>
              <a:rPr lang="fr-FR" sz="1050" dirty="0"/>
              <a:t> (</a:t>
            </a:r>
            <a:r>
              <a:rPr lang="fr-FR" sz="1050" dirty="0" err="1"/>
              <a:t>monolithic</a:t>
            </a:r>
            <a:r>
              <a:rPr lang="fr-FR" sz="1050" dirty="0"/>
              <a:t> </a:t>
            </a:r>
            <a:r>
              <a:rPr lang="fr-FR" sz="1050" dirty="0" err="1"/>
              <a:t>microwave</a:t>
            </a:r>
            <a:r>
              <a:rPr lang="fr-FR" sz="1050" dirty="0"/>
              <a:t>/</a:t>
            </a:r>
            <a:r>
              <a:rPr lang="fr-FR" sz="1050" dirty="0" err="1"/>
              <a:t>millimeter-wave</a:t>
            </a:r>
            <a:r>
              <a:rPr lang="fr-FR" sz="1050" dirty="0"/>
              <a:t> IC) combine transistors and passive </a:t>
            </a:r>
            <a:r>
              <a:rPr lang="fr-FR" sz="1050" dirty="0" err="1"/>
              <a:t>devices</a:t>
            </a:r>
            <a:endParaRPr lang="LID4096" sz="1050" dirty="0"/>
          </a:p>
        </p:txBody>
      </p:sp>
    </p:spTree>
    <p:extLst>
      <p:ext uri="{BB962C8B-B14F-4D97-AF65-F5344CB8AC3E}">
        <p14:creationId xmlns:p14="http://schemas.microsoft.com/office/powerpoint/2010/main" val="2324418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1639F-C971-4886-9B23-F65CC5DEC0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E2D28E-031D-4D79-BD18-3C4EB5FE12C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C8D80E-9C4D-483B-8E26-E2C76AD35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level RF - </a:t>
            </a:r>
            <a:r>
              <a:rPr lang="en-US" dirty="0" err="1"/>
              <a:t>mTCA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5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716D81-E880-4F64-A33D-7EFF6949E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50" y="868960"/>
            <a:ext cx="2199598" cy="293166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3BF0AE5-DC52-4D9D-A77F-DD599E23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mTCA</a:t>
            </a:r>
            <a:r>
              <a:rPr lang="en-US" dirty="0"/>
              <a:t> crate at FREIA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C2CD39-E5B4-4157-A84E-38D2FA29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AB9581-5912-49E7-B07F-9723A0816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A3A08D-7206-4B60-BF9A-36A64FE31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0018" y="142673"/>
            <a:ext cx="868303" cy="573769"/>
          </a:xfrm>
          <a:prstGeom prst="rect">
            <a:avLst/>
          </a:prstGeom>
        </p:spPr>
      </p:pic>
      <p:pic>
        <p:nvPicPr>
          <p:cNvPr id="227" name="crate.jpg" descr="crate.jpg">
            <a:extLst>
              <a:ext uri="{FF2B5EF4-FFF2-40B4-BE49-F238E27FC236}">
                <a16:creationId xmlns:a16="http://schemas.microsoft.com/office/drawing/2014/main" id="{ED3D1BD1-E607-4E98-B202-903EC3B77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17" y="3370597"/>
            <a:ext cx="3830658" cy="322556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8" name="Group">
            <a:extLst>
              <a:ext uri="{FF2B5EF4-FFF2-40B4-BE49-F238E27FC236}">
                <a16:creationId xmlns:a16="http://schemas.microsoft.com/office/drawing/2014/main" id="{D68E91D5-5685-4C07-ADAD-41C88DB11606}"/>
              </a:ext>
            </a:extLst>
          </p:cNvPr>
          <p:cNvGrpSpPr/>
          <p:nvPr/>
        </p:nvGrpSpPr>
        <p:grpSpPr>
          <a:xfrm>
            <a:off x="6448425" y="971770"/>
            <a:ext cx="2843405" cy="3266856"/>
            <a:chOff x="0" y="0"/>
            <a:chExt cx="5715000" cy="7324851"/>
          </a:xfrm>
        </p:grpSpPr>
        <p:pic>
          <p:nvPicPr>
            <p:cNvPr id="229" name="dwc8vm1.png" descr="dwc8vm1.png">
              <a:extLst>
                <a:ext uri="{FF2B5EF4-FFF2-40B4-BE49-F238E27FC236}">
                  <a16:creationId xmlns:a16="http://schemas.microsoft.com/office/drawing/2014/main" id="{C0C4D37E-DA2D-4F46-82C8-9B4C41D37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0"/>
              <a:ext cx="5715001" cy="6667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0" name="Caption">
              <a:extLst>
                <a:ext uri="{FF2B5EF4-FFF2-40B4-BE49-F238E27FC236}">
                  <a16:creationId xmlns:a16="http://schemas.microsoft.com/office/drawing/2014/main" id="{3D35B27D-D035-456B-B0B3-74F93EB058F2}"/>
                </a:ext>
              </a:extLst>
            </p:cNvPr>
            <p:cNvSpPr/>
            <p:nvPr/>
          </p:nvSpPr>
          <p:spPr>
            <a:xfrm>
              <a:off x="0" y="6769099"/>
              <a:ext cx="5715000" cy="555753"/>
            </a:xfrm>
            <a:prstGeom prst="roundRect">
              <a:avLst>
                <a:gd name="adj" fmla="val 0"/>
              </a:avLst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/>
            <a:p>
              <a:r>
                <a:rPr sz="600"/>
                <a:t>DWC8VM1</a:t>
              </a:r>
            </a:p>
          </p:txBody>
        </p:sp>
      </p:grpSp>
      <p:grpSp>
        <p:nvGrpSpPr>
          <p:cNvPr id="231" name="Group">
            <a:extLst>
              <a:ext uri="{FF2B5EF4-FFF2-40B4-BE49-F238E27FC236}">
                <a16:creationId xmlns:a16="http://schemas.microsoft.com/office/drawing/2014/main" id="{95161B47-2395-4E68-BFEA-8A80FC9DC0C0}"/>
              </a:ext>
            </a:extLst>
          </p:cNvPr>
          <p:cNvGrpSpPr/>
          <p:nvPr/>
        </p:nvGrpSpPr>
        <p:grpSpPr>
          <a:xfrm>
            <a:off x="9625032" y="983471"/>
            <a:ext cx="2283541" cy="3131330"/>
            <a:chOff x="0" y="0"/>
            <a:chExt cx="4584700" cy="6918451"/>
          </a:xfrm>
        </p:grpSpPr>
        <p:pic>
          <p:nvPicPr>
            <p:cNvPr id="232" name="sis8300ku.png" descr="sis8300ku.png">
              <a:extLst>
                <a:ext uri="{FF2B5EF4-FFF2-40B4-BE49-F238E27FC236}">
                  <a16:creationId xmlns:a16="http://schemas.microsoft.com/office/drawing/2014/main" id="{21191DC5-A82F-4CFC-B79B-0782B9B52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4584700" cy="6261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3" name="Caption">
              <a:extLst>
                <a:ext uri="{FF2B5EF4-FFF2-40B4-BE49-F238E27FC236}">
                  <a16:creationId xmlns:a16="http://schemas.microsoft.com/office/drawing/2014/main" id="{9EA122F1-6288-4CA7-AA77-E49F8CB94E43}"/>
                </a:ext>
              </a:extLst>
            </p:cNvPr>
            <p:cNvSpPr/>
            <p:nvPr/>
          </p:nvSpPr>
          <p:spPr>
            <a:xfrm>
              <a:off x="0" y="6362699"/>
              <a:ext cx="4584701" cy="555753"/>
            </a:xfrm>
            <a:prstGeom prst="roundRect">
              <a:avLst>
                <a:gd name="adj" fmla="val 0"/>
              </a:avLst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/>
            <a:p>
              <a:r>
                <a:rPr sz="600"/>
                <a:t>SIS8300ku</a:t>
              </a:r>
            </a:p>
          </p:txBody>
        </p:sp>
      </p:grpSp>
      <p:sp>
        <p:nvSpPr>
          <p:cNvPr id="234" name="Double Arrow">
            <a:extLst>
              <a:ext uri="{FF2B5EF4-FFF2-40B4-BE49-F238E27FC236}">
                <a16:creationId xmlns:a16="http://schemas.microsoft.com/office/drawing/2014/main" id="{EC669260-7826-4049-9445-0FD16E002F8A}"/>
              </a:ext>
            </a:extLst>
          </p:cNvPr>
          <p:cNvSpPr/>
          <p:nvPr/>
        </p:nvSpPr>
        <p:spPr>
          <a:xfrm>
            <a:off x="9087967" y="1568421"/>
            <a:ext cx="770408" cy="484760"/>
          </a:xfrm>
          <a:prstGeom prst="leftRightArrow">
            <a:avLst>
              <a:gd name="adj1" fmla="val 32000"/>
              <a:gd name="adj2" fmla="val 44000"/>
            </a:avLst>
          </a:prstGeom>
          <a:solidFill>
            <a:schemeClr val="accent1">
              <a:hueOff val="-245591"/>
              <a:satOff val="13830"/>
              <a:lumOff val="17557"/>
            </a:schemeClr>
          </a:solidFill>
          <a:ln w="127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defTabSz="412750">
              <a:lnSpc>
                <a:spcPct val="100000"/>
              </a:lnSpc>
              <a:defRPr sz="3200">
                <a:latin typeface="Graphik"/>
                <a:ea typeface="Graphik"/>
                <a:cs typeface="Graphik"/>
                <a:sym typeface="Graphik"/>
              </a:defRPr>
            </a:pPr>
            <a:endParaRPr sz="1600"/>
          </a:p>
        </p:txBody>
      </p:sp>
      <p:sp>
        <p:nvSpPr>
          <p:cNvPr id="235" name="Zone 3">
            <a:extLst>
              <a:ext uri="{FF2B5EF4-FFF2-40B4-BE49-F238E27FC236}">
                <a16:creationId xmlns:a16="http://schemas.microsoft.com/office/drawing/2014/main" id="{90362CCE-4A97-4FB6-AD78-8EE7EF431111}"/>
              </a:ext>
            </a:extLst>
          </p:cNvPr>
          <p:cNvSpPr txBox="1"/>
          <p:nvPr/>
        </p:nvSpPr>
        <p:spPr>
          <a:xfrm>
            <a:off x="9327786" y="1388571"/>
            <a:ext cx="261290" cy="1343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sz="600" dirty="0"/>
              <a:t>Zone 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797871-CA25-49DB-BCF1-3E6E2E0E08F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902"/>
          <a:stretch/>
        </p:blipFill>
        <p:spPr>
          <a:xfrm>
            <a:off x="2542217" y="868547"/>
            <a:ext cx="1953169" cy="2501637"/>
          </a:xfrm>
          <a:prstGeom prst="rect">
            <a:avLst/>
          </a:prstGeom>
        </p:spPr>
      </p:pic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C32630F-59F0-44CD-ABE4-A3EEC63F5D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6668" y="3827123"/>
            <a:ext cx="7201905" cy="278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80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CC2E212-6254-475D-9012-B1FCDECFE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DEE1C9-0811-4CAA-A120-046737354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B1074-751C-4307-B1BC-7AC9D40E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B19F1F-5B5D-475D-8D5F-286AF0C42770}"/>
              </a:ext>
            </a:extLst>
          </p:cNvPr>
          <p:cNvSpPr txBox="1"/>
          <p:nvPr/>
        </p:nvSpPr>
        <p:spPr>
          <a:xfrm>
            <a:off x="7162800" y="2335590"/>
            <a:ext cx="5181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Board Support Packages (BSPs):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CERN (SPS upgrade, 2019)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STRUCK demo (running, 2016)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DESY development (beta, 2022)</a:t>
            </a:r>
          </a:p>
        </p:txBody>
      </p:sp>
      <p:pic>
        <p:nvPicPr>
          <p:cNvPr id="16" name="Picture 15" descr="Table&#10;&#10;Description automatically generated">
            <a:extLst>
              <a:ext uri="{FF2B5EF4-FFF2-40B4-BE49-F238E27FC236}">
                <a16:creationId xmlns:a16="http://schemas.microsoft.com/office/drawing/2014/main" id="{6C1B09B7-6245-44F7-9061-0B5483F80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94652"/>
            <a:ext cx="6858000" cy="347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019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AFB281-9267-4E94-BB54-4A0F7F220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</a:t>
            </a:r>
            <a:r>
              <a:rPr lang="fr-FR" dirty="0" err="1"/>
              <a:t>CERNs</a:t>
            </a:r>
            <a:r>
              <a:rPr lang="fr-FR" dirty="0"/>
              <a:t> </a:t>
            </a:r>
            <a:r>
              <a:rPr lang="en-US" dirty="0"/>
              <a:t>development</a:t>
            </a:r>
            <a:r>
              <a:rPr lang="fr-FR" dirty="0"/>
              <a:t> for SPS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96C3B5-E3FE-4BD8-99ED-2456D7B7A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674500-754F-4570-8331-E0B5A39E4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D80027E3-6A42-4FF1-B10A-BBBFE075F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73" y="1904922"/>
            <a:ext cx="5922664" cy="3617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E584B5-6ED9-4BCF-A2C3-9EC465C6E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0018" y="142673"/>
            <a:ext cx="868303" cy="5737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65EE1E-E612-423A-9E8C-69C0917F1BDE}"/>
              </a:ext>
            </a:extLst>
          </p:cNvPr>
          <p:cNvSpPr txBox="1"/>
          <p:nvPr/>
        </p:nvSpPr>
        <p:spPr>
          <a:xfrm>
            <a:off x="6440787" y="1543683"/>
            <a:ext cx="5922663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open source + inhouse (e.g. wishbone module + LM32 soft core processor)</a:t>
            </a:r>
          </a:p>
          <a:p>
            <a:endParaRPr lang="en-US" sz="2000" dirty="0"/>
          </a:p>
          <a:p>
            <a:r>
              <a:rPr lang="en-US" sz="2800" b="1" dirty="0"/>
              <a:t>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Large latency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Tight integration with </a:t>
            </a:r>
            <a:r>
              <a:rPr lang="en-US" sz="2000" dirty="0" err="1"/>
              <a:t>eRTM</a:t>
            </a:r>
            <a:r>
              <a:rPr lang="en-US" sz="2000" dirty="0"/>
              <a:t>/White Rabbit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SISO control loops </a:t>
            </a:r>
          </a:p>
          <a:p>
            <a:r>
              <a:rPr lang="en-US" sz="2000" i="1" dirty="0"/>
              <a:t>(Simple loops, not considering interactions between the channels)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Ad-hoc architecture </a:t>
            </a:r>
          </a:p>
          <a:p>
            <a:r>
              <a:rPr lang="en-US" sz="2000" i="1" dirty="0"/>
              <a:t>(subjective: we found it challenging to modify the code to our needs)</a:t>
            </a:r>
          </a:p>
        </p:txBody>
      </p:sp>
    </p:spTree>
    <p:extLst>
      <p:ext uri="{BB962C8B-B14F-4D97-AF65-F5344CB8AC3E}">
        <p14:creationId xmlns:p14="http://schemas.microsoft.com/office/powerpoint/2010/main" val="3686074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BB6890-4C2B-4951-AF39-D909D8CDE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measurements at FREIA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647E97-42B7-405C-8C1E-FABF421AA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1D1280-0E7A-444A-95BB-66D28524E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yay.png" descr="yay.png">
            <a:extLst>
              <a:ext uri="{FF2B5EF4-FFF2-40B4-BE49-F238E27FC236}">
                <a16:creationId xmlns:a16="http://schemas.microsoft.com/office/drawing/2014/main" id="{9C7F8A25-FA90-44CF-8CC5-5ED7069F4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331" y="1306674"/>
            <a:ext cx="2543937" cy="21670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struck1.png" descr="struck1.png">
            <a:extLst>
              <a:ext uri="{FF2B5EF4-FFF2-40B4-BE49-F238E27FC236}">
                <a16:creationId xmlns:a16="http://schemas.microsoft.com/office/drawing/2014/main" id="{98C97D6A-2279-45ED-8974-88CB8F36A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509" y="1388218"/>
            <a:ext cx="1955801" cy="5137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struck2.png" descr="struck2.png">
            <a:extLst>
              <a:ext uri="{FF2B5EF4-FFF2-40B4-BE49-F238E27FC236}">
                <a16:creationId xmlns:a16="http://schemas.microsoft.com/office/drawing/2014/main" id="{BA84B9ED-600A-4DCD-833D-F52A4A43B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726" y="1397743"/>
            <a:ext cx="1974851" cy="5156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struck3.png" descr="struck3.png">
            <a:extLst>
              <a:ext uri="{FF2B5EF4-FFF2-40B4-BE49-F238E27FC236}">
                <a16:creationId xmlns:a16="http://schemas.microsoft.com/office/drawing/2014/main" id="{DA931122-A506-480E-A551-1BF8F75CD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2218" y="1397743"/>
            <a:ext cx="1949451" cy="5137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struck4.png" descr="struck4.png">
            <a:extLst>
              <a:ext uri="{FF2B5EF4-FFF2-40B4-BE49-F238E27FC236}">
                <a16:creationId xmlns:a16="http://schemas.microsoft.com/office/drawing/2014/main" id="{BFC44C18-5821-43E5-A823-2923BE679F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9309" y="1397743"/>
            <a:ext cx="1930401" cy="5156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A76A6427-7BEF-4AC4-A776-7E6CADEC23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3468" y="1656625"/>
            <a:ext cx="1729737" cy="2080256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TRUCK Board Support Package (BSP), 2016.">
            <a:extLst>
              <a:ext uri="{FF2B5EF4-FFF2-40B4-BE49-F238E27FC236}">
                <a16:creationId xmlns:a16="http://schemas.microsoft.com/office/drawing/2014/main" id="{6963EDBF-ECCB-4B2D-9303-4B0FBF38A56A}"/>
              </a:ext>
            </a:extLst>
          </p:cNvPr>
          <p:cNvSpPr txBox="1"/>
          <p:nvPr/>
        </p:nvSpPr>
        <p:spPr>
          <a:xfrm>
            <a:off x="189843" y="886046"/>
            <a:ext cx="6519413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t>STRUCK Board Support Package (BSP), </a:t>
            </a:r>
            <a:r>
              <a:rPr i="1"/>
              <a:t>2016</a:t>
            </a:r>
            <a:r>
              <a:t>.</a:t>
            </a:r>
          </a:p>
        </p:txBody>
      </p:sp>
      <p:sp>
        <p:nvSpPr>
          <p:cNvPr id="16" name="+…">
            <a:extLst>
              <a:ext uri="{FF2B5EF4-FFF2-40B4-BE49-F238E27FC236}">
                <a16:creationId xmlns:a16="http://schemas.microsoft.com/office/drawing/2014/main" id="{F2297D0B-CF90-4F6E-BF72-E0AC69435DED}"/>
              </a:ext>
            </a:extLst>
          </p:cNvPr>
          <p:cNvSpPr txBox="1"/>
          <p:nvPr/>
        </p:nvSpPr>
        <p:spPr>
          <a:xfrm>
            <a:off x="-5508529" y="3427401"/>
            <a:ext cx="4411533" cy="2267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l"/>
            <a:r>
              <a:rPr sz="1800" dirty="0"/>
              <a:t>+</a:t>
            </a:r>
            <a:r>
              <a:rPr lang="en-US" sz="1800" dirty="0"/>
              <a:t>   </a:t>
            </a:r>
            <a:r>
              <a:rPr sz="1800" dirty="0"/>
              <a:t>Operating</a:t>
            </a:r>
          </a:p>
          <a:p>
            <a:pPr lvl="1" algn="l"/>
            <a:r>
              <a:rPr sz="1800" dirty="0"/>
              <a:t>Direct support</a:t>
            </a:r>
          </a:p>
          <a:p>
            <a:pPr lvl="1" algn="l"/>
            <a:r>
              <a:rPr sz="1800" dirty="0"/>
              <a:t>ACQ (testing)</a:t>
            </a:r>
            <a:endParaRPr lang="en-US" sz="1800" dirty="0"/>
          </a:p>
          <a:p>
            <a:pPr lvl="1" algn="l"/>
            <a:endParaRPr sz="1800" dirty="0"/>
          </a:p>
          <a:p>
            <a:pPr algn="l"/>
            <a:r>
              <a:rPr sz="1800" dirty="0"/>
              <a:t>-</a:t>
            </a:r>
            <a:r>
              <a:rPr lang="en-US" sz="1800" dirty="0"/>
              <a:t>    </a:t>
            </a:r>
            <a:r>
              <a:rPr sz="1800" dirty="0"/>
              <a:t>No closed loop</a:t>
            </a:r>
          </a:p>
          <a:p>
            <a:pPr lvl="1" algn="l"/>
            <a:r>
              <a:rPr sz="1800" dirty="0"/>
              <a:t>Outdated IP-cores.</a:t>
            </a:r>
          </a:p>
          <a:p>
            <a:pPr lvl="1" algn="l"/>
            <a:r>
              <a:rPr sz="1800" dirty="0"/>
              <a:t>Inflexibly </a:t>
            </a:r>
            <a:r>
              <a:rPr sz="1800" dirty="0" err="1"/>
              <a:t>organised</a:t>
            </a:r>
            <a:endParaRPr sz="1800" dirty="0"/>
          </a:p>
          <a:p>
            <a:pPr lvl="1" algn="l"/>
            <a:r>
              <a:rPr sz="1800" dirty="0"/>
              <a:t>Unbounded latencies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5ABB38-767A-4E38-8DD9-4AB4E22E5D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0018" y="142673"/>
            <a:ext cx="868303" cy="57376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36DE159-9612-497F-9712-7814E684BB54}"/>
              </a:ext>
            </a:extLst>
          </p:cNvPr>
          <p:cNvSpPr txBox="1"/>
          <p:nvPr/>
        </p:nvSpPr>
        <p:spPr>
          <a:xfrm>
            <a:off x="112290" y="3225854"/>
            <a:ext cx="610552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Operating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Direct support from STRUCK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ACQ </a:t>
            </a:r>
          </a:p>
          <a:p>
            <a:r>
              <a:rPr lang="en-US" sz="1600" i="1" dirty="0"/>
              <a:t>(reading/writing module, used for testing)</a:t>
            </a:r>
          </a:p>
          <a:p>
            <a:endParaRPr lang="en-US" sz="1600" i="1" dirty="0"/>
          </a:p>
          <a:p>
            <a:r>
              <a:rPr lang="en-US" sz="2000" b="1" dirty="0"/>
              <a:t>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No closed loop.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Outdated IP-cores </a:t>
            </a:r>
          </a:p>
          <a:p>
            <a:r>
              <a:rPr lang="en-US" sz="1600" i="1" dirty="0"/>
              <a:t>(e.g. use of the </a:t>
            </a:r>
            <a:r>
              <a:rPr lang="en-US" sz="1600" i="1" dirty="0" err="1"/>
              <a:t>microBlaze</a:t>
            </a:r>
            <a:r>
              <a:rPr lang="en-US" sz="1600" i="1" dirty="0"/>
              <a:t> module, instead LM32).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Inflexibly </a:t>
            </a:r>
            <a:r>
              <a:rPr lang="en-US" sz="1600" dirty="0" err="1"/>
              <a:t>organised</a:t>
            </a:r>
            <a:r>
              <a:rPr lang="en-US" sz="1600" dirty="0"/>
              <a:t> </a:t>
            </a:r>
          </a:p>
          <a:p>
            <a:r>
              <a:rPr lang="en-US" sz="1600" i="1" dirty="0"/>
              <a:t>(not meant to be modified)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Unbounded latencies </a:t>
            </a:r>
          </a:p>
        </p:txBody>
      </p:sp>
    </p:spTree>
    <p:extLst>
      <p:ext uri="{BB962C8B-B14F-4D97-AF65-F5344CB8AC3E}">
        <p14:creationId xmlns:p14="http://schemas.microsoft.com/office/powerpoint/2010/main" val="2244644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94B99-D5E8-4FB0-8D0B-FB5CE560B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9" y="0"/>
            <a:ext cx="9757439" cy="859117"/>
          </a:xfrm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sv-SE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85F173-6B39-4FEA-8EB4-07EF276E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589" y="6606000"/>
            <a:ext cx="2543937" cy="252412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LID4096" sz="1100"/>
              <a:t>13 Apr 2022</a:t>
            </a:r>
            <a:endParaRPr lang="en-US" sz="11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41A871-2CE7-460D-8EFE-EC81DDE85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2347" y="6606000"/>
            <a:ext cx="8782347" cy="252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kern="1200">
                <a:latin typeface="Calibri" panose="020F0502020204030204" pitchFamily="34" charset="0"/>
                <a:ea typeface="ＭＳ Ｐゴシック" pitchFamily="1" charset="-128"/>
                <a:cs typeface="Calibri" panose="020F0502020204030204" pitchFamily="34" charset="0"/>
              </a:rPr>
              <a:t>Pepitone - Awake CB April 2022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F8B6F670-B5D1-A4EC-CE59-3EF7793752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123249"/>
              </p:ext>
            </p:extLst>
          </p:nvPr>
        </p:nvGraphicFramePr>
        <p:xfrm>
          <a:off x="383458" y="859117"/>
          <a:ext cx="11425084" cy="5746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016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C716438-36D3-4115-8835-315AEC6A1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source </a:t>
            </a:r>
            <a:r>
              <a:rPr lang="en-US" dirty="0" err="1"/>
              <a:t>mTCA</a:t>
            </a:r>
            <a:r>
              <a:rPr lang="en-US" dirty="0"/>
              <a:t> software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D90557-5789-4E7B-9857-DFA93994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510525-0C28-4CBF-90E5-AEB1241B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fwk.png" descr="fwk.png">
            <a:extLst>
              <a:ext uri="{FF2B5EF4-FFF2-40B4-BE49-F238E27FC236}">
                <a16:creationId xmlns:a16="http://schemas.microsoft.com/office/drawing/2014/main" id="{52A2CB8B-330F-4B22-BA81-E359658F8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99" y="1485388"/>
            <a:ext cx="5056566" cy="420509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ESY BSP, 2022 (beta)">
            <a:extLst>
              <a:ext uri="{FF2B5EF4-FFF2-40B4-BE49-F238E27FC236}">
                <a16:creationId xmlns:a16="http://schemas.microsoft.com/office/drawing/2014/main" id="{6AC460FF-BAAB-45AB-8B68-2B11F9644042}"/>
              </a:ext>
            </a:extLst>
          </p:cNvPr>
          <p:cNvSpPr txBox="1"/>
          <p:nvPr/>
        </p:nvSpPr>
        <p:spPr>
          <a:xfrm>
            <a:off x="1052108" y="1024404"/>
            <a:ext cx="3290581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r>
              <a:rPr dirty="0"/>
              <a:t>DESY BSP, 2022 (beta)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BD8522-2086-4BBF-A8AC-7AC899785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0018" y="142673"/>
            <a:ext cx="868303" cy="5737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9C4E80-3B5C-4792-AA47-1F526A2D4925}"/>
              </a:ext>
            </a:extLst>
          </p:cNvPr>
          <p:cNvSpPr txBox="1"/>
          <p:nvPr/>
        </p:nvSpPr>
        <p:spPr>
          <a:xfrm>
            <a:off x="6417652" y="1031297"/>
            <a:ext cx="4722240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Mostly Open Source.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Support from DESY/MTCA.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Flexibly implemented. </a:t>
            </a:r>
          </a:p>
          <a:p>
            <a:r>
              <a:rPr lang="en-US" sz="1400" i="1" dirty="0"/>
              <a:t>(easy to extend)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Allows for extremely low latencies. </a:t>
            </a:r>
          </a:p>
          <a:p>
            <a:r>
              <a:rPr lang="en-US" sz="1400" i="1" dirty="0"/>
              <a:t>(DESY reports 72 clock cycles)</a:t>
            </a:r>
          </a:p>
          <a:p>
            <a:endParaRPr lang="en-US" sz="1400" dirty="0"/>
          </a:p>
          <a:p>
            <a:r>
              <a:rPr lang="en-US" sz="1800" b="1" dirty="0"/>
              <a:t>-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Some Closed IP-cores. </a:t>
            </a:r>
          </a:p>
          <a:p>
            <a:r>
              <a:rPr lang="en-US" sz="1400" i="1" dirty="0"/>
              <a:t>(e.g. Xilinx </a:t>
            </a:r>
            <a:r>
              <a:rPr lang="en-US" sz="1400" i="1" dirty="0" err="1"/>
              <a:t>xDMA</a:t>
            </a:r>
            <a:r>
              <a:rPr lang="en-US" sz="1400" i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No closed loop open sourced yet</a:t>
            </a:r>
          </a:p>
          <a:p>
            <a:r>
              <a:rPr lang="en-US" sz="1400" i="1" dirty="0"/>
              <a:t>(codebase will be used for FLASHFORWARD)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3C2953-E43F-4BD4-8A04-C97D348E2838}"/>
              </a:ext>
            </a:extLst>
          </p:cNvPr>
          <p:cNvSpPr txBox="1"/>
          <p:nvPr/>
        </p:nvSpPr>
        <p:spPr>
          <a:xfrm>
            <a:off x="6417652" y="4393914"/>
            <a:ext cx="548859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</a:rPr>
              <a:t>TODO: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/>
                </a:solidFill>
              </a:rPr>
              <a:t>8x1 MIMO Closed Loop (Controlling interactions between channels)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/>
                </a:solidFill>
              </a:rPr>
              <a:t>Control design + latency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/>
                </a:solidFill>
              </a:rPr>
              <a:t>Timing/interlocks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6"/>
                </a:solidFill>
              </a:rPr>
              <a:t>Measuring performance</a:t>
            </a:r>
          </a:p>
        </p:txBody>
      </p:sp>
    </p:spTree>
    <p:extLst>
      <p:ext uri="{BB962C8B-B14F-4D97-AF65-F5344CB8AC3E}">
        <p14:creationId xmlns:p14="http://schemas.microsoft.com/office/powerpoint/2010/main" val="3182254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45B6C7-DF91-4C72-89DD-9815D8E4D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EC19A3-472F-4F82-90EB-7C9212254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577FC-4396-429D-9C64-0DB6190B2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BB5D7559-7595-4C39-9661-3CDBAAB35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98" b="2501"/>
          <a:stretch/>
        </p:blipFill>
        <p:spPr>
          <a:xfrm>
            <a:off x="3064472" y="946935"/>
            <a:ext cx="6063056" cy="5595694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Line">
            <a:extLst>
              <a:ext uri="{FF2B5EF4-FFF2-40B4-BE49-F238E27FC236}">
                <a16:creationId xmlns:a16="http://schemas.microsoft.com/office/drawing/2014/main" id="{8D81C1D6-6025-497B-B5FA-92B291FB750A}"/>
              </a:ext>
            </a:extLst>
          </p:cNvPr>
          <p:cNvSpPr/>
          <p:nvPr/>
        </p:nvSpPr>
        <p:spPr>
          <a:xfrm>
            <a:off x="1589135" y="2651434"/>
            <a:ext cx="9493432" cy="1"/>
          </a:xfrm>
          <a:prstGeom prst="line">
            <a:avLst/>
          </a:prstGeom>
          <a:ln w="76200">
            <a:solidFill>
              <a:schemeClr val="accent1">
                <a:hueOff val="-245591"/>
                <a:satOff val="13830"/>
                <a:lumOff val="17557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endParaRPr sz="600"/>
          </a:p>
        </p:txBody>
      </p:sp>
      <p:sp>
        <p:nvSpPr>
          <p:cNvPr id="12" name="Working LLRF system">
            <a:extLst>
              <a:ext uri="{FF2B5EF4-FFF2-40B4-BE49-F238E27FC236}">
                <a16:creationId xmlns:a16="http://schemas.microsoft.com/office/drawing/2014/main" id="{DF6C4653-6D93-445F-B012-E1DA0D623A40}"/>
              </a:ext>
            </a:extLst>
          </p:cNvPr>
          <p:cNvSpPr txBox="1"/>
          <p:nvPr/>
        </p:nvSpPr>
        <p:spPr>
          <a:xfrm>
            <a:off x="699351" y="1945775"/>
            <a:ext cx="3073790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dirty="0"/>
              <a:t>Working LLRF system</a:t>
            </a:r>
          </a:p>
        </p:txBody>
      </p:sp>
      <p:sp>
        <p:nvSpPr>
          <p:cNvPr id="13" name="Implementation/…">
            <a:extLst>
              <a:ext uri="{FF2B5EF4-FFF2-40B4-BE49-F238E27FC236}">
                <a16:creationId xmlns:a16="http://schemas.microsoft.com/office/drawing/2014/main" id="{D9AA38DD-5298-4F3B-A6A2-5216A58E5A5F}"/>
              </a:ext>
            </a:extLst>
          </p:cNvPr>
          <p:cNvSpPr txBox="1"/>
          <p:nvPr/>
        </p:nvSpPr>
        <p:spPr>
          <a:xfrm>
            <a:off x="1917055" y="3413925"/>
            <a:ext cx="1856086" cy="1159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412750">
              <a:lnSpc>
                <a:spcPct val="100000"/>
              </a:lnSpc>
              <a:defRPr sz="2600">
                <a:solidFill>
                  <a:schemeClr val="accent1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1800" dirty="0"/>
              <a:t>Implementation/</a:t>
            </a:r>
          </a:p>
          <a:p>
            <a:pPr defTabSz="412750">
              <a:lnSpc>
                <a:spcPct val="100000"/>
              </a:lnSpc>
              <a:defRPr sz="2600">
                <a:solidFill>
                  <a:schemeClr val="accent1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1800" dirty="0"/>
              <a:t>testing/simulation/</a:t>
            </a:r>
          </a:p>
          <a:p>
            <a:pPr defTabSz="412750">
              <a:lnSpc>
                <a:spcPct val="100000"/>
              </a:lnSpc>
              <a:defRPr sz="2600">
                <a:solidFill>
                  <a:schemeClr val="accent1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1800" dirty="0"/>
              <a:t>documentation </a:t>
            </a:r>
          </a:p>
          <a:p>
            <a:pPr defTabSz="412750">
              <a:lnSpc>
                <a:spcPct val="100000"/>
              </a:lnSpc>
              <a:defRPr sz="2600">
                <a:solidFill>
                  <a:schemeClr val="accent1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sz="1800" dirty="0"/>
              <a:t>LLRF system</a:t>
            </a:r>
          </a:p>
        </p:txBody>
      </p:sp>
      <p:sp>
        <p:nvSpPr>
          <p:cNvPr id="14" name="… preparation since oct 2021">
            <a:extLst>
              <a:ext uri="{FF2B5EF4-FFF2-40B4-BE49-F238E27FC236}">
                <a16:creationId xmlns:a16="http://schemas.microsoft.com/office/drawing/2014/main" id="{5130EA0D-9F0E-486C-A379-99A8FC19B78F}"/>
              </a:ext>
            </a:extLst>
          </p:cNvPr>
          <p:cNvSpPr txBox="1"/>
          <p:nvPr/>
        </p:nvSpPr>
        <p:spPr>
          <a:xfrm>
            <a:off x="8917430" y="1387119"/>
            <a:ext cx="3184819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sz="1800" dirty="0"/>
              <a:t>… preparation since oct 2021</a:t>
            </a: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F760FCF0-FED7-48BA-A35C-BD11549EB3D3}"/>
              </a:ext>
            </a:extLst>
          </p:cNvPr>
          <p:cNvSpPr/>
          <p:nvPr/>
        </p:nvSpPr>
        <p:spPr>
          <a:xfrm>
            <a:off x="1595485" y="1759323"/>
            <a:ext cx="9493432" cy="1"/>
          </a:xfrm>
          <a:prstGeom prst="line">
            <a:avLst/>
          </a:prstGeom>
          <a:ln w="76200">
            <a:solidFill>
              <a:schemeClr val="accent1">
                <a:hueOff val="-245591"/>
                <a:satOff val="13830"/>
                <a:lumOff val="17557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endParaRPr sz="6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DC72511-8D54-4B9A-A180-89D4B1A4A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0018" y="142673"/>
            <a:ext cx="868303" cy="57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1639F-C971-4886-9B23-F65CC5DEC0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E2D28E-031D-4D79-BD18-3C4EB5FE12C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C8D80E-9C4D-483B-8E26-E2C76AD35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655657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94B99-D5E8-4FB0-8D0B-FB5CE560B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99" y="0"/>
            <a:ext cx="9757439" cy="859117"/>
          </a:xfrm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sv-SE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85F173-6B39-4FEA-8EB4-07EF276E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589" y="6606000"/>
            <a:ext cx="2543937" cy="252412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LID4096" sz="1100"/>
              <a:t>13 Apr 2022</a:t>
            </a:r>
            <a:endParaRPr lang="en-US" sz="11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41A871-2CE7-460D-8EFE-EC81DDE85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2347" y="6606000"/>
            <a:ext cx="8782347" cy="252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kern="1200">
                <a:latin typeface="Calibri" panose="020F0502020204030204" pitchFamily="34" charset="0"/>
                <a:ea typeface="ＭＳ Ｐゴシック" pitchFamily="1" charset="-128"/>
                <a:cs typeface="Calibri" panose="020F0502020204030204" pitchFamily="34" charset="0"/>
              </a:rPr>
              <a:t>Pepitone - Awake CB April 2022</a:t>
            </a:r>
          </a:p>
        </p:txBody>
      </p:sp>
      <p:graphicFrame>
        <p:nvGraphicFramePr>
          <p:cNvPr id="8" name="TextBox 5">
            <a:extLst>
              <a:ext uri="{FF2B5EF4-FFF2-40B4-BE49-F238E27FC236}">
                <a16:creationId xmlns:a16="http://schemas.microsoft.com/office/drawing/2014/main" id="{F8B6F670-B5D1-A4EC-CE59-3EF7793752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334741"/>
              </p:ext>
            </p:extLst>
          </p:nvPr>
        </p:nvGraphicFramePr>
        <p:xfrm>
          <a:off x="383458" y="859117"/>
          <a:ext cx="11808542" cy="5746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6659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1639F-C971-4886-9B23-F65CC5DEC0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E2D28E-031D-4D79-BD18-3C4EB5FE12C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262C75-CD75-426A-89D1-76FE26DA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153782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1639F-C971-4886-9B23-F65CC5DEC0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42347" y="6606000"/>
            <a:ext cx="8782347" cy="252000"/>
          </a:xfrm>
          <a:noFill/>
        </p:spPr>
        <p:txBody>
          <a:bodyPr/>
          <a:lstStyle/>
          <a:p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E2D28E-031D-4D79-BD18-3C4EB5FE12C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-1589" y="6606000"/>
            <a:ext cx="2543937" cy="252412"/>
          </a:xfrm>
        </p:spPr>
        <p:txBody>
          <a:bodyPr/>
          <a:lstStyle/>
          <a:p>
            <a:r>
              <a:rPr lang="LID4096"/>
              <a:t>13 Apr 2022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1EABDC3-D183-42C5-97C3-9498026A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the RF line</a:t>
            </a:r>
          </a:p>
        </p:txBody>
      </p:sp>
    </p:spTree>
    <p:extLst>
      <p:ext uri="{BB962C8B-B14F-4D97-AF65-F5344CB8AC3E}">
        <p14:creationId xmlns:p14="http://schemas.microsoft.com/office/powerpoint/2010/main" val="99727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E2EEEA3B-D343-4E20-B68E-B555DBFC0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446" y="3610536"/>
            <a:ext cx="5878002" cy="288343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71B9DD0-E97E-409B-89B7-CB366566F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Modulators and klystrons – 1</a:t>
            </a:r>
            <a:r>
              <a:rPr lang="en-US" baseline="30000" dirty="0"/>
              <a:t>st</a:t>
            </a:r>
            <a:r>
              <a:rPr lang="en-US" dirty="0"/>
              <a:t> line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58C773-2F5C-4A83-8910-5E15C2E77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351D15-FA2A-4E4D-B5AD-8F2BDBBBB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B67C4-E26A-4D67-BEE0-37983CB00AF6}"/>
              </a:ext>
            </a:extLst>
          </p:cNvPr>
          <p:cNvSpPr txBox="1"/>
          <p:nvPr/>
        </p:nvSpPr>
        <p:spPr>
          <a:xfrm>
            <a:off x="144964" y="1018438"/>
            <a:ext cx="28568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</a:t>
            </a:r>
            <a:r>
              <a:rPr lang="en-US" dirty="0" err="1"/>
              <a:t>Scandinova</a:t>
            </a:r>
            <a:r>
              <a:rPr lang="en-US" dirty="0"/>
              <a:t> K100</a:t>
            </a:r>
          </a:p>
          <a:p>
            <a:endParaRPr lang="en-US" dirty="0"/>
          </a:p>
          <a:p>
            <a:endParaRPr lang="LID409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4BAF3E-B272-42D9-A29D-28D2CA412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483" y="2945241"/>
            <a:ext cx="3444225" cy="34875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1D1B39-A215-44F3-B6D1-D46DF325E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89" y="2905537"/>
            <a:ext cx="4011765" cy="35272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B4F638-CF88-4A3D-99CC-C14E32873F39}"/>
              </a:ext>
            </a:extLst>
          </p:cNvPr>
          <p:cNvSpPr txBox="1"/>
          <p:nvPr/>
        </p:nvSpPr>
        <p:spPr>
          <a:xfrm>
            <a:off x="144963" y="1440616"/>
            <a:ext cx="61679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 Canon E37349 6 MW or E3779B 7.5 MW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8A9BED7-3B8E-4B48-A4C3-3A6FB93C0B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8447" y="937034"/>
            <a:ext cx="4815001" cy="3072258"/>
          </a:xfrm>
          <a:prstGeom prst="rect">
            <a:avLst/>
          </a:prstGeom>
        </p:spPr>
      </p:pic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5BC385FA-9BCA-44BC-9566-C3ECFED4673C}"/>
              </a:ext>
            </a:extLst>
          </p:cNvPr>
          <p:cNvSpPr txBox="1">
            <a:spLocks/>
          </p:cNvSpPr>
          <p:nvPr/>
        </p:nvSpPr>
        <p:spPr bwMode="auto">
          <a:xfrm>
            <a:off x="5955323" y="3965023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pitchFamily="1" charset="-128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/>
              <a:t>CLERC Vincent BE-EA-DC</a:t>
            </a:r>
          </a:p>
        </p:txBody>
      </p:sp>
    </p:spTree>
    <p:extLst>
      <p:ext uri="{BB962C8B-B14F-4D97-AF65-F5344CB8AC3E}">
        <p14:creationId xmlns:p14="http://schemas.microsoft.com/office/powerpoint/2010/main" val="1062874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A1FD3E-824D-4594-89C8-B4E374C8C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Modulators and klystrons – 2</a:t>
            </a:r>
            <a:r>
              <a:rPr lang="en-US" baseline="30000" dirty="0"/>
              <a:t>nd</a:t>
            </a:r>
            <a:r>
              <a:rPr lang="en-US" dirty="0"/>
              <a:t> line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B2FCD3-F8C6-45F4-8BF0-15B8C45CD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FFDE6C-9A7B-4A7D-9FAD-8F4811200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C3D48A-44F6-421D-94CE-2798839CD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" y="2750661"/>
            <a:ext cx="2750007" cy="24043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64FC86-26B6-4381-83D2-BDAE9F2D7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719" y="2846666"/>
            <a:ext cx="2241418" cy="23083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4FF914-3C39-47DF-9E90-4BD6B4384E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58"/>
          <a:stretch/>
        </p:blipFill>
        <p:spPr>
          <a:xfrm>
            <a:off x="6783070" y="3610536"/>
            <a:ext cx="5210377" cy="28834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AD4484-220D-421E-BB85-5E8B952CFE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002"/>
          <a:stretch/>
        </p:blipFill>
        <p:spPr>
          <a:xfrm>
            <a:off x="7178447" y="1213604"/>
            <a:ext cx="4815001" cy="2795688"/>
          </a:xfrm>
          <a:prstGeom prst="rect">
            <a:avLst/>
          </a:prstGeom>
        </p:spPr>
      </p:pic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1C6EDD5-5305-4DD0-A96F-7A33C7D05722}"/>
              </a:ext>
            </a:extLst>
          </p:cNvPr>
          <p:cNvSpPr txBox="1">
            <a:spLocks/>
          </p:cNvSpPr>
          <p:nvPr/>
        </p:nvSpPr>
        <p:spPr bwMode="auto">
          <a:xfrm>
            <a:off x="5955323" y="3965023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ＭＳ Ｐゴシック" pitchFamily="1" charset="-128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/>
              <a:t>CLERC Vincent BE-EA-DC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47DDF-6775-49D0-8C42-F3E0A3C4EBD3}"/>
              </a:ext>
            </a:extLst>
          </p:cNvPr>
          <p:cNvSpPr txBox="1"/>
          <p:nvPr/>
        </p:nvSpPr>
        <p:spPr>
          <a:xfrm>
            <a:off x="0" y="859117"/>
            <a:ext cx="87591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</a:t>
            </a:r>
            <a:r>
              <a:rPr lang="en-US" dirty="0" err="1"/>
              <a:t>Scandinova</a:t>
            </a:r>
            <a:r>
              <a:rPr lang="en-US" dirty="0"/>
              <a:t> K100 - Canon E37349 6 MW or E3779B 7.5 MW</a:t>
            </a:r>
          </a:p>
          <a:p>
            <a:r>
              <a:rPr lang="en-US" dirty="0"/>
              <a:t>1 </a:t>
            </a:r>
            <a:r>
              <a:rPr lang="en-US" dirty="0" err="1"/>
              <a:t>Scandinova</a:t>
            </a:r>
            <a:r>
              <a:rPr lang="en-US" dirty="0"/>
              <a:t> K200 - Canon E37118 10 MW</a:t>
            </a:r>
          </a:p>
          <a:p>
            <a:r>
              <a:rPr lang="en-US" dirty="0"/>
              <a:t>1 </a:t>
            </a:r>
            <a:r>
              <a:rPr lang="en-US" dirty="0" err="1"/>
              <a:t>Scandinova</a:t>
            </a:r>
            <a:r>
              <a:rPr lang="en-US" dirty="0"/>
              <a:t> K400 - CPI VKX-8311 50 MW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544F1A-505A-49A9-85F7-7CF6574BEB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9388" y="2271764"/>
            <a:ext cx="3393681" cy="288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2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7C5BB5D-A050-42C9-AB3D-8D350A546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8956" y="3178225"/>
            <a:ext cx="2472425" cy="3295291"/>
          </a:xfrm>
          <a:prstGeom prst="rect">
            <a:avLst/>
          </a:prstGeom>
        </p:spPr>
      </p:pic>
      <p:pic>
        <p:nvPicPr>
          <p:cNvPr id="10" name="Content Placeholder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07AC644C-2D2D-429E-9A1F-A2FB72F1C1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34963" y="3910717"/>
            <a:ext cx="4073135" cy="2642769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69499B0-8C87-4ADD-9D64-C218046D7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components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B19E53-A562-43AF-B581-430F7683E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D32A7A-93C0-4D91-9389-27142109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5F3CB7-4516-488B-B092-99E4073235CB}"/>
              </a:ext>
            </a:extLst>
          </p:cNvPr>
          <p:cNvSpPr txBox="1"/>
          <p:nvPr/>
        </p:nvSpPr>
        <p:spPr>
          <a:xfrm>
            <a:off x="334961" y="1483332"/>
            <a:ext cx="4562353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SPECIFICATIONS:  Model 2520-07 Vacuum Circulator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Frequency Range:                          2998 MHz +/- 10 MHz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Peak Power:                                     10 MW maximum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Pulse Width:                                      5 </a:t>
            </a:r>
            <a:r>
              <a:rPr lang="en-US" sz="1000" dirty="0" err="1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uS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PRF:                                                     10 Hz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Average Power:                              500 Watts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Input VSWR:                                     1.15:1 maximum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Insertion Loss:                                 0.4 dB maximum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Isolation:                                            20 dB minimum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Waveguide Size:                             WR284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Waveguide Flanges:                       LIL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Waveguide Atmosphere:            &lt; 1 x 10-6 Torr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Cooling:                                              Ambient Air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Materials:                                           OFHC Copper waveguide (0.173” wall)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                                                               Stainless Steel, Alloy 316L,  Ferrite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FB6D0A-303F-4AFA-BE7C-D27D20AD1881}"/>
              </a:ext>
            </a:extLst>
          </p:cNvPr>
          <p:cNvSpPr txBox="1"/>
          <p:nvPr/>
        </p:nvSpPr>
        <p:spPr>
          <a:xfrm rot="19504173">
            <a:off x="1425748" y="4871000"/>
            <a:ext cx="23807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SF6-free</a:t>
            </a:r>
            <a:endParaRPr lang="LID4096" sz="4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9A30D8E-AC97-46E8-A492-84E5A4ECD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244" y="1446716"/>
            <a:ext cx="2188965" cy="291749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C8A588E-8E7B-47CB-828D-B10552BA0F25}"/>
              </a:ext>
            </a:extLst>
          </p:cNvPr>
          <p:cNvSpPr txBox="1"/>
          <p:nvPr/>
        </p:nvSpPr>
        <p:spPr>
          <a:xfrm>
            <a:off x="899999" y="985052"/>
            <a:ext cx="2510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UHV circulator !!!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24A5E1-6D4F-4A45-861C-AA874C5C53BE}"/>
              </a:ext>
            </a:extLst>
          </p:cNvPr>
          <p:cNvSpPr txBox="1"/>
          <p:nvPr/>
        </p:nvSpPr>
        <p:spPr>
          <a:xfrm>
            <a:off x="4575179" y="984639"/>
            <a:ext cx="4461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Pulse compressor BOC (CTF3)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06585D-CECA-496C-A050-02133DE3CCD2}"/>
              </a:ext>
            </a:extLst>
          </p:cNvPr>
          <p:cNvSpPr txBox="1"/>
          <p:nvPr/>
        </p:nvSpPr>
        <p:spPr>
          <a:xfrm>
            <a:off x="9606602" y="2825823"/>
            <a:ext cx="2551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design is with waveguides without SF6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27157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BF0174D-0194-4472-A7D5-4F13E38B6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stability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B6C2F1-999E-4045-AD19-A85B2E99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EDDF92-F56F-4806-9780-F67F68B2B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D6A63502-C5C0-42A4-9372-E3E760DE3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73" t="351" r="12202" b="8723"/>
          <a:stretch/>
        </p:blipFill>
        <p:spPr>
          <a:xfrm>
            <a:off x="2984740" y="1052758"/>
            <a:ext cx="3597215" cy="3105510"/>
          </a:xfrm>
          <a:prstGeom prst="rect">
            <a:avLst/>
          </a:prstGeom>
        </p:spPr>
      </p:pic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C954C33-980D-42F3-B24D-BC8615718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41" y="923496"/>
            <a:ext cx="1681694" cy="2906632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BD8A70FD-8DD5-494C-9B79-C759E7545B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91" t="7568" r="12543" b="9765"/>
          <a:stretch/>
        </p:blipFill>
        <p:spPr>
          <a:xfrm>
            <a:off x="6018507" y="1341575"/>
            <a:ext cx="2950234" cy="3579963"/>
          </a:xfrm>
          <a:prstGeom prst="rect">
            <a:avLst/>
          </a:prstGeom>
        </p:spPr>
      </p:pic>
      <p:pic>
        <p:nvPicPr>
          <p:cNvPr id="18" name="Picture 17" descr="Table&#10;&#10;Description automatically generated">
            <a:extLst>
              <a:ext uri="{FF2B5EF4-FFF2-40B4-BE49-F238E27FC236}">
                <a16:creationId xmlns:a16="http://schemas.microsoft.com/office/drawing/2014/main" id="{744D86D5-4F24-43CB-8A4E-8291CC1274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499" t="5112" r="10420" b="19193"/>
          <a:stretch/>
        </p:blipFill>
        <p:spPr>
          <a:xfrm>
            <a:off x="8734321" y="2801919"/>
            <a:ext cx="3286665" cy="327803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1089812-64D6-41B9-B2FE-16D7AC18DFEC}"/>
              </a:ext>
            </a:extLst>
          </p:cNvPr>
          <p:cNvSpPr txBox="1"/>
          <p:nvPr/>
        </p:nvSpPr>
        <p:spPr>
          <a:xfrm>
            <a:off x="2980205" y="3979272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Hz, 4.5 us</a:t>
            </a:r>
            <a:endParaRPr lang="LID4096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00D69E-ED6E-4357-BE97-1E573127995F}"/>
              </a:ext>
            </a:extLst>
          </p:cNvPr>
          <p:cNvSpPr txBox="1"/>
          <p:nvPr/>
        </p:nvSpPr>
        <p:spPr>
          <a:xfrm>
            <a:off x="5951941" y="4942331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 Hz, 4.0 us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4A08A9-EAA9-46CC-B7C0-6ED1F97376D2}"/>
              </a:ext>
            </a:extLst>
          </p:cNvPr>
          <p:cNvSpPr txBox="1"/>
          <p:nvPr/>
        </p:nvSpPr>
        <p:spPr>
          <a:xfrm>
            <a:off x="8734321" y="6079956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Hz, 3.0 us</a:t>
            </a:r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E41AA7-BB3E-4765-AE7F-4C3A59239918}"/>
              </a:ext>
            </a:extLst>
          </p:cNvPr>
          <p:cNvSpPr txBox="1"/>
          <p:nvPr/>
        </p:nvSpPr>
        <p:spPr>
          <a:xfrm>
            <a:off x="2910352" y="5723032"/>
            <a:ext cx="2607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K100 with 10 MW klystron</a:t>
            </a:r>
            <a:endParaRPr lang="LID4096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50958CE-A7C0-46B6-A2FA-06F90442E5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362" y="3306849"/>
            <a:ext cx="2397334" cy="319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33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3BF0AE5-DC52-4D9D-A77F-DD599E23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developments and tests</a:t>
            </a:r>
            <a:endParaRPr lang="LID4096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C2CD39-E5B4-4157-A84E-38D2FA29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AB9581-5912-49E7-B07F-9723A0816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1C5DA-B0B7-4150-9F57-6238FAC92776}"/>
              </a:ext>
            </a:extLst>
          </p:cNvPr>
          <p:cNvSpPr txBox="1"/>
          <p:nvPr/>
        </p:nvSpPr>
        <p:spPr>
          <a:xfrm>
            <a:off x="284672" y="1086928"/>
            <a:ext cx="5029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R&amp;D on oil for the modulator August-November 2022</a:t>
            </a:r>
          </a:p>
          <a:p>
            <a:r>
              <a:rPr lang="en-US" dirty="0"/>
              <a:t>HV tests and RF tests of 15 different samples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2C0951-8A26-4165-9465-CC5E444AC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47" y="2763328"/>
            <a:ext cx="3505200" cy="3505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959D05-33C7-48DA-8FB3-AB0AD3BFA8FA}"/>
              </a:ext>
            </a:extLst>
          </p:cNvPr>
          <p:cNvSpPr txBox="1"/>
          <p:nvPr/>
        </p:nvSpPr>
        <p:spPr>
          <a:xfrm>
            <a:off x="5329007" y="1086928"/>
            <a:ext cx="3209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of the UHV circulator with high power RF</a:t>
            </a:r>
            <a:endParaRPr lang="LID4096" dirty="0"/>
          </a:p>
        </p:txBody>
      </p:sp>
      <p:pic>
        <p:nvPicPr>
          <p:cNvPr id="12" name="Content Placeholder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C0897DB0-EB92-4F1D-B678-DD2E0DF2EB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05038" y="3168725"/>
            <a:ext cx="4073135" cy="2642769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8BC890-137C-47B7-A873-5F4304151E1F}"/>
              </a:ext>
            </a:extLst>
          </p:cNvPr>
          <p:cNvSpPr txBox="1"/>
          <p:nvPr/>
        </p:nvSpPr>
        <p:spPr>
          <a:xfrm>
            <a:off x="9185107" y="1086928"/>
            <a:ext cx="32090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stability measurement: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Pulse to pulse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Repeatability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Compression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  <a:p>
            <a:r>
              <a:rPr lang="en-US" dirty="0"/>
              <a:t>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17716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F1639F-C971-4886-9B23-F65CC5DEC0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Pepitone - Awake CB April 2022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E2D28E-031D-4D79-BD18-3C4EB5FE12C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13 Apr 2022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C8D80E-9C4D-483B-8E26-E2C76AD35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Solid state amplifiers</a:t>
            </a:r>
          </a:p>
        </p:txBody>
      </p:sp>
    </p:spTree>
    <p:extLst>
      <p:ext uri="{BB962C8B-B14F-4D97-AF65-F5344CB8AC3E}">
        <p14:creationId xmlns:p14="http://schemas.microsoft.com/office/powerpoint/2010/main" val="3504364828"/>
      </p:ext>
    </p:extLst>
  </p:cSld>
  <p:clrMapOvr>
    <a:masterClrMapping/>
  </p:clrMapOvr>
</p:sld>
</file>

<file path=ppt/theme/theme1.xml><?xml version="1.0" encoding="utf-8"?>
<a:theme xmlns:a="http://schemas.openxmlformats.org/drawingml/2006/main" name="RR004-UUgrabard-E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RR004-UUgrabard-ESS</Template>
  <TotalTime>31576</TotalTime>
  <Words>1084</Words>
  <Application>Microsoft Office PowerPoint</Application>
  <PresentationFormat>Widescreen</PresentationFormat>
  <Paragraphs>211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Candara</vt:lpstr>
      <vt:lpstr>Graphik</vt:lpstr>
      <vt:lpstr>RR004-UUgrabard-ESS</vt:lpstr>
      <vt:lpstr>High power RF system</vt:lpstr>
      <vt:lpstr>Outline</vt:lpstr>
      <vt:lpstr>Layout of the RF line</vt:lpstr>
      <vt:lpstr>Modulators and klystrons – 1st line</vt:lpstr>
      <vt:lpstr>Modulators and klystrons – 2nd line</vt:lpstr>
      <vt:lpstr>RF components</vt:lpstr>
      <vt:lpstr>HV stability</vt:lpstr>
      <vt:lpstr>Future developments and tests</vt:lpstr>
      <vt:lpstr>Solid state amplifiers</vt:lpstr>
      <vt:lpstr>Development of SSPA as driver for the klystrons</vt:lpstr>
      <vt:lpstr>SSPA development at 3 GHz and 12 GHz</vt:lpstr>
      <vt:lpstr>State of the art transistors</vt:lpstr>
      <vt:lpstr>Design in progress</vt:lpstr>
      <vt:lpstr>12 GHz – 100 W is the max power available per transistor</vt:lpstr>
      <vt:lpstr>Low level RF - mTCA</vt:lpstr>
      <vt:lpstr>mTCA crate at FREIA</vt:lpstr>
      <vt:lpstr>Specifications</vt:lpstr>
      <vt:lpstr>Current CERNs development for SPS</vt:lpstr>
      <vt:lpstr>Current measurements at FREIA</vt:lpstr>
      <vt:lpstr>Open source mTCA software</vt:lpstr>
      <vt:lpstr>Planning</vt:lpstr>
      <vt:lpstr>Conclusions</vt:lpstr>
      <vt:lpstr>Conclusions</vt:lpstr>
      <vt:lpstr>Thank you for your attention</vt:lpstr>
    </vt:vector>
  </TitlesOfParts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 meeting on Ångström FEL Beam dynamics</dc:title>
  <dc:creator>pepitone.kevin@gmail.com</dc:creator>
  <cp:lastModifiedBy>Pepitone Kévin</cp:lastModifiedBy>
  <cp:revision>585</cp:revision>
  <cp:lastPrinted>2015-01-29T11:56:53Z</cp:lastPrinted>
  <dcterms:created xsi:type="dcterms:W3CDTF">2010-02-24T17:17:31Z</dcterms:created>
  <dcterms:modified xsi:type="dcterms:W3CDTF">2022-04-13T06:57:09Z</dcterms:modified>
</cp:coreProperties>
</file>