
<file path=[Content_Types].xml><?xml version="1.0" encoding="utf-8"?>
<Types xmlns="http://schemas.openxmlformats.org/package/2006/content-types"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4"/>
  </p:notesMasterIdLst>
  <p:sldIdLst>
    <p:sldId id="256" r:id="rId2"/>
    <p:sldId id="343" r:id="rId3"/>
    <p:sldId id="342" r:id="rId4"/>
    <p:sldId id="321" r:id="rId5"/>
    <p:sldId id="333" r:id="rId6"/>
    <p:sldId id="345" r:id="rId7"/>
    <p:sldId id="327" r:id="rId8"/>
    <p:sldId id="341" r:id="rId9"/>
    <p:sldId id="340" r:id="rId10"/>
    <p:sldId id="337" r:id="rId11"/>
    <p:sldId id="347" r:id="rId12"/>
    <p:sldId id="346" r:id="rId13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FF"/>
    <a:srgbClr val="FF9900"/>
    <a:srgbClr val="FFC000"/>
    <a:srgbClr val="512507"/>
    <a:srgbClr val="ED7D31"/>
    <a:srgbClr val="969696"/>
    <a:srgbClr val="1F4E79"/>
    <a:srgbClr val="5B9BD5"/>
    <a:srgbClr val="F4B1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9" autoAdjust="0"/>
    <p:restoredTop sz="94660"/>
  </p:normalViewPr>
  <p:slideViewPr>
    <p:cSldViewPr snapToGrid="0">
      <p:cViewPr varScale="1">
        <p:scale>
          <a:sx n="91" d="100"/>
          <a:sy n="91" d="100"/>
        </p:scale>
        <p:origin x="595" y="61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86C5F-610F-46C1-9945-108284693152}" type="datetimeFigureOut">
              <a:rPr lang="x-none" smtClean="0"/>
              <a:pPr/>
              <a:t>08/04/2022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A6824-F62B-4957-B1A0-1B0AF2D389A7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6743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A6824-F62B-4957-B1A0-1B0AF2D389A7}" type="slidenum">
              <a:rPr lang="x-none" smtClean="0"/>
              <a:pPr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8966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A6824-F62B-4957-B1A0-1B0AF2D389A7}" type="slidenum">
              <a:rPr lang="x-none" smtClean="0"/>
              <a:pPr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10912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1254" y="6412071"/>
            <a:ext cx="28660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79406E5-F12E-47EA-ADC8-86BC4D610EB8}" type="datetime8">
              <a:rPr lang="en-DE" smtClean="0"/>
              <a:t>08/04/2022 12:28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8581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/>
          <a:lstStyle/>
          <a:p>
            <a:fld id="{C507DE8F-30F3-404B-ADDF-6FB3A9FE1036}" type="datetime8">
              <a:rPr lang="en-DE" smtClean="0"/>
              <a:t>08/04/2022 12:28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047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/>
          <a:lstStyle/>
          <a:p>
            <a:fld id="{C382CDB6-007D-4BA4-BE98-0BEE9D8283A6}" type="datetime8">
              <a:rPr lang="en-DE" smtClean="0"/>
              <a:t>08/04/2022 12:28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8619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22171"/>
            <a:ext cx="10466457" cy="717134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807314" cy="365125"/>
          </a:xfrm>
          <a:prstGeom prst="rect">
            <a:avLst/>
          </a:prstGeom>
        </p:spPr>
        <p:txBody>
          <a:bodyPr/>
          <a:lstStyle/>
          <a:p>
            <a:fld id="{D56CA609-B185-49FA-BA87-A8947B1BF42D}" type="datetime8">
              <a:rPr lang="en-DE" smtClean="0"/>
              <a:t>08/04/2022 12:28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8886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1254" y="6412071"/>
            <a:ext cx="2866037" cy="365125"/>
          </a:xfrm>
          <a:prstGeom prst="rect">
            <a:avLst/>
          </a:prstGeom>
        </p:spPr>
        <p:txBody>
          <a:bodyPr/>
          <a:lstStyle/>
          <a:p>
            <a:fld id="{9586E928-B665-48B1-9458-21DA849056F5}" type="datetime8">
              <a:rPr lang="en-DE" smtClean="0"/>
              <a:t>08/04/2022 12:28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7187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47233"/>
            <a:ext cx="5181600" cy="50297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47233"/>
            <a:ext cx="5181600" cy="50297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/>
          <a:lstStyle/>
          <a:p>
            <a:fld id="{41F28A54-30EE-4548-BE66-E31F92EECA67}" type="datetime8">
              <a:rPr lang="en-DE" smtClean="0"/>
              <a:t>08/04/2022 12:28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D445DC6-C840-4800-B1EE-819E18ADB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22171"/>
            <a:ext cx="10466457" cy="717134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05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91122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743075"/>
            <a:ext cx="5157787" cy="4446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9024" y="919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743075"/>
            <a:ext cx="5183188" cy="4446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/>
          <a:lstStyle/>
          <a:p>
            <a:fld id="{0B0A30C4-4AAB-41C4-BAFE-8B90FAE99701}" type="datetime8">
              <a:rPr lang="en-DE" smtClean="0"/>
              <a:t>08/04/2022 12:28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31B2145-496E-45FC-BF41-2DB2CB041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22171"/>
            <a:ext cx="10466457" cy="717134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7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/>
          <a:lstStyle/>
          <a:p>
            <a:fld id="{00E92A8C-D80D-49EB-81E8-8D08A382EDA0}" type="datetime8">
              <a:rPr lang="en-DE" smtClean="0"/>
              <a:t>08/04/2022 12:28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DB80C53-0A43-43E5-A24E-ADD759731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22171"/>
            <a:ext cx="10466457" cy="717134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428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/>
          <a:lstStyle/>
          <a:p>
            <a:fld id="{0CDFAA31-516C-4617-9042-6E31E1734264}" type="datetime8">
              <a:rPr lang="en-DE" smtClean="0"/>
              <a:t>08/04/2022 12:28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3943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/>
          <a:lstStyle/>
          <a:p>
            <a:fld id="{4302DD9A-E102-47F1-9868-14ABD1FE2413}" type="datetime8">
              <a:rPr lang="en-DE" smtClean="0"/>
              <a:t>08/04/2022 12:28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3998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/>
          <a:lstStyle/>
          <a:p>
            <a:fld id="{BC68CB77-E020-4CE6-AC79-BB2B2D012F15}" type="datetime8">
              <a:rPr lang="en-DE" smtClean="0"/>
              <a:t>08/04/2022 12:28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978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71136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4897" y="6438203"/>
            <a:ext cx="7558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2A922-28AE-46D3-B41A-D5688C0ADA0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1478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AF033-7525-40C4-9500-D135BEA79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35488"/>
            <a:ext cx="9144000" cy="2063030"/>
          </a:xfrm>
        </p:spPr>
        <p:txBody>
          <a:bodyPr>
            <a:normAutofit/>
          </a:bodyPr>
          <a:lstStyle/>
          <a:p>
            <a:r>
              <a:rPr lang="en-GB" sz="4400" dirty="0"/>
              <a:t>Electron Bunch Seeding from Inside the Proton Bunch </a:t>
            </a:r>
            <a:endParaRPr lang="x-none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BC33D3-8941-4DAD-9CC3-CF5C0C13A6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19537"/>
            <a:ext cx="9144000" cy="2417763"/>
          </a:xfrm>
        </p:spPr>
        <p:txBody>
          <a:bodyPr>
            <a:normAutofit/>
          </a:bodyPr>
          <a:lstStyle/>
          <a:p>
            <a:r>
              <a:rPr lang="en-GB" sz="2400" dirty="0"/>
              <a:t>Experiment: front-SMI-back-SSM</a:t>
            </a:r>
          </a:p>
          <a:p>
            <a:endParaRPr lang="en-GB" dirty="0"/>
          </a:p>
          <a:p>
            <a:r>
              <a:rPr lang="en-GB" sz="2000" dirty="0"/>
              <a:t>Pablo I. Morales Guzmán</a:t>
            </a:r>
          </a:p>
          <a:p>
            <a:r>
              <a:rPr lang="en-GB" sz="1600" dirty="0"/>
              <a:t>Supervisors: Patric Muggli, Allen Caldwell</a:t>
            </a:r>
          </a:p>
          <a:p>
            <a:r>
              <a:rPr lang="en-GB" sz="1600" dirty="0"/>
              <a:t>13/04/2022</a:t>
            </a:r>
          </a:p>
          <a:p>
            <a:endParaRPr lang="en-GB" sz="2400" dirty="0"/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92F493E8-743A-41EA-8EE8-5FDD525C2C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774" y="258336"/>
            <a:ext cx="1493173" cy="1033118"/>
          </a:xfrm>
          <a:prstGeom prst="rect">
            <a:avLst/>
          </a:prstGeom>
        </p:spPr>
      </p:pic>
      <p:pic>
        <p:nvPicPr>
          <p:cNvPr id="5" name="Imagen 5">
            <a:extLst>
              <a:ext uri="{FF2B5EF4-FFF2-40B4-BE49-F238E27FC236}">
                <a16:creationId xmlns:a16="http://schemas.microsoft.com/office/drawing/2014/main" id="{E7722384-95A2-42A4-B80E-8FBF1FD515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90" y="170950"/>
            <a:ext cx="1828800" cy="1033322"/>
          </a:xfrm>
          <a:prstGeom prst="rect">
            <a:avLst/>
          </a:prstGeom>
        </p:spPr>
      </p:pic>
      <p:pic>
        <p:nvPicPr>
          <p:cNvPr id="7" name="Imagen 7">
            <a:extLst>
              <a:ext uri="{FF2B5EF4-FFF2-40B4-BE49-F238E27FC236}">
                <a16:creationId xmlns:a16="http://schemas.microsoft.com/office/drawing/2014/main" id="{51D39AF7-1987-47EA-BCF9-FBED822CFF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364" y="0"/>
            <a:ext cx="2561243" cy="146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29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74"/>
    </mc:Choice>
    <mc:Fallback xmlns="">
      <p:transition spd="slow" advTm="627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34314-813D-4097-9CC9-903BFA208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E569F-7B0E-4936-B355-E46BAADC4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e- bunch is expelled from the axis early in the plasma when propagating inside the p+ bunch.</a:t>
            </a:r>
          </a:p>
          <a:p>
            <a:r>
              <a:rPr lang="en-GB" dirty="0"/>
              <a:t>e- bunches seed by modulating the transverse momentum of the proton bunch.</a:t>
            </a:r>
          </a:p>
          <a:p>
            <a:r>
              <a:rPr lang="en-GB" dirty="0"/>
              <a:t>e- bunches seed when they have </a:t>
            </a:r>
            <a:r>
              <a:rPr lang="en-GB" b="1" dirty="0"/>
              <a:t>sufficient charge</a:t>
            </a:r>
            <a:endParaRPr lang="en-GB" dirty="0"/>
          </a:p>
          <a:p>
            <a:pPr lvl="1"/>
            <a:r>
              <a:rPr lang="en-GB" dirty="0"/>
              <a:t>higher charge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larger amplitude wakefields </a:t>
            </a:r>
            <a:r>
              <a:rPr lang="en-GB" dirty="0">
                <a:sym typeface="Wingdings" panose="05000000000000000000" pitchFamily="2" charset="2"/>
              </a:rPr>
              <a:t> faster transfer of the energy of the e- to the p+</a:t>
            </a:r>
          </a:p>
          <a:p>
            <a:pPr marL="0" indent="0">
              <a:buNone/>
            </a:pPr>
            <a:r>
              <a:rPr lang="en-GB" b="1" dirty="0">
                <a:sym typeface="Wingdings" panose="05000000000000000000" pitchFamily="2" charset="2"/>
              </a:rPr>
              <a:t>Next</a:t>
            </a:r>
          </a:p>
          <a:p>
            <a:r>
              <a:rPr lang="en-GB" dirty="0"/>
              <a:t>Study the interaction between the self-modulation of the bunch front and back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A5D1C-7F81-4A1D-951D-D1E306F6B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31A1C2-8E0B-446C-806A-51158E9DC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35238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1541E-92E3-4262-A473-D402DE8D1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 charge (110 </a:t>
            </a:r>
            <a:r>
              <a:rPr lang="en-GB" dirty="0" err="1"/>
              <a:t>pC</a:t>
            </a:r>
            <a:r>
              <a:rPr lang="en-GB" dirty="0"/>
              <a:t>) animation</a:t>
            </a:r>
            <a:endParaRPr lang="en-DE" dirty="0"/>
          </a:p>
        </p:txBody>
      </p:sp>
      <p:pic>
        <p:nvPicPr>
          <p:cNvPr id="6" name="transr2l_226_c1sbothxi21xi-1t0t0x">
            <a:hlinkClick r:id="" action="ppaction://media"/>
            <a:extLst>
              <a:ext uri="{FF2B5EF4-FFF2-40B4-BE49-F238E27FC236}">
                <a16:creationId xmlns:a16="http://schemas.microsoft.com/office/drawing/2014/main" id="{A03B8FC7-C34F-4028-A9C2-AFF1637219E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16125" y="1174750"/>
            <a:ext cx="8158163" cy="435133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036CC0-3D83-4EB8-AEBA-09A08B301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882DC9-4F60-463D-8377-F512CD376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0382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DA311-D425-4CF6-AE2A-3F83B63F7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high charge (550 </a:t>
            </a:r>
            <a:r>
              <a:rPr lang="en-GB" sz="4400" dirty="0" err="1"/>
              <a:t>pC</a:t>
            </a:r>
            <a:r>
              <a:rPr lang="en-GB" sz="4400" dirty="0"/>
              <a:t>) animation</a:t>
            </a:r>
            <a:endParaRPr lang="en-DE" dirty="0"/>
          </a:p>
        </p:txBody>
      </p:sp>
      <p:pic>
        <p:nvPicPr>
          <p:cNvPr id="6" name="transr2l_226_c1s_e550bothxi21xi-1t0t0x">
            <a:hlinkClick r:id="" action="ppaction://media"/>
            <a:extLst>
              <a:ext uri="{FF2B5EF4-FFF2-40B4-BE49-F238E27FC236}">
                <a16:creationId xmlns:a16="http://schemas.microsoft.com/office/drawing/2014/main" id="{981FDF0E-B8B6-42B5-A696-A01A3D04901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16125" y="1174750"/>
            <a:ext cx="8158163" cy="435133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7DF718-B99D-4B73-8602-CF42F16EA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4021F-B456-4B38-8DF5-327A53C8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7674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CF930-8A7D-4334-AD0F-DB97197E2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AB681-A0A4-44AA-9302-6AEC3787C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endParaRPr lang="en-GB" dirty="0"/>
          </a:p>
          <a:p>
            <a:r>
              <a:rPr lang="en-GB" dirty="0"/>
              <a:t>Possible issue: expulsion of the e- bunch from axis</a:t>
            </a:r>
          </a:p>
          <a:p>
            <a:endParaRPr lang="en-GB" dirty="0"/>
          </a:p>
          <a:p>
            <a:r>
              <a:rPr lang="en-GB" dirty="0"/>
              <a:t>e- bunch leaves transverse momentum imprint on the proton bunch</a:t>
            </a:r>
          </a:p>
          <a:p>
            <a:endParaRPr lang="en-GB" dirty="0"/>
          </a:p>
          <a:p>
            <a:r>
              <a:rPr lang="en-GB" dirty="0"/>
              <a:t>Effect of the e- bunch charge on seeding the self-modulation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3E300E-64F6-41C0-B5DB-E590F0219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784B3-79BA-4B27-ACE0-1A6A6F338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82434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713EF-A9FE-4FE5-9409-75F9DB14F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2a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AE3E8-B834-4E41-80C9-0E3583325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9CF795-FAAD-4A57-ACC2-E2F39B2FD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3</a:t>
            </a:fld>
            <a:endParaRPr lang="x-none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BBCA7ED-C664-48A4-A741-15FCC0F96214}"/>
              </a:ext>
            </a:extLst>
          </p:cNvPr>
          <p:cNvSpPr txBox="1"/>
          <p:nvPr/>
        </p:nvSpPr>
        <p:spPr>
          <a:xfrm>
            <a:off x="378491" y="3581768"/>
            <a:ext cx="4296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Simulations (LCODE 2D axisymmetric)</a:t>
            </a:r>
            <a:endParaRPr lang="en-GB" sz="1500" dirty="0">
              <a:sym typeface="Wingdings" panose="05000000000000000000" pitchFamily="2" charset="2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5344C94-D9C2-4AA6-A0D8-1A20F2D0C5E8}"/>
              </a:ext>
            </a:extLst>
          </p:cNvPr>
          <p:cNvGrpSpPr/>
          <p:nvPr/>
        </p:nvGrpSpPr>
        <p:grpSpPr>
          <a:xfrm>
            <a:off x="500265" y="996954"/>
            <a:ext cx="4621354" cy="2307124"/>
            <a:chOff x="-1089988" y="2359509"/>
            <a:chExt cx="5159385" cy="226136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72A54C0-7349-4B46-ADB8-50C8074D5BD5}"/>
                </a:ext>
              </a:extLst>
            </p:cNvPr>
            <p:cNvSpPr txBox="1"/>
            <p:nvPr/>
          </p:nvSpPr>
          <p:spPr>
            <a:xfrm>
              <a:off x="1827448" y="2359509"/>
              <a:ext cx="2241949" cy="320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© P. Muggli</a:t>
              </a:r>
              <a:endParaRPr lang="en-DE" sz="1200" dirty="0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93364AE-BC43-4CF8-BFA6-3EB93EB30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089988" y="2629287"/>
              <a:ext cx="4123683" cy="1991586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66C522C-56CA-4D80-A4F7-27BBF964A563}"/>
              </a:ext>
            </a:extLst>
          </p:cNvPr>
          <p:cNvGrpSpPr/>
          <p:nvPr/>
        </p:nvGrpSpPr>
        <p:grpSpPr>
          <a:xfrm>
            <a:off x="898418" y="3887891"/>
            <a:ext cx="3538550" cy="982780"/>
            <a:chOff x="4609177" y="2481267"/>
            <a:chExt cx="7588253" cy="1757635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AAAEAB1-3DE4-485B-80B3-6B9E20138466}"/>
                </a:ext>
              </a:extLst>
            </p:cNvPr>
            <p:cNvSpPr/>
            <p:nvPr/>
          </p:nvSpPr>
          <p:spPr>
            <a:xfrm>
              <a:off x="4609177" y="3364065"/>
              <a:ext cx="6856924" cy="826309"/>
            </a:xfrm>
            <a:prstGeom prst="ellips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chemeClr val="tx1"/>
                  </a:solidFill>
                </a:rPr>
                <a:t>p+</a:t>
              </a:r>
              <a:r>
                <a:rPr lang="en-GB" dirty="0"/>
                <a:t>                </a:t>
              </a:r>
              <a:endParaRPr lang="en-DE" dirty="0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E73ABCC-E558-4175-9B34-46A294C95983}"/>
                </a:ext>
              </a:extLst>
            </p:cNvPr>
            <p:cNvGrpSpPr/>
            <p:nvPr/>
          </p:nvGrpSpPr>
          <p:grpSpPr>
            <a:xfrm>
              <a:off x="5974056" y="2660916"/>
              <a:ext cx="3694023" cy="1216273"/>
              <a:chOff x="3113662" y="3085891"/>
              <a:chExt cx="3694023" cy="1216273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B16776E-7891-4A73-AA1A-D9BAC6136F28}"/>
                  </a:ext>
                </a:extLst>
              </p:cNvPr>
              <p:cNvSpPr/>
              <p:nvPr/>
            </p:nvSpPr>
            <p:spPr>
              <a:xfrm>
                <a:off x="6545178" y="4052782"/>
                <a:ext cx="262507" cy="249382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161CE2E-C738-404D-AF3C-DF12E5E5F8D9}"/>
                  </a:ext>
                </a:extLst>
              </p:cNvPr>
              <p:cNvSpPr txBox="1"/>
              <p:nvPr/>
            </p:nvSpPr>
            <p:spPr>
              <a:xfrm>
                <a:off x="3113662" y="3085891"/>
                <a:ext cx="3355009" cy="4953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chemeClr val="accent2">
                        <a:lumMod val="75000"/>
                      </a:schemeClr>
                    </a:solidFill>
                  </a:rPr>
                  <a:t>seed e- bunch</a:t>
                </a:r>
                <a:endParaRPr lang="en-DE" sz="12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0597CD38-AD58-4773-9855-AE4845A1D6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69489" y="3616054"/>
                <a:ext cx="885204" cy="431051"/>
              </a:xfrm>
              <a:prstGeom prst="straightConnector1">
                <a:avLst/>
              </a:prstGeom>
              <a:noFill/>
              <a:ln w="285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9273434-CF4B-4F9A-9FC0-61D8F46C86F8}"/>
                </a:ext>
              </a:extLst>
            </p:cNvPr>
            <p:cNvGrpSpPr/>
            <p:nvPr/>
          </p:nvGrpSpPr>
          <p:grpSpPr>
            <a:xfrm>
              <a:off x="9159145" y="2481267"/>
              <a:ext cx="3038285" cy="1757635"/>
              <a:chOff x="6714309" y="4006405"/>
              <a:chExt cx="3038285" cy="1757635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72EC52B-0895-4B30-87B2-254DEB785E5C}"/>
                  </a:ext>
                </a:extLst>
              </p:cNvPr>
              <p:cNvSpPr/>
              <p:nvPr/>
            </p:nvSpPr>
            <p:spPr>
              <a:xfrm>
                <a:off x="8020425" y="4850757"/>
                <a:ext cx="1732169" cy="913283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9208D0F-3241-40EC-8D74-DCE4FD4E43FC}"/>
                  </a:ext>
                </a:extLst>
              </p:cNvPr>
              <p:cNvSpPr txBox="1"/>
              <p:nvPr/>
            </p:nvSpPr>
            <p:spPr>
              <a:xfrm>
                <a:off x="6714309" y="4006405"/>
                <a:ext cx="2750094" cy="495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0000FF"/>
                    </a:solidFill>
                  </a:rPr>
                  <a:t>density cut (seed)</a:t>
                </a:r>
                <a:endParaRPr lang="en-DE" sz="1200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B5884598-447F-4330-B7EF-7969C625D186}"/>
                  </a:ext>
                </a:extLst>
              </p:cNvPr>
              <p:cNvCxnSpPr>
                <a:cxnSpLocks/>
                <a:stCxn id="52" idx="2"/>
              </p:cNvCxnSpPr>
              <p:nvPr/>
            </p:nvCxnSpPr>
            <p:spPr>
              <a:xfrm>
                <a:off x="8089356" y="4501799"/>
                <a:ext cx="0" cy="431051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8CE56C4-39B7-47D2-8A31-9F0EAF12D2E2}"/>
              </a:ext>
            </a:extLst>
          </p:cNvPr>
          <p:cNvGrpSpPr/>
          <p:nvPr/>
        </p:nvGrpSpPr>
        <p:grpSpPr>
          <a:xfrm>
            <a:off x="910812" y="4917613"/>
            <a:ext cx="3538550" cy="871360"/>
            <a:chOff x="4609177" y="2680534"/>
            <a:chExt cx="7588253" cy="155836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DFBD9E1-A56C-49D8-9CF6-632DB939FF17}"/>
                </a:ext>
              </a:extLst>
            </p:cNvPr>
            <p:cNvSpPr/>
            <p:nvPr/>
          </p:nvSpPr>
          <p:spPr>
            <a:xfrm>
              <a:off x="4609177" y="3364065"/>
              <a:ext cx="6856924" cy="826309"/>
            </a:xfrm>
            <a:prstGeom prst="ellips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chemeClr val="tx1"/>
                  </a:solidFill>
                </a:rPr>
                <a:t>p+</a:t>
              </a:r>
              <a:r>
                <a:rPr lang="en-GB" dirty="0"/>
                <a:t>                </a:t>
              </a:r>
              <a:endParaRPr lang="en-DE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27456F0-2C48-4843-A021-CF0E295AFB3C}"/>
                </a:ext>
              </a:extLst>
            </p:cNvPr>
            <p:cNvGrpSpPr/>
            <p:nvPr/>
          </p:nvGrpSpPr>
          <p:grpSpPr>
            <a:xfrm>
              <a:off x="6312166" y="2680534"/>
              <a:ext cx="5885264" cy="1185190"/>
              <a:chOff x="3451772" y="3105509"/>
              <a:chExt cx="5885264" cy="1185190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5329B25-3629-4D51-9602-E4FE3CA0245A}"/>
                  </a:ext>
                </a:extLst>
              </p:cNvPr>
              <p:cNvSpPr/>
              <p:nvPr/>
            </p:nvSpPr>
            <p:spPr>
              <a:xfrm>
                <a:off x="6282869" y="4041317"/>
                <a:ext cx="262508" cy="249382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F1C6F4D4-4D90-4877-A796-480F720AFA33}"/>
                      </a:ext>
                    </a:extLst>
                  </p:cNvPr>
                  <p:cNvSpPr txBox="1"/>
                  <p:nvPr/>
                </p:nvSpPr>
                <p:spPr>
                  <a:xfrm>
                    <a:off x="3451772" y="3105509"/>
                    <a:ext cx="5885264" cy="5250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seed e- bunch </a:t>
                    </a:r>
                    <a:r>
                      <a:rPr lang="en-GB" sz="12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shifted by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GB" sz="12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GB" sz="12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𝒑𝒆</m:t>
                            </m:r>
                          </m:sub>
                        </m:sSub>
                        <m:r>
                          <a:rPr lang="en-GB" sz="1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1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oMath>
                    </a14:m>
                    <a:endParaRPr lang="en-DE" sz="1200" b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F1C6F4D4-4D90-4877-A796-480F720AFA3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51772" y="3105509"/>
                    <a:ext cx="5885264" cy="52509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22" b="-12500"/>
                    </a:stretch>
                  </a:blipFill>
                </p:spPr>
                <p:txBody>
                  <a:bodyPr/>
                  <a:lstStyle/>
                  <a:p>
                    <a:r>
                      <a:rPr lang="en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B2CC0C49-DDC2-4281-9AFC-AD1DC6C3A9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14846" y="3561604"/>
                <a:ext cx="456250" cy="384434"/>
              </a:xfrm>
              <a:prstGeom prst="straightConnector1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E4CA736-9117-48C8-A153-958A210BDD56}"/>
                </a:ext>
              </a:extLst>
            </p:cNvPr>
            <p:cNvSpPr/>
            <p:nvPr/>
          </p:nvSpPr>
          <p:spPr>
            <a:xfrm>
              <a:off x="10465260" y="3325620"/>
              <a:ext cx="1732170" cy="913282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3B6D2C8-F282-4EE1-B884-8D5A48F24914}"/>
              </a:ext>
            </a:extLst>
          </p:cNvPr>
          <p:cNvSpPr txBox="1"/>
          <p:nvPr/>
        </p:nvSpPr>
        <p:spPr>
          <a:xfrm>
            <a:off x="403931" y="828316"/>
            <a:ext cx="1920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Experiment</a:t>
            </a:r>
            <a:r>
              <a:rPr lang="en-GB" sz="1500" dirty="0">
                <a:sym typeface="Wingdings" panose="05000000000000000000" pitchFamily="2" charset="2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Content Placeholder 2">
                <a:extLst>
                  <a:ext uri="{FF2B5EF4-FFF2-40B4-BE49-F238E27FC236}">
                    <a16:creationId xmlns:a16="http://schemas.microsoft.com/office/drawing/2014/main" id="{B46D768A-8E96-46EB-B174-76951E66F6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00255" y="3654271"/>
                <a:ext cx="6809663" cy="2735320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GB" dirty="0"/>
                  <a:t>Simulations and experiment</a:t>
                </a:r>
              </a:p>
              <a:p>
                <a:pPr lvl="1"/>
                <a:r>
                  <a:rPr lang="en-GB" dirty="0"/>
                  <a:t>e- bunch seed inside the p+ bunch</a:t>
                </a:r>
              </a:p>
              <a:p>
                <a:pPr lvl="1"/>
                <a:r>
                  <a:rPr lang="en-GB" dirty="0"/>
                  <a:t>Laser pulse (density cut) propagating ahead of the e- bunch</a:t>
                </a:r>
              </a:p>
              <a:p>
                <a:r>
                  <a:rPr lang="en-GB" dirty="0"/>
                  <a:t>Simulations</a:t>
                </a:r>
              </a:p>
              <a:p>
                <a:pPr lvl="1"/>
                <a:r>
                  <a:rPr lang="en-GB" dirty="0"/>
                  <a:t>Measure the e- bunch seeding by sending two simulations, one of them with a shift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𝑝𝑒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GB" dirty="0"/>
                  <a:t> and measuring the dephasing of the wakefields and </a:t>
                </a:r>
                <a:r>
                  <a:rPr lang="en-GB" dirty="0" err="1"/>
                  <a:t>microbunches</a:t>
                </a:r>
                <a:r>
                  <a:rPr lang="en-GB" dirty="0"/>
                  <a:t>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  <a:p>
                <a:r>
                  <a:rPr lang="en-GB" dirty="0"/>
                  <a:t>Understand the conditions under which the e- bunch seeds</a:t>
                </a:r>
              </a:p>
              <a:p>
                <a:r>
                  <a:rPr lang="en-GB" dirty="0"/>
                  <a:t>Understand the interaction of two self-modulating parts coming from different seeds</a:t>
                </a:r>
                <a:endParaRPr lang="en-DE" dirty="0"/>
              </a:p>
            </p:txBody>
          </p:sp>
        </mc:Choice>
        <mc:Fallback>
          <p:sp>
            <p:nvSpPr>
              <p:cNvPr id="34" name="Content Placeholder 2">
                <a:extLst>
                  <a:ext uri="{FF2B5EF4-FFF2-40B4-BE49-F238E27FC236}">
                    <a16:creationId xmlns:a16="http://schemas.microsoft.com/office/drawing/2014/main" id="{B46D768A-8E96-46EB-B174-76951E66F6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00255" y="3654271"/>
                <a:ext cx="6809663" cy="2735320"/>
              </a:xfrm>
              <a:blipFill>
                <a:blip r:embed="rId4"/>
                <a:stretch>
                  <a:fillRect l="-627" t="-2895" r="-71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Arrow: Right 39">
            <a:extLst>
              <a:ext uri="{FF2B5EF4-FFF2-40B4-BE49-F238E27FC236}">
                <a16:creationId xmlns:a16="http://schemas.microsoft.com/office/drawing/2014/main" id="{E892383C-7E22-4FCC-8508-6B58D0ED79B4}"/>
              </a:ext>
            </a:extLst>
          </p:cNvPr>
          <p:cNvSpPr/>
          <p:nvPr/>
        </p:nvSpPr>
        <p:spPr>
          <a:xfrm>
            <a:off x="1704949" y="6163208"/>
            <a:ext cx="1866723" cy="22638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BE1F409-507D-42E3-BD99-7898B58A0F56}"/>
              </a:ext>
            </a:extLst>
          </p:cNvPr>
          <p:cNvSpPr txBox="1"/>
          <p:nvPr/>
        </p:nvSpPr>
        <p:spPr>
          <a:xfrm>
            <a:off x="1323609" y="5910069"/>
            <a:ext cx="2516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p+ propagates to the right</a:t>
            </a:r>
            <a:endParaRPr lang="en-DE" sz="14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38A3DD5-30F2-45BD-AFA4-A5A406EB0DB9}"/>
              </a:ext>
            </a:extLst>
          </p:cNvPr>
          <p:cNvGrpSpPr/>
          <p:nvPr/>
        </p:nvGrpSpPr>
        <p:grpSpPr>
          <a:xfrm>
            <a:off x="5667235" y="881078"/>
            <a:ext cx="4563062" cy="2607090"/>
            <a:chOff x="4257701" y="3875399"/>
            <a:chExt cx="4563062" cy="260709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0053213-786A-49B0-8620-7E2FEE69B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57701" y="3875399"/>
              <a:ext cx="4563062" cy="2527664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A7566BF-DE8C-4D13-9353-8AA326725044}"/>
                </a:ext>
              </a:extLst>
            </p:cNvPr>
            <p:cNvSpPr txBox="1"/>
            <p:nvPr/>
          </p:nvSpPr>
          <p:spPr>
            <a:xfrm>
              <a:off x="4899886" y="6205490"/>
              <a:ext cx="29482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L. Verra et al, arXiv:2203.13752</a:t>
              </a:r>
              <a:endParaRPr lang="en-DE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2828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713EF-A9FE-4FE5-9409-75F9DB14F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2a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AE3E8-B834-4E41-80C9-0E3583325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9CF795-FAAD-4A57-ACC2-E2F39B2FD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4</a:t>
            </a:fld>
            <a:endParaRPr lang="x-none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BBCA7ED-C664-48A4-A741-15FCC0F96214}"/>
              </a:ext>
            </a:extLst>
          </p:cNvPr>
          <p:cNvSpPr txBox="1"/>
          <p:nvPr/>
        </p:nvSpPr>
        <p:spPr>
          <a:xfrm>
            <a:off x="197538" y="844882"/>
            <a:ext cx="4058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Simulations</a:t>
            </a:r>
          </a:p>
          <a:p>
            <a:r>
              <a:rPr lang="en-GB" sz="2000" b="1" dirty="0">
                <a:sym typeface="Wingdings" panose="05000000000000000000" pitchFamily="2" charset="2"/>
              </a:rPr>
              <a:t>Beginning of the plasma</a:t>
            </a:r>
            <a:endParaRPr lang="en-GB" sz="1500" dirty="0">
              <a:sym typeface="Wingdings" panose="05000000000000000000" pitchFamily="2" charset="2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66C522C-56CA-4D80-A4F7-27BBF964A563}"/>
              </a:ext>
            </a:extLst>
          </p:cNvPr>
          <p:cNvGrpSpPr/>
          <p:nvPr/>
        </p:nvGrpSpPr>
        <p:grpSpPr>
          <a:xfrm>
            <a:off x="4718531" y="347915"/>
            <a:ext cx="3538550" cy="982780"/>
            <a:chOff x="4609177" y="2481267"/>
            <a:chExt cx="7588253" cy="1757635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AAAEAB1-3DE4-485B-80B3-6B9E20138466}"/>
                </a:ext>
              </a:extLst>
            </p:cNvPr>
            <p:cNvSpPr/>
            <p:nvPr/>
          </p:nvSpPr>
          <p:spPr>
            <a:xfrm>
              <a:off x="4609177" y="3364065"/>
              <a:ext cx="6856924" cy="826309"/>
            </a:xfrm>
            <a:prstGeom prst="ellips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</a:t>
              </a:r>
              <a:endParaRPr lang="en-DE" dirty="0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E73ABCC-E558-4175-9B34-46A294C95983}"/>
                </a:ext>
              </a:extLst>
            </p:cNvPr>
            <p:cNvGrpSpPr/>
            <p:nvPr/>
          </p:nvGrpSpPr>
          <p:grpSpPr>
            <a:xfrm>
              <a:off x="6863669" y="2660916"/>
              <a:ext cx="2804410" cy="1216273"/>
              <a:chOff x="4003275" y="3085891"/>
              <a:chExt cx="2804410" cy="1216273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B16776E-7891-4A73-AA1A-D9BAC6136F28}"/>
                  </a:ext>
                </a:extLst>
              </p:cNvPr>
              <p:cNvSpPr/>
              <p:nvPr/>
            </p:nvSpPr>
            <p:spPr>
              <a:xfrm>
                <a:off x="6545178" y="4052782"/>
                <a:ext cx="262507" cy="249382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161CE2E-C738-404D-AF3C-DF12E5E5F8D9}"/>
                  </a:ext>
                </a:extLst>
              </p:cNvPr>
              <p:cNvSpPr txBox="1"/>
              <p:nvPr/>
            </p:nvSpPr>
            <p:spPr>
              <a:xfrm>
                <a:off x="4003275" y="3085891"/>
                <a:ext cx="2465393" cy="495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chemeClr val="accent2">
                        <a:lumMod val="75000"/>
                      </a:schemeClr>
                    </a:solidFill>
                  </a:rPr>
                  <a:t>seed e- bunch</a:t>
                </a:r>
                <a:endParaRPr lang="en-DE" sz="12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0597CD38-AD58-4773-9855-AE4845A1D6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69489" y="3616054"/>
                <a:ext cx="885204" cy="431051"/>
              </a:xfrm>
              <a:prstGeom prst="straightConnector1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9273434-CF4B-4F9A-9FC0-61D8F46C86F8}"/>
                </a:ext>
              </a:extLst>
            </p:cNvPr>
            <p:cNvGrpSpPr/>
            <p:nvPr/>
          </p:nvGrpSpPr>
          <p:grpSpPr>
            <a:xfrm>
              <a:off x="9159143" y="2481267"/>
              <a:ext cx="3038287" cy="1757635"/>
              <a:chOff x="6714307" y="4006405"/>
              <a:chExt cx="3038287" cy="1757635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72EC52B-0895-4B30-87B2-254DEB785E5C}"/>
                  </a:ext>
                </a:extLst>
              </p:cNvPr>
              <p:cNvSpPr/>
              <p:nvPr/>
            </p:nvSpPr>
            <p:spPr>
              <a:xfrm>
                <a:off x="8020425" y="4850757"/>
                <a:ext cx="1732169" cy="913283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9208D0F-3241-40EC-8D74-DCE4FD4E43FC}"/>
                  </a:ext>
                </a:extLst>
              </p:cNvPr>
              <p:cNvSpPr txBox="1"/>
              <p:nvPr/>
            </p:nvSpPr>
            <p:spPr>
              <a:xfrm>
                <a:off x="6714307" y="4006405"/>
                <a:ext cx="2804274" cy="495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0000FF"/>
                    </a:solidFill>
                  </a:rPr>
                  <a:t>density cut (seed</a:t>
                </a:r>
                <a:r>
                  <a:rPr lang="en-GB" sz="1200" dirty="0"/>
                  <a:t>)</a:t>
                </a:r>
                <a:endParaRPr lang="en-DE" sz="1200" dirty="0"/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B5884598-447F-4330-B7EF-7969C625D186}"/>
                  </a:ext>
                </a:extLst>
              </p:cNvPr>
              <p:cNvCxnSpPr>
                <a:cxnSpLocks/>
                <a:stCxn id="52" idx="2"/>
              </p:cNvCxnSpPr>
              <p:nvPr/>
            </p:nvCxnSpPr>
            <p:spPr>
              <a:xfrm flipH="1">
                <a:off x="7990149" y="4501799"/>
                <a:ext cx="126295" cy="387405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F5874C0-7E28-4EA5-B029-D27B45F9E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64760" y="1791018"/>
            <a:ext cx="9625670" cy="39032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4500794-717B-4223-8615-2BF7FBD69292}"/>
                  </a:ext>
                </a:extLst>
              </p:cNvPr>
              <p:cNvSpPr txBox="1"/>
              <p:nvPr/>
            </p:nvSpPr>
            <p:spPr>
              <a:xfrm>
                <a:off x="362447" y="4719680"/>
                <a:ext cx="190858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/>
                  <a:t>lineout of transverse fields at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=200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DE" sz="1600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4500794-717B-4223-8615-2BF7FBD69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447" y="4719680"/>
                <a:ext cx="1908581" cy="584775"/>
              </a:xfrm>
              <a:prstGeom prst="rect">
                <a:avLst/>
              </a:prstGeom>
              <a:blipFill>
                <a:blip r:embed="rId3"/>
                <a:stretch>
                  <a:fillRect l="-955" t="-3125" r="-3185" b="-125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row: Right 36">
            <a:extLst>
              <a:ext uri="{FF2B5EF4-FFF2-40B4-BE49-F238E27FC236}">
                <a16:creationId xmlns:a16="http://schemas.microsoft.com/office/drawing/2014/main" id="{F5C4699C-259C-49FB-9AE5-3A523288E71A}"/>
              </a:ext>
            </a:extLst>
          </p:cNvPr>
          <p:cNvSpPr/>
          <p:nvPr/>
        </p:nvSpPr>
        <p:spPr>
          <a:xfrm rot="7529299">
            <a:off x="8634172" y="1833593"/>
            <a:ext cx="398877" cy="26338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B5DF77D4-77BB-47CF-8080-4090EE46DB83}"/>
                  </a:ext>
                </a:extLst>
              </p:cNvPr>
              <p:cNvSpPr txBox="1"/>
              <p:nvPr/>
            </p:nvSpPr>
            <p:spPr>
              <a:xfrm>
                <a:off x="397775" y="3386809"/>
                <a:ext cx="192888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/>
                  <a:t>density profiles </a:t>
                </a:r>
              </a:p>
              <a:p>
                <a:pPr algn="ctr"/>
                <a:r>
                  <a:rPr lang="en-GB" sz="1600" dirty="0"/>
                  <a:t>within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200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600" dirty="0"/>
                  <a:t> </a:t>
                </a:r>
                <a:endParaRPr lang="en-DE" sz="1600" dirty="0"/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B5DF77D4-77BB-47CF-8080-4090EE46D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75" y="3386809"/>
                <a:ext cx="1928883" cy="584775"/>
              </a:xfrm>
              <a:prstGeom prst="rect">
                <a:avLst/>
              </a:prstGeom>
              <a:blipFill>
                <a:blip r:embed="rId4"/>
                <a:stretch>
                  <a:fillRect l="-315" t="-3125" b="-125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D216D3D6-843E-4C07-B724-6BDBDA7F3686}"/>
              </a:ext>
            </a:extLst>
          </p:cNvPr>
          <p:cNvSpPr txBox="1"/>
          <p:nvPr/>
        </p:nvSpPr>
        <p:spPr>
          <a:xfrm>
            <a:off x="397775" y="2142860"/>
            <a:ext cx="1928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transverse fields and p+ and e- bunch densities</a:t>
            </a:r>
            <a:endParaRPr lang="en-DE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AB79EA0-7618-43FD-B911-D114901B7652}"/>
              </a:ext>
            </a:extLst>
          </p:cNvPr>
          <p:cNvSpPr txBox="1"/>
          <p:nvPr/>
        </p:nvSpPr>
        <p:spPr>
          <a:xfrm>
            <a:off x="8092180" y="1383491"/>
            <a:ext cx="1928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e- bunch</a:t>
            </a:r>
            <a:endParaRPr lang="en-DE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FEDA4308-9931-4493-BC86-B75A3996850B}"/>
              </a:ext>
            </a:extLst>
          </p:cNvPr>
          <p:cNvSpPr/>
          <p:nvPr/>
        </p:nvSpPr>
        <p:spPr>
          <a:xfrm>
            <a:off x="9197034" y="820034"/>
            <a:ext cx="2040401" cy="26338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A638ED-A882-4C2A-BB42-018F09AB944E}"/>
              </a:ext>
            </a:extLst>
          </p:cNvPr>
          <p:cNvSpPr txBox="1"/>
          <p:nvPr/>
        </p:nvSpPr>
        <p:spPr>
          <a:xfrm>
            <a:off x="8793430" y="534812"/>
            <a:ext cx="2954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p+ propagates to the right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3401893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206DD-7C2E-42FA-8C3A-4EB6F34F1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Electron bunch is expelled from axis early in the plasma</a:t>
            </a:r>
            <a:endParaRPr lang="en-DE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DEF6E-439B-4131-B969-5508D917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91208-6B21-4480-8960-35ADDD1D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5</a:t>
            </a:fld>
            <a:endParaRPr lang="x-none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D46C699D-6D3D-476F-B40E-97BE1679BE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036" y="814029"/>
            <a:ext cx="6492883" cy="2631694"/>
          </a:xfr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0D39715-3DAD-4AD3-8560-CEBBB47893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612" y="3649673"/>
            <a:ext cx="6819123" cy="27651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1A9CFDC1-122F-4850-B0AC-CEE4494DE4D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77269" y="1012372"/>
                <a:ext cx="4315408" cy="47166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1155CC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e- bunch is subject to the defocusing seed wakefields of the p+ bunch (density cut + adiabatic response) </a:t>
                </a:r>
              </a:p>
              <a:p>
                <a:r>
                  <a:rPr lang="en-GB" dirty="0"/>
                  <a:t>In this case, it was expelled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≈60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GB" dirty="0"/>
                  <a:t> </a:t>
                </a:r>
              </a:p>
              <a:p>
                <a:pPr lvl="1"/>
                <a:r>
                  <a:rPr lang="en-GB" dirty="0"/>
                  <a:t>density cut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/>
                  <a:t> ahead of bunch </a:t>
                </a:r>
                <a:r>
                  <a:rPr lang="en-GB" dirty="0" err="1"/>
                  <a:t>center</a:t>
                </a:r>
                <a:endParaRPr lang="en-GB" dirty="0"/>
              </a:p>
              <a:p>
                <a:pPr lvl="1"/>
                <a:r>
                  <a:rPr lang="en-GB" dirty="0"/>
                  <a:t>e- bunch 1cm behind density cut</a:t>
                </a:r>
                <a:endParaRPr lang="en-DE" dirty="0"/>
              </a:p>
              <a:p>
                <a:r>
                  <a:rPr lang="en-GB" dirty="0"/>
                  <a:t>No radial modulation</a:t>
                </a:r>
              </a:p>
              <a:p>
                <a:r>
                  <a:rPr lang="en-GB" dirty="0"/>
                  <a:t>No wakefields from electron bunch</a:t>
                </a:r>
              </a:p>
              <a:p>
                <a:endParaRPr lang="en-DE" dirty="0"/>
              </a:p>
            </p:txBody>
          </p:sp>
        </mc:Choice>
        <mc:Fallback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1A9CFDC1-122F-4850-B0AC-CEE4494DE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7269" y="1012372"/>
                <a:ext cx="4315408" cy="4716624"/>
              </a:xfrm>
              <a:prstGeom prst="rect">
                <a:avLst/>
              </a:prstGeom>
              <a:blipFill>
                <a:blip r:embed="rId5"/>
                <a:stretch>
                  <a:fillRect l="-2260" t="-2584" r="-155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73C49FE7-F62B-4BC7-BE60-82081CFA3EB2}"/>
              </a:ext>
            </a:extLst>
          </p:cNvPr>
          <p:cNvSpPr txBox="1"/>
          <p:nvPr/>
        </p:nvSpPr>
        <p:spPr>
          <a:xfrm>
            <a:off x="2331897" y="614538"/>
            <a:ext cx="321413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beginning of plasma</a:t>
            </a:r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143515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713EF-A9FE-4FE5-9409-75F9DB14F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Transverse momentum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AE3E8-B834-4E41-80C9-0E3583325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9CF795-FAAD-4A57-ACC2-E2F39B2FD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6</a:t>
            </a:fld>
            <a:endParaRPr lang="x-none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BBCA7ED-C664-48A4-A741-15FCC0F96214}"/>
              </a:ext>
            </a:extLst>
          </p:cNvPr>
          <p:cNvSpPr txBox="1"/>
          <p:nvPr/>
        </p:nvSpPr>
        <p:spPr>
          <a:xfrm>
            <a:off x="472969" y="862623"/>
            <a:ext cx="40584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Simulations</a:t>
            </a:r>
          </a:p>
          <a:p>
            <a:r>
              <a:rPr lang="en-GB" sz="2500" b="1" dirty="0">
                <a:sym typeface="Wingdings" panose="05000000000000000000" pitchFamily="2" charset="2"/>
              </a:rPr>
              <a:t>Beginning of the plasma</a:t>
            </a:r>
            <a:endParaRPr lang="en-GB" sz="2500" dirty="0">
              <a:sym typeface="Wingdings" panose="05000000000000000000" pitchFamily="2" charset="2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66C522C-56CA-4D80-A4F7-27BBF964A563}"/>
              </a:ext>
            </a:extLst>
          </p:cNvPr>
          <p:cNvGrpSpPr/>
          <p:nvPr/>
        </p:nvGrpSpPr>
        <p:grpSpPr>
          <a:xfrm>
            <a:off x="6531429" y="277048"/>
            <a:ext cx="3158364" cy="948651"/>
            <a:chOff x="4609177" y="2296261"/>
            <a:chExt cx="7588253" cy="1942641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AAAEAB1-3DE4-485B-80B3-6B9E20138466}"/>
                </a:ext>
              </a:extLst>
            </p:cNvPr>
            <p:cNvSpPr/>
            <p:nvPr/>
          </p:nvSpPr>
          <p:spPr>
            <a:xfrm>
              <a:off x="4609177" y="3364065"/>
              <a:ext cx="6856924" cy="826309"/>
            </a:xfrm>
            <a:prstGeom prst="ellips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</a:t>
              </a:r>
              <a:endParaRPr lang="en-DE" dirty="0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E73ABCC-E558-4175-9B34-46A294C95983}"/>
                </a:ext>
              </a:extLst>
            </p:cNvPr>
            <p:cNvGrpSpPr/>
            <p:nvPr/>
          </p:nvGrpSpPr>
          <p:grpSpPr>
            <a:xfrm>
              <a:off x="5602437" y="2660916"/>
              <a:ext cx="4065642" cy="1216273"/>
              <a:chOff x="2742043" y="3085891"/>
              <a:chExt cx="4065642" cy="1216273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B16776E-7891-4A73-AA1A-D9BAC6136F28}"/>
                  </a:ext>
                </a:extLst>
              </p:cNvPr>
              <p:cNvSpPr/>
              <p:nvPr/>
            </p:nvSpPr>
            <p:spPr>
              <a:xfrm>
                <a:off x="6545178" y="4052782"/>
                <a:ext cx="262507" cy="249382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161CE2E-C738-404D-AF3C-DF12E5E5F8D9}"/>
                  </a:ext>
                </a:extLst>
              </p:cNvPr>
              <p:cNvSpPr txBox="1"/>
              <p:nvPr/>
            </p:nvSpPr>
            <p:spPr>
              <a:xfrm>
                <a:off x="2742043" y="3085891"/>
                <a:ext cx="3726625" cy="567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seed electron bunch</a:t>
                </a:r>
                <a:endParaRPr lang="en-DE" sz="1200" dirty="0"/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0597CD38-AD58-4773-9855-AE4845A1D6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69489" y="3616054"/>
                <a:ext cx="885204" cy="43105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9273434-CF4B-4F9A-9FC0-61D8F46C86F8}"/>
                </a:ext>
              </a:extLst>
            </p:cNvPr>
            <p:cNvGrpSpPr/>
            <p:nvPr/>
          </p:nvGrpSpPr>
          <p:grpSpPr>
            <a:xfrm>
              <a:off x="9034996" y="2296261"/>
              <a:ext cx="3162434" cy="1942641"/>
              <a:chOff x="6590160" y="3821399"/>
              <a:chExt cx="3162434" cy="1942641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72EC52B-0895-4B30-87B2-254DEB785E5C}"/>
                  </a:ext>
                </a:extLst>
              </p:cNvPr>
              <p:cNvSpPr/>
              <p:nvPr/>
            </p:nvSpPr>
            <p:spPr>
              <a:xfrm>
                <a:off x="8020425" y="4850757"/>
                <a:ext cx="1732169" cy="913283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9208D0F-3241-40EC-8D74-DCE4FD4E43FC}"/>
                  </a:ext>
                </a:extLst>
              </p:cNvPr>
              <p:cNvSpPr txBox="1"/>
              <p:nvPr/>
            </p:nvSpPr>
            <p:spPr>
              <a:xfrm>
                <a:off x="6590160" y="3821399"/>
                <a:ext cx="3162432" cy="567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density cut (seed)</a:t>
                </a:r>
                <a:endParaRPr lang="en-DE" sz="1200" dirty="0"/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B5884598-447F-4330-B7EF-7969C625D186}"/>
                  </a:ext>
                </a:extLst>
              </p:cNvPr>
              <p:cNvCxnSpPr>
                <a:cxnSpLocks/>
                <a:stCxn id="52" idx="2"/>
              </p:cNvCxnSpPr>
              <p:nvPr/>
            </p:nvCxnSpPr>
            <p:spPr>
              <a:xfrm>
                <a:off x="8171376" y="4388636"/>
                <a:ext cx="55394" cy="63190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F5874C0-7E28-4EA5-B029-D27B45F9E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63871" y="1729850"/>
            <a:ext cx="7458579" cy="3964235"/>
          </a:xfrm>
          <a:prstGeom prst="rect">
            <a:avLst/>
          </a:prstGeom>
        </p:spPr>
      </p:pic>
      <p:sp>
        <p:nvSpPr>
          <p:cNvPr id="37" name="Arrow: Right 36">
            <a:extLst>
              <a:ext uri="{FF2B5EF4-FFF2-40B4-BE49-F238E27FC236}">
                <a16:creationId xmlns:a16="http://schemas.microsoft.com/office/drawing/2014/main" id="{F5C4699C-259C-49FB-9AE5-3A523288E71A}"/>
              </a:ext>
            </a:extLst>
          </p:cNvPr>
          <p:cNvSpPr/>
          <p:nvPr/>
        </p:nvSpPr>
        <p:spPr>
          <a:xfrm rot="7529299">
            <a:off x="8632268" y="1757548"/>
            <a:ext cx="398877" cy="26338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5DF77D4-77BB-47CF-8080-4090EE46DB83}"/>
              </a:ext>
            </a:extLst>
          </p:cNvPr>
          <p:cNvSpPr txBox="1"/>
          <p:nvPr/>
        </p:nvSpPr>
        <p:spPr>
          <a:xfrm>
            <a:off x="1837781" y="4675902"/>
            <a:ext cx="1928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sum of transverse momentum per slice</a:t>
            </a:r>
            <a:endParaRPr lang="en-DE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216D3D6-843E-4C07-B724-6BDBDA7F3686}"/>
              </a:ext>
            </a:extLst>
          </p:cNvPr>
          <p:cNvSpPr txBox="1"/>
          <p:nvPr/>
        </p:nvSpPr>
        <p:spPr>
          <a:xfrm>
            <a:off x="1800613" y="2086589"/>
            <a:ext cx="1928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transverse fields and densities</a:t>
            </a:r>
            <a:endParaRPr lang="en-DE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AB79EA0-7618-43FD-B911-D114901B7652}"/>
              </a:ext>
            </a:extLst>
          </p:cNvPr>
          <p:cNvSpPr txBox="1"/>
          <p:nvPr/>
        </p:nvSpPr>
        <p:spPr>
          <a:xfrm>
            <a:off x="7932912" y="1391296"/>
            <a:ext cx="1928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e- bunch</a:t>
            </a:r>
            <a:endParaRPr lang="en-DE" sz="1600" dirty="0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FEDA4308-9931-4493-BC86-B75A3996850B}"/>
              </a:ext>
            </a:extLst>
          </p:cNvPr>
          <p:cNvSpPr/>
          <p:nvPr/>
        </p:nvSpPr>
        <p:spPr>
          <a:xfrm>
            <a:off x="9613176" y="1040950"/>
            <a:ext cx="2040401" cy="26338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A638ED-A882-4C2A-BB42-018F09AB944E}"/>
              </a:ext>
            </a:extLst>
          </p:cNvPr>
          <p:cNvSpPr txBox="1"/>
          <p:nvPr/>
        </p:nvSpPr>
        <p:spPr>
          <a:xfrm>
            <a:off x="9557942" y="770621"/>
            <a:ext cx="2212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p+ propagates to the right</a:t>
            </a:r>
            <a:endParaRPr lang="en-DE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1C48F3-2D00-4834-8CF2-73A3E05C501E}"/>
              </a:ext>
            </a:extLst>
          </p:cNvPr>
          <p:cNvSpPr txBox="1"/>
          <p:nvPr/>
        </p:nvSpPr>
        <p:spPr>
          <a:xfrm>
            <a:off x="1800613" y="2906825"/>
            <a:ext cx="1928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protons transverse momentum </a:t>
            </a:r>
            <a:endParaRPr lang="en-DE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C34B965-88A0-4B59-870E-A6F08AF4903F}"/>
                  </a:ext>
                </a:extLst>
              </p:cNvPr>
              <p:cNvSpPr txBox="1"/>
              <p:nvPr/>
            </p:nvSpPr>
            <p:spPr>
              <a:xfrm>
                <a:off x="1779387" y="3772053"/>
                <a:ext cx="192888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/>
                  <a:t>density profiles </a:t>
                </a:r>
              </a:p>
              <a:p>
                <a:pPr algn="ctr"/>
                <a:r>
                  <a:rPr lang="en-GB" sz="1600" dirty="0"/>
                  <a:t>within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200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600" dirty="0"/>
                  <a:t> </a:t>
                </a:r>
                <a:endParaRPr lang="en-DE" sz="1600" dirty="0"/>
              </a:p>
            </p:txBody>
          </p:sp>
        </mc:Choice>
        <mc:Fallback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C34B965-88A0-4B59-870E-A6F08AF49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9387" y="3772053"/>
                <a:ext cx="1928883" cy="584775"/>
              </a:xfrm>
              <a:prstGeom prst="rect">
                <a:avLst/>
              </a:prstGeom>
              <a:blipFill>
                <a:blip r:embed="rId3"/>
                <a:stretch>
                  <a:fillRect l="-316" t="-3125" b="-125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E196D11-FAF9-47C3-94B7-926AF36E8744}"/>
              </a:ext>
            </a:extLst>
          </p:cNvPr>
          <p:cNvSpPr txBox="1"/>
          <p:nvPr/>
        </p:nvSpPr>
        <p:spPr>
          <a:xfrm>
            <a:off x="11185950" y="285156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 red</a:t>
            </a:r>
          </a:p>
          <a:p>
            <a:r>
              <a:rPr lang="en-GB" sz="1400" dirty="0">
                <a:solidFill>
                  <a:srgbClr val="0000FF"/>
                </a:solidFill>
              </a:rPr>
              <a:t> blue</a:t>
            </a:r>
            <a:endParaRPr lang="en-DE" sz="1400" dirty="0">
              <a:solidFill>
                <a:srgbClr val="0000FF"/>
              </a:solidFill>
            </a:endParaRPr>
          </a:p>
        </p:txBody>
      </p:sp>
      <p:sp>
        <p:nvSpPr>
          <p:cNvPr id="23" name="Arrow: Up 22">
            <a:extLst>
              <a:ext uri="{FF2B5EF4-FFF2-40B4-BE49-F238E27FC236}">
                <a16:creationId xmlns:a16="http://schemas.microsoft.com/office/drawing/2014/main" id="{BE489EFB-7123-40FC-9A53-17A3143243A3}"/>
              </a:ext>
            </a:extLst>
          </p:cNvPr>
          <p:cNvSpPr/>
          <p:nvPr/>
        </p:nvSpPr>
        <p:spPr>
          <a:xfrm>
            <a:off x="11157231" y="2900942"/>
            <a:ext cx="139700" cy="166575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8" name="Arrow: Up 57">
            <a:extLst>
              <a:ext uri="{FF2B5EF4-FFF2-40B4-BE49-F238E27FC236}">
                <a16:creationId xmlns:a16="http://schemas.microsoft.com/office/drawing/2014/main" id="{4EDE5177-3268-4C7F-BEB2-9BD8113987C2}"/>
              </a:ext>
            </a:extLst>
          </p:cNvPr>
          <p:cNvSpPr/>
          <p:nvPr/>
        </p:nvSpPr>
        <p:spPr>
          <a:xfrm rot="10800000">
            <a:off x="11157231" y="3145250"/>
            <a:ext cx="139700" cy="166575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2162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206DD-7C2E-42FA-8C3A-4EB6F34F1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Electron bunch leaves momentum imprint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DEF6E-439B-4131-B969-5508D917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91208-6B21-4480-8960-35ADDD1D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7</a:t>
            </a:fld>
            <a:endParaRPr lang="x-none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E37E32A8-ED35-4DCF-9A4C-40A7CB9FA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997" y="1538871"/>
            <a:ext cx="5748185" cy="3055160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1B2D9AE3-430D-421F-B267-60A562DDE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8657" y="1496783"/>
            <a:ext cx="5837649" cy="3102710"/>
          </a:xfrm>
          <a:prstGeom prst="rect">
            <a:avLst/>
          </a:prstGeom>
        </p:spPr>
      </p:pic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70F95D43-CB85-4A28-A3E8-D2BE93F66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744616"/>
            <a:ext cx="10515600" cy="1686290"/>
          </a:xfrm>
        </p:spPr>
        <p:txBody>
          <a:bodyPr/>
          <a:lstStyle/>
          <a:p>
            <a:r>
              <a:rPr lang="en-GB" dirty="0"/>
              <a:t>e- bunch leaves a transverse momentum imprint in the proton bunch</a:t>
            </a:r>
          </a:p>
          <a:p>
            <a:r>
              <a:rPr lang="en-GB" dirty="0"/>
              <a:t>If the momentum imprint is high enough, the radial modulation will follow it, despite the seed wakefields from the density cut</a:t>
            </a:r>
            <a:endParaRPr lang="en-DE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D7236B-2654-4B96-B837-66DC933C4C61}"/>
              </a:ext>
            </a:extLst>
          </p:cNvPr>
          <p:cNvSpPr txBox="1"/>
          <p:nvPr/>
        </p:nvSpPr>
        <p:spPr>
          <a:xfrm>
            <a:off x="1844880" y="1012432"/>
            <a:ext cx="28087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beginning of plasma</a:t>
            </a:r>
            <a:endParaRPr lang="en-DE" sz="25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838F4AD-7078-49CE-8DF1-684E0F7DC065}"/>
              </a:ext>
            </a:extLst>
          </p:cNvPr>
          <p:cNvSpPr txBox="1"/>
          <p:nvPr/>
        </p:nvSpPr>
        <p:spPr>
          <a:xfrm>
            <a:off x="7628305" y="950561"/>
            <a:ext cx="296299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60 cm of propagation</a:t>
            </a:r>
            <a:endParaRPr lang="en-DE" sz="25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11FCE1-E7F6-4A92-B017-CF28F80D8699}"/>
              </a:ext>
            </a:extLst>
          </p:cNvPr>
          <p:cNvSpPr txBox="1"/>
          <p:nvPr/>
        </p:nvSpPr>
        <p:spPr>
          <a:xfrm>
            <a:off x="4553868" y="2257683"/>
            <a:ext cx="1045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momentum</a:t>
            </a:r>
            <a:endParaRPr lang="en-DE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376AC4-9C0C-4388-BE29-476CCBCBA211}"/>
              </a:ext>
            </a:extLst>
          </p:cNvPr>
          <p:cNvSpPr txBox="1"/>
          <p:nvPr/>
        </p:nvSpPr>
        <p:spPr>
          <a:xfrm>
            <a:off x="4202416" y="1634609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fields and density</a:t>
            </a:r>
            <a:endParaRPr lang="en-DE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F53D8A-B93F-499C-AB2C-A7710AEAB8E8}"/>
              </a:ext>
            </a:extLst>
          </p:cNvPr>
          <p:cNvSpPr txBox="1"/>
          <p:nvPr/>
        </p:nvSpPr>
        <p:spPr>
          <a:xfrm>
            <a:off x="10500578" y="2206827"/>
            <a:ext cx="1045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momentum</a:t>
            </a:r>
            <a:endParaRPr lang="en-DE" sz="14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A2EC7-13BB-4A32-A578-4C8931017E55}"/>
              </a:ext>
            </a:extLst>
          </p:cNvPr>
          <p:cNvSpPr txBox="1"/>
          <p:nvPr/>
        </p:nvSpPr>
        <p:spPr>
          <a:xfrm>
            <a:off x="10149126" y="1583753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fields and density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3442175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206DD-7C2E-42FA-8C3A-4EB6F34F1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Phase by the end of the plasma low charge (100 </a:t>
            </a:r>
            <a:r>
              <a:rPr lang="en-GB" sz="3600" dirty="0" err="1"/>
              <a:t>pC</a:t>
            </a:r>
            <a:r>
              <a:rPr lang="en-GB" sz="3600" dirty="0"/>
              <a:t>)</a:t>
            </a:r>
            <a:endParaRPr lang="en-DE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DEF6E-439B-4131-B969-5508D917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91208-6B21-4480-8960-35ADDD1D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8</a:t>
            </a:fld>
            <a:endParaRPr lang="x-none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E37E32A8-ED35-4DCF-9A4C-40A7CB9FA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4795" y="1500167"/>
            <a:ext cx="5674766" cy="3021813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1B2D9AE3-430D-421F-B267-60A562DDE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2441" y="1456016"/>
            <a:ext cx="5771806" cy="3073486"/>
          </a:xfrm>
          <a:prstGeom prst="rect">
            <a:avLst/>
          </a:prstGeom>
        </p:spPr>
      </p:pic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70F95D43-CB85-4A28-A3E8-D2BE93F66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702629"/>
            <a:ext cx="10515600" cy="1728277"/>
          </a:xfrm>
        </p:spPr>
        <p:txBody>
          <a:bodyPr/>
          <a:lstStyle/>
          <a:p>
            <a:r>
              <a:rPr lang="en-GB" dirty="0">
                <a:sym typeface="Wingdings" panose="05000000000000000000" pitchFamily="2" charset="2"/>
              </a:rPr>
              <a:t>Low e- bunch charge  low amplitude wakefields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 not enough momentum is transferred</a:t>
            </a:r>
            <a:r>
              <a:rPr lang="en-GB" dirty="0"/>
              <a:t> to protons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/>
              <a:t> no seeding</a:t>
            </a:r>
            <a:endParaRPr lang="en-D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2BAB1-2922-4CCD-9E7D-1500E7CB1266}"/>
              </a:ext>
            </a:extLst>
          </p:cNvPr>
          <p:cNvSpPr txBox="1"/>
          <p:nvPr/>
        </p:nvSpPr>
        <p:spPr>
          <a:xfrm>
            <a:off x="1844880" y="1012432"/>
            <a:ext cx="28087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beginning of plasma</a:t>
            </a:r>
            <a:endParaRPr lang="en-DE" sz="25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C18C33-2983-4A68-AEE6-F6F9D454180C}"/>
              </a:ext>
            </a:extLst>
          </p:cNvPr>
          <p:cNvSpPr txBox="1"/>
          <p:nvPr/>
        </p:nvSpPr>
        <p:spPr>
          <a:xfrm>
            <a:off x="7992199" y="978962"/>
            <a:ext cx="202331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end of plasma</a:t>
            </a:r>
            <a:endParaRPr lang="en-DE" sz="2500" dirty="0"/>
          </a:p>
        </p:txBody>
      </p:sp>
    </p:spTree>
    <p:extLst>
      <p:ext uri="{BB962C8B-B14F-4D97-AF65-F5344CB8AC3E}">
        <p14:creationId xmlns:p14="http://schemas.microsoft.com/office/powerpoint/2010/main" val="3135335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206DD-7C2E-42FA-8C3A-4EB6F34F1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Phase by the end of the plasma high charge (550 </a:t>
            </a:r>
            <a:r>
              <a:rPr lang="en-GB" sz="3600" dirty="0" err="1"/>
              <a:t>pC</a:t>
            </a:r>
            <a:r>
              <a:rPr lang="en-GB" sz="3600" dirty="0"/>
              <a:t>)</a:t>
            </a:r>
            <a:endParaRPr lang="en-DE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DEF6E-439B-4131-B969-5508D917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Pablo Israel Morales Guzmán | Collaboration Meeting | Electron bunch seeding from inside the proton bunch</a:t>
            </a:r>
            <a:endParaRPr lang="x-non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91208-6B21-4480-8960-35ADDD1D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A922-28AE-46D3-B41A-D5688C0ADA04}" type="slidenum">
              <a:rPr lang="x-none" smtClean="0"/>
              <a:pPr/>
              <a:t>9</a:t>
            </a:fld>
            <a:endParaRPr lang="x-none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E37E32A8-ED35-4DCF-9A4C-40A7CB9FA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0778" y="1542353"/>
            <a:ext cx="5674767" cy="3018975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1B2D9AE3-430D-421F-B267-60A562DDE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11650" y="1496783"/>
            <a:ext cx="5771806" cy="30734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ontent Placeholder 27">
                <a:extLst>
                  <a:ext uri="{FF2B5EF4-FFF2-40B4-BE49-F238E27FC236}">
                    <a16:creationId xmlns:a16="http://schemas.microsoft.com/office/drawing/2014/main" id="{70F95D43-CB85-4A28-A3E8-D2BE93F66F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4730620"/>
                <a:ext cx="10515600" cy="170028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>
                    <a:sym typeface="Wingdings" panose="05000000000000000000" pitchFamily="2" charset="2"/>
                  </a:rPr>
                  <a:t>High e- bunch charge  high amplitude wakefields </a:t>
                </a:r>
              </a:p>
              <a:p>
                <a:pPr lvl="1">
                  <a:buFont typeface="Wingdings" panose="05000000000000000000" pitchFamily="2" charset="2"/>
                  <a:buChar char="à"/>
                </a:pPr>
                <a:r>
                  <a:rPr lang="en-GB" dirty="0">
                    <a:sym typeface="Wingdings" panose="05000000000000000000" pitchFamily="2" charset="2"/>
                  </a:rPr>
                  <a:t> momentum is transferred</a:t>
                </a:r>
                <a:r>
                  <a:rPr lang="en-GB" dirty="0"/>
                  <a:t> to protons, even though electron bunch is quickly expelled from axis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≈80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GB" dirty="0"/>
                  <a:t>)</a:t>
                </a:r>
              </a:p>
              <a:p>
                <a:pPr lvl="1">
                  <a:buFont typeface="Wingdings" panose="05000000000000000000" pitchFamily="2" charset="2"/>
                  <a:buChar char="à"/>
                </a:pPr>
                <a:r>
                  <a:rPr lang="en-GB" dirty="0"/>
                  <a:t> seeding</a:t>
                </a:r>
                <a:endParaRPr lang="en-DE" dirty="0"/>
              </a:p>
            </p:txBody>
          </p:sp>
        </mc:Choice>
        <mc:Fallback>
          <p:sp>
            <p:nvSpPr>
              <p:cNvPr id="28" name="Content Placeholder 27">
                <a:extLst>
                  <a:ext uri="{FF2B5EF4-FFF2-40B4-BE49-F238E27FC236}">
                    <a16:creationId xmlns:a16="http://schemas.microsoft.com/office/drawing/2014/main" id="{70F95D43-CB85-4A28-A3E8-D2BE93F66F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4730620"/>
                <a:ext cx="10515600" cy="1700286"/>
              </a:xfrm>
              <a:blipFill>
                <a:blip r:embed="rId4"/>
                <a:stretch>
                  <a:fillRect l="-986" t="-6810" r="-58" b="-322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BE80C46-AF65-4A6C-A5F8-4C483E01F93D}"/>
              </a:ext>
            </a:extLst>
          </p:cNvPr>
          <p:cNvSpPr txBox="1"/>
          <p:nvPr/>
        </p:nvSpPr>
        <p:spPr>
          <a:xfrm>
            <a:off x="1844880" y="1012432"/>
            <a:ext cx="28087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beginning of plasma</a:t>
            </a:r>
            <a:endParaRPr lang="en-DE" sz="25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55F4DE-4610-4453-9929-2F798CBB8484}"/>
              </a:ext>
            </a:extLst>
          </p:cNvPr>
          <p:cNvSpPr txBox="1"/>
          <p:nvPr/>
        </p:nvSpPr>
        <p:spPr>
          <a:xfrm>
            <a:off x="7992199" y="978962"/>
            <a:ext cx="202331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end of plasma</a:t>
            </a:r>
            <a:endParaRPr lang="en-DE" sz="2500" dirty="0"/>
          </a:p>
        </p:txBody>
      </p:sp>
    </p:spTree>
    <p:extLst>
      <p:ext uri="{BB962C8B-B14F-4D97-AF65-F5344CB8AC3E}">
        <p14:creationId xmlns:p14="http://schemas.microsoft.com/office/powerpoint/2010/main" val="974424942"/>
      </p:ext>
    </p:extLst>
  </p:cSld>
  <p:clrMapOvr>
    <a:masterClrMapping/>
  </p:clrMapOvr>
</p:sld>
</file>

<file path=ppt/theme/theme1.xml><?xml version="1.0" encoding="utf-8"?>
<a:theme xmlns:a="http://schemas.openxmlformats.org/drawingml/2006/main" name="Edda-AWAK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blo_ElectronInjection_Beams" id="{D5EBD347-6D1C-4BBF-8907-645D34634EAE}" vid="{F9D81FD1-7629-4B72-98B4-A3E98E8E86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AWAKE template</Template>
  <TotalTime>42276</TotalTime>
  <Words>766</Words>
  <Application>Microsoft Office PowerPoint</Application>
  <PresentationFormat>Widescreen</PresentationFormat>
  <Paragraphs>121</Paragraphs>
  <Slides>12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Wingdings</vt:lpstr>
      <vt:lpstr>Edda-AWAKE</vt:lpstr>
      <vt:lpstr>Electron Bunch Seeding from Inside the Proton Bunch </vt:lpstr>
      <vt:lpstr>Outline</vt:lpstr>
      <vt:lpstr>Run 2a</vt:lpstr>
      <vt:lpstr>Run 2a</vt:lpstr>
      <vt:lpstr>Electron bunch is expelled from axis early in the plasma</vt:lpstr>
      <vt:lpstr>Transverse momentum</vt:lpstr>
      <vt:lpstr>Electron bunch leaves momentum imprint</vt:lpstr>
      <vt:lpstr>Phase by the end of the plasma low charge (100 pC)</vt:lpstr>
      <vt:lpstr>Phase by the end of the plasma high charge (550 pC)</vt:lpstr>
      <vt:lpstr>Conclusions</vt:lpstr>
      <vt:lpstr>low charge (110 pC) animation</vt:lpstr>
      <vt:lpstr>high charge (550 pC) animation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Density Gradients</dc:title>
  <dc:subject/>
  <dc:creator>pmorales@mpp.mpg.de</dc:creator>
  <cp:keywords/>
  <dc:description/>
  <cp:lastModifiedBy>ga24pov</cp:lastModifiedBy>
  <cp:revision>1654</cp:revision>
  <dcterms:created xsi:type="dcterms:W3CDTF">2020-04-14T13:39:44Z</dcterms:created>
  <dcterms:modified xsi:type="dcterms:W3CDTF">2022-04-13T09:01:42Z</dcterms:modified>
  <cp:category/>
</cp:coreProperties>
</file>