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3" r:id="rId3"/>
    <p:sldId id="279" r:id="rId4"/>
    <p:sldId id="283" r:id="rId5"/>
    <p:sldId id="282" r:id="rId6"/>
    <p:sldId id="280" r:id="rId7"/>
    <p:sldId id="273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374FD6"/>
    <a:srgbClr val="FF6600"/>
    <a:srgbClr val="1155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90" autoAdjust="0"/>
    <p:restoredTop sz="96869" autoAdjust="0"/>
  </p:normalViewPr>
  <p:slideViewPr>
    <p:cSldViewPr snapToGrid="0">
      <p:cViewPr varScale="1">
        <p:scale>
          <a:sx n="132" d="100"/>
          <a:sy n="132" d="100"/>
        </p:scale>
        <p:origin x="150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A31BF-98CD-4C09-9488-FB7977948782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EB56C-C91B-47F4-8886-3675B8850A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312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A7F29-C53C-4AC3-9EC8-D08C3D288B9D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BA17A-1D4A-43ED-A792-27144CD66A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44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957C-3433-42F2-B943-58A063D3265D}" type="datetime1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00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2B7-E018-47D2-A99D-B30403F4F4EF}" type="datetime1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47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2A5-7DA7-4FA2-A0C0-85EC36CAA292}" type="datetime1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08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E64F-2875-4F33-B882-C434102DCD08}" type="datetime1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489A6500-CE48-4449-804B-1955377DDBA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830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D05F1-01B8-444E-8E31-1C3E625D4ECA}" type="datetime1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44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6B39-5C64-489C-9C22-D4F32F8EB2F5}" type="datetime1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25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5EC49-CAD0-49D4-8683-AFA891063DD3}" type="datetime1">
              <a:rPr lang="en-GB" smtClean="0"/>
              <a:t>13/04/2022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194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0E14-075B-431B-B3DC-5FFDAD025725}" type="datetime1">
              <a:rPr lang="en-GB" smtClean="0"/>
              <a:t>13/04/2022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32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9FDE-6A07-4C55-B334-A2A8B0FEDEB6}" type="datetime1">
              <a:rPr lang="en-GB" smtClean="0"/>
              <a:t>13/04/2022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72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94D8-270A-4DC5-9AB3-156D82B431FC}" type="datetime1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79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9E40-0A3B-4984-A06D-2FA2B9E3738F}" type="datetime1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2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9BE9B-DD86-44E4-BDFD-42558DA2FD2E}" type="datetime1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77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-heraeus-stiftung.de/veranstaltungen/science-and-applications-of-plasma-based-accelerators/main/%20-%20abstract%20deadline%20=%2013th%20March%20(poster%20presentation%20mandatory)" TargetMode="External"/><Relationship Id="rId2" Type="http://schemas.openxmlformats.org/officeDocument/2006/relationships/hyperlink" Target="https://www.eclipsemeeting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cops2022.org/Topics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702123" cy="8379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Status of the Helicon Plasma Source (HPS) R&amp;D activities</a:t>
            </a:r>
            <a:endParaRPr lang="en-GB" sz="24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1201" y="5545984"/>
            <a:ext cx="11471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A. Sublet, on behalf of the HPS team</a:t>
            </a:r>
          </a:p>
          <a:p>
            <a:endParaRPr lang="en-GB" sz="12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AWAKE Collaboration meeting 13</a:t>
            </a:r>
            <a:r>
              <a:rPr lang="en-GB" sz="12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GB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April 2022</a:t>
            </a:r>
            <a:endParaRPr lang="en-GB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6" y="1205338"/>
            <a:ext cx="5699909" cy="3211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7" r="3964" b="18519"/>
          <a:stretch/>
        </p:blipFill>
        <p:spPr>
          <a:xfrm rot="10800000">
            <a:off x="5873213" y="1205338"/>
            <a:ext cx="6257216" cy="3211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546" y="4609667"/>
            <a:ext cx="2360962" cy="17707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366" y="4364036"/>
            <a:ext cx="2993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Thomson scattering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873213" y="4364036"/>
            <a:ext cx="2993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CO2 interferometer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672361" y="6385428"/>
            <a:ext cx="2453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MW cut-off frequency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16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Updates since last collaboration meeting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201" y="1043126"/>
            <a:ext cx="115276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CERN lab:</a:t>
            </a:r>
          </a:p>
          <a:p>
            <a:pPr>
              <a:lnSpc>
                <a:spcPct val="150000"/>
              </a:lnSpc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Thomson scattering (TS) and CO2 interferometer (IF) campaigns in October 2021, November 2021 and March 2022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With focus on diagnostic benchmarking (TS and IF) and trying to reach AWAKE nominal density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Compare different type of antennas and get a first idea of axial density homogeneity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Technical campaign for RF-related topics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Preparation of LIF setup</a:t>
            </a:r>
          </a:p>
          <a:p>
            <a:pPr>
              <a:lnSpc>
                <a:spcPct val="150000"/>
              </a:lnSpc>
            </a:pPr>
            <a:endParaRPr lang="en-GB" sz="1600" dirty="0" smtClean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EPFL: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Focus on diagnostics preparation/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peration and RF simulations</a:t>
            </a:r>
          </a:p>
          <a:p>
            <a:pPr>
              <a:lnSpc>
                <a:spcPct val="150000"/>
              </a:lnSpc>
            </a:pPr>
            <a:endParaRPr lang="en-GB" sz="1600" dirty="0" smtClean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Univ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Wisconsin: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Finalization of MAP setup, preparation of LIF and RF simulations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endParaRPr lang="en-GB" sz="1600" dirty="0" smtClean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IPP-Greifswald/MPP-Munich: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IF campaigns and MW cut-of frequency test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0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Outcomes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TS antenna comparison and B-field scan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3</a:t>
            </a:fld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2142" y="4695434"/>
            <a:ext cx="6833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At low power, peak density is comparable for both antennas ~ 2x10</a:t>
            </a:r>
            <a:r>
              <a:rPr lang="en-GB" sz="1600" baseline="30000" dirty="0" smtClean="0"/>
              <a:t>20</a:t>
            </a:r>
            <a:r>
              <a:rPr lang="en-GB" sz="1600" dirty="0" smtClean="0"/>
              <a:t> m</a:t>
            </a:r>
            <a:r>
              <a:rPr lang="en-GB" sz="1600" baseline="30000" dirty="0" smtClean="0"/>
              <a:t>-3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However the dynamic of the plasma is quite different: max at 150 or 350 us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Helical antenna limited in power to 4 kW before arcing threshold!</a:t>
            </a:r>
            <a:endParaRPr lang="en-GB" sz="16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331201" y="1399649"/>
            <a:ext cx="5387427" cy="3151073"/>
            <a:chOff x="331201" y="1573820"/>
            <a:chExt cx="5387427" cy="3151073"/>
          </a:xfrm>
        </p:grpSpPr>
        <p:grpSp>
          <p:nvGrpSpPr>
            <p:cNvPr id="16" name="Group 15"/>
            <p:cNvGrpSpPr/>
            <p:nvPr/>
          </p:nvGrpSpPr>
          <p:grpSpPr>
            <a:xfrm>
              <a:off x="331201" y="1573820"/>
              <a:ext cx="5387427" cy="3151073"/>
              <a:chOff x="323944" y="2459192"/>
              <a:chExt cx="6118634" cy="3578751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3944" y="2568047"/>
                <a:ext cx="6118634" cy="3469896"/>
              </a:xfrm>
              <a:prstGeom prst="rect">
                <a:avLst/>
              </a:prstGeom>
            </p:spPr>
          </p:pic>
          <p:cxnSp>
            <p:nvCxnSpPr>
              <p:cNvPr id="8" name="Straight Connector 7"/>
              <p:cNvCxnSpPr/>
              <p:nvPr/>
            </p:nvCxnSpPr>
            <p:spPr>
              <a:xfrm>
                <a:off x="1727200" y="3463627"/>
                <a:ext cx="0" cy="2061029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750457" y="3456370"/>
                <a:ext cx="0" cy="2061029"/>
              </a:xfrm>
              <a:prstGeom prst="line">
                <a:avLst/>
              </a:prstGeom>
              <a:ln w="19050">
                <a:solidFill>
                  <a:srgbClr val="374FD6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524002" y="2459192"/>
                <a:ext cx="4918575" cy="34955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 evolution of density with </a:t>
                </a:r>
                <a:r>
                  <a:rPr lang="en-GB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helical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GB" sz="1400" b="1" dirty="0" smtClean="0">
                    <a:solidFill>
                      <a:srgbClr val="374FD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ring</a:t>
                </a:r>
                <a:r>
                  <a:rPr lang="en-GB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antennas</a:t>
                </a:r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2213733" y="4248818"/>
              <a:ext cx="56605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00" b="1" dirty="0" smtClean="0">
                  <a:solidFill>
                    <a:srgbClr val="374FD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350</a:t>
              </a:r>
              <a:endParaRPr lang="en-GB" sz="1300" b="1" dirty="0">
                <a:solidFill>
                  <a:srgbClr val="374FD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83732" y="4248818"/>
              <a:ext cx="56605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150</a:t>
              </a:r>
              <a:endParaRPr lang="en-GB" sz="13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558" y="2876960"/>
            <a:ext cx="2229309" cy="570562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6916057" y="1495495"/>
            <a:ext cx="4873845" cy="3089546"/>
            <a:chOff x="6775272" y="1635347"/>
            <a:chExt cx="4873845" cy="308954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75272" y="1635347"/>
              <a:ext cx="4873845" cy="308954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06814" y="2131555"/>
              <a:ext cx="2396305" cy="479261"/>
            </a:xfrm>
            <a:prstGeom prst="rect">
              <a:avLst/>
            </a:prstGeom>
          </p:spPr>
        </p:pic>
      </p:grpSp>
      <p:sp>
        <p:nvSpPr>
          <p:cNvPr id="28" name="TextBox 27"/>
          <p:cNvSpPr txBox="1"/>
          <p:nvPr/>
        </p:nvSpPr>
        <p:spPr>
          <a:xfrm>
            <a:off x="7184571" y="4695434"/>
            <a:ext cx="4956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Helicon wave dispersion relation is verified</a:t>
            </a:r>
            <a:endParaRPr lang="en-GB" sz="1600" baseline="300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Saturation close to the lower hybrid frequency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Low density maximum </a:t>
            </a:r>
            <a:r>
              <a:rPr lang="en-GB" sz="1600" dirty="0" smtClean="0">
                <a:sym typeface="Wingdings" panose="05000000000000000000" pitchFamily="2" charset="2"/>
              </a:rPr>
              <a:t> limitation of ring antenna?</a:t>
            </a:r>
            <a:endParaRPr lang="en-GB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9114971" y="1474841"/>
            <a:ext cx="155302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374FD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antennas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05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679370" cy="591008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Outcomes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antenna comparison: RF modelling 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(courtesy P. </a:t>
            </a:r>
            <a:r>
              <a:rPr lang="en-GB" sz="1200" dirty="0" err="1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Guittiennne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– EPFL/SPC)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4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7" y="1339334"/>
            <a:ext cx="5932379" cy="33793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450" y="1339334"/>
            <a:ext cx="6072550" cy="33793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48800" y="1154668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-25000" dirty="0" smtClean="0">
                <a:solidFill>
                  <a:schemeClr val="accent1"/>
                </a:solidFill>
              </a:rPr>
              <a:t>0</a:t>
            </a:r>
            <a:r>
              <a:rPr lang="en-GB" dirty="0" smtClean="0">
                <a:solidFill>
                  <a:schemeClr val="accent1"/>
                </a:solidFill>
              </a:rPr>
              <a:t> = 106 </a:t>
            </a:r>
            <a:r>
              <a:rPr lang="en-GB" dirty="0" err="1" smtClean="0">
                <a:solidFill>
                  <a:schemeClr val="accent1"/>
                </a:solidFill>
              </a:rPr>
              <a:t>mT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564915" y="1531257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323772" y="1161925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-25000" dirty="0" smtClean="0">
                <a:solidFill>
                  <a:schemeClr val="accent1"/>
                </a:solidFill>
              </a:rPr>
              <a:t>0</a:t>
            </a:r>
            <a:r>
              <a:rPr lang="en-GB" dirty="0" smtClean="0">
                <a:solidFill>
                  <a:schemeClr val="accent1"/>
                </a:solidFill>
              </a:rPr>
              <a:t> = 106 </a:t>
            </a:r>
            <a:r>
              <a:rPr lang="en-GB" dirty="0" err="1" smtClean="0">
                <a:solidFill>
                  <a:schemeClr val="accent1"/>
                </a:solidFill>
              </a:rPr>
              <a:t>mT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3439887" y="1538514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4213808" y="5076264"/>
            <a:ext cx="3085346" cy="1730936"/>
            <a:chOff x="3829179" y="4698000"/>
            <a:chExt cx="3850141" cy="2160000"/>
          </a:xfrm>
        </p:grpSpPr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29179" y="4698000"/>
              <a:ext cx="3850141" cy="2160000"/>
            </a:xfrm>
            <a:prstGeom prst="rect">
              <a:avLst/>
            </a:prstGeom>
          </p:spPr>
        </p:pic>
        <p:cxnSp>
          <p:nvCxnSpPr>
            <p:cNvPr id="64" name="Straight Connector 63"/>
            <p:cNvCxnSpPr/>
            <p:nvPr/>
          </p:nvCxnSpPr>
          <p:spPr>
            <a:xfrm flipH="1">
              <a:off x="4462089" y="4843872"/>
              <a:ext cx="1333725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4038139" y="4805412"/>
              <a:ext cx="1282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2,5 10</a:t>
              </a:r>
              <a:r>
                <a:rPr lang="en-US" b="1" baseline="30000" dirty="0" smtClean="0"/>
                <a:t>20</a:t>
              </a:r>
              <a:r>
                <a:rPr lang="en-US" b="1" dirty="0" smtClean="0"/>
                <a:t> m</a:t>
              </a:r>
              <a:r>
                <a:rPr lang="en-US" b="1" baseline="30000" dirty="0" smtClean="0"/>
                <a:t>-3</a:t>
              </a:r>
              <a:endParaRPr lang="en-US" b="1" baseline="30000" dirty="0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1800351" y="5513451"/>
            <a:ext cx="2724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Considering a parabolic density profile: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0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585028" cy="591008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Outcomes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IF </a:t>
            </a:r>
            <a:r>
              <a:rPr lang="en-GB" sz="3600" u="sng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radial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and “</a:t>
            </a:r>
            <a:r>
              <a:rPr lang="en-GB" sz="3600" u="sng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axial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” profiles with </a:t>
            </a:r>
            <a:r>
              <a:rPr lang="en-GB" sz="3600" b="1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helical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antennas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5</a:t>
            </a:fld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959600" y="4460473"/>
            <a:ext cx="49566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Axial profile by moving the </a:t>
            </a:r>
            <a:r>
              <a:rPr lang="en-GB" sz="1600" dirty="0" smtClean="0"/>
              <a:t>antenna (7 cm span) </a:t>
            </a:r>
            <a:r>
              <a:rPr lang="en-GB" sz="1600" dirty="0" smtClean="0"/>
              <a:t>in a non-uniform B-field and static diagnostic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/>
              <a:t>Less </a:t>
            </a:r>
            <a:r>
              <a:rPr lang="en-GB" sz="1600" dirty="0"/>
              <a:t>than 10% variation (assuming no profile change</a:t>
            </a:r>
            <a:r>
              <a:rPr lang="en-GB" sz="1600" dirty="0" smtClean="0"/>
              <a:t>!)</a:t>
            </a:r>
          </a:p>
          <a:p>
            <a:pPr>
              <a:lnSpc>
                <a:spcPct val="150000"/>
              </a:lnSpc>
            </a:pPr>
            <a:endParaRPr lang="en-GB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772" y="2751639"/>
            <a:ext cx="5669771" cy="1379340"/>
          </a:xfrm>
          <a:prstGeom prst="rect">
            <a:avLst/>
          </a:prstGeom>
        </p:spPr>
      </p:pic>
      <p:grpSp>
        <p:nvGrpSpPr>
          <p:cNvPr id="64" name="Group 63"/>
          <p:cNvGrpSpPr/>
          <p:nvPr/>
        </p:nvGrpSpPr>
        <p:grpSpPr>
          <a:xfrm>
            <a:off x="-61980" y="1693878"/>
            <a:ext cx="6185695" cy="2953523"/>
            <a:chOff x="55448" y="1930399"/>
            <a:chExt cx="6185695" cy="295352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t="48678"/>
            <a:stretch/>
          </p:blipFill>
          <p:spPr>
            <a:xfrm>
              <a:off x="55448" y="2177277"/>
              <a:ext cx="6185695" cy="270664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23824" y="1930399"/>
              <a:ext cx="3048941" cy="246878"/>
            </a:xfrm>
            <a:prstGeom prst="rect">
              <a:avLst/>
            </a:prstGeom>
          </p:spPr>
        </p:pic>
      </p:grpSp>
      <p:cxnSp>
        <p:nvCxnSpPr>
          <p:cNvPr id="15" name="Straight Arrow Connector 14"/>
          <p:cNvCxnSpPr/>
          <p:nvPr/>
        </p:nvCxnSpPr>
        <p:spPr>
          <a:xfrm flipH="1">
            <a:off x="3381830" y="721580"/>
            <a:ext cx="624113" cy="795163"/>
          </a:xfrm>
          <a:prstGeom prst="straightConnector1">
            <a:avLst/>
          </a:prstGeom>
          <a:ln w="19050">
            <a:solidFill>
              <a:srgbClr val="2F55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862772" y="721580"/>
            <a:ext cx="2446657" cy="1596248"/>
          </a:xfrm>
          <a:prstGeom prst="straightConnector1">
            <a:avLst/>
          </a:prstGeom>
          <a:ln w="19050">
            <a:solidFill>
              <a:srgbClr val="2F55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66914" y="4809916"/>
            <a:ext cx="655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Profile </a:t>
            </a:r>
            <a:r>
              <a:rPr lang="en-GB" sz="1600" dirty="0"/>
              <a:t>identical to 2018 measurements </a:t>
            </a:r>
            <a:r>
              <a:rPr lang="en-GB" sz="1600" dirty="0" smtClean="0"/>
              <a:t>in Greifswald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P</a:t>
            </a:r>
            <a:r>
              <a:rPr lang="en-GB" sz="1600" dirty="0" smtClean="0"/>
              <a:t>arabolic </a:t>
            </a:r>
            <a:r>
              <a:rPr lang="en-GB" sz="1600" dirty="0"/>
              <a:t>shape of line-integrated </a:t>
            </a:r>
            <a:r>
              <a:rPr lang="en-GB" sz="1600" dirty="0" smtClean="0"/>
              <a:t>density </a:t>
            </a:r>
            <a:r>
              <a:rPr lang="en-GB" sz="1600" dirty="0" smtClean="0">
                <a:sym typeface="Wingdings" panose="05000000000000000000" pitchFamily="2" charset="2"/>
              </a:rPr>
              <a:t></a:t>
            </a:r>
            <a:r>
              <a:rPr lang="en-GB" sz="1600" dirty="0" smtClean="0"/>
              <a:t> </a:t>
            </a:r>
            <a:r>
              <a:rPr lang="en-GB" sz="1600" dirty="0"/>
              <a:t>credible inversion of </a:t>
            </a:r>
            <a:r>
              <a:rPr lang="en-GB" sz="1600" dirty="0" smtClean="0"/>
              <a:t>profile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/>
              <a:t>BUT: peak </a:t>
            </a:r>
            <a:r>
              <a:rPr lang="en-GB" sz="1600" dirty="0"/>
              <a:t>local density </a:t>
            </a:r>
            <a:r>
              <a:rPr lang="en-GB" sz="1600" dirty="0" smtClean="0"/>
              <a:t>2.5-3x10</a:t>
            </a:r>
            <a:r>
              <a:rPr lang="en-GB" sz="1600" baseline="30000" dirty="0" smtClean="0"/>
              <a:t>20</a:t>
            </a:r>
            <a:r>
              <a:rPr lang="en-GB" sz="1600" dirty="0" smtClean="0"/>
              <a:t> m</a:t>
            </a:r>
            <a:r>
              <a:rPr lang="en-GB" sz="1600" baseline="30000" dirty="0" smtClean="0"/>
              <a:t>-3</a:t>
            </a:r>
            <a:r>
              <a:rPr lang="en-GB" sz="1600" dirty="0" smtClean="0"/>
              <a:t> significantly lower </a:t>
            </a:r>
            <a:r>
              <a:rPr lang="en-GB" sz="1600" dirty="0"/>
              <a:t>than expected for 6 kW input </a:t>
            </a:r>
            <a:r>
              <a:rPr lang="en-GB" sz="1600" dirty="0" smtClean="0"/>
              <a:t>power (5x10</a:t>
            </a:r>
            <a:r>
              <a:rPr lang="en-GB" sz="1600" baseline="30000" dirty="0" smtClean="0"/>
              <a:t>20</a:t>
            </a:r>
            <a:r>
              <a:rPr lang="en-GB" sz="1600" dirty="0" smtClean="0"/>
              <a:t> m</a:t>
            </a:r>
            <a:r>
              <a:rPr lang="en-GB" sz="1600" baseline="30000" dirty="0" smtClean="0"/>
              <a:t>-3</a:t>
            </a:r>
            <a:r>
              <a:rPr lang="en-GB" sz="1600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 smtClean="0"/>
              <a:t>AND arcing on antennas! </a:t>
            </a:r>
            <a:r>
              <a:rPr lang="en-GB" sz="1600" i="1" dirty="0" smtClean="0"/>
              <a:t>Work in progress...</a:t>
            </a:r>
          </a:p>
        </p:txBody>
      </p:sp>
    </p:spTree>
    <p:extLst>
      <p:ext uri="{BB962C8B-B14F-4D97-AF65-F5344CB8AC3E}">
        <p14:creationId xmlns:p14="http://schemas.microsoft.com/office/powerpoint/2010/main" val="116589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Outcomes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MAP/LIF/RF modelling 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(courtesy O. Schmitz – Univ. </a:t>
            </a:r>
            <a:r>
              <a:rPr lang="en-GB" sz="1200" dirty="0" err="1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Wisonsin</a:t>
            </a:r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)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6</a:t>
            </a:fld>
            <a:endParaRPr lang="en-GB" dirty="0"/>
          </a:p>
        </p:txBody>
      </p:sp>
      <p:sp>
        <p:nvSpPr>
          <p:cNvPr id="9" name="Textfeld 26">
            <a:extLst>
              <a:ext uri="{FF2B5EF4-FFF2-40B4-BE49-F238E27FC236}">
                <a16:creationId xmlns:a16="http://schemas.microsoft.com/office/drawing/2014/main" id="{E13C8AF9-2381-3E4F-B4ED-FDFBC68F0B60}"/>
              </a:ext>
            </a:extLst>
          </p:cNvPr>
          <p:cNvSpPr txBox="1"/>
          <p:nvPr/>
        </p:nvSpPr>
        <p:spPr>
          <a:xfrm>
            <a:off x="128002" y="5103674"/>
            <a:ext cx="44004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Plasma dimensions: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long tube, 5.1 cm diameter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Magnetic field: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~ 50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RF power: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3x10 kW at 13.56 MHz (final stage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currently 1 antenna in CW operation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Diagnostics: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passive spectroscopy, interferometer, LIF, RF comp. Langmuir probe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9140081" y="1223565"/>
            <a:ext cx="2162675" cy="3521372"/>
            <a:chOff x="9140081" y="1223565"/>
            <a:chExt cx="2162675" cy="3521372"/>
          </a:xfrm>
        </p:grpSpPr>
        <p:pic>
          <p:nvPicPr>
            <p:cNvPr id="15" name="Picture 14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6002C285-70D0-6247-A783-3B07A04A6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56002" y="1615856"/>
              <a:ext cx="1898770" cy="1381144"/>
            </a:xfrm>
            <a:prstGeom prst="rect">
              <a:avLst/>
            </a:prstGeom>
          </p:spPr>
        </p:pic>
        <p:pic>
          <p:nvPicPr>
            <p:cNvPr id="16" name="Picture 15" descr="Chart, bar chart&#10;&#10;Description automatically generated">
              <a:extLst>
                <a:ext uri="{FF2B5EF4-FFF2-40B4-BE49-F238E27FC236}">
                  <a16:creationId xmlns:a16="http://schemas.microsoft.com/office/drawing/2014/main" id="{B43FEE4E-ED46-0043-ACA6-9B6EFB067D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433" t="-3095" r="7876" b="-1"/>
            <a:stretch/>
          </p:blipFill>
          <p:spPr>
            <a:xfrm>
              <a:off x="9156002" y="3042918"/>
              <a:ext cx="2146754" cy="1702019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9140081" y="1223565"/>
              <a:ext cx="19146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narrow k-antenna </a:t>
              </a:r>
            </a:p>
          </p:txBody>
        </p:sp>
      </p:grpSp>
      <p:sp>
        <p:nvSpPr>
          <p:cNvPr id="18" name="Rectangle 17"/>
          <p:cNvSpPr/>
          <p:nvPr/>
        </p:nvSpPr>
        <p:spPr>
          <a:xfrm>
            <a:off x="8738636" y="5160515"/>
            <a:ext cx="33445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Analytical decomposition of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half helical antenna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/>
                <a:cs typeface="Arial"/>
                <a:sym typeface="Wingdings" panose="05000000000000000000" pitchFamily="2" charset="2"/>
              </a:rPr>
              <a:t>into azimuthal </a:t>
            </a:r>
            <a:r>
              <a:rPr lang="en-US" sz="1200" dirty="0" smtClean="0">
                <a:latin typeface="Arial"/>
                <a:cs typeface="Arial"/>
                <a:sym typeface="Wingdings" panose="05000000000000000000" pitchFamily="2" charset="2"/>
              </a:rPr>
              <a:t>modes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  <a:sym typeface="Wingdings" panose="05000000000000000000" pitchFamily="2" charset="2"/>
              </a:rPr>
              <a:t>Allowed description by 2D axisymmetric equation for each azimuthal mode number </a:t>
            </a:r>
            <a:r>
              <a:rPr lang="en-US" sz="1200" i="1" dirty="0" smtClean="0">
                <a:latin typeface="Arial"/>
                <a:cs typeface="Arial"/>
                <a:sym typeface="Wingdings" panose="05000000000000000000" pitchFamily="2" charset="2"/>
              </a:rPr>
              <a:t>m</a:t>
            </a:r>
          </a:p>
          <a:p>
            <a:pPr algn="just"/>
            <a:r>
              <a:rPr lang="en-US" sz="1200" dirty="0" smtClean="0">
                <a:latin typeface="Arial"/>
                <a:cs typeface="Arial"/>
                <a:sym typeface="Wingdings" panose="05000000000000000000" pitchFamily="2" charset="2"/>
              </a:rPr>
              <a:t> 3 antennas produced to be tested at CERN</a:t>
            </a:r>
            <a:endParaRPr lang="en-US" sz="1200" dirty="0">
              <a:latin typeface="Arial"/>
              <a:cs typeface="Arial"/>
              <a:sym typeface="Wingdings" panose="05000000000000000000" pitchFamily="2" charset="2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165376" y="1127843"/>
            <a:ext cx="4410341" cy="2805154"/>
            <a:chOff x="4208919" y="1785493"/>
            <a:chExt cx="4410341" cy="2805154"/>
          </a:xfrm>
        </p:grpSpPr>
        <p:pic>
          <p:nvPicPr>
            <p:cNvPr id="21" name="Content Placeholder 5" descr="Screen Clipping">
              <a:extLst>
                <a:ext uri="{FF2B5EF4-FFF2-40B4-BE49-F238E27FC236}">
                  <a16:creationId xmlns:a16="http://schemas.microsoft.com/office/drawing/2014/main" id="{944BDCB3-F925-5143-8B02-8CCB736A4D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42" t="14447"/>
            <a:stretch/>
          </p:blipFill>
          <p:spPr>
            <a:xfrm rot="16200000">
              <a:off x="5546498" y="1395599"/>
              <a:ext cx="2682868" cy="346265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00EADE7-F81C-DD48-9831-04EFE5ED0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7639" y="3335484"/>
              <a:ext cx="2157651" cy="1255163"/>
            </a:xfrm>
            <a:prstGeom prst="rect">
              <a:avLst/>
            </a:prstGeom>
          </p:spPr>
        </p:pic>
        <p:sp>
          <p:nvSpPr>
            <p:cNvPr id="23" name="Textfeld 15">
              <a:extLst>
                <a:ext uri="{FF2B5EF4-FFF2-40B4-BE49-F238E27FC236}">
                  <a16:creationId xmlns:a16="http://schemas.microsoft.com/office/drawing/2014/main" id="{DB05377E-57EB-1744-A9A8-467E29A70024}"/>
                </a:ext>
              </a:extLst>
            </p:cNvPr>
            <p:cNvSpPr txBox="1"/>
            <p:nvPr/>
          </p:nvSpPr>
          <p:spPr>
            <a:xfrm>
              <a:off x="4208919" y="2957971"/>
              <a:ext cx="16294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/>
                  <a:cs typeface="Arial"/>
                </a:rPr>
                <a:t>[</a:t>
              </a:r>
              <a:r>
                <a:rPr lang="en-US" sz="800" b="1" dirty="0">
                  <a:latin typeface="Arial"/>
                  <a:cs typeface="Arial"/>
                </a:rPr>
                <a:t>M. </a:t>
              </a:r>
              <a:r>
                <a:rPr lang="en-US" sz="800" b="1" dirty="0" err="1">
                  <a:latin typeface="Arial"/>
                  <a:cs typeface="Arial"/>
                </a:rPr>
                <a:t>Zepp</a:t>
              </a:r>
              <a:r>
                <a:rPr lang="en-US" sz="800" dirty="0">
                  <a:latin typeface="Arial"/>
                  <a:cs typeface="Arial"/>
                </a:rPr>
                <a:t>, Preliminary defense thesis, UW Madison, 2022]</a:t>
              </a:r>
              <a:endParaRPr lang="en-US" sz="800" baseline="-25000" dirty="0">
                <a:latin typeface="Arial"/>
                <a:cs typeface="Arial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61949" y="850359"/>
            <a:ext cx="3578308" cy="4215223"/>
            <a:chOff x="261949" y="850359"/>
            <a:chExt cx="3578308" cy="4215223"/>
          </a:xfrm>
        </p:grpSpPr>
        <p:grpSp>
          <p:nvGrpSpPr>
            <p:cNvPr id="20" name="Group 19"/>
            <p:cNvGrpSpPr/>
            <p:nvPr/>
          </p:nvGrpSpPr>
          <p:grpSpPr>
            <a:xfrm>
              <a:off x="261949" y="850359"/>
              <a:ext cx="3578308" cy="4215223"/>
              <a:chOff x="384628" y="957703"/>
              <a:chExt cx="3578308" cy="4215223"/>
            </a:xfrm>
          </p:grpSpPr>
          <p:pic>
            <p:nvPicPr>
              <p:cNvPr id="5" name="Picture 4" descr="A picture containing text, indoor&#10;&#10;Description automatically generated">
                <a:extLst>
                  <a:ext uri="{FF2B5EF4-FFF2-40B4-BE49-F238E27FC236}">
                    <a16:creationId xmlns:a16="http://schemas.microsoft.com/office/drawing/2014/main" id="{DF202D23-4B31-2345-9B43-5FEC488C1A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4628" y="957703"/>
                <a:ext cx="3578308" cy="4215223"/>
              </a:xfrm>
              <a:prstGeom prst="rect">
                <a:avLst/>
              </a:prstGeom>
            </p:spPr>
          </p:pic>
          <p:grpSp>
            <p:nvGrpSpPr>
              <p:cNvPr id="19" name="Group 18"/>
              <p:cNvGrpSpPr/>
              <p:nvPr/>
            </p:nvGrpSpPr>
            <p:grpSpPr>
              <a:xfrm>
                <a:off x="1840560" y="4014057"/>
                <a:ext cx="2122376" cy="1092427"/>
                <a:chOff x="1840560" y="4014057"/>
                <a:chExt cx="2122376" cy="1092427"/>
              </a:xfrm>
            </p:grpSpPr>
            <p:pic>
              <p:nvPicPr>
                <p:cNvPr id="11" name="Picture 10" descr="A close-up of a light&#10;&#10;Description automatically generated with low confidence">
                  <a:extLst>
                    <a:ext uri="{FF2B5EF4-FFF2-40B4-BE49-F238E27FC236}">
                      <a16:creationId xmlns:a16="http://schemas.microsoft.com/office/drawing/2014/main" id="{B31A36D1-A1C2-BF41-A803-CD8B57F0FF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10987" t="25837" r="498" b="23513"/>
                <a:stretch/>
              </p:blipFill>
              <p:spPr>
                <a:xfrm>
                  <a:off x="1944732" y="4383389"/>
                  <a:ext cx="1895525" cy="723095"/>
                </a:xfrm>
                <a:prstGeom prst="rect">
                  <a:avLst/>
                </a:prstGeom>
              </p:spPr>
            </p:pic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B797CF2-114C-0B49-B56F-8F57D509ABDA}"/>
                    </a:ext>
                  </a:extLst>
                </p:cNvPr>
                <p:cNvSpPr txBox="1"/>
                <p:nvPr/>
              </p:nvSpPr>
              <p:spPr>
                <a:xfrm>
                  <a:off x="1840560" y="4014057"/>
                  <a:ext cx="21223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bg1"/>
                      </a:solidFill>
                    </a:rPr>
                    <a:t>1 kW</a:t>
                  </a:r>
                  <a:r>
                    <a:rPr lang="en-US" dirty="0">
                      <a:solidFill>
                        <a:schemeClr val="bg1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chemeClr val="bg1"/>
                      </a:solidFill>
                    </a:rPr>
                    <a:t>helicon plasma</a:t>
                  </a:r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513FB9F-5197-1D42-9F3C-594C260D9163}"/>
                </a:ext>
              </a:extLst>
            </p:cNvPr>
            <p:cNvSpPr txBox="1"/>
            <p:nvPr/>
          </p:nvSpPr>
          <p:spPr>
            <a:xfrm>
              <a:off x="3299009" y="4807629"/>
              <a:ext cx="4603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600" b="0" i="0" u="none" strike="noStrike" baseline="0" dirty="0">
                  <a:solidFill>
                    <a:schemeClr val="bg1"/>
                  </a:solidFill>
                  <a:latin typeface="LMRoman10-Regular"/>
                </a:rPr>
                <a:t>F. </a:t>
              </a:r>
              <a:r>
                <a:rPr lang="en-US" sz="600" b="0" i="0" u="none" strike="noStrike" baseline="0" dirty="0" err="1">
                  <a:solidFill>
                    <a:schemeClr val="bg1"/>
                  </a:solidFill>
                  <a:latin typeface="LMRoman10-Regular"/>
                </a:rPr>
                <a:t>Siddiki</a:t>
              </a:r>
              <a:endParaRPr lang="en-US" sz="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Textfeld 15">
            <a:extLst>
              <a:ext uri="{FF2B5EF4-FFF2-40B4-BE49-F238E27FC236}">
                <a16:creationId xmlns:a16="http://schemas.microsoft.com/office/drawing/2014/main" id="{01CBD9A5-D40E-FE45-B0DE-B02297187091}"/>
              </a:ext>
            </a:extLst>
          </p:cNvPr>
          <p:cNvSpPr txBox="1"/>
          <p:nvPr/>
        </p:nvSpPr>
        <p:spPr>
          <a:xfrm>
            <a:off x="9293643" y="4744937"/>
            <a:ext cx="1438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[</a:t>
            </a:r>
            <a:r>
              <a:rPr lang="en-US" sz="800" b="1" dirty="0">
                <a:latin typeface="Arial"/>
                <a:cs typeface="Arial"/>
              </a:rPr>
              <a:t>M. </a:t>
            </a:r>
            <a:r>
              <a:rPr lang="en-US" sz="800" b="1" dirty="0" err="1">
                <a:latin typeface="Arial"/>
                <a:cs typeface="Arial"/>
              </a:rPr>
              <a:t>Granetzny</a:t>
            </a:r>
            <a:r>
              <a:rPr lang="en-US" sz="800" dirty="0">
                <a:latin typeface="Arial"/>
                <a:cs typeface="Arial"/>
              </a:rPr>
              <a:t>, Preliminary Defense, 2022]</a:t>
            </a:r>
            <a:endParaRPr lang="en-US" sz="800" baseline="-25000" dirty="0">
              <a:latin typeface="Arial"/>
              <a:cs typeface="Arial"/>
            </a:endParaRPr>
          </a:p>
        </p:txBody>
      </p:sp>
      <p:sp>
        <p:nvSpPr>
          <p:cNvPr id="28" name="Textfeld 26">
            <a:extLst>
              <a:ext uri="{FF2B5EF4-FFF2-40B4-BE49-F238E27FC236}">
                <a16:creationId xmlns:a16="http://schemas.microsoft.com/office/drawing/2014/main" id="{85036E73-92A1-D549-841E-ADF8D5DA0EB7}"/>
              </a:ext>
            </a:extLst>
          </p:cNvPr>
          <p:cNvSpPr txBox="1"/>
          <p:nvPr/>
        </p:nvSpPr>
        <p:spPr>
          <a:xfrm>
            <a:off x="4070388" y="4137545"/>
            <a:ext cx="466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Four-point</a:t>
            </a:r>
            <a:r>
              <a:rPr lang="en-US" sz="1200" b="1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LIF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fast measurement of particle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flows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resolution, to be tested on 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CERN LIF setup ordered and received, to be installed in May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35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445468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R&amp;D program of first half 2022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7</a:t>
            </a:fld>
            <a:endParaRPr lang="en-GB"/>
          </a:p>
        </p:txBody>
      </p:sp>
      <p:sp>
        <p:nvSpPr>
          <p:cNvPr id="5" name="Right Arrow 4"/>
          <p:cNvSpPr/>
          <p:nvPr/>
        </p:nvSpPr>
        <p:spPr>
          <a:xfrm>
            <a:off x="1306285" y="4296229"/>
            <a:ext cx="277361" cy="21045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699702"/>
              </p:ext>
            </p:extLst>
          </p:nvPr>
        </p:nvGraphicFramePr>
        <p:xfrm>
          <a:off x="1690914" y="826254"/>
          <a:ext cx="9521372" cy="5944664"/>
        </p:xfrm>
        <a:graphic>
          <a:graphicData uri="http://schemas.openxmlformats.org/drawingml/2006/table">
            <a:tbl>
              <a:tblPr/>
              <a:tblGrid>
                <a:gridCol w="615452">
                  <a:extLst>
                    <a:ext uri="{9D8B030D-6E8A-4147-A177-3AD203B41FA5}">
                      <a16:colId xmlns:a16="http://schemas.microsoft.com/office/drawing/2014/main" val="2842002459"/>
                    </a:ext>
                  </a:extLst>
                </a:gridCol>
                <a:gridCol w="442876">
                  <a:extLst>
                    <a:ext uri="{9D8B030D-6E8A-4147-A177-3AD203B41FA5}">
                      <a16:colId xmlns:a16="http://schemas.microsoft.com/office/drawing/2014/main" val="2985695591"/>
                    </a:ext>
                  </a:extLst>
                </a:gridCol>
                <a:gridCol w="442876">
                  <a:extLst>
                    <a:ext uri="{9D8B030D-6E8A-4147-A177-3AD203B41FA5}">
                      <a16:colId xmlns:a16="http://schemas.microsoft.com/office/drawing/2014/main" val="1033208658"/>
                    </a:ext>
                  </a:extLst>
                </a:gridCol>
                <a:gridCol w="492777">
                  <a:extLst>
                    <a:ext uri="{9D8B030D-6E8A-4147-A177-3AD203B41FA5}">
                      <a16:colId xmlns:a16="http://schemas.microsoft.com/office/drawing/2014/main" val="781674346"/>
                    </a:ext>
                  </a:extLst>
                </a:gridCol>
                <a:gridCol w="1505362">
                  <a:extLst>
                    <a:ext uri="{9D8B030D-6E8A-4147-A177-3AD203B41FA5}">
                      <a16:colId xmlns:a16="http://schemas.microsoft.com/office/drawing/2014/main" val="3089975503"/>
                    </a:ext>
                  </a:extLst>
                </a:gridCol>
                <a:gridCol w="6022029">
                  <a:extLst>
                    <a:ext uri="{9D8B030D-6E8A-4147-A177-3AD203B41FA5}">
                      <a16:colId xmlns:a16="http://schemas.microsoft.com/office/drawing/2014/main" val="3544155047"/>
                    </a:ext>
                  </a:extLst>
                </a:gridCol>
              </a:tblGrid>
              <a:tr h="13510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444604"/>
                  </a:ext>
                </a:extLst>
              </a:tr>
              <a:tr h="4053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February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to 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weeks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HW update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Trumpf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Software update of RF generators #1 and #2 (#3 updated in 2019, need update to be done at CERN)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Repair of generator (SN201079984) faulty power stage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Returned to CERN lab on 10th March, reinstalled, gen. 3 new IL194 firmware updated, all tested and ok.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639717"/>
                  </a:ext>
                </a:extLst>
              </a:tr>
              <a:tr h="4053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2-3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half days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AWAKE TB+PEB meetings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https://indico.cern.ch/event/1115606/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https://indico.cern.ch/event/1122324/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849194"/>
                  </a:ext>
                </a:extLst>
              </a:tr>
              <a:tr h="4053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7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16:30 (GVA)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14th HPS coordination meeting: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Align on first half 2022 plan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Oliver presentation for NSF ECLIPSE 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637541"/>
                  </a:ext>
                </a:extLst>
              </a:tr>
              <a:tr h="1351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9-11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days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Oliver (Univ. Wisconsin)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NSF ECLIPSE meeting invited talk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308589"/>
                  </a:ext>
                </a:extLst>
              </a:tr>
              <a:tr h="2702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14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16:30 (GVA)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15th HPS coordination meeting: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RF-modelling -&gt; status at Madison (Marcel) and EPFL (Philippe to be confirmed by Ivo)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64025"/>
                  </a:ext>
                </a:extLst>
              </a:tr>
              <a:tr h="2702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14-18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week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 Campaign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Christine + Renat (EPFL)/Alban/Barret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Teaching Renate Thomson Scattering (TS) setup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TS measurement of ring vs half helical antennas with 1 RF-generator/antenna (hopefully 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323479"/>
                  </a:ext>
                </a:extLst>
              </a:tr>
              <a:tr h="2702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22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17:00 (GVA)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Olaf(s)/David/Birger/Alban/Michelle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 cut-off measurement 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453960"/>
                  </a:ext>
                </a:extLst>
              </a:tr>
              <a:tr h="6755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28 - April 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to 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weeks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Campaign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Barret (Univ. Wisconsin)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sng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Re-install updated RF power supplies, check compatibility with LabView VI to control the cell,</a:t>
                      </a: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Test short Greifswald RF-cable,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RF-measurement and voltage/current on the antenna, working on RF-issues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Learn how to operate the HPS,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Preparation work for LIF setup (collect missing parts, pre-assembly of parts, interface with Michael etc.)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137309"/>
                  </a:ext>
                </a:extLst>
              </a:tr>
              <a:tr h="270212">
                <a:tc>
                  <a:txBody>
                    <a:bodyPr/>
                    <a:lstStyle/>
                    <a:p>
                      <a:pPr algn="l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4</a:t>
                      </a:r>
                      <a:b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16:30 (GVA)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HPS coordination meeting: updates on HW + TS campaign + MW cut-off + presentations for collaboration meeting + plans for 2nd half 2022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286854"/>
                  </a:ext>
                </a:extLst>
              </a:tr>
              <a:tr h="2702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1-8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week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Campaign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Olaf Reimann + David Fink (MPP)/Michelle/Alban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Hardware setup end of March (Olaf Reimann venue to CERN)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First week of April (4th April), first test/proof of principal measurements on HPS with David Fink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443165"/>
                  </a:ext>
                </a:extLst>
              </a:tr>
              <a:tr h="1351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12-13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AWAKE collaboration meeting (online)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137715"/>
                  </a:ext>
                </a:extLst>
              </a:tr>
              <a:tr h="2702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(2nd half)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to 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weeks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 Campaign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Birger (IPP)/Alban/Barret/Marcel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CO2 interferometer (IF) campaign, new piezo stage, updated RF-generators/cables/etc. towards nominal AWAKE density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409910"/>
                  </a:ext>
                </a:extLst>
              </a:tr>
              <a:tr h="2702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9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16:30 (GVA)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HPS coordination meeting: updates on IF campaign summary + LIF setup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983761"/>
                  </a:ext>
                </a:extLst>
              </a:tr>
              <a:tr h="4053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15-18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days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Workshop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Michael, Marcel, Christine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https://www.we-heraeus-stiftung.de/veranstaltungen/science-and-applications-of-plasma-based-accelerators/main/</a:t>
                      </a:r>
                      <a:b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</a:br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 - abstract deadline = 13th March (poster presentation mandatory)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309115"/>
                  </a:ext>
                </a:extLst>
              </a:tr>
              <a:tr h="6755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to 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weeks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Campaign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Barret + Michael/Marcel (2 weeks after HERAEUS workshop)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Install LIF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Calibration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First local density measurements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Prepare for longitudinal density measurement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OES -&gt; LRS data NN training (if time allows)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550941"/>
                  </a:ext>
                </a:extLst>
              </a:tr>
              <a:tr h="1351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22-26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Days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Conference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Christine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ICOPS (49th IEEE International Conference on Plasma Science), http://icops2022.org/Topics.html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01616"/>
                  </a:ext>
                </a:extLst>
              </a:tr>
              <a:tr h="270212">
                <a:tc>
                  <a:txBody>
                    <a:bodyPr/>
                    <a:lstStyle/>
                    <a:p>
                      <a:pPr algn="l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 13</a:t>
                      </a:r>
                      <a:b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16:30 (GVA)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Meeting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HPS coordination meeting: updates on LIF setup/campaign + TS/IF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731381"/>
                  </a:ext>
                </a:extLst>
              </a:tr>
              <a:tr h="2702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to 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weeks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 Campaign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Christine + Renat (EPFL)/Alban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TS campaign -&gt; measurement at high power / benchmarking with IF, longitudinal uniformity?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406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46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Summary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1201" y="1134786"/>
            <a:ext cx="11527692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Active and dense program since September last year,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diagnostics installed and running: IF and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TS, benchmarking once system limitation overcome</a:t>
            </a:r>
            <a:endParaRPr lang="en-GB" dirty="0" smtClean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more diagnostics in the pipeline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 MW cut-off frequency tested in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March and LIF in May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Greifswald results no yet matched due to system limitation (arcing, RF), on going program to recover these results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April IF campaign next two weeks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Active support from institutes, with Christine/Renat/Barret/Marcel/Birger/David/Olaf at CERN and on going activities in EPFL/Madison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Presence in different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workshop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Heraeus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)/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conference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(ICOPS)/NSF-meeting...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GB" dirty="0" smtClean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				Thank you for your attention!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8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629" y="4486728"/>
            <a:ext cx="3084286" cy="231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67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7417</TotalTime>
  <Words>1274</Words>
  <Application>Microsoft Office PowerPoint</Application>
  <PresentationFormat>Widescreen</PresentationFormat>
  <Paragraphs>194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LMRoman10-Regular</vt:lpstr>
      <vt:lpstr>Times New Roman</vt:lpstr>
      <vt:lpstr>Wingdings</vt:lpstr>
      <vt:lpstr>Office Theme</vt:lpstr>
      <vt:lpstr>Status of the Helicon Plasma Source (HPS) R&amp;D activities</vt:lpstr>
      <vt:lpstr>Updates since last collaboration meeting</vt:lpstr>
      <vt:lpstr>Outcomes  TS antenna comparison and B-field scan</vt:lpstr>
      <vt:lpstr>Outcomes  antenna comparison: RF modelling (courtesy P. Guittiennne – EPFL/SPC)</vt:lpstr>
      <vt:lpstr>Outcomes  IF radial and “axial” profiles with helical antennas</vt:lpstr>
      <vt:lpstr>Outcomes  MAP/LIF/RF modelling (courtesy O. Schmitz – Univ. Wisonsin)</vt:lpstr>
      <vt:lpstr>R&amp;D program of first half 2022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scalable plasma sources R&amp;D</dc:title>
  <dc:creator>Alban Sublet</dc:creator>
  <cp:lastModifiedBy>Alban Sublet</cp:lastModifiedBy>
  <cp:revision>1132</cp:revision>
  <dcterms:created xsi:type="dcterms:W3CDTF">2021-05-28T07:34:52Z</dcterms:created>
  <dcterms:modified xsi:type="dcterms:W3CDTF">2022-04-13T12:15:19Z</dcterms:modified>
</cp:coreProperties>
</file>