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  <p:sldMasterId id="2147483683" r:id="rId3"/>
  </p:sldMasterIdLst>
  <p:notesMasterIdLst>
    <p:notesMasterId r:id="rId18"/>
  </p:notesMasterIdLst>
  <p:handoutMasterIdLst>
    <p:handoutMasterId r:id="rId19"/>
  </p:handoutMasterIdLst>
  <p:sldIdLst>
    <p:sldId id="256" r:id="rId4"/>
    <p:sldId id="334" r:id="rId5"/>
    <p:sldId id="335" r:id="rId6"/>
    <p:sldId id="346" r:id="rId7"/>
    <p:sldId id="347" r:id="rId8"/>
    <p:sldId id="348" r:id="rId9"/>
    <p:sldId id="349" r:id="rId10"/>
    <p:sldId id="350" r:id="rId11"/>
    <p:sldId id="357" r:id="rId12"/>
    <p:sldId id="354" r:id="rId13"/>
    <p:sldId id="355" r:id="rId14"/>
    <p:sldId id="358" r:id="rId15"/>
    <p:sldId id="356" r:id="rId16"/>
    <p:sldId id="359" r:id="rId17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 userDrawn="1">
          <p15:clr>
            <a:srgbClr val="A4A3A4"/>
          </p15:clr>
        </p15:guide>
        <p15:guide id="2" pos="220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0" d="100"/>
          <a:sy n="80" d="100"/>
        </p:scale>
        <p:origin x="864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756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924"/>
        <p:guide pos="22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966732C6-BB7A-AC4A-9276-F227AD158717}" type="datetimeFigureOut">
              <a:rPr lang="en-US" smtClean="0"/>
              <a:t>5/10/2022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7F485A86-1F35-6A48-8329-6AB57445E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53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839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>
            <a:lvl1pPr>
              <a:lnSpc>
                <a:spcPts val="3600"/>
              </a:lnSpc>
              <a:defRPr cap="all" baseline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775" y="3398837"/>
            <a:ext cx="8421688" cy="334963"/>
          </a:xfrm>
        </p:spPr>
        <p:txBody>
          <a:bodyPr/>
          <a:lstStyle>
            <a:lvl1pPr marL="0" indent="0">
              <a:lnSpc>
                <a:spcPct val="97000"/>
              </a:lnSpc>
              <a:buFont typeface="AU Passata" pitchFamily="34" charset="0"/>
              <a:buNone/>
              <a:defRPr sz="12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grpSp>
        <p:nvGrpSpPr>
          <p:cNvPr id="3095" name="Group 23"/>
          <p:cNvGrpSpPr>
            <a:grpSpLocks noChangeAspect="1"/>
          </p:cNvGrpSpPr>
          <p:nvPr/>
        </p:nvGrpSpPr>
        <p:grpSpPr bwMode="auto">
          <a:xfrm>
            <a:off x="381000" y="358775"/>
            <a:ext cx="590550" cy="295275"/>
            <a:chOff x="454" y="227"/>
            <a:chExt cx="384" cy="192"/>
          </a:xfrm>
        </p:grpSpPr>
        <p:sp>
          <p:nvSpPr>
            <p:cNvPr id="3096" name="Freeform 24"/>
            <p:cNvSpPr>
              <a:spLocks noChangeAspect="1"/>
            </p:cNvSpPr>
            <p:nvPr/>
          </p:nvSpPr>
          <p:spPr bwMode="auto">
            <a:xfrm>
              <a:off x="646" y="323"/>
              <a:ext cx="192" cy="96"/>
            </a:xfrm>
            <a:custGeom>
              <a:avLst/>
              <a:gdLst/>
              <a:ahLst/>
              <a:cxnLst>
                <a:cxn ang="0">
                  <a:pos x="8139" y="416"/>
                </a:cxn>
                <a:cxn ang="0">
                  <a:pos x="8033" y="1019"/>
                </a:cxn>
                <a:cxn ang="0">
                  <a:pos x="7841" y="1587"/>
                </a:cxn>
                <a:cxn ang="0">
                  <a:pos x="7571" y="2114"/>
                </a:cxn>
                <a:cxn ang="0">
                  <a:pos x="7231" y="2594"/>
                </a:cxn>
                <a:cxn ang="0">
                  <a:pos x="6827" y="3019"/>
                </a:cxn>
                <a:cxn ang="0">
                  <a:pos x="6365" y="3382"/>
                </a:cxn>
                <a:cxn ang="0">
                  <a:pos x="5853" y="3677"/>
                </a:cxn>
                <a:cxn ang="0">
                  <a:pos x="5297" y="3896"/>
                </a:cxn>
                <a:cxn ang="0">
                  <a:pos x="4703" y="4033"/>
                </a:cxn>
                <a:cxn ang="0">
                  <a:pos x="4080" y="4080"/>
                </a:cxn>
                <a:cxn ang="0">
                  <a:pos x="3460" y="4033"/>
                </a:cxn>
                <a:cxn ang="0">
                  <a:pos x="2868" y="3896"/>
                </a:cxn>
                <a:cxn ang="0">
                  <a:pos x="2313" y="3677"/>
                </a:cxn>
                <a:cxn ang="0">
                  <a:pos x="1800" y="3382"/>
                </a:cxn>
                <a:cxn ang="0">
                  <a:pos x="1338" y="3019"/>
                </a:cxn>
                <a:cxn ang="0">
                  <a:pos x="933" y="2594"/>
                </a:cxn>
                <a:cxn ang="0">
                  <a:pos x="592" y="2114"/>
                </a:cxn>
                <a:cxn ang="0">
                  <a:pos x="321" y="1587"/>
                </a:cxn>
                <a:cxn ang="0">
                  <a:pos x="129" y="1019"/>
                </a:cxn>
                <a:cxn ang="0">
                  <a:pos x="21" y="416"/>
                </a:cxn>
                <a:cxn ang="0">
                  <a:pos x="2040" y="0"/>
                </a:cxn>
                <a:cxn ang="0">
                  <a:pos x="2064" y="309"/>
                </a:cxn>
                <a:cxn ang="0">
                  <a:pos x="2133" y="604"/>
                </a:cxn>
                <a:cxn ang="0">
                  <a:pos x="2243" y="881"/>
                </a:cxn>
                <a:cxn ang="0">
                  <a:pos x="2391" y="1137"/>
                </a:cxn>
                <a:cxn ang="0">
                  <a:pos x="2572" y="1369"/>
                </a:cxn>
                <a:cxn ang="0">
                  <a:pos x="2786" y="1572"/>
                </a:cxn>
                <a:cxn ang="0">
                  <a:pos x="3025" y="1743"/>
                </a:cxn>
                <a:cxn ang="0">
                  <a:pos x="3290" y="1879"/>
                </a:cxn>
                <a:cxn ang="0">
                  <a:pos x="3573" y="1976"/>
                </a:cxn>
                <a:cxn ang="0">
                  <a:pos x="3873" y="2030"/>
                </a:cxn>
                <a:cxn ang="0">
                  <a:pos x="4186" y="2037"/>
                </a:cxn>
                <a:cxn ang="0">
                  <a:pos x="4492" y="1998"/>
                </a:cxn>
                <a:cxn ang="0">
                  <a:pos x="4784" y="1916"/>
                </a:cxn>
                <a:cxn ang="0">
                  <a:pos x="5054" y="1792"/>
                </a:cxn>
                <a:cxn ang="0">
                  <a:pos x="5303" y="1632"/>
                </a:cxn>
                <a:cxn ang="0">
                  <a:pos x="5524" y="1439"/>
                </a:cxn>
                <a:cxn ang="0">
                  <a:pos x="5716" y="1217"/>
                </a:cxn>
                <a:cxn ang="0">
                  <a:pos x="5875" y="969"/>
                </a:cxn>
                <a:cxn ang="0">
                  <a:pos x="5997" y="699"/>
                </a:cxn>
                <a:cxn ang="0">
                  <a:pos x="6079" y="409"/>
                </a:cxn>
                <a:cxn ang="0">
                  <a:pos x="6118" y="104"/>
                </a:cxn>
              </a:cxnLst>
              <a:rect l="0" t="0" r="r" b="b"/>
              <a:pathLst>
                <a:path w="8160" h="4080">
                  <a:moveTo>
                    <a:pt x="8160" y="0"/>
                  </a:moveTo>
                  <a:lnTo>
                    <a:pt x="8155" y="209"/>
                  </a:lnTo>
                  <a:lnTo>
                    <a:pt x="8139" y="416"/>
                  </a:lnTo>
                  <a:lnTo>
                    <a:pt x="8113" y="620"/>
                  </a:lnTo>
                  <a:lnTo>
                    <a:pt x="8077" y="821"/>
                  </a:lnTo>
                  <a:lnTo>
                    <a:pt x="8033" y="1019"/>
                  </a:lnTo>
                  <a:lnTo>
                    <a:pt x="7977" y="1212"/>
                  </a:lnTo>
                  <a:lnTo>
                    <a:pt x="7913" y="1401"/>
                  </a:lnTo>
                  <a:lnTo>
                    <a:pt x="7841" y="1587"/>
                  </a:lnTo>
                  <a:lnTo>
                    <a:pt x="7759" y="1768"/>
                  </a:lnTo>
                  <a:lnTo>
                    <a:pt x="7669" y="1943"/>
                  </a:lnTo>
                  <a:lnTo>
                    <a:pt x="7571" y="2114"/>
                  </a:lnTo>
                  <a:lnTo>
                    <a:pt x="7465" y="2280"/>
                  </a:lnTo>
                  <a:lnTo>
                    <a:pt x="7352" y="2440"/>
                  </a:lnTo>
                  <a:lnTo>
                    <a:pt x="7231" y="2594"/>
                  </a:lnTo>
                  <a:lnTo>
                    <a:pt x="7103" y="2742"/>
                  </a:lnTo>
                  <a:lnTo>
                    <a:pt x="6968" y="2884"/>
                  </a:lnTo>
                  <a:lnTo>
                    <a:pt x="6827" y="3019"/>
                  </a:lnTo>
                  <a:lnTo>
                    <a:pt x="6679" y="3148"/>
                  </a:lnTo>
                  <a:lnTo>
                    <a:pt x="6525" y="3268"/>
                  </a:lnTo>
                  <a:lnTo>
                    <a:pt x="6365" y="3382"/>
                  </a:lnTo>
                  <a:lnTo>
                    <a:pt x="6200" y="3488"/>
                  </a:lnTo>
                  <a:lnTo>
                    <a:pt x="6028" y="3586"/>
                  </a:lnTo>
                  <a:lnTo>
                    <a:pt x="5853" y="3677"/>
                  </a:lnTo>
                  <a:lnTo>
                    <a:pt x="5671" y="3759"/>
                  </a:lnTo>
                  <a:lnTo>
                    <a:pt x="5487" y="3832"/>
                  </a:lnTo>
                  <a:lnTo>
                    <a:pt x="5297" y="3896"/>
                  </a:lnTo>
                  <a:lnTo>
                    <a:pt x="5103" y="3951"/>
                  </a:lnTo>
                  <a:lnTo>
                    <a:pt x="4905" y="3997"/>
                  </a:lnTo>
                  <a:lnTo>
                    <a:pt x="4703" y="4033"/>
                  </a:lnTo>
                  <a:lnTo>
                    <a:pt x="4499" y="4059"/>
                  </a:lnTo>
                  <a:lnTo>
                    <a:pt x="4291" y="4075"/>
                  </a:lnTo>
                  <a:lnTo>
                    <a:pt x="4080" y="4080"/>
                  </a:lnTo>
                  <a:lnTo>
                    <a:pt x="3871" y="4075"/>
                  </a:lnTo>
                  <a:lnTo>
                    <a:pt x="3664" y="4059"/>
                  </a:lnTo>
                  <a:lnTo>
                    <a:pt x="3460" y="4033"/>
                  </a:lnTo>
                  <a:lnTo>
                    <a:pt x="3259" y="3997"/>
                  </a:lnTo>
                  <a:lnTo>
                    <a:pt x="3062" y="3951"/>
                  </a:lnTo>
                  <a:lnTo>
                    <a:pt x="2868" y="3896"/>
                  </a:lnTo>
                  <a:lnTo>
                    <a:pt x="2679" y="3832"/>
                  </a:lnTo>
                  <a:lnTo>
                    <a:pt x="2494" y="3759"/>
                  </a:lnTo>
                  <a:lnTo>
                    <a:pt x="2313" y="3677"/>
                  </a:lnTo>
                  <a:lnTo>
                    <a:pt x="2137" y="3586"/>
                  </a:lnTo>
                  <a:lnTo>
                    <a:pt x="1967" y="3488"/>
                  </a:lnTo>
                  <a:lnTo>
                    <a:pt x="1800" y="3382"/>
                  </a:lnTo>
                  <a:lnTo>
                    <a:pt x="1640" y="3268"/>
                  </a:lnTo>
                  <a:lnTo>
                    <a:pt x="1486" y="3148"/>
                  </a:lnTo>
                  <a:lnTo>
                    <a:pt x="1338" y="3019"/>
                  </a:lnTo>
                  <a:lnTo>
                    <a:pt x="1196" y="2884"/>
                  </a:lnTo>
                  <a:lnTo>
                    <a:pt x="1061" y="2742"/>
                  </a:lnTo>
                  <a:lnTo>
                    <a:pt x="933" y="2594"/>
                  </a:lnTo>
                  <a:lnTo>
                    <a:pt x="812" y="2440"/>
                  </a:lnTo>
                  <a:lnTo>
                    <a:pt x="698" y="2280"/>
                  </a:lnTo>
                  <a:lnTo>
                    <a:pt x="592" y="2114"/>
                  </a:lnTo>
                  <a:lnTo>
                    <a:pt x="493" y="1943"/>
                  </a:lnTo>
                  <a:lnTo>
                    <a:pt x="403" y="1768"/>
                  </a:lnTo>
                  <a:lnTo>
                    <a:pt x="321" y="1587"/>
                  </a:lnTo>
                  <a:lnTo>
                    <a:pt x="248" y="1401"/>
                  </a:lnTo>
                  <a:lnTo>
                    <a:pt x="184" y="1212"/>
                  </a:lnTo>
                  <a:lnTo>
                    <a:pt x="129" y="1019"/>
                  </a:lnTo>
                  <a:lnTo>
                    <a:pt x="83" y="821"/>
                  </a:lnTo>
                  <a:lnTo>
                    <a:pt x="47" y="620"/>
                  </a:lnTo>
                  <a:lnTo>
                    <a:pt x="21" y="416"/>
                  </a:lnTo>
                  <a:lnTo>
                    <a:pt x="5" y="209"/>
                  </a:lnTo>
                  <a:lnTo>
                    <a:pt x="0" y="0"/>
                  </a:lnTo>
                  <a:lnTo>
                    <a:pt x="2040" y="0"/>
                  </a:lnTo>
                  <a:lnTo>
                    <a:pt x="2043" y="104"/>
                  </a:lnTo>
                  <a:lnTo>
                    <a:pt x="2051" y="207"/>
                  </a:lnTo>
                  <a:lnTo>
                    <a:pt x="2064" y="309"/>
                  </a:lnTo>
                  <a:lnTo>
                    <a:pt x="2082" y="409"/>
                  </a:lnTo>
                  <a:lnTo>
                    <a:pt x="2105" y="507"/>
                  </a:lnTo>
                  <a:lnTo>
                    <a:pt x="2133" y="604"/>
                  </a:lnTo>
                  <a:lnTo>
                    <a:pt x="2164" y="699"/>
                  </a:lnTo>
                  <a:lnTo>
                    <a:pt x="2201" y="791"/>
                  </a:lnTo>
                  <a:lnTo>
                    <a:pt x="2243" y="881"/>
                  </a:lnTo>
                  <a:lnTo>
                    <a:pt x="2288" y="969"/>
                  </a:lnTo>
                  <a:lnTo>
                    <a:pt x="2337" y="1055"/>
                  </a:lnTo>
                  <a:lnTo>
                    <a:pt x="2391" y="1137"/>
                  </a:lnTo>
                  <a:lnTo>
                    <a:pt x="2448" y="1217"/>
                  </a:lnTo>
                  <a:lnTo>
                    <a:pt x="2508" y="1294"/>
                  </a:lnTo>
                  <a:lnTo>
                    <a:pt x="2572" y="1369"/>
                  </a:lnTo>
                  <a:lnTo>
                    <a:pt x="2641" y="1439"/>
                  </a:lnTo>
                  <a:lnTo>
                    <a:pt x="2711" y="1508"/>
                  </a:lnTo>
                  <a:lnTo>
                    <a:pt x="2786" y="1572"/>
                  </a:lnTo>
                  <a:lnTo>
                    <a:pt x="2863" y="1632"/>
                  </a:lnTo>
                  <a:lnTo>
                    <a:pt x="2943" y="1689"/>
                  </a:lnTo>
                  <a:lnTo>
                    <a:pt x="3025" y="1743"/>
                  </a:lnTo>
                  <a:lnTo>
                    <a:pt x="3111" y="1792"/>
                  </a:lnTo>
                  <a:lnTo>
                    <a:pt x="3199" y="1838"/>
                  </a:lnTo>
                  <a:lnTo>
                    <a:pt x="3290" y="1879"/>
                  </a:lnTo>
                  <a:lnTo>
                    <a:pt x="3381" y="1916"/>
                  </a:lnTo>
                  <a:lnTo>
                    <a:pt x="3476" y="1948"/>
                  </a:lnTo>
                  <a:lnTo>
                    <a:pt x="3573" y="1976"/>
                  </a:lnTo>
                  <a:lnTo>
                    <a:pt x="3671" y="1998"/>
                  </a:lnTo>
                  <a:lnTo>
                    <a:pt x="3771" y="2017"/>
                  </a:lnTo>
                  <a:lnTo>
                    <a:pt x="3873" y="2030"/>
                  </a:lnTo>
                  <a:lnTo>
                    <a:pt x="3976" y="2037"/>
                  </a:lnTo>
                  <a:lnTo>
                    <a:pt x="4080" y="2040"/>
                  </a:lnTo>
                  <a:lnTo>
                    <a:pt x="4186" y="2037"/>
                  </a:lnTo>
                  <a:lnTo>
                    <a:pt x="4289" y="2030"/>
                  </a:lnTo>
                  <a:lnTo>
                    <a:pt x="4392" y="2017"/>
                  </a:lnTo>
                  <a:lnTo>
                    <a:pt x="4492" y="1998"/>
                  </a:lnTo>
                  <a:lnTo>
                    <a:pt x="4591" y="1976"/>
                  </a:lnTo>
                  <a:lnTo>
                    <a:pt x="4688" y="1948"/>
                  </a:lnTo>
                  <a:lnTo>
                    <a:pt x="4784" y="1916"/>
                  </a:lnTo>
                  <a:lnTo>
                    <a:pt x="4876" y="1879"/>
                  </a:lnTo>
                  <a:lnTo>
                    <a:pt x="4966" y="1838"/>
                  </a:lnTo>
                  <a:lnTo>
                    <a:pt x="5054" y="1792"/>
                  </a:lnTo>
                  <a:lnTo>
                    <a:pt x="5140" y="1743"/>
                  </a:lnTo>
                  <a:lnTo>
                    <a:pt x="5222" y="1689"/>
                  </a:lnTo>
                  <a:lnTo>
                    <a:pt x="5303" y="1632"/>
                  </a:lnTo>
                  <a:lnTo>
                    <a:pt x="5379" y="1572"/>
                  </a:lnTo>
                  <a:lnTo>
                    <a:pt x="5454" y="1508"/>
                  </a:lnTo>
                  <a:lnTo>
                    <a:pt x="5524" y="1439"/>
                  </a:lnTo>
                  <a:lnTo>
                    <a:pt x="5592" y="1369"/>
                  </a:lnTo>
                  <a:lnTo>
                    <a:pt x="5656" y="1294"/>
                  </a:lnTo>
                  <a:lnTo>
                    <a:pt x="5716" y="1217"/>
                  </a:lnTo>
                  <a:lnTo>
                    <a:pt x="5773" y="1137"/>
                  </a:lnTo>
                  <a:lnTo>
                    <a:pt x="5826" y="1055"/>
                  </a:lnTo>
                  <a:lnTo>
                    <a:pt x="5875" y="969"/>
                  </a:lnTo>
                  <a:lnTo>
                    <a:pt x="5920" y="881"/>
                  </a:lnTo>
                  <a:lnTo>
                    <a:pt x="5961" y="791"/>
                  </a:lnTo>
                  <a:lnTo>
                    <a:pt x="5997" y="699"/>
                  </a:lnTo>
                  <a:lnTo>
                    <a:pt x="6029" y="604"/>
                  </a:lnTo>
                  <a:lnTo>
                    <a:pt x="6057" y="507"/>
                  </a:lnTo>
                  <a:lnTo>
                    <a:pt x="6079" y="409"/>
                  </a:lnTo>
                  <a:lnTo>
                    <a:pt x="6097" y="309"/>
                  </a:lnTo>
                  <a:lnTo>
                    <a:pt x="6110" y="207"/>
                  </a:lnTo>
                  <a:lnTo>
                    <a:pt x="6118" y="104"/>
                  </a:lnTo>
                  <a:lnTo>
                    <a:pt x="6120" y="0"/>
                  </a:lnTo>
                  <a:lnTo>
                    <a:pt x="816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  <a:buFont typeface="AU Passata" pitchFamily="34" charset="0"/>
                <a:buNone/>
              </a:pPr>
              <a:endParaRPr lang="da-DK" sz="3600" cap="all">
                <a:solidFill>
                  <a:srgbClr val="000000"/>
                </a:solidFill>
                <a:latin typeface="AU Passata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97" name="Freeform 25"/>
            <p:cNvSpPr>
              <a:spLocks noChangeAspect="1"/>
            </p:cNvSpPr>
            <p:nvPr/>
          </p:nvSpPr>
          <p:spPr bwMode="auto">
            <a:xfrm>
              <a:off x="454" y="227"/>
              <a:ext cx="192" cy="192"/>
            </a:xfrm>
            <a:custGeom>
              <a:avLst/>
              <a:gdLst/>
              <a:ahLst/>
              <a:cxnLst>
                <a:cxn ang="0">
                  <a:pos x="2878" y="8160"/>
                </a:cxn>
                <a:cxn ang="0">
                  <a:pos x="0" y="8160"/>
                </a:cxn>
                <a:cxn ang="0">
                  <a:pos x="8160" y="0"/>
                </a:cxn>
                <a:cxn ang="0">
                  <a:pos x="8160" y="2892"/>
                </a:cxn>
                <a:cxn ang="0">
                  <a:pos x="2878" y="8160"/>
                </a:cxn>
              </a:cxnLst>
              <a:rect l="0" t="0" r="r" b="b"/>
              <a:pathLst>
                <a:path w="8160" h="8160">
                  <a:moveTo>
                    <a:pt x="2878" y="8160"/>
                  </a:moveTo>
                  <a:lnTo>
                    <a:pt x="0" y="8160"/>
                  </a:lnTo>
                  <a:lnTo>
                    <a:pt x="8160" y="0"/>
                  </a:lnTo>
                  <a:lnTo>
                    <a:pt x="8160" y="2892"/>
                  </a:lnTo>
                  <a:lnTo>
                    <a:pt x="2878" y="81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  <a:buFont typeface="AU Passata" pitchFamily="34" charset="0"/>
                <a:buNone/>
              </a:pPr>
              <a:endParaRPr lang="da-DK" sz="3600" cap="all">
                <a:solidFill>
                  <a:srgbClr val="000000"/>
                </a:solidFill>
                <a:latin typeface="AU Passata" pitchFamily="34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3107" name="bmkFld2Date"/>
          <p:cNvSpPr txBox="1">
            <a:spLocks noChangeArrowheads="1"/>
          </p:cNvSpPr>
          <p:nvPr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FFFFFF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08" name="bmkFld2MainEntity"/>
          <p:cNvSpPr txBox="1">
            <a:spLocks noChangeArrowheads="1"/>
          </p:cNvSpPr>
          <p:nvPr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FFFFFF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Aarhus</a:t>
            </a:r>
          </a:p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FFFFFF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university</a:t>
            </a:r>
          </a:p>
        </p:txBody>
      </p:sp>
      <p:sp>
        <p:nvSpPr>
          <p:cNvPr id="3110" name="bmkFld2SubEntity"/>
          <p:cNvSpPr txBox="1">
            <a:spLocks noChangeArrowheads="1"/>
          </p:cNvSpPr>
          <p:nvPr/>
        </p:nvSpPr>
        <p:spPr bwMode="auto">
          <a:xfrm>
            <a:off x="1066800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800" cap="all">
              <a:solidFill>
                <a:srgbClr val="FFFFFF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Line 13"/>
          <p:cNvSpPr>
            <a:spLocks noChangeShapeType="1"/>
          </p:cNvSpPr>
          <p:nvPr userDrawn="1"/>
        </p:nvSpPr>
        <p:spPr bwMode="auto">
          <a:xfrm>
            <a:off x="381000" y="5372720"/>
            <a:ext cx="1403350" cy="0"/>
          </a:xfrm>
          <a:prstGeom prst="line">
            <a:avLst/>
          </a:prstGeom>
          <a:noFill/>
          <a:ln w="1778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da-DK" sz="3600">
              <a:solidFill>
                <a:srgbClr val="000000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2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778A20-C4FB-4A5D-BA56-B6F7BCAF0113}" type="slidenum">
              <a:rPr lang="da-DK" smtClean="0">
                <a:solidFill>
                  <a:srgbClr val="03428E"/>
                </a:solidFill>
                <a:latin typeface="AU Passata"/>
              </a:rPr>
              <a:pPr/>
              <a:t>‹#›</a:t>
            </a:fld>
            <a:endParaRPr lang="da-DK" dirty="0">
              <a:solidFill>
                <a:srgbClr val="03428E"/>
              </a:solidFill>
              <a:latin typeface="AU Passata"/>
            </a:endParaRPr>
          </a:p>
        </p:txBody>
      </p:sp>
      <p:sp>
        <p:nvSpPr>
          <p:cNvPr id="6" name="bmkFld2PresentationTitle"/>
          <p:cNvSpPr txBox="1">
            <a:spLocks noChangeArrowheads="1"/>
          </p:cNvSpPr>
          <p:nvPr userDrawn="1"/>
        </p:nvSpPr>
        <p:spPr bwMode="auto">
          <a:xfrm>
            <a:off x="4767263" y="554038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bmkFld2AuthorName"/>
          <p:cNvSpPr txBox="1">
            <a:spLocks noChangeArrowheads="1"/>
          </p:cNvSpPr>
          <p:nvPr userDrawn="1"/>
        </p:nvSpPr>
        <p:spPr bwMode="auto">
          <a:xfrm>
            <a:off x="4767263" y="682625"/>
            <a:ext cx="2609850" cy="144463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bmkFld2AuthorTitle"/>
          <p:cNvSpPr txBox="1">
            <a:spLocks noChangeArrowheads="1"/>
          </p:cNvSpPr>
          <p:nvPr userDrawn="1"/>
        </p:nvSpPr>
        <p:spPr bwMode="auto">
          <a:xfrm>
            <a:off x="4767263" y="811213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bmkFld3Date"/>
          <p:cNvSpPr txBox="1">
            <a:spLocks noChangeArrowheads="1"/>
          </p:cNvSpPr>
          <p:nvPr userDrawn="1"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bmkFld3SubEntity"/>
          <p:cNvSpPr txBox="1">
            <a:spLocks noChangeArrowheads="1"/>
          </p:cNvSpPr>
          <p:nvPr userDrawn="1"/>
        </p:nvSpPr>
        <p:spPr bwMode="auto">
          <a:xfrm>
            <a:off x="1120775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800" cap="all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bmkFld3MainEntity"/>
          <p:cNvSpPr txBox="1">
            <a:spLocks noChangeArrowheads="1"/>
          </p:cNvSpPr>
          <p:nvPr userDrawn="1"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Aarhus</a:t>
            </a:r>
          </a:p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err="1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universitY</a:t>
            </a:r>
            <a:endParaRPr lang="en-US" sz="1100" cap="all" dirty="0" smtClean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23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2937600"/>
            <a:ext cx="4133850" cy="3240000"/>
          </a:xfrm>
        </p:spPr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2937600"/>
            <a:ext cx="4135438" cy="3240000"/>
          </a:xfrm>
        </p:spPr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F7DBBA-2010-4765-A612-F54F7AD4A3C6}" type="slidenum">
              <a:rPr lang="da-DK">
                <a:solidFill>
                  <a:srgbClr val="03428E"/>
                </a:solidFill>
                <a:latin typeface="AU Passata"/>
              </a:rPr>
              <a:pPr/>
              <a:t>‹#›</a:t>
            </a:fld>
            <a:endParaRPr lang="da-DK">
              <a:solidFill>
                <a:srgbClr val="03428E"/>
              </a:solidFill>
              <a:latin typeface="AU Passata"/>
            </a:endParaRPr>
          </a:p>
        </p:txBody>
      </p:sp>
      <p:sp>
        <p:nvSpPr>
          <p:cNvPr id="13" name="bmkFld3PresentationTitle"/>
          <p:cNvSpPr txBox="1">
            <a:spLocks noChangeArrowheads="1"/>
          </p:cNvSpPr>
          <p:nvPr userDrawn="1"/>
        </p:nvSpPr>
        <p:spPr bwMode="auto">
          <a:xfrm>
            <a:off x="4767263" y="554038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bmkFld3AuthorName"/>
          <p:cNvSpPr txBox="1">
            <a:spLocks noChangeArrowheads="1"/>
          </p:cNvSpPr>
          <p:nvPr userDrawn="1"/>
        </p:nvSpPr>
        <p:spPr bwMode="auto">
          <a:xfrm>
            <a:off x="4767263" y="682625"/>
            <a:ext cx="2609850" cy="144463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bmkFld3AuthorTitle"/>
          <p:cNvSpPr txBox="1">
            <a:spLocks noChangeArrowheads="1"/>
          </p:cNvSpPr>
          <p:nvPr userDrawn="1"/>
        </p:nvSpPr>
        <p:spPr bwMode="auto">
          <a:xfrm>
            <a:off x="4767263" y="811213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bmkFld4Date"/>
          <p:cNvSpPr txBox="1">
            <a:spLocks noChangeArrowheads="1"/>
          </p:cNvSpPr>
          <p:nvPr userDrawn="1"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bmkFld4SubEntity"/>
          <p:cNvSpPr txBox="1">
            <a:spLocks noChangeArrowheads="1"/>
          </p:cNvSpPr>
          <p:nvPr userDrawn="1"/>
        </p:nvSpPr>
        <p:spPr bwMode="auto">
          <a:xfrm>
            <a:off x="1120775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800" cap="all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bmkFld4MainEntity"/>
          <p:cNvSpPr txBox="1">
            <a:spLocks noChangeArrowheads="1"/>
          </p:cNvSpPr>
          <p:nvPr userDrawn="1"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Aarhus</a:t>
            </a:r>
          </a:p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university</a:t>
            </a:r>
          </a:p>
        </p:txBody>
      </p:sp>
      <p:sp>
        <p:nvSpPr>
          <p:cNvPr id="17" name="Line 13"/>
          <p:cNvSpPr>
            <a:spLocks noChangeShapeType="1"/>
          </p:cNvSpPr>
          <p:nvPr userDrawn="1"/>
        </p:nvSpPr>
        <p:spPr bwMode="auto">
          <a:xfrm>
            <a:off x="358775" y="2775600"/>
            <a:ext cx="1403350" cy="0"/>
          </a:xfrm>
          <a:prstGeom prst="line">
            <a:avLst/>
          </a:prstGeom>
          <a:noFill/>
          <a:ln w="1778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da-DK" sz="3600">
              <a:solidFill>
                <a:srgbClr val="000000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45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AF94A8-4A13-44AB-B4C1-526BECB1EFCA}" type="slidenum">
              <a:rPr lang="da-DK">
                <a:solidFill>
                  <a:srgbClr val="03428E"/>
                </a:solidFill>
                <a:latin typeface="AU Passata"/>
              </a:rPr>
              <a:pPr/>
              <a:t>‹#›</a:t>
            </a:fld>
            <a:endParaRPr lang="da-DK">
              <a:solidFill>
                <a:srgbClr val="03428E"/>
              </a:solidFill>
              <a:latin typeface="AU Passata"/>
            </a:endParaRPr>
          </a:p>
        </p:txBody>
      </p:sp>
      <p:sp>
        <p:nvSpPr>
          <p:cNvPr id="5" name="bmkFld4PresentationTitle"/>
          <p:cNvSpPr txBox="1">
            <a:spLocks noChangeArrowheads="1"/>
          </p:cNvSpPr>
          <p:nvPr userDrawn="1"/>
        </p:nvSpPr>
        <p:spPr bwMode="auto">
          <a:xfrm>
            <a:off x="4767263" y="554038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bmkFld4AuthorName"/>
          <p:cNvSpPr txBox="1">
            <a:spLocks noChangeArrowheads="1"/>
          </p:cNvSpPr>
          <p:nvPr userDrawn="1"/>
        </p:nvSpPr>
        <p:spPr bwMode="auto">
          <a:xfrm>
            <a:off x="4767263" y="682625"/>
            <a:ext cx="2609850" cy="144463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bmkFld4AuthorTitle"/>
          <p:cNvSpPr txBox="1">
            <a:spLocks noChangeArrowheads="1"/>
          </p:cNvSpPr>
          <p:nvPr userDrawn="1"/>
        </p:nvSpPr>
        <p:spPr bwMode="auto">
          <a:xfrm>
            <a:off x="4767263" y="811213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bmkFld5Date"/>
          <p:cNvSpPr txBox="1">
            <a:spLocks noChangeArrowheads="1"/>
          </p:cNvSpPr>
          <p:nvPr userDrawn="1"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 fontAlgn="base">
              <a:lnSpc>
                <a:spcPct val="102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9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20 DECEMBER, 2008</a:t>
            </a:r>
            <a:endParaRPr lang="en-US" sz="900" cap="all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bmkFld5SubEntity"/>
          <p:cNvSpPr txBox="1">
            <a:spLocks noChangeArrowheads="1"/>
          </p:cNvSpPr>
          <p:nvPr userDrawn="1"/>
        </p:nvSpPr>
        <p:spPr bwMode="auto">
          <a:xfrm>
            <a:off x="1120775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800" cap="all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bmkFld5MainEntity"/>
          <p:cNvSpPr txBox="1">
            <a:spLocks noChangeArrowheads="1"/>
          </p:cNvSpPr>
          <p:nvPr userDrawn="1"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Aarhus</a:t>
            </a:r>
          </a:p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university</a:t>
            </a:r>
          </a:p>
        </p:txBody>
      </p:sp>
      <p:sp>
        <p:nvSpPr>
          <p:cNvPr id="11" name="Line 13"/>
          <p:cNvSpPr>
            <a:spLocks noChangeShapeType="1"/>
          </p:cNvSpPr>
          <p:nvPr userDrawn="1"/>
        </p:nvSpPr>
        <p:spPr bwMode="auto">
          <a:xfrm>
            <a:off x="358775" y="2775600"/>
            <a:ext cx="1403350" cy="0"/>
          </a:xfrm>
          <a:prstGeom prst="line">
            <a:avLst/>
          </a:prstGeom>
          <a:noFill/>
          <a:ln w="1778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da-DK" sz="3600">
              <a:solidFill>
                <a:srgbClr val="000000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94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3FF094-20C4-403D-864D-9E59AE1A2C16}" type="slidenum">
              <a:rPr lang="da-DK">
                <a:solidFill>
                  <a:srgbClr val="03428E"/>
                </a:solidFill>
                <a:latin typeface="AU Passata"/>
              </a:rPr>
              <a:pPr/>
              <a:t>‹#›</a:t>
            </a:fld>
            <a:endParaRPr lang="da-DK">
              <a:solidFill>
                <a:srgbClr val="03428E"/>
              </a:solidFill>
              <a:latin typeface="AU Passata"/>
            </a:endParaRPr>
          </a:p>
        </p:txBody>
      </p:sp>
      <p:sp>
        <p:nvSpPr>
          <p:cNvPr id="8" name="bmkFld5SubEntity"/>
          <p:cNvSpPr txBox="1">
            <a:spLocks noChangeArrowheads="1"/>
          </p:cNvSpPr>
          <p:nvPr userDrawn="1"/>
        </p:nvSpPr>
        <p:spPr bwMode="auto">
          <a:xfrm>
            <a:off x="1120775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800" cap="all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endParaRPr lang="en-US" sz="800" cap="all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bmkFld6MainEntity"/>
          <p:cNvSpPr txBox="1">
            <a:spLocks noChangeArrowheads="1"/>
          </p:cNvSpPr>
          <p:nvPr userDrawn="1"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Aarhus</a:t>
            </a:r>
          </a:p>
          <a:p>
            <a:pPr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Font typeface="AU Passata" pitchFamily="34" charset="0"/>
              <a:buNone/>
            </a:pPr>
            <a:r>
              <a:rPr lang="en-US" sz="1100" cap="all" dirty="0" smtClean="0">
                <a:solidFill>
                  <a:srgbClr val="03428E"/>
                </a:solidFill>
                <a:latin typeface="AU Passata" pitchFamily="34" charset="0"/>
                <a:ea typeface="ＭＳ Ｐゴシック" charset="0"/>
                <a:cs typeface="ＭＳ Ｐゴシック" charset="0"/>
              </a:rPr>
              <a:t>university</a:t>
            </a:r>
          </a:p>
        </p:txBody>
      </p:sp>
    </p:spTree>
    <p:extLst>
      <p:ext uri="{BB962C8B-B14F-4D97-AF65-F5344CB8AC3E}">
        <p14:creationId xmlns:p14="http://schemas.microsoft.com/office/powerpoint/2010/main" val="2841858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NAT_ppt_top_red_uk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9" descr="top_uk_58_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0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6"/>
          <p:cNvSpPr>
            <a:spLocks noChangeShapeType="1"/>
          </p:cNvSpPr>
          <p:nvPr userDrawn="1"/>
        </p:nvSpPr>
        <p:spPr bwMode="auto">
          <a:xfrm flipH="1">
            <a:off x="0" y="1169988"/>
            <a:ext cx="9148763" cy="0"/>
          </a:xfrm>
          <a:prstGeom prst="line">
            <a:avLst/>
          </a:prstGeom>
          <a:noFill/>
          <a:ln w="9525">
            <a:solidFill>
              <a:srgbClr val="901A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Line 46"/>
          <p:cNvSpPr>
            <a:spLocks noChangeShapeType="1"/>
          </p:cNvSpPr>
          <p:nvPr userDrawn="1"/>
        </p:nvSpPr>
        <p:spPr bwMode="auto">
          <a:xfrm>
            <a:off x="-1404938" y="46767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Box 17"/>
          <p:cNvSpPr txBox="1"/>
          <p:nvPr userDrawn="1"/>
        </p:nvSpPr>
        <p:spPr>
          <a:xfrm>
            <a:off x="-1357313" y="2044700"/>
            <a:ext cx="1296988" cy="18621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Overskrift her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Navn på oplægsholder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Navn på KU-enhed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Line 36"/>
          <p:cNvSpPr>
            <a:spLocks noChangeShapeType="1"/>
          </p:cNvSpPr>
          <p:nvPr userDrawn="1"/>
        </p:nvSpPr>
        <p:spPr bwMode="auto">
          <a:xfrm>
            <a:off x="-1357313" y="1982788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 Box 48"/>
          <p:cNvSpPr txBox="1">
            <a:spLocks noChangeArrowheads="1"/>
          </p:cNvSpPr>
          <p:nvPr userDrawn="1"/>
        </p:nvSpPr>
        <p:spPr bwMode="auto">
          <a:xfrm>
            <a:off x="-1404938" y="4722813"/>
            <a:ext cx="140493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For at ændre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Klik i menulinjen,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vælg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Indsæt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&gt;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Sidehoved / Sidefod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Indføj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feltet for dato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Sidefod</a:t>
            </a: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000" y="2065338"/>
            <a:ext cx="6496050" cy="685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da-DK" noProof="0"/>
              <a:t>Klik for at redigere titeltypografi i masteren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44000" y="2930525"/>
            <a:ext cx="6486525" cy="2803525"/>
          </a:xfrm>
        </p:spPr>
        <p:txBody>
          <a:bodyPr/>
          <a:lstStyle>
            <a:lvl1pPr>
              <a:defRPr sz="1400"/>
            </a:lvl1pPr>
          </a:lstStyle>
          <a:p>
            <a:r>
              <a:rPr lang="da-DK" noProof="0" smtClean="0"/>
              <a:t>Click to edit Master subtitle style</a:t>
            </a:r>
            <a:endParaRPr lang="da-DK" noProof="0"/>
          </a:p>
        </p:txBody>
      </p:sp>
      <p:sp>
        <p:nvSpPr>
          <p:cNvPr id="11" name="Rectangle 5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Enhedens navn</a:t>
            </a:r>
          </a:p>
        </p:txBody>
      </p:sp>
      <p:sp>
        <p:nvSpPr>
          <p:cNvPr id="12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Sted og dato</a:t>
            </a:r>
          </a:p>
        </p:txBody>
      </p:sp>
      <p:sp>
        <p:nvSpPr>
          <p:cNvPr id="13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Dias </a:t>
            </a:r>
            <a:fld id="{E9993A46-BEBE-E942-A3A4-C9EA5C8C7B3C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9920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 descr="top_uk_58_0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0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20"/>
          <p:cNvSpPr>
            <a:spLocks noChangeShapeType="1"/>
          </p:cNvSpPr>
          <p:nvPr userDrawn="1"/>
        </p:nvSpPr>
        <p:spPr bwMode="auto">
          <a:xfrm flipH="1">
            <a:off x="4763" y="6694488"/>
            <a:ext cx="9148762" cy="0"/>
          </a:xfrm>
          <a:prstGeom prst="line">
            <a:avLst/>
          </a:prstGeom>
          <a:noFill/>
          <a:ln w="9525">
            <a:solidFill>
              <a:srgbClr val="901A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40" descr="KU_new_bot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1488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fke3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938" y="2708275"/>
            <a:ext cx="4667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7"/>
          <p:cNvSpPr txBox="1"/>
          <p:nvPr userDrawn="1"/>
        </p:nvSpPr>
        <p:spPr>
          <a:xfrm>
            <a:off x="-1404938" y="1474788"/>
            <a:ext cx="1296988" cy="2355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Tekst starter uden punktopstilling</a:t>
            </a:r>
            <a:br>
              <a:rPr lang="da-DK" sz="1100" smtClean="0">
                <a:solidFill>
                  <a:srgbClr val="FFFFFF"/>
                </a:solidFill>
                <a:cs typeface="Arial" charset="0"/>
              </a:rPr>
            </a:b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For at få punkt-opstilling på teksten, brug forøg indrykning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For at få venstre-stillet tekst uden punktopstilling, brug formindsk indrykning</a:t>
            </a:r>
          </a:p>
        </p:txBody>
      </p:sp>
      <p:sp>
        <p:nvSpPr>
          <p:cNvPr id="9" name="Line 45"/>
          <p:cNvSpPr>
            <a:spLocks noChangeShapeType="1"/>
          </p:cNvSpPr>
          <p:nvPr userDrawn="1"/>
        </p:nvSpPr>
        <p:spPr bwMode="auto">
          <a:xfrm>
            <a:off x="-1404938" y="14128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 Box 46"/>
          <p:cNvSpPr txBox="1">
            <a:spLocks noChangeArrowheads="1"/>
          </p:cNvSpPr>
          <p:nvPr userDrawn="1"/>
        </p:nvSpPr>
        <p:spPr bwMode="auto">
          <a:xfrm>
            <a:off x="-1404938" y="827088"/>
            <a:ext cx="12969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a-DK" sz="1100" smtClean="0">
                <a:solidFill>
                  <a:srgbClr val="FFFFFF"/>
                </a:solidFill>
                <a:cs typeface="ＭＳ Ｐゴシック" charset="0"/>
              </a:rPr>
              <a:t>Overskrift her</a:t>
            </a:r>
          </a:p>
        </p:txBody>
      </p:sp>
      <p:sp>
        <p:nvSpPr>
          <p:cNvPr id="11" name="Line 47"/>
          <p:cNvSpPr>
            <a:spLocks noChangeShapeType="1"/>
          </p:cNvSpPr>
          <p:nvPr userDrawn="1"/>
        </p:nvSpPr>
        <p:spPr bwMode="auto">
          <a:xfrm>
            <a:off x="-1404938" y="7651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" name="Picture 5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938" y="3875088"/>
            <a:ext cx="5048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54"/>
          <p:cNvSpPr>
            <a:spLocks noChangeShapeType="1"/>
          </p:cNvSpPr>
          <p:nvPr userDrawn="1"/>
        </p:nvSpPr>
        <p:spPr bwMode="auto">
          <a:xfrm flipV="1">
            <a:off x="-1270000" y="4164013"/>
            <a:ext cx="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Line 57"/>
          <p:cNvSpPr>
            <a:spLocks noChangeShapeType="1"/>
          </p:cNvSpPr>
          <p:nvPr userDrawn="1"/>
        </p:nvSpPr>
        <p:spPr bwMode="auto">
          <a:xfrm>
            <a:off x="-1116013" y="3875088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Line 58"/>
          <p:cNvSpPr>
            <a:spLocks noChangeShapeType="1"/>
          </p:cNvSpPr>
          <p:nvPr userDrawn="1"/>
        </p:nvSpPr>
        <p:spPr bwMode="auto">
          <a:xfrm flipH="1">
            <a:off x="-1116013" y="3875088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Line 59"/>
          <p:cNvSpPr>
            <a:spLocks noChangeShapeType="1"/>
          </p:cNvSpPr>
          <p:nvPr userDrawn="1"/>
        </p:nvSpPr>
        <p:spPr bwMode="auto">
          <a:xfrm>
            <a:off x="-1404938" y="2679700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60"/>
          <p:cNvSpPr>
            <a:spLocks noChangeShapeType="1"/>
          </p:cNvSpPr>
          <p:nvPr userDrawn="1"/>
        </p:nvSpPr>
        <p:spPr bwMode="auto">
          <a:xfrm flipH="1">
            <a:off x="-1404938" y="2679700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Line 61"/>
          <p:cNvSpPr>
            <a:spLocks noChangeShapeType="1"/>
          </p:cNvSpPr>
          <p:nvPr userDrawn="1"/>
        </p:nvSpPr>
        <p:spPr bwMode="auto">
          <a:xfrm flipH="1">
            <a:off x="-900113" y="2800350"/>
            <a:ext cx="2159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Line 65"/>
          <p:cNvSpPr>
            <a:spLocks noChangeShapeType="1"/>
          </p:cNvSpPr>
          <p:nvPr userDrawn="1"/>
        </p:nvSpPr>
        <p:spPr bwMode="auto">
          <a:xfrm>
            <a:off x="-1404938" y="46767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Text Box 48"/>
          <p:cNvSpPr txBox="1">
            <a:spLocks noChangeArrowheads="1"/>
          </p:cNvSpPr>
          <p:nvPr userDrawn="1"/>
        </p:nvSpPr>
        <p:spPr bwMode="auto">
          <a:xfrm>
            <a:off x="-1404938" y="4722813"/>
            <a:ext cx="140493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For at ændre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Klik i menulinjen,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vælg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Indsæt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&gt;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Sidehoved / Sidefod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Indføj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feltet for dato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Sidefod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Enhedens navn</a:t>
            </a:r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Sted og dato</a:t>
            </a: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Dias </a:t>
            </a:r>
            <a:fld id="{EA12BB9C-12D1-1146-B930-F76B9CF2CB88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100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top_uk_58_0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0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20"/>
          <p:cNvSpPr>
            <a:spLocks noChangeShapeType="1"/>
          </p:cNvSpPr>
          <p:nvPr userDrawn="1"/>
        </p:nvSpPr>
        <p:spPr bwMode="auto">
          <a:xfrm flipH="1">
            <a:off x="4763" y="6694488"/>
            <a:ext cx="9148762" cy="0"/>
          </a:xfrm>
          <a:prstGeom prst="line">
            <a:avLst/>
          </a:prstGeom>
          <a:noFill/>
          <a:ln w="9525">
            <a:solidFill>
              <a:srgbClr val="901A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40" descr="KU_new_bot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1488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fke3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938" y="2708275"/>
            <a:ext cx="4667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7"/>
          <p:cNvSpPr txBox="1"/>
          <p:nvPr userDrawn="1"/>
        </p:nvSpPr>
        <p:spPr>
          <a:xfrm>
            <a:off x="-1404938" y="1474788"/>
            <a:ext cx="1296988" cy="2355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Tekst starter uden punktopstilling</a:t>
            </a:r>
            <a:br>
              <a:rPr lang="da-DK" sz="1100" smtClean="0">
                <a:solidFill>
                  <a:srgbClr val="FFFFFF"/>
                </a:solidFill>
                <a:cs typeface="Arial" charset="0"/>
              </a:rPr>
            </a:b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For at få punkt-opstilling på teksten, brug forøg indrykning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For at få venstre-stillet tekst uden punktopstilling, brug formindsk indrykning</a:t>
            </a:r>
          </a:p>
        </p:txBody>
      </p:sp>
      <p:sp>
        <p:nvSpPr>
          <p:cNvPr id="7" name="Line 37"/>
          <p:cNvSpPr>
            <a:spLocks noChangeShapeType="1"/>
          </p:cNvSpPr>
          <p:nvPr userDrawn="1"/>
        </p:nvSpPr>
        <p:spPr bwMode="auto">
          <a:xfrm>
            <a:off x="-1404938" y="14128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Text Box 38"/>
          <p:cNvSpPr txBox="1">
            <a:spLocks noChangeArrowheads="1"/>
          </p:cNvSpPr>
          <p:nvPr userDrawn="1"/>
        </p:nvSpPr>
        <p:spPr bwMode="auto">
          <a:xfrm>
            <a:off x="-1404938" y="827088"/>
            <a:ext cx="12969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a-DK" sz="1100" smtClean="0">
                <a:solidFill>
                  <a:srgbClr val="FFFFFF"/>
                </a:solidFill>
                <a:cs typeface="ＭＳ Ｐゴシック" charset="0"/>
              </a:rPr>
              <a:t>Overskrift her</a:t>
            </a:r>
          </a:p>
        </p:txBody>
      </p:sp>
      <p:sp>
        <p:nvSpPr>
          <p:cNvPr id="9" name="Line 39"/>
          <p:cNvSpPr>
            <a:spLocks noChangeShapeType="1"/>
          </p:cNvSpPr>
          <p:nvPr userDrawn="1"/>
        </p:nvSpPr>
        <p:spPr bwMode="auto">
          <a:xfrm>
            <a:off x="-1404938" y="7651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40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938" y="3875088"/>
            <a:ext cx="5048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41"/>
          <p:cNvSpPr>
            <a:spLocks noChangeShapeType="1"/>
          </p:cNvSpPr>
          <p:nvPr userDrawn="1"/>
        </p:nvSpPr>
        <p:spPr bwMode="auto">
          <a:xfrm flipV="1">
            <a:off x="-1270000" y="4164013"/>
            <a:ext cx="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Line 42"/>
          <p:cNvSpPr>
            <a:spLocks noChangeShapeType="1"/>
          </p:cNvSpPr>
          <p:nvPr userDrawn="1"/>
        </p:nvSpPr>
        <p:spPr bwMode="auto">
          <a:xfrm>
            <a:off x="-1116013" y="3875088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Line 43"/>
          <p:cNvSpPr>
            <a:spLocks noChangeShapeType="1"/>
          </p:cNvSpPr>
          <p:nvPr userDrawn="1"/>
        </p:nvSpPr>
        <p:spPr bwMode="auto">
          <a:xfrm flipH="1">
            <a:off x="-1116013" y="3875088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Line 44"/>
          <p:cNvSpPr>
            <a:spLocks noChangeShapeType="1"/>
          </p:cNvSpPr>
          <p:nvPr userDrawn="1"/>
        </p:nvSpPr>
        <p:spPr bwMode="auto">
          <a:xfrm>
            <a:off x="-1404938" y="2679700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Line 45"/>
          <p:cNvSpPr>
            <a:spLocks noChangeShapeType="1"/>
          </p:cNvSpPr>
          <p:nvPr userDrawn="1"/>
        </p:nvSpPr>
        <p:spPr bwMode="auto">
          <a:xfrm flipH="1">
            <a:off x="-1404938" y="2679700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Line 46"/>
          <p:cNvSpPr>
            <a:spLocks noChangeShapeType="1"/>
          </p:cNvSpPr>
          <p:nvPr userDrawn="1"/>
        </p:nvSpPr>
        <p:spPr bwMode="auto">
          <a:xfrm flipH="1">
            <a:off x="-900113" y="2800350"/>
            <a:ext cx="2159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48"/>
          <p:cNvSpPr>
            <a:spLocks noChangeShapeType="1"/>
          </p:cNvSpPr>
          <p:nvPr userDrawn="1"/>
        </p:nvSpPr>
        <p:spPr bwMode="auto">
          <a:xfrm>
            <a:off x="-1404938" y="46767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Text Box 48"/>
          <p:cNvSpPr txBox="1">
            <a:spLocks noChangeArrowheads="1"/>
          </p:cNvSpPr>
          <p:nvPr userDrawn="1"/>
        </p:nvSpPr>
        <p:spPr bwMode="auto">
          <a:xfrm>
            <a:off x="-1404938" y="4722813"/>
            <a:ext cx="140493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For at ændre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Klik i menulinjen,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vælg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Indsæt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&gt;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Sidehoved / Sidefod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Indføj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feltet for dato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Sidefod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Department of </a:t>
            </a:r>
            <a:r>
              <a:rPr lang="da-DK" err="1"/>
              <a:t>Chemistry</a:t>
            </a:r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809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5" descr="top_uk_58_0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0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20"/>
          <p:cNvSpPr>
            <a:spLocks noChangeShapeType="1"/>
          </p:cNvSpPr>
          <p:nvPr userDrawn="1"/>
        </p:nvSpPr>
        <p:spPr bwMode="auto">
          <a:xfrm flipH="1">
            <a:off x="4763" y="6694488"/>
            <a:ext cx="9148762" cy="0"/>
          </a:xfrm>
          <a:prstGeom prst="line">
            <a:avLst/>
          </a:prstGeom>
          <a:noFill/>
          <a:ln w="9525">
            <a:solidFill>
              <a:srgbClr val="901A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40" descr="KU_new_bot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1488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 descr="fke3b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938" y="2708275"/>
            <a:ext cx="4667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7"/>
          <p:cNvSpPr txBox="1"/>
          <p:nvPr userDrawn="1"/>
        </p:nvSpPr>
        <p:spPr>
          <a:xfrm>
            <a:off x="-1404938" y="1474788"/>
            <a:ext cx="1296988" cy="2355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Tekst starter uden punktopstilling</a:t>
            </a:r>
            <a:br>
              <a:rPr lang="da-DK" sz="1100" smtClean="0">
                <a:solidFill>
                  <a:srgbClr val="FFFFFF"/>
                </a:solidFill>
                <a:cs typeface="Arial" charset="0"/>
              </a:rPr>
            </a:b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For at få punkt-opstilling på teksten, brug forøg indrykning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For at få venstre-stillet tekst uden punktopstilling, brug formindsk indrykning</a:t>
            </a:r>
          </a:p>
        </p:txBody>
      </p:sp>
      <p:sp>
        <p:nvSpPr>
          <p:cNvPr id="10" name="Line 37"/>
          <p:cNvSpPr>
            <a:spLocks noChangeShapeType="1"/>
          </p:cNvSpPr>
          <p:nvPr userDrawn="1"/>
        </p:nvSpPr>
        <p:spPr bwMode="auto">
          <a:xfrm>
            <a:off x="-1404938" y="14128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Text Box 38"/>
          <p:cNvSpPr txBox="1">
            <a:spLocks noChangeArrowheads="1"/>
          </p:cNvSpPr>
          <p:nvPr userDrawn="1"/>
        </p:nvSpPr>
        <p:spPr bwMode="auto">
          <a:xfrm>
            <a:off x="-1404938" y="827088"/>
            <a:ext cx="129698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ＭＳ Ｐゴシック" pitchFamily="-65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da-DK" sz="1100" smtClean="0">
                <a:solidFill>
                  <a:srgbClr val="FFFFFF"/>
                </a:solidFill>
                <a:cs typeface="ＭＳ Ｐゴシック" charset="0"/>
              </a:rPr>
              <a:t>Overskrift her</a:t>
            </a:r>
          </a:p>
        </p:txBody>
      </p:sp>
      <p:sp>
        <p:nvSpPr>
          <p:cNvPr id="12" name="Line 39"/>
          <p:cNvSpPr>
            <a:spLocks noChangeShapeType="1"/>
          </p:cNvSpPr>
          <p:nvPr userDrawn="1"/>
        </p:nvSpPr>
        <p:spPr bwMode="auto">
          <a:xfrm>
            <a:off x="-1404938" y="7651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" name="Picture 40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4938" y="3875088"/>
            <a:ext cx="5048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41"/>
          <p:cNvSpPr>
            <a:spLocks noChangeShapeType="1"/>
          </p:cNvSpPr>
          <p:nvPr userDrawn="1"/>
        </p:nvSpPr>
        <p:spPr bwMode="auto">
          <a:xfrm flipV="1">
            <a:off x="-1270000" y="4164013"/>
            <a:ext cx="0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Line 42"/>
          <p:cNvSpPr>
            <a:spLocks noChangeShapeType="1"/>
          </p:cNvSpPr>
          <p:nvPr userDrawn="1"/>
        </p:nvSpPr>
        <p:spPr bwMode="auto">
          <a:xfrm>
            <a:off x="-1116013" y="3875088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Line 43"/>
          <p:cNvSpPr>
            <a:spLocks noChangeShapeType="1"/>
          </p:cNvSpPr>
          <p:nvPr userDrawn="1"/>
        </p:nvSpPr>
        <p:spPr bwMode="auto">
          <a:xfrm flipH="1">
            <a:off x="-1116013" y="3875088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Line 44"/>
          <p:cNvSpPr>
            <a:spLocks noChangeShapeType="1"/>
          </p:cNvSpPr>
          <p:nvPr userDrawn="1"/>
        </p:nvSpPr>
        <p:spPr bwMode="auto">
          <a:xfrm>
            <a:off x="-1404938" y="2679700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Line 45"/>
          <p:cNvSpPr>
            <a:spLocks noChangeShapeType="1"/>
          </p:cNvSpPr>
          <p:nvPr userDrawn="1"/>
        </p:nvSpPr>
        <p:spPr bwMode="auto">
          <a:xfrm flipH="1">
            <a:off x="-1404938" y="2679700"/>
            <a:ext cx="215900" cy="288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Line 46"/>
          <p:cNvSpPr>
            <a:spLocks noChangeShapeType="1"/>
          </p:cNvSpPr>
          <p:nvPr userDrawn="1"/>
        </p:nvSpPr>
        <p:spPr bwMode="auto">
          <a:xfrm flipH="1">
            <a:off x="-900113" y="2800350"/>
            <a:ext cx="2159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Line 48"/>
          <p:cNvSpPr>
            <a:spLocks noChangeShapeType="1"/>
          </p:cNvSpPr>
          <p:nvPr userDrawn="1"/>
        </p:nvSpPr>
        <p:spPr bwMode="auto">
          <a:xfrm>
            <a:off x="-1404938" y="46767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Text Box 48"/>
          <p:cNvSpPr txBox="1">
            <a:spLocks noChangeArrowheads="1"/>
          </p:cNvSpPr>
          <p:nvPr userDrawn="1"/>
        </p:nvSpPr>
        <p:spPr bwMode="auto">
          <a:xfrm>
            <a:off x="-1404938" y="4722813"/>
            <a:ext cx="140493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For at ændre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Klik i menulinjen,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vælg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Indsæt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&gt;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Sidehoved / Sidefod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Indføj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feltet for dato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Sidefod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noProof="0" smtClean="0"/>
              <a:t>Click to edit Master title style</a:t>
            </a:r>
            <a:endParaRPr lang="da-DK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2988" y="1374774"/>
            <a:ext cx="3211512" cy="4482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noProof="0" smtClean="0"/>
              <a:t>Click to edit Master text styles</a:t>
            </a:r>
          </a:p>
          <a:p>
            <a:pPr lvl="1"/>
            <a:r>
              <a:rPr lang="da-DK" noProof="0" smtClean="0"/>
              <a:t>Second level</a:t>
            </a:r>
          </a:p>
          <a:p>
            <a:pPr lvl="2"/>
            <a:r>
              <a:rPr lang="da-DK" noProof="0" smtClean="0"/>
              <a:t>Third level</a:t>
            </a:r>
          </a:p>
          <a:p>
            <a:pPr lvl="3"/>
            <a:r>
              <a:rPr lang="da-DK" noProof="0" smtClean="0"/>
              <a:t>Fourth level</a:t>
            </a:r>
          </a:p>
          <a:p>
            <a:pPr lvl="4"/>
            <a:r>
              <a:rPr lang="da-DK" noProof="0" smtClean="0"/>
              <a:t>Fifth level</a:t>
            </a:r>
            <a:endParaRPr lang="da-DK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06900" y="1374774"/>
            <a:ext cx="3213100" cy="4482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noProof="0" smtClean="0"/>
              <a:t>Click to edit Master text styles</a:t>
            </a:r>
          </a:p>
          <a:p>
            <a:pPr lvl="1"/>
            <a:r>
              <a:rPr lang="da-DK" noProof="0" smtClean="0"/>
              <a:t>Second level</a:t>
            </a:r>
          </a:p>
          <a:p>
            <a:pPr lvl="2"/>
            <a:r>
              <a:rPr lang="da-DK" noProof="0" smtClean="0"/>
              <a:t>Third level</a:t>
            </a:r>
          </a:p>
          <a:p>
            <a:pPr lvl="3"/>
            <a:r>
              <a:rPr lang="da-DK" noProof="0" smtClean="0"/>
              <a:t>Fourth level</a:t>
            </a:r>
          </a:p>
          <a:p>
            <a:pPr lvl="4"/>
            <a:r>
              <a:rPr lang="da-DK" noProof="0" smtClean="0"/>
              <a:t>Fifth level</a:t>
            </a:r>
            <a:endParaRPr lang="da-DK" noProof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Enhedens navn</a:t>
            </a:r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Dias </a:t>
            </a:r>
            <a:fld id="{6D8CE193-477A-9741-BEB7-0A6C08F05F11}" type="slidenum">
              <a:rPr lang="da-DK"/>
              <a:pPr/>
              <a:t>‹#›</a:t>
            </a:fld>
            <a:endParaRPr lang="da-DK"/>
          </a:p>
        </p:txBody>
      </p:sp>
      <p:sp>
        <p:nvSpPr>
          <p:cNvPr id="24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Sted og dato</a:t>
            </a:r>
          </a:p>
        </p:txBody>
      </p:sp>
    </p:spTree>
    <p:extLst>
      <p:ext uri="{BB962C8B-B14F-4D97-AF65-F5344CB8AC3E}">
        <p14:creationId xmlns:p14="http://schemas.microsoft.com/office/powerpoint/2010/main" val="2557160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2400">
              <a:solidFill>
                <a:srgbClr val="FFFFFF"/>
              </a:solidFill>
              <a:latin typeface="Verdana"/>
              <a:ea typeface="ＭＳ Ｐゴシック" pitchFamily="-65" charset="-128"/>
            </a:endParaRPr>
          </a:p>
        </p:txBody>
      </p:sp>
      <p:pic>
        <p:nvPicPr>
          <p:cNvPr id="4" name="Picture 18" descr="top_uk_58_0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0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20"/>
          <p:cNvSpPr>
            <a:spLocks noChangeShapeType="1"/>
          </p:cNvSpPr>
          <p:nvPr userDrawn="1"/>
        </p:nvSpPr>
        <p:spPr bwMode="auto">
          <a:xfrm flipH="1">
            <a:off x="4763" y="6694488"/>
            <a:ext cx="9148762" cy="0"/>
          </a:xfrm>
          <a:prstGeom prst="line">
            <a:avLst/>
          </a:prstGeom>
          <a:noFill/>
          <a:ln w="9525">
            <a:solidFill>
              <a:srgbClr val="901A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40" descr="KU_new_bot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1488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8"/>
          <p:cNvSpPr txBox="1">
            <a:spLocks noChangeArrowheads="1"/>
          </p:cNvSpPr>
          <p:nvPr userDrawn="1"/>
        </p:nvSpPr>
        <p:spPr bwMode="auto">
          <a:xfrm>
            <a:off x="-1404938" y="4722813"/>
            <a:ext cx="1404938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For at ændre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da-DK" sz="110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Klik i menulinjen,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vælg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Indsæt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&gt;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Sidehoved / Sidefod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</a:rPr>
              <a:t>Indføj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Sted og dato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feltet for dato og 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Enhedens navn</a:t>
            </a:r>
            <a:r>
              <a:rPr lang="ja-JP" altLang="da-DK" sz="1100" smtClean="0">
                <a:solidFill>
                  <a:srgbClr val="FFFFFF"/>
                </a:solidFill>
              </a:rPr>
              <a:t>”</a:t>
            </a:r>
            <a:r>
              <a:rPr lang="da-DK" sz="1100" smtClean="0">
                <a:solidFill>
                  <a:srgbClr val="FFFFFF"/>
                </a:solidFill>
              </a:rPr>
              <a:t> i Sidefod</a:t>
            </a:r>
          </a:p>
        </p:txBody>
      </p:sp>
      <p:sp>
        <p:nvSpPr>
          <p:cNvPr id="9" name="Line 89"/>
          <p:cNvSpPr>
            <a:spLocks noChangeShapeType="1"/>
          </p:cNvSpPr>
          <p:nvPr userDrawn="1"/>
        </p:nvSpPr>
        <p:spPr bwMode="auto">
          <a:xfrm>
            <a:off x="-1404938" y="4676775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17"/>
          <p:cNvSpPr txBox="1"/>
          <p:nvPr userDrawn="1"/>
        </p:nvSpPr>
        <p:spPr>
          <a:xfrm>
            <a:off x="-1357313" y="1133475"/>
            <a:ext cx="1296988" cy="6778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Byt billede: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a-DK" sz="1100" smtClean="0">
                <a:solidFill>
                  <a:srgbClr val="FFFFFF"/>
                </a:solidFill>
                <a:cs typeface="Arial" charset="0"/>
              </a:rPr>
              <a:t>Ny slide og klik på ikon, indsæt billede</a:t>
            </a:r>
          </a:p>
        </p:txBody>
      </p:sp>
      <p:sp>
        <p:nvSpPr>
          <p:cNvPr id="11" name="Line 36"/>
          <p:cNvSpPr>
            <a:spLocks noChangeShapeType="1"/>
          </p:cNvSpPr>
          <p:nvPr userDrawn="1"/>
        </p:nvSpPr>
        <p:spPr bwMode="auto">
          <a:xfrm>
            <a:off x="-1357313" y="1071563"/>
            <a:ext cx="1296988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044000" y="1051200"/>
            <a:ext cx="7059600" cy="4698000"/>
          </a:xfrm>
        </p:spPr>
        <p:txBody>
          <a:bodyPr/>
          <a:lstStyle/>
          <a:p>
            <a:pPr lvl="0"/>
            <a:endParaRPr lang="da-DK" noProof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Enhedens navn</a:t>
            </a:r>
          </a:p>
        </p:txBody>
      </p:sp>
      <p:sp>
        <p:nvSpPr>
          <p:cNvPr id="13" name="Slide Number Placeholder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>
                <a:solidFill>
                  <a:srgbClr val="6E6E6E"/>
                </a:solidFill>
              </a:rPr>
              <a:t>Dias </a:t>
            </a:r>
            <a:fld id="{A718525C-7BF1-E746-9AB4-97DF35C0075D}" type="slidenum">
              <a:rPr lang="da-DK">
                <a:solidFill>
                  <a:srgbClr val="6E6E6E"/>
                </a:solidFill>
              </a:rPr>
              <a:pPr/>
              <a:t>‹#›</a:t>
            </a:fld>
            <a:endParaRPr lang="da-DK">
              <a:solidFill>
                <a:srgbClr val="6E6E6E"/>
              </a:solidFill>
            </a:endParaRPr>
          </a:p>
        </p:txBody>
      </p:sp>
      <p:sp>
        <p:nvSpPr>
          <p:cNvPr id="14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a-DK">
                <a:solidFill>
                  <a:srgbClr val="6E6E6E"/>
                </a:solidFill>
              </a:rPr>
              <a:t>Sted og dato</a:t>
            </a:r>
          </a:p>
        </p:txBody>
      </p:sp>
    </p:spTree>
    <p:extLst>
      <p:ext uri="{BB962C8B-B14F-4D97-AF65-F5344CB8AC3E}">
        <p14:creationId xmlns:p14="http://schemas.microsoft.com/office/powerpoint/2010/main" val="1754494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Enhedens navn</a:t>
            </a:r>
          </a:p>
        </p:txBody>
      </p:sp>
      <p:sp>
        <p:nvSpPr>
          <p:cNvPr id="4" name="Date Placeholder 2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Sted og dato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Dias </a:t>
            </a:r>
            <a:fld id="{6F8BAB7C-71E3-F543-A1F4-0B683C2FF296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47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Enhedens navn</a:t>
            </a:r>
          </a:p>
        </p:txBody>
      </p:sp>
      <p:sp>
        <p:nvSpPr>
          <p:cNvPr id="3" name="Date Placeholder 2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Sted og dato</a:t>
            </a:r>
          </a:p>
        </p:txBody>
      </p:sp>
      <p:sp>
        <p:nvSpPr>
          <p:cNvPr id="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Dias </a:t>
            </a:r>
            <a:fld id="{6DB51154-D7C2-F24E-9240-D58AD027B6BB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9551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top_uk_58_0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320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Line 20"/>
          <p:cNvSpPr>
            <a:spLocks noChangeShapeType="1"/>
          </p:cNvSpPr>
          <p:nvPr userDrawn="1"/>
        </p:nvSpPr>
        <p:spPr bwMode="auto">
          <a:xfrm flipH="1">
            <a:off x="4763" y="6694488"/>
            <a:ext cx="9148762" cy="0"/>
          </a:xfrm>
          <a:prstGeom prst="line">
            <a:avLst/>
          </a:prstGeom>
          <a:noFill/>
          <a:ln w="9525">
            <a:solidFill>
              <a:srgbClr val="901A1E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6E6E6E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91" name="Rectangle 3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9088" y="-3175"/>
            <a:ext cx="6253162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8F8F8"/>
                </a:solidFill>
                <a:latin typeface="Verdana" pitchFamily="34" charset="0"/>
                <a:ea typeface="ＭＳ Ｐゴシック" pitchFamily="-65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/>
              <a:t>Enhedens navn</a:t>
            </a:r>
          </a:p>
        </p:txBody>
      </p:sp>
      <p:sp>
        <p:nvSpPr>
          <p:cNvPr id="1029" name="Rectangle 36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460375"/>
            <a:ext cx="657701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titeltypografi i masteren</a:t>
            </a:r>
          </a:p>
        </p:txBody>
      </p:sp>
      <p:sp>
        <p:nvSpPr>
          <p:cNvPr id="1030" name="Rectangle 3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74775"/>
            <a:ext cx="6577012" cy="410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pic>
        <p:nvPicPr>
          <p:cNvPr id="1031" name="Picture 40" descr="KU_new_bot4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51488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Date Placeholder 22"/>
          <p:cNvSpPr>
            <a:spLocks noGrp="1"/>
          </p:cNvSpPr>
          <p:nvPr>
            <p:ph type="dt" sz="half" idx="2"/>
          </p:nvPr>
        </p:nvSpPr>
        <p:spPr>
          <a:xfrm>
            <a:off x="1044575" y="6350000"/>
            <a:ext cx="6577013" cy="14446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  <a:latin typeface="Verdana" pitchFamily="34" charset="0"/>
                <a:ea typeface="ＭＳ Ｐゴシック" pitchFamily="-65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a-DK"/>
              <a:t>Sted og dato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1044575" y="6508750"/>
            <a:ext cx="2133600" cy="14446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a-DK" smtClean="0">
                <a:latin typeface="Verdana" charset="0"/>
                <a:ea typeface="ＭＳ Ｐゴシック" charset="0"/>
                <a:cs typeface="ＭＳ Ｐゴシック" charset="0"/>
              </a:rPr>
              <a:t>Dias </a:t>
            </a:r>
            <a:fld id="{0288A1F0-A389-4948-95B2-FA2962B0FFD7}" type="slidenum">
              <a:rPr lang="da-DK" smtClean="0">
                <a:latin typeface="Verdana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a-DK" smtClean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53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ＭＳ Ｐゴシック" pitchFamily="-65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  <a:ea typeface="ＭＳ Ｐゴシック" pitchFamily="-65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  <a:ea typeface="ＭＳ Ｐゴシック" pitchFamily="-65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  <a:ea typeface="ＭＳ Ｐゴシック" pitchFamily="-65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  <a:ea typeface="ＭＳ Ｐゴシック" pitchFamily="-65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212121"/>
          </a:solidFill>
          <a:latin typeface="+mn-lt"/>
          <a:ea typeface="ＭＳ Ｐゴシック" pitchFamily="-65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  <a:ea typeface="ＭＳ Ｐゴシック" pitchFamily="-65" charset="-128"/>
        </a:defRPr>
      </a:lvl2pPr>
      <a:lvl3pPr marL="1146175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rgbClr val="21212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1620000"/>
            <a:ext cx="8421688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da-DK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2937599"/>
            <a:ext cx="8421688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6863" y="6245225"/>
            <a:ext cx="21336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2000"/>
              </a:lnSpc>
              <a:buFontTx/>
              <a:buNone/>
              <a:defRPr sz="900">
                <a:solidFill>
                  <a:schemeClr val="bg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a-DK" dirty="0">
              <a:solidFill>
                <a:srgbClr val="03428E"/>
              </a:solidFill>
              <a:latin typeface="AU Passata" pitchFamily="34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45" name="Group 21"/>
          <p:cNvGrpSpPr>
            <a:grpSpLocks noChangeAspect="1"/>
          </p:cNvGrpSpPr>
          <p:nvPr/>
        </p:nvGrpSpPr>
        <p:grpSpPr bwMode="auto">
          <a:xfrm>
            <a:off x="358775" y="358775"/>
            <a:ext cx="590550" cy="295275"/>
            <a:chOff x="454" y="227"/>
            <a:chExt cx="384" cy="192"/>
          </a:xfrm>
        </p:grpSpPr>
        <p:sp>
          <p:nvSpPr>
            <p:cNvPr id="1046" name="Freeform 22"/>
            <p:cNvSpPr>
              <a:spLocks noChangeAspect="1"/>
            </p:cNvSpPr>
            <p:nvPr/>
          </p:nvSpPr>
          <p:spPr bwMode="auto">
            <a:xfrm>
              <a:off x="646" y="323"/>
              <a:ext cx="192" cy="96"/>
            </a:xfrm>
            <a:custGeom>
              <a:avLst/>
              <a:gdLst/>
              <a:ahLst/>
              <a:cxnLst>
                <a:cxn ang="0">
                  <a:pos x="8139" y="416"/>
                </a:cxn>
                <a:cxn ang="0">
                  <a:pos x="8033" y="1019"/>
                </a:cxn>
                <a:cxn ang="0">
                  <a:pos x="7841" y="1587"/>
                </a:cxn>
                <a:cxn ang="0">
                  <a:pos x="7571" y="2114"/>
                </a:cxn>
                <a:cxn ang="0">
                  <a:pos x="7231" y="2594"/>
                </a:cxn>
                <a:cxn ang="0">
                  <a:pos x="6827" y="3019"/>
                </a:cxn>
                <a:cxn ang="0">
                  <a:pos x="6365" y="3382"/>
                </a:cxn>
                <a:cxn ang="0">
                  <a:pos x="5853" y="3677"/>
                </a:cxn>
                <a:cxn ang="0">
                  <a:pos x="5297" y="3896"/>
                </a:cxn>
                <a:cxn ang="0">
                  <a:pos x="4703" y="4033"/>
                </a:cxn>
                <a:cxn ang="0">
                  <a:pos x="4080" y="4080"/>
                </a:cxn>
                <a:cxn ang="0">
                  <a:pos x="3460" y="4033"/>
                </a:cxn>
                <a:cxn ang="0">
                  <a:pos x="2868" y="3896"/>
                </a:cxn>
                <a:cxn ang="0">
                  <a:pos x="2313" y="3677"/>
                </a:cxn>
                <a:cxn ang="0">
                  <a:pos x="1800" y="3382"/>
                </a:cxn>
                <a:cxn ang="0">
                  <a:pos x="1338" y="3019"/>
                </a:cxn>
                <a:cxn ang="0">
                  <a:pos x="933" y="2594"/>
                </a:cxn>
                <a:cxn ang="0">
                  <a:pos x="592" y="2114"/>
                </a:cxn>
                <a:cxn ang="0">
                  <a:pos x="321" y="1587"/>
                </a:cxn>
                <a:cxn ang="0">
                  <a:pos x="129" y="1019"/>
                </a:cxn>
                <a:cxn ang="0">
                  <a:pos x="21" y="416"/>
                </a:cxn>
                <a:cxn ang="0">
                  <a:pos x="2040" y="0"/>
                </a:cxn>
                <a:cxn ang="0">
                  <a:pos x="2064" y="309"/>
                </a:cxn>
                <a:cxn ang="0">
                  <a:pos x="2133" y="604"/>
                </a:cxn>
                <a:cxn ang="0">
                  <a:pos x="2243" y="881"/>
                </a:cxn>
                <a:cxn ang="0">
                  <a:pos x="2391" y="1137"/>
                </a:cxn>
                <a:cxn ang="0">
                  <a:pos x="2572" y="1369"/>
                </a:cxn>
                <a:cxn ang="0">
                  <a:pos x="2786" y="1572"/>
                </a:cxn>
                <a:cxn ang="0">
                  <a:pos x="3025" y="1743"/>
                </a:cxn>
                <a:cxn ang="0">
                  <a:pos x="3290" y="1879"/>
                </a:cxn>
                <a:cxn ang="0">
                  <a:pos x="3573" y="1976"/>
                </a:cxn>
                <a:cxn ang="0">
                  <a:pos x="3873" y="2030"/>
                </a:cxn>
                <a:cxn ang="0">
                  <a:pos x="4186" y="2037"/>
                </a:cxn>
                <a:cxn ang="0">
                  <a:pos x="4492" y="1998"/>
                </a:cxn>
                <a:cxn ang="0">
                  <a:pos x="4784" y="1916"/>
                </a:cxn>
                <a:cxn ang="0">
                  <a:pos x="5054" y="1792"/>
                </a:cxn>
                <a:cxn ang="0">
                  <a:pos x="5303" y="1632"/>
                </a:cxn>
                <a:cxn ang="0">
                  <a:pos x="5524" y="1439"/>
                </a:cxn>
                <a:cxn ang="0">
                  <a:pos x="5716" y="1217"/>
                </a:cxn>
                <a:cxn ang="0">
                  <a:pos x="5875" y="969"/>
                </a:cxn>
                <a:cxn ang="0">
                  <a:pos x="5997" y="699"/>
                </a:cxn>
                <a:cxn ang="0">
                  <a:pos x="6079" y="409"/>
                </a:cxn>
                <a:cxn ang="0">
                  <a:pos x="6118" y="104"/>
                </a:cxn>
              </a:cxnLst>
              <a:rect l="0" t="0" r="r" b="b"/>
              <a:pathLst>
                <a:path w="8160" h="4080">
                  <a:moveTo>
                    <a:pt x="8160" y="0"/>
                  </a:moveTo>
                  <a:lnTo>
                    <a:pt x="8155" y="209"/>
                  </a:lnTo>
                  <a:lnTo>
                    <a:pt x="8139" y="416"/>
                  </a:lnTo>
                  <a:lnTo>
                    <a:pt x="8113" y="620"/>
                  </a:lnTo>
                  <a:lnTo>
                    <a:pt x="8077" y="821"/>
                  </a:lnTo>
                  <a:lnTo>
                    <a:pt x="8033" y="1019"/>
                  </a:lnTo>
                  <a:lnTo>
                    <a:pt x="7977" y="1212"/>
                  </a:lnTo>
                  <a:lnTo>
                    <a:pt x="7913" y="1401"/>
                  </a:lnTo>
                  <a:lnTo>
                    <a:pt x="7841" y="1587"/>
                  </a:lnTo>
                  <a:lnTo>
                    <a:pt x="7759" y="1768"/>
                  </a:lnTo>
                  <a:lnTo>
                    <a:pt x="7669" y="1943"/>
                  </a:lnTo>
                  <a:lnTo>
                    <a:pt x="7571" y="2114"/>
                  </a:lnTo>
                  <a:lnTo>
                    <a:pt x="7465" y="2280"/>
                  </a:lnTo>
                  <a:lnTo>
                    <a:pt x="7352" y="2440"/>
                  </a:lnTo>
                  <a:lnTo>
                    <a:pt x="7231" y="2594"/>
                  </a:lnTo>
                  <a:lnTo>
                    <a:pt x="7103" y="2742"/>
                  </a:lnTo>
                  <a:lnTo>
                    <a:pt x="6968" y="2884"/>
                  </a:lnTo>
                  <a:lnTo>
                    <a:pt x="6827" y="3019"/>
                  </a:lnTo>
                  <a:lnTo>
                    <a:pt x="6679" y="3148"/>
                  </a:lnTo>
                  <a:lnTo>
                    <a:pt x="6525" y="3268"/>
                  </a:lnTo>
                  <a:lnTo>
                    <a:pt x="6365" y="3382"/>
                  </a:lnTo>
                  <a:lnTo>
                    <a:pt x="6200" y="3488"/>
                  </a:lnTo>
                  <a:lnTo>
                    <a:pt x="6028" y="3586"/>
                  </a:lnTo>
                  <a:lnTo>
                    <a:pt x="5853" y="3677"/>
                  </a:lnTo>
                  <a:lnTo>
                    <a:pt x="5671" y="3759"/>
                  </a:lnTo>
                  <a:lnTo>
                    <a:pt x="5487" y="3832"/>
                  </a:lnTo>
                  <a:lnTo>
                    <a:pt x="5297" y="3896"/>
                  </a:lnTo>
                  <a:lnTo>
                    <a:pt x="5103" y="3951"/>
                  </a:lnTo>
                  <a:lnTo>
                    <a:pt x="4905" y="3997"/>
                  </a:lnTo>
                  <a:lnTo>
                    <a:pt x="4703" y="4033"/>
                  </a:lnTo>
                  <a:lnTo>
                    <a:pt x="4499" y="4059"/>
                  </a:lnTo>
                  <a:lnTo>
                    <a:pt x="4291" y="4075"/>
                  </a:lnTo>
                  <a:lnTo>
                    <a:pt x="4080" y="4080"/>
                  </a:lnTo>
                  <a:lnTo>
                    <a:pt x="3871" y="4075"/>
                  </a:lnTo>
                  <a:lnTo>
                    <a:pt x="3664" y="4059"/>
                  </a:lnTo>
                  <a:lnTo>
                    <a:pt x="3460" y="4033"/>
                  </a:lnTo>
                  <a:lnTo>
                    <a:pt x="3259" y="3997"/>
                  </a:lnTo>
                  <a:lnTo>
                    <a:pt x="3062" y="3951"/>
                  </a:lnTo>
                  <a:lnTo>
                    <a:pt x="2868" y="3896"/>
                  </a:lnTo>
                  <a:lnTo>
                    <a:pt x="2679" y="3832"/>
                  </a:lnTo>
                  <a:lnTo>
                    <a:pt x="2494" y="3759"/>
                  </a:lnTo>
                  <a:lnTo>
                    <a:pt x="2313" y="3677"/>
                  </a:lnTo>
                  <a:lnTo>
                    <a:pt x="2137" y="3586"/>
                  </a:lnTo>
                  <a:lnTo>
                    <a:pt x="1967" y="3488"/>
                  </a:lnTo>
                  <a:lnTo>
                    <a:pt x="1800" y="3382"/>
                  </a:lnTo>
                  <a:lnTo>
                    <a:pt x="1640" y="3268"/>
                  </a:lnTo>
                  <a:lnTo>
                    <a:pt x="1486" y="3148"/>
                  </a:lnTo>
                  <a:lnTo>
                    <a:pt x="1338" y="3019"/>
                  </a:lnTo>
                  <a:lnTo>
                    <a:pt x="1196" y="2884"/>
                  </a:lnTo>
                  <a:lnTo>
                    <a:pt x="1061" y="2742"/>
                  </a:lnTo>
                  <a:lnTo>
                    <a:pt x="933" y="2594"/>
                  </a:lnTo>
                  <a:lnTo>
                    <a:pt x="812" y="2440"/>
                  </a:lnTo>
                  <a:lnTo>
                    <a:pt x="698" y="2280"/>
                  </a:lnTo>
                  <a:lnTo>
                    <a:pt x="592" y="2114"/>
                  </a:lnTo>
                  <a:lnTo>
                    <a:pt x="493" y="1943"/>
                  </a:lnTo>
                  <a:lnTo>
                    <a:pt x="403" y="1768"/>
                  </a:lnTo>
                  <a:lnTo>
                    <a:pt x="321" y="1587"/>
                  </a:lnTo>
                  <a:lnTo>
                    <a:pt x="248" y="1401"/>
                  </a:lnTo>
                  <a:lnTo>
                    <a:pt x="184" y="1212"/>
                  </a:lnTo>
                  <a:lnTo>
                    <a:pt x="129" y="1019"/>
                  </a:lnTo>
                  <a:lnTo>
                    <a:pt x="83" y="821"/>
                  </a:lnTo>
                  <a:lnTo>
                    <a:pt x="47" y="620"/>
                  </a:lnTo>
                  <a:lnTo>
                    <a:pt x="21" y="416"/>
                  </a:lnTo>
                  <a:lnTo>
                    <a:pt x="5" y="209"/>
                  </a:lnTo>
                  <a:lnTo>
                    <a:pt x="0" y="0"/>
                  </a:lnTo>
                  <a:lnTo>
                    <a:pt x="2040" y="0"/>
                  </a:lnTo>
                  <a:lnTo>
                    <a:pt x="2043" y="104"/>
                  </a:lnTo>
                  <a:lnTo>
                    <a:pt x="2051" y="207"/>
                  </a:lnTo>
                  <a:lnTo>
                    <a:pt x="2064" y="309"/>
                  </a:lnTo>
                  <a:lnTo>
                    <a:pt x="2082" y="409"/>
                  </a:lnTo>
                  <a:lnTo>
                    <a:pt x="2105" y="507"/>
                  </a:lnTo>
                  <a:lnTo>
                    <a:pt x="2133" y="604"/>
                  </a:lnTo>
                  <a:lnTo>
                    <a:pt x="2164" y="699"/>
                  </a:lnTo>
                  <a:lnTo>
                    <a:pt x="2201" y="791"/>
                  </a:lnTo>
                  <a:lnTo>
                    <a:pt x="2243" y="881"/>
                  </a:lnTo>
                  <a:lnTo>
                    <a:pt x="2288" y="969"/>
                  </a:lnTo>
                  <a:lnTo>
                    <a:pt x="2337" y="1055"/>
                  </a:lnTo>
                  <a:lnTo>
                    <a:pt x="2391" y="1137"/>
                  </a:lnTo>
                  <a:lnTo>
                    <a:pt x="2448" y="1217"/>
                  </a:lnTo>
                  <a:lnTo>
                    <a:pt x="2508" y="1294"/>
                  </a:lnTo>
                  <a:lnTo>
                    <a:pt x="2572" y="1369"/>
                  </a:lnTo>
                  <a:lnTo>
                    <a:pt x="2641" y="1439"/>
                  </a:lnTo>
                  <a:lnTo>
                    <a:pt x="2711" y="1508"/>
                  </a:lnTo>
                  <a:lnTo>
                    <a:pt x="2786" y="1572"/>
                  </a:lnTo>
                  <a:lnTo>
                    <a:pt x="2863" y="1632"/>
                  </a:lnTo>
                  <a:lnTo>
                    <a:pt x="2943" y="1689"/>
                  </a:lnTo>
                  <a:lnTo>
                    <a:pt x="3025" y="1743"/>
                  </a:lnTo>
                  <a:lnTo>
                    <a:pt x="3111" y="1792"/>
                  </a:lnTo>
                  <a:lnTo>
                    <a:pt x="3199" y="1838"/>
                  </a:lnTo>
                  <a:lnTo>
                    <a:pt x="3290" y="1879"/>
                  </a:lnTo>
                  <a:lnTo>
                    <a:pt x="3381" y="1916"/>
                  </a:lnTo>
                  <a:lnTo>
                    <a:pt x="3476" y="1948"/>
                  </a:lnTo>
                  <a:lnTo>
                    <a:pt x="3573" y="1976"/>
                  </a:lnTo>
                  <a:lnTo>
                    <a:pt x="3671" y="1998"/>
                  </a:lnTo>
                  <a:lnTo>
                    <a:pt x="3771" y="2017"/>
                  </a:lnTo>
                  <a:lnTo>
                    <a:pt x="3873" y="2030"/>
                  </a:lnTo>
                  <a:lnTo>
                    <a:pt x="3976" y="2037"/>
                  </a:lnTo>
                  <a:lnTo>
                    <a:pt x="4080" y="2040"/>
                  </a:lnTo>
                  <a:lnTo>
                    <a:pt x="4186" y="2037"/>
                  </a:lnTo>
                  <a:lnTo>
                    <a:pt x="4289" y="2030"/>
                  </a:lnTo>
                  <a:lnTo>
                    <a:pt x="4392" y="2017"/>
                  </a:lnTo>
                  <a:lnTo>
                    <a:pt x="4492" y="1998"/>
                  </a:lnTo>
                  <a:lnTo>
                    <a:pt x="4591" y="1976"/>
                  </a:lnTo>
                  <a:lnTo>
                    <a:pt x="4688" y="1948"/>
                  </a:lnTo>
                  <a:lnTo>
                    <a:pt x="4784" y="1916"/>
                  </a:lnTo>
                  <a:lnTo>
                    <a:pt x="4876" y="1879"/>
                  </a:lnTo>
                  <a:lnTo>
                    <a:pt x="4966" y="1838"/>
                  </a:lnTo>
                  <a:lnTo>
                    <a:pt x="5054" y="1792"/>
                  </a:lnTo>
                  <a:lnTo>
                    <a:pt x="5140" y="1743"/>
                  </a:lnTo>
                  <a:lnTo>
                    <a:pt x="5222" y="1689"/>
                  </a:lnTo>
                  <a:lnTo>
                    <a:pt x="5303" y="1632"/>
                  </a:lnTo>
                  <a:lnTo>
                    <a:pt x="5379" y="1572"/>
                  </a:lnTo>
                  <a:lnTo>
                    <a:pt x="5454" y="1508"/>
                  </a:lnTo>
                  <a:lnTo>
                    <a:pt x="5524" y="1439"/>
                  </a:lnTo>
                  <a:lnTo>
                    <a:pt x="5592" y="1369"/>
                  </a:lnTo>
                  <a:lnTo>
                    <a:pt x="5656" y="1294"/>
                  </a:lnTo>
                  <a:lnTo>
                    <a:pt x="5716" y="1217"/>
                  </a:lnTo>
                  <a:lnTo>
                    <a:pt x="5773" y="1137"/>
                  </a:lnTo>
                  <a:lnTo>
                    <a:pt x="5826" y="1055"/>
                  </a:lnTo>
                  <a:lnTo>
                    <a:pt x="5875" y="969"/>
                  </a:lnTo>
                  <a:lnTo>
                    <a:pt x="5920" y="881"/>
                  </a:lnTo>
                  <a:lnTo>
                    <a:pt x="5961" y="791"/>
                  </a:lnTo>
                  <a:lnTo>
                    <a:pt x="5997" y="699"/>
                  </a:lnTo>
                  <a:lnTo>
                    <a:pt x="6029" y="604"/>
                  </a:lnTo>
                  <a:lnTo>
                    <a:pt x="6057" y="507"/>
                  </a:lnTo>
                  <a:lnTo>
                    <a:pt x="6079" y="409"/>
                  </a:lnTo>
                  <a:lnTo>
                    <a:pt x="6097" y="309"/>
                  </a:lnTo>
                  <a:lnTo>
                    <a:pt x="6110" y="207"/>
                  </a:lnTo>
                  <a:lnTo>
                    <a:pt x="6118" y="104"/>
                  </a:lnTo>
                  <a:lnTo>
                    <a:pt x="6120" y="0"/>
                  </a:lnTo>
                  <a:lnTo>
                    <a:pt x="816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  <a:buFont typeface="AU Passata" pitchFamily="34" charset="0"/>
                <a:buNone/>
              </a:pPr>
              <a:endParaRPr lang="da-DK" sz="3600" cap="all">
                <a:solidFill>
                  <a:srgbClr val="000000"/>
                </a:solidFill>
                <a:latin typeface="AU Passata" pitchFamily="34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47" name="Freeform 23"/>
            <p:cNvSpPr>
              <a:spLocks noChangeAspect="1"/>
            </p:cNvSpPr>
            <p:nvPr/>
          </p:nvSpPr>
          <p:spPr bwMode="auto">
            <a:xfrm>
              <a:off x="454" y="227"/>
              <a:ext cx="192" cy="192"/>
            </a:xfrm>
            <a:custGeom>
              <a:avLst/>
              <a:gdLst/>
              <a:ahLst/>
              <a:cxnLst>
                <a:cxn ang="0">
                  <a:pos x="2878" y="8160"/>
                </a:cxn>
                <a:cxn ang="0">
                  <a:pos x="0" y="8160"/>
                </a:cxn>
                <a:cxn ang="0">
                  <a:pos x="8160" y="0"/>
                </a:cxn>
                <a:cxn ang="0">
                  <a:pos x="8160" y="2892"/>
                </a:cxn>
                <a:cxn ang="0">
                  <a:pos x="2878" y="8160"/>
                </a:cxn>
              </a:cxnLst>
              <a:rect l="0" t="0" r="r" b="b"/>
              <a:pathLst>
                <a:path w="8160" h="8160">
                  <a:moveTo>
                    <a:pt x="2878" y="8160"/>
                  </a:moveTo>
                  <a:lnTo>
                    <a:pt x="0" y="8160"/>
                  </a:lnTo>
                  <a:lnTo>
                    <a:pt x="8160" y="0"/>
                  </a:lnTo>
                  <a:lnTo>
                    <a:pt x="8160" y="2892"/>
                  </a:lnTo>
                  <a:lnTo>
                    <a:pt x="2878" y="816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lnSpc>
                  <a:spcPts val="3600"/>
                </a:lnSpc>
                <a:spcBef>
                  <a:spcPct val="0"/>
                </a:spcBef>
                <a:spcAft>
                  <a:spcPct val="0"/>
                </a:spcAft>
                <a:buFont typeface="AU Passata" pitchFamily="34" charset="0"/>
                <a:buNone/>
              </a:pPr>
              <a:endParaRPr lang="da-DK" sz="3600" cap="all">
                <a:solidFill>
                  <a:srgbClr val="000000"/>
                </a:solidFill>
                <a:latin typeface="AU Passata" pitchFamily="34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776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 cap="all" baseline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2pPr>
      <a:lvl3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3pPr>
      <a:lvl4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4pPr>
      <a:lvl5pPr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5pPr>
      <a:lvl6pPr marL="4572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6pPr>
      <a:lvl7pPr marL="9144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7pPr>
      <a:lvl8pPr marL="13716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8pPr>
      <a:lvl9pPr marL="1828800" algn="l" rtl="0" eaLnBrk="1" fontAlgn="base" hangingPunct="1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9pPr>
    </p:titleStyle>
    <p:bodyStyle>
      <a:lvl1pPr marL="174625" indent="-174625" algn="l" rtl="0" eaLnBrk="1" fontAlgn="base" hangingPunct="1">
        <a:lnSpc>
          <a:spcPts val="2100"/>
        </a:lnSpc>
        <a:spcBef>
          <a:spcPct val="0"/>
        </a:spcBef>
        <a:spcAft>
          <a:spcPct val="0"/>
        </a:spcAft>
        <a:buFont typeface="AU Passata" pitchFamily="34" charset="0"/>
        <a:buChar char="›"/>
        <a:defRPr>
          <a:solidFill>
            <a:schemeClr val="bg2"/>
          </a:solidFill>
          <a:latin typeface="+mn-lt"/>
          <a:ea typeface="+mn-ea"/>
          <a:cs typeface="+mn-cs"/>
        </a:defRPr>
      </a:lvl1pPr>
      <a:lvl2pPr marL="360363" indent="-184150" algn="l" rtl="0" eaLnBrk="1" fontAlgn="base" hangingPunct="1">
        <a:lnSpc>
          <a:spcPct val="101000"/>
        </a:lnSpc>
        <a:spcBef>
          <a:spcPct val="0"/>
        </a:spcBef>
        <a:spcAft>
          <a:spcPct val="0"/>
        </a:spcAft>
        <a:buFont typeface="AU Passata" pitchFamily="34" charset="0"/>
        <a:buChar char="›"/>
        <a:defRPr sz="1400">
          <a:solidFill>
            <a:schemeClr val="bg2"/>
          </a:solidFill>
          <a:latin typeface="+mn-lt"/>
        </a:defRPr>
      </a:lvl2pPr>
      <a:lvl3pPr marL="544513" indent="-182563" algn="l" rtl="0" eaLnBrk="1" fontAlgn="base" hangingPunct="1">
        <a:lnSpc>
          <a:spcPct val="97000"/>
        </a:lnSpc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3pPr>
      <a:lvl4pPr marL="711200" indent="-165100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4pPr>
      <a:lvl5pPr marL="8953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5pPr>
      <a:lvl6pPr marL="13525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6pPr>
      <a:lvl7pPr marL="18097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7pPr>
      <a:lvl8pPr marL="22669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8pPr>
      <a:lvl9pPr marL="2724150" indent="-176213" algn="l" rtl="0" eaLnBrk="1" fontAlgn="base" hangingPunct="1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www.prismap.e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291" y="3837019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Danish research at ISOLDE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5229200"/>
            <a:ext cx="7956376" cy="1176536"/>
          </a:xfrm>
        </p:spPr>
        <p:txBody>
          <a:bodyPr>
            <a:noAutofit/>
          </a:bodyPr>
          <a:lstStyle/>
          <a:p>
            <a:r>
              <a:rPr lang="de-DE" dirty="0" smtClean="0"/>
              <a:t>Lars Hemmingsen, </a:t>
            </a:r>
            <a:r>
              <a:rPr lang="de-DE" dirty="0" smtClean="0">
                <a:solidFill>
                  <a:schemeClr val="tx2"/>
                </a:solidFill>
              </a:rPr>
              <a:t>lhe@chem.ku.dk, </a:t>
            </a:r>
            <a:r>
              <a:rPr lang="de-DE" dirty="0" err="1" smtClean="0"/>
              <a:t>Dept</a:t>
            </a:r>
            <a:r>
              <a:rPr lang="de-DE" dirty="0" smtClean="0"/>
              <a:t>. </a:t>
            </a:r>
            <a:r>
              <a:rPr lang="de-DE" dirty="0" err="1"/>
              <a:t>o</a:t>
            </a:r>
            <a:r>
              <a:rPr lang="de-DE" dirty="0" err="1" smtClean="0"/>
              <a:t>f</a:t>
            </a:r>
            <a:r>
              <a:rPr lang="de-DE" dirty="0" smtClean="0"/>
              <a:t> Chemistry, University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Copenhagen</a:t>
            </a:r>
            <a:endParaRPr lang="de-DE" dirty="0" smtClean="0"/>
          </a:p>
          <a:p>
            <a:endParaRPr lang="de-DE" sz="800" dirty="0" smtClean="0"/>
          </a:p>
          <a:p>
            <a:r>
              <a:rPr lang="de-DE" dirty="0" smtClean="0"/>
              <a:t> on behalf on </a:t>
            </a:r>
            <a:r>
              <a:rPr lang="de-DE" dirty="0" err="1" smtClean="0"/>
              <a:t>Danish</a:t>
            </a:r>
            <a:r>
              <a:rPr lang="de-DE" dirty="0" smtClean="0"/>
              <a:t> ISOLDE </a:t>
            </a:r>
            <a:r>
              <a:rPr lang="de-DE" dirty="0" err="1" smtClean="0"/>
              <a:t>users</a:t>
            </a:r>
            <a:endParaRPr lang="de-DE" dirty="0" smtClean="0"/>
          </a:p>
          <a:p>
            <a:endParaRPr lang="de-DE" sz="800" dirty="0"/>
          </a:p>
          <a:p>
            <a:r>
              <a:rPr lang="de-DE" dirty="0" err="1"/>
              <a:t>r</a:t>
            </a:r>
            <a:r>
              <a:rPr lang="de-DE" dirty="0" err="1" smtClean="0"/>
              <a:t>ECFA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, </a:t>
            </a:r>
            <a:r>
              <a:rPr lang="de-DE" dirty="0" err="1" smtClean="0"/>
              <a:t>Copenhagen</a:t>
            </a:r>
            <a:r>
              <a:rPr lang="de-DE" dirty="0" smtClean="0"/>
              <a:t>, May 12-13 2022</a:t>
            </a:r>
          </a:p>
        </p:txBody>
      </p:sp>
      <p:pic>
        <p:nvPicPr>
          <p:cNvPr id="4" name="Picture 3" descr="A large building&#10;&#10;Description automatically generated">
            <a:extLst>
              <a:ext uri="{FF2B5EF4-FFF2-40B4-BE49-F238E27FC236}">
                <a16:creationId xmlns:a16="http://schemas.microsoft.com/office/drawing/2014/main" id="{8B2A0F1F-26FC-413C-B5D8-4A803AA421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43"/>
          <a:stretch/>
        </p:blipFill>
        <p:spPr>
          <a:xfrm>
            <a:off x="1008000" y="1152000"/>
            <a:ext cx="8068983" cy="308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helping 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35" y="3158970"/>
            <a:ext cx="4128458" cy="2322258"/>
          </a:xfrm>
          <a:prstGeom prst="rect">
            <a:avLst/>
          </a:prstGeom>
        </p:spPr>
      </p:pic>
      <p:pic>
        <p:nvPicPr>
          <p:cNvPr id="6" name="Picture 2" descr="http://sasnet.lu.se.asiaportal.info/sites/default/files/u4/esslu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57" y="3158971"/>
            <a:ext cx="2789498" cy="2322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05272" y="1600200"/>
            <a:ext cx="76431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Irradiation of W blocks at ISOLDE – ESS safety check of their target: measure amount of emission of </a:t>
            </a:r>
            <a:r>
              <a:rPr lang="en-US" baseline="30000" dirty="0"/>
              <a:t>125</a:t>
            </a:r>
            <a:r>
              <a:rPr lang="en-US" dirty="0"/>
              <a:t>I, noble gases and </a:t>
            </a:r>
            <a:r>
              <a:rPr lang="en-US" baseline="30000" dirty="0" smtClean="0"/>
              <a:t>3</a:t>
            </a:r>
            <a:r>
              <a:rPr lang="en-US" dirty="0" smtClean="0"/>
              <a:t>H </a:t>
            </a:r>
            <a:r>
              <a:rPr lang="en-US" dirty="0" smtClean="0"/>
              <a:t>(prof. Mikael </a:t>
            </a:r>
            <a:r>
              <a:rPr lang="en-US" dirty="0" smtClean="0"/>
              <a:t>Jensen, Hevesy Lab, DTU)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9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radionuclides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10474" y="1124744"/>
            <a:ext cx="757118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ISOLDE/MEDICIS is an important part of the new European isotope production 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program: </a:t>
            </a:r>
            <a:r>
              <a:rPr lang="en-US" sz="2000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Prismap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en-US" sz="2000" b="1" u="sng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www.prismap.eu</a:t>
            </a: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)</a:t>
            </a:r>
            <a:r>
              <a:rPr lang="en-US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sz="20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Which also includes the Hevesy Lab, DTU, Denmark (prof. Mikael Jensen)</a:t>
            </a:r>
            <a:endParaRPr lang="en-US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625" t="29001" r="11807" b="8000"/>
          <a:stretch/>
        </p:blipFill>
        <p:spPr>
          <a:xfrm>
            <a:off x="1034662" y="1988840"/>
            <a:ext cx="7826202" cy="357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58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920880" cy="980736"/>
          </a:xfrm>
        </p:spPr>
        <p:txBody>
          <a:bodyPr>
            <a:noAutofit/>
          </a:bodyPr>
          <a:lstStyle/>
          <a:p>
            <a:r>
              <a:rPr lang="en-US" sz="4000" dirty="0" smtClean="0"/>
              <a:t>Collaborations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115616" y="1268760"/>
            <a:ext cx="777686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Spain, CSIC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Madrid – Maria Jose G.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Borge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Olof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Tengblad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…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Sweden, Chalmers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Göteborg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 –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Björn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 Jonson, Thomas Nilsson, …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Spain, Universidad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Complutense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Madrid – Luis M.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Fraile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Sweden, Lund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Universitet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Lund –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Joakim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Cederkäll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USA, University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of Tennessee, Knoxville – Miguel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Madurga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Romania, IFIN-HH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Bucharest –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Razvan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Lica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Christof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</a:rPr>
              <a:t>Sotty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Poland, University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of Warsaw – Marek </a:t>
            </a:r>
            <a:r>
              <a:rPr lang="en-US" sz="22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Pfützner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,</a:t>
            </a:r>
            <a:r>
              <a:rPr lang="en-DK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…</a:t>
            </a:r>
            <a:endParaRPr lang="en-US" sz="22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USA, University of Michigan </a:t>
            </a:r>
            <a:r>
              <a:rPr lang="en-DK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–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 Vincent L. Pecoraro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Hungary, University of Szeged </a:t>
            </a:r>
            <a:r>
              <a:rPr lang="en-DK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–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 Attila Jancso,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</a:rPr>
              <a:t>B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ela 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Gyurcsik</a:t>
            </a:r>
            <a:endParaRPr lang="en-US" sz="22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Switzerland, University of Zurich, Roland K. Sigel, Eva </a:t>
            </a:r>
            <a:r>
              <a:rPr lang="en-US" sz="22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Freisinger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, Silke Johannsen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Canada, TRIUMF / UBC - Andrew McFarlane, Iain McKenzie, Monika Stachura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USA, University of Northern Kentucky - Matthew Zacate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France, ILL </a:t>
            </a:r>
            <a:r>
              <a:rPr lang="en-DK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–</a:t>
            </a:r>
            <a:r>
              <a:rPr lang="en-US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 Ulli </a:t>
            </a:r>
            <a:r>
              <a:rPr lang="en-US" sz="2200" dirty="0" err="1" smtClean="0">
                <a:latin typeface="Calibri" panose="020F0502020204030204" pitchFamily="34" charset="0"/>
                <a:ea typeface="Calibri" panose="020F0502020204030204" pitchFamily="34" charset="0"/>
              </a:rPr>
              <a:t>Köster</a:t>
            </a:r>
            <a:endParaRPr lang="en-US" sz="22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DK" sz="2200" dirty="0" smtClean="0">
                <a:latin typeface="Calibri" panose="020F0502020204030204" pitchFamily="34" charset="0"/>
                <a:ea typeface="Calibri" panose="020F0502020204030204" pitchFamily="34" charset="0"/>
              </a:rPr>
              <a:t>…</a:t>
            </a:r>
            <a:endParaRPr lang="en-US" sz="22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44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</a:t>
            </a:r>
            <a:r>
              <a:rPr lang="en-DK" dirty="0" smtClean="0"/>
              <a:t>–</a:t>
            </a:r>
            <a:r>
              <a:rPr lang="en-US" dirty="0" smtClean="0"/>
              <a:t> </a:t>
            </a:r>
            <a:r>
              <a:rPr lang="en-US" dirty="0" smtClean="0"/>
              <a:t>summary and future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7D2406D6-9664-5048-9444-8875B0369AE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39308" y="1196752"/>
            <a:ext cx="7773618" cy="3528338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“Small science” addressing fundamental questions from nuclear physics to biochemistry =&gt; extensive international collaboration</a:t>
            </a:r>
          </a:p>
          <a:p>
            <a:pPr marL="0" indent="0"/>
            <a:endParaRPr lang="en-GB" sz="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Run </a:t>
            </a:r>
            <a:r>
              <a:rPr lang="en-GB" sz="2000" dirty="0"/>
              <a:t>more / longer experiments per year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Fulfil high demand for beam time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Better quality beams (intensity/purity)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/>
              <a:t>e.g. around </a:t>
            </a:r>
            <a:r>
              <a:rPr lang="en-GB" sz="2000" baseline="30000" dirty="0"/>
              <a:t>132</a:t>
            </a:r>
            <a:r>
              <a:rPr lang="en-GB" sz="2000" dirty="0"/>
              <a:t>Sn : </a:t>
            </a:r>
            <a:r>
              <a:rPr lang="en-GB" sz="2000" dirty="0">
                <a:sym typeface="Wingdings" panose="05000000000000000000" pitchFamily="2" charset="2"/>
              </a:rPr>
              <a:t>region of interest for astrophysics r-process path (link to origin of elements, neutron-star mergers, gravitational waves)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GB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Faster release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Shorter lived (thus more exotic) isotopes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GB" sz="2000" dirty="0">
                <a:sym typeface="Wingdings" panose="05000000000000000000" pitchFamily="2" charset="2"/>
              </a:rPr>
              <a:t>Those are typically of highest interest (astrophysics, nuclear modelling, </a:t>
            </a:r>
            <a:r>
              <a:rPr lang="en-GB" sz="2000" dirty="0" smtClean="0">
                <a:sym typeface="Wingdings" panose="05000000000000000000" pitchFamily="2" charset="2"/>
              </a:rPr>
              <a:t>…)</a:t>
            </a:r>
          </a:p>
          <a:p>
            <a:pPr marL="457200" lvl="1" indent="0"/>
            <a:endParaRPr lang="en-GB" sz="8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 smtClean="0"/>
              <a:t>Expand the user group, and re-initiate </a:t>
            </a:r>
            <a:r>
              <a:rPr lang="en-GB" sz="2000" dirty="0" err="1" smtClean="0"/>
              <a:t>eMS</a:t>
            </a:r>
            <a:r>
              <a:rPr lang="en-GB" sz="2000" dirty="0" smtClean="0"/>
              <a:t> collaboration including Danish Research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1870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 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10" descr="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560" y="3852289"/>
            <a:ext cx="3361236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0" descr="Billedresultat for guilherme pac 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756" y="1301645"/>
            <a:ext cx="1016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560" y="1280662"/>
            <a:ext cx="87153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" r="5981" b="23451"/>
          <a:stretch>
            <a:fillRect/>
          </a:stretch>
        </p:blipFill>
        <p:spPr bwMode="auto">
          <a:xfrm>
            <a:off x="8062415" y="1252305"/>
            <a:ext cx="92551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5364088" y="2081222"/>
            <a:ext cx="493395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da-DK" altLang="da-DK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da-DK" altLang="da-DK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Karl              Joao              Juliana</a:t>
            </a:r>
          </a:p>
          <a:p>
            <a:pPr eaLnBrk="1" hangingPunct="1"/>
            <a:r>
              <a:rPr lang="da-DK" altLang="da-DK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 Johnston    G.M. Correia        Schell</a:t>
            </a:r>
          </a:p>
          <a:p>
            <a:pPr eaLnBrk="1" hangingPunct="1"/>
            <a:endParaRPr lang="da-DK" altLang="en-US" dirty="0"/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193" y="3842361"/>
            <a:ext cx="4464496" cy="25092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50E7473F-F939-C641-AE25-E849C2FC27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691" y="1269140"/>
            <a:ext cx="3149539" cy="251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881363" y="1192431"/>
            <a:ext cx="2612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ISOLDE 1967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First proton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962193" y="6351649"/>
            <a:ext cx="2612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ISOLDE now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564" y="1195807"/>
            <a:ext cx="7848872" cy="4536504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ISOLDE facility</a:t>
            </a:r>
          </a:p>
          <a:p>
            <a:pPr marL="0" indent="0">
              <a:buNone/>
            </a:pPr>
            <a:endParaRPr lang="en-US" sz="800" dirty="0"/>
          </a:p>
          <a:p>
            <a:r>
              <a:rPr lang="en-US" sz="2400" dirty="0" smtClean="0"/>
              <a:t>Nuclear physics  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1"/>
            <a:r>
              <a:rPr lang="en-US" sz="2400" dirty="0" smtClean="0"/>
              <a:t>Nuclear astrophysics</a:t>
            </a:r>
          </a:p>
          <a:p>
            <a:pPr lvl="1"/>
            <a:r>
              <a:rPr lang="en-US" sz="2400" baseline="30000" dirty="0" smtClean="0"/>
              <a:t>8</a:t>
            </a:r>
            <a:r>
              <a:rPr lang="en-US" sz="2400" dirty="0" smtClean="0"/>
              <a:t>He and </a:t>
            </a:r>
            <a:r>
              <a:rPr lang="en-US" sz="2400" baseline="30000" dirty="0" smtClean="0"/>
              <a:t>9</a:t>
            </a:r>
            <a:r>
              <a:rPr lang="en-US" sz="2400" dirty="0" smtClean="0"/>
              <a:t>Li decays</a:t>
            </a:r>
          </a:p>
          <a:p>
            <a:pPr marL="457200" lvl="1" indent="0">
              <a:buNone/>
            </a:pPr>
            <a:endParaRPr lang="en-US" sz="800" dirty="0"/>
          </a:p>
          <a:p>
            <a:r>
              <a:rPr lang="en-US" sz="2400" dirty="0" smtClean="0"/>
              <a:t>Chemistry </a:t>
            </a:r>
            <a:r>
              <a:rPr lang="en-US" sz="2400" dirty="0" smtClean="0"/>
              <a:t>and biophysics</a:t>
            </a:r>
          </a:p>
          <a:p>
            <a:pPr lvl="1"/>
            <a:r>
              <a:rPr lang="en-US" sz="2400" dirty="0" err="1" smtClean="0"/>
              <a:t>Biomolecular</a:t>
            </a:r>
            <a:r>
              <a:rPr lang="en-US" sz="2400" dirty="0" smtClean="0"/>
              <a:t> structure and function</a:t>
            </a:r>
            <a:endParaRPr lang="en-US" sz="2400" dirty="0"/>
          </a:p>
          <a:p>
            <a:pPr lvl="1"/>
            <a:r>
              <a:rPr lang="en-US" sz="2400" dirty="0" smtClean="0"/>
              <a:t>Quadrupole moments from molecular </a:t>
            </a:r>
          </a:p>
          <a:p>
            <a:pPr marL="457200" lvl="1" indent="0">
              <a:buNone/>
            </a:pPr>
            <a:r>
              <a:rPr lang="en-US" sz="2400" dirty="0" smtClean="0"/>
              <a:t>     experiments</a:t>
            </a:r>
          </a:p>
          <a:p>
            <a:pPr lvl="1"/>
            <a:endParaRPr lang="en-US" sz="800" dirty="0"/>
          </a:p>
          <a:p>
            <a:r>
              <a:rPr lang="en-US" sz="2400" dirty="0" smtClean="0"/>
              <a:t>Other applications of radionuclides</a:t>
            </a:r>
          </a:p>
          <a:p>
            <a:pPr lvl="1"/>
            <a:r>
              <a:rPr lang="en-US" sz="2200" dirty="0" smtClean="0"/>
              <a:t>ISOLDE helping ESS</a:t>
            </a:r>
          </a:p>
          <a:p>
            <a:pPr lvl="1"/>
            <a:r>
              <a:rPr lang="en-US" sz="2200" dirty="0" smtClean="0"/>
              <a:t>Medical radionuclides </a:t>
            </a:r>
          </a:p>
          <a:p>
            <a:pPr marL="457200" lvl="1" indent="0">
              <a:buNone/>
            </a:pPr>
            <a:r>
              <a:rPr lang="en-US" sz="2200" dirty="0" smtClean="0"/>
              <a:t>    (MEDICIS/PRISMAP)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/>
          </a:p>
          <a:p>
            <a:pPr marL="457200" lvl="1" indent="0">
              <a:buNone/>
            </a:pPr>
            <a:endParaRPr lang="en-US" sz="2400" dirty="0"/>
          </a:p>
          <a:p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115616" y="6453013"/>
            <a:ext cx="3528392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F27290-70A5-6F6C-FE3D-3FBD8B9061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07"/>
          <a:stretch/>
        </p:blipFill>
        <p:spPr>
          <a:xfrm>
            <a:off x="7864452" y="969127"/>
            <a:ext cx="936104" cy="13316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144A48-C749-7C45-866E-1DFB423494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8" t="7510" r="7177" b="16065"/>
          <a:stretch/>
        </p:blipFill>
        <p:spPr>
          <a:xfrm>
            <a:off x="7864452" y="2830666"/>
            <a:ext cx="1028028" cy="14240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746254-8CCF-1BC5-162E-9E3EB63EE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8236" y="4702333"/>
            <a:ext cx="1186293" cy="11862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flipH="1">
            <a:off x="7524328" y="2193825"/>
            <a:ext cx="2231922" cy="399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sz="1400" dirty="0" smtClean="0"/>
              <a:t>Karsten Riisager</a:t>
            </a:r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       Hans Fynbo</a:t>
            </a:r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000" dirty="0" smtClean="0"/>
          </a:p>
          <a:p>
            <a:endParaRPr lang="en-US" sz="1400" dirty="0"/>
          </a:p>
          <a:p>
            <a:endParaRPr lang="en-US" sz="1400" dirty="0" smtClean="0"/>
          </a:p>
          <a:p>
            <a:r>
              <a:rPr lang="en-US" sz="1400" dirty="0" smtClean="0"/>
              <a:t>   Lars Hemmingsen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91" b="24578"/>
          <a:stretch/>
        </p:blipFill>
        <p:spPr>
          <a:xfrm>
            <a:off x="8027895" y="2483342"/>
            <a:ext cx="695577" cy="2930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7928" y="6059226"/>
            <a:ext cx="970308" cy="36144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91" b="24578"/>
          <a:stretch/>
        </p:blipFill>
        <p:spPr>
          <a:xfrm>
            <a:off x="8027894" y="4409273"/>
            <a:ext cx="695577" cy="2930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29"/>
          <a:stretch/>
        </p:blipFill>
        <p:spPr>
          <a:xfrm>
            <a:off x="5928810" y="5066367"/>
            <a:ext cx="1235478" cy="1097777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910971" y="6114029"/>
            <a:ext cx="1213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Mikael Jensen</a:t>
            </a:r>
            <a:endParaRPr lang="en-US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733" y="6398729"/>
            <a:ext cx="1114281" cy="3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ISOLDE facility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19682" t="10101" r="5113" b="17801"/>
          <a:stretch/>
        </p:blipFill>
        <p:spPr>
          <a:xfrm>
            <a:off x="1064182" y="1484784"/>
            <a:ext cx="7762355" cy="418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86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ISOLDE facility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3225CD-CAF6-43C2-B324-6AE36D39BD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96" t="15273" r="16961" b="5599"/>
          <a:stretch/>
        </p:blipFill>
        <p:spPr>
          <a:xfrm>
            <a:off x="1115616" y="1075136"/>
            <a:ext cx="7902479" cy="51845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339CB1-03FC-43A0-80BB-3F1DB42B9C5C}"/>
              </a:ext>
            </a:extLst>
          </p:cNvPr>
          <p:cNvSpPr txBox="1"/>
          <p:nvPr/>
        </p:nvSpPr>
        <p:spPr>
          <a:xfrm>
            <a:off x="1259632" y="1628800"/>
            <a:ext cx="3241978" cy="1477328"/>
          </a:xfrm>
          <a:prstGeom prst="rect">
            <a:avLst/>
          </a:prstGeom>
          <a:solidFill>
            <a:srgbClr val="FFFAA4"/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ISOLDE today offers the largest range of available isotopes of  any ISOL facility worldwide. 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sz="1500" dirty="0" smtClean="0"/>
              <a:t>1200 </a:t>
            </a:r>
            <a:r>
              <a:rPr lang="en-US" sz="1500" dirty="0"/>
              <a:t>isotopes of ~74 elements 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US" sz="1500" dirty="0"/>
              <a:t>Novel (and usually unique) isotopes for a wide scientific </a:t>
            </a:r>
            <a:r>
              <a:rPr lang="en-US" sz="1500" dirty="0" smtClean="0"/>
              <a:t>community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0415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astrophysics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Google Shape;748;p22"/>
          <p:cNvSpPr txBox="1">
            <a:spLocks/>
          </p:cNvSpPr>
          <p:nvPr/>
        </p:nvSpPr>
        <p:spPr>
          <a:xfrm>
            <a:off x="1691680" y="980728"/>
            <a:ext cx="6173808" cy="85747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87" tIns="34284" rIns="68587" bIns="34284" rtlCol="0" anchor="ctr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SzPts val="4400"/>
            </a:pPr>
            <a:r>
              <a:rPr lang="en-US" sz="3200" baseline="30000" dirty="0" smtClean="0"/>
              <a:t>16</a:t>
            </a:r>
            <a:r>
              <a:rPr lang="en-US" sz="3200" dirty="0" smtClean="0"/>
              <a:t>N decay and </a:t>
            </a:r>
            <a:r>
              <a:rPr lang="en-US" sz="3200" baseline="30000" dirty="0" smtClean="0"/>
              <a:t>12</a:t>
            </a:r>
            <a:r>
              <a:rPr lang="en-US" sz="3200" dirty="0" smtClean="0"/>
              <a:t>C(</a:t>
            </a:r>
            <a:r>
              <a:rPr lang="el-GR" sz="3200" dirty="0" err="1" smtClean="0">
                <a:latin typeface="Noto Sans Symbols"/>
                <a:ea typeface="Noto Sans Symbols"/>
                <a:cs typeface="Noto Sans Symbols"/>
                <a:sym typeface="Noto Sans Symbols"/>
              </a:rPr>
              <a:t>α,γ</a:t>
            </a:r>
            <a:r>
              <a:rPr lang="el-GR" sz="3200" dirty="0" smtClean="0"/>
              <a:t>)</a:t>
            </a:r>
            <a:r>
              <a:rPr lang="el-GR" sz="3200" baseline="30000" dirty="0" smtClean="0"/>
              <a:t>16</a:t>
            </a:r>
            <a:r>
              <a:rPr lang="en-US" sz="3200" dirty="0" smtClean="0"/>
              <a:t>O</a:t>
            </a:r>
            <a:endParaRPr lang="en-US" sz="3200" baseline="30000" dirty="0"/>
          </a:p>
        </p:txBody>
      </p:sp>
      <p:pic>
        <p:nvPicPr>
          <p:cNvPr id="6" name="Google Shape;749;p22" descr="level-schem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475656" y="1838201"/>
            <a:ext cx="3240360" cy="3732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50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45360" y="1756396"/>
            <a:ext cx="3695669" cy="2376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75;p32" descr="DSC01224.JPG">
            <a:extLst>
              <a:ext uri="{FF2B5EF4-FFF2-40B4-BE49-F238E27FC236}">
                <a16:creationId xmlns:a16="http://schemas.microsoft.com/office/drawing/2014/main" id="{C0943880-F4B7-8A4F-B3BA-1B8FA3644A5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2080" y="4263884"/>
            <a:ext cx="2874578" cy="173573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753;p22"/>
          <p:cNvSpPr/>
          <p:nvPr/>
        </p:nvSpPr>
        <p:spPr>
          <a:xfrm>
            <a:off x="1187624" y="5798510"/>
            <a:ext cx="3429893" cy="27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87" tIns="34284" rIns="68587" bIns="34284" anchor="t" anchorCtr="0">
            <a:spAutoFit/>
          </a:bodyPr>
          <a:lstStyle/>
          <a:p>
            <a:pPr>
              <a:buClr>
                <a:srgbClr val="000000"/>
              </a:buClr>
            </a:pPr>
            <a:r>
              <a:rPr lang="en-US" sz="1350" kern="0" dirty="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KVI :	</a:t>
            </a:r>
            <a:r>
              <a:rPr lang="en-US" sz="1350" kern="0" dirty="0" err="1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Refsgaard</a:t>
            </a:r>
            <a:r>
              <a:rPr lang="en-US" sz="1350" kern="0" dirty="0">
                <a:solidFill>
                  <a:srgbClr val="4285F4"/>
                </a:solidFill>
                <a:latin typeface="Roboto"/>
                <a:ea typeface="Roboto"/>
                <a:cs typeface="Roboto"/>
                <a:sym typeface="Roboto"/>
              </a:rPr>
              <a:t> et al. PLB 752, 296</a:t>
            </a:r>
            <a:endParaRPr sz="13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754;p22"/>
          <p:cNvSpPr/>
          <p:nvPr/>
        </p:nvSpPr>
        <p:spPr>
          <a:xfrm>
            <a:off x="1187624" y="6075497"/>
            <a:ext cx="3884322" cy="27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87" tIns="34284" rIns="68587" bIns="34284" anchor="t" anchorCtr="0">
            <a:spAutoFit/>
          </a:bodyPr>
          <a:lstStyle/>
          <a:p>
            <a:pPr>
              <a:buClr>
                <a:srgbClr val="000000"/>
              </a:buClr>
            </a:pPr>
            <a:r>
              <a:rPr lang="en-US" sz="1350" kern="0" dirty="0">
                <a:solidFill>
                  <a:srgbClr val="0F9D58"/>
                </a:solidFill>
                <a:latin typeface="Roboto"/>
                <a:ea typeface="Roboto"/>
                <a:cs typeface="Roboto"/>
                <a:sym typeface="Roboto"/>
              </a:rPr>
              <a:t>CERN:	</a:t>
            </a:r>
            <a:r>
              <a:rPr lang="en-US" sz="1350" kern="0" dirty="0" err="1">
                <a:solidFill>
                  <a:srgbClr val="0F9D58"/>
                </a:solidFill>
                <a:latin typeface="Roboto"/>
                <a:ea typeface="Roboto"/>
                <a:cs typeface="Roboto"/>
                <a:sym typeface="Roboto"/>
              </a:rPr>
              <a:t>Kirsebom</a:t>
            </a:r>
            <a:r>
              <a:rPr lang="en-US" sz="1350" kern="0" dirty="0">
                <a:solidFill>
                  <a:srgbClr val="0F9D58"/>
                </a:solidFill>
                <a:latin typeface="Roboto"/>
                <a:ea typeface="Roboto"/>
                <a:cs typeface="Roboto"/>
                <a:sym typeface="Roboto"/>
              </a:rPr>
              <a:t> et al., PRL 121, 142701</a:t>
            </a:r>
            <a:endParaRPr sz="1350" kern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407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physics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3156F94-B9E7-D952-EF61-D9EE36FB5A9D}"/>
              </a:ext>
            </a:extLst>
          </p:cNvPr>
          <p:cNvSpPr txBox="1">
            <a:spLocks/>
          </p:cNvSpPr>
          <p:nvPr/>
        </p:nvSpPr>
        <p:spPr>
          <a:xfrm>
            <a:off x="1071762" y="1124744"/>
            <a:ext cx="7886700" cy="7417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Low-energy neutrinos: </a:t>
            </a:r>
            <a:r>
              <a:rPr lang="en-GB" baseline="30000" smtClean="0"/>
              <a:t>8</a:t>
            </a:r>
            <a:r>
              <a:rPr lang="en-GB" smtClean="0"/>
              <a:t>He, </a:t>
            </a:r>
            <a:r>
              <a:rPr lang="en-GB" baseline="30000" smtClean="0"/>
              <a:t>9</a:t>
            </a:r>
            <a:r>
              <a:rPr lang="en-GB" smtClean="0"/>
              <a:t>Li background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2EB6A4-169B-CC3C-1509-A52BE30A04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257300" y="1905245"/>
            <a:ext cx="7886700" cy="4705675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Beta-delayed n emission mimics neutrino-signal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Need complete experimental characterization (for GEANT4)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F5B05B-42C1-F23F-2E50-B3CDF0BED1DD}"/>
              </a:ext>
            </a:extLst>
          </p:cNvPr>
          <p:cNvSpPr txBox="1"/>
          <p:nvPr/>
        </p:nvSpPr>
        <p:spPr>
          <a:xfrm>
            <a:off x="2377828" y="6174442"/>
            <a:ext cx="15007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B0F0"/>
                </a:solidFill>
              </a:rPr>
              <a:t>NIM A949, 162904</a:t>
            </a:r>
          </a:p>
          <a:p>
            <a:r>
              <a:rPr lang="en-GB" sz="1350" dirty="0">
                <a:solidFill>
                  <a:srgbClr val="00B0F0"/>
                </a:solidFill>
              </a:rPr>
              <a:t>arXiv:2204.09215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849759-2E5B-D5C6-CAD3-EF3CD956D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936" y="2875700"/>
            <a:ext cx="2710388" cy="23149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F27A57-DC1A-70B1-5602-2C63DD0C49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766" t="27276" b="24915"/>
          <a:stretch/>
        </p:blipFill>
        <p:spPr>
          <a:xfrm>
            <a:off x="4716016" y="2848988"/>
            <a:ext cx="3840292" cy="22455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D74C2D-B801-6AF2-1B16-9FC1BCB27D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5193600"/>
            <a:ext cx="2428879" cy="6810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BF5CC1-D9AC-D3F0-06E4-B492074CE7EF}"/>
              </a:ext>
            </a:extLst>
          </p:cNvPr>
          <p:cNvSpPr txBox="1"/>
          <p:nvPr/>
        </p:nvSpPr>
        <p:spPr>
          <a:xfrm>
            <a:off x="3707904" y="5278979"/>
            <a:ext cx="166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Running </a:t>
            </a:r>
            <a:r>
              <a:rPr lang="en-GB" b="1" dirty="0"/>
              <a:t>now</a:t>
            </a:r>
            <a:r>
              <a:rPr lang="en-GB" dirty="0"/>
              <a:t> at</a:t>
            </a:r>
          </a:p>
        </p:txBody>
      </p:sp>
    </p:spTree>
    <p:extLst>
      <p:ext uri="{BB962C8B-B14F-4D97-AF65-F5344CB8AC3E}">
        <p14:creationId xmlns:p14="http://schemas.microsoft.com/office/powerpoint/2010/main" val="391881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accelerated beams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1257" t="22001" r="21256" b="16400"/>
          <a:stretch/>
        </p:blipFill>
        <p:spPr>
          <a:xfrm>
            <a:off x="943188" y="1196752"/>
            <a:ext cx="800434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4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0982" t="18164" r="13754" b="32620"/>
          <a:stretch/>
        </p:blipFill>
        <p:spPr>
          <a:xfrm>
            <a:off x="1564908" y="1898931"/>
            <a:ext cx="5023315" cy="3072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flipH="1">
            <a:off x="1377306" y="1091922"/>
            <a:ext cx="7587182" cy="5701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/>
          </a:p>
          <a:p>
            <a:r>
              <a:rPr lang="en-US" sz="1500" b="1" dirty="0"/>
              <a:t>Intracellular control of metal ion concentration by </a:t>
            </a:r>
            <a:r>
              <a:rPr lang="en-US" sz="1500" b="1" dirty="0" err="1"/>
              <a:t>metallosensor</a:t>
            </a:r>
            <a:r>
              <a:rPr lang="en-US" sz="1500" b="1" dirty="0"/>
              <a:t> proteins </a:t>
            </a:r>
            <a:r>
              <a:rPr lang="en-DK" sz="1500" b="1" dirty="0"/>
              <a:t>–</a:t>
            </a:r>
            <a:r>
              <a:rPr lang="en-US" sz="1500" b="1" dirty="0"/>
              <a:t> </a:t>
            </a:r>
            <a:r>
              <a:rPr lang="en-US" sz="1500" b="1" dirty="0" err="1"/>
              <a:t>CueR</a:t>
            </a:r>
            <a:r>
              <a:rPr lang="en-US" sz="1500" b="1" dirty="0"/>
              <a:t> senses Cu(I</a:t>
            </a:r>
            <a:r>
              <a:rPr lang="en-US" sz="1500" b="1" dirty="0" smtClean="0"/>
              <a:t>):</a:t>
            </a:r>
          </a:p>
          <a:p>
            <a:endParaRPr lang="en-US" sz="1500" b="1" dirty="0"/>
          </a:p>
          <a:p>
            <a:endParaRPr lang="en-US" sz="1500" b="1" dirty="0" smtClean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sz="1500" b="1" dirty="0" smtClean="0"/>
          </a:p>
          <a:p>
            <a:endParaRPr lang="en-US" sz="1500" b="1" dirty="0" smtClean="0"/>
          </a:p>
          <a:p>
            <a:r>
              <a:rPr lang="en-US" sz="1500" b="1" dirty="0" smtClean="0"/>
              <a:t>But </a:t>
            </a:r>
            <a:r>
              <a:rPr lang="en-US" sz="1500" b="1" dirty="0"/>
              <a:t>does not respond to divalent metal ions, potentially because a secondary </a:t>
            </a:r>
            <a:endParaRPr lang="en-US" sz="1500" b="1" dirty="0" smtClean="0"/>
          </a:p>
          <a:p>
            <a:r>
              <a:rPr lang="en-US" sz="1500" b="1" dirty="0" smtClean="0"/>
              <a:t>metal </a:t>
            </a:r>
            <a:r>
              <a:rPr lang="en-US" sz="1500" b="1" dirty="0"/>
              <a:t>site provides auxiliary ligands </a:t>
            </a:r>
            <a:r>
              <a:rPr lang="en-DK" sz="1500" b="1" dirty="0"/>
              <a:t>–</a:t>
            </a:r>
            <a:r>
              <a:rPr lang="en-US" sz="1500" b="1" dirty="0"/>
              <a:t> a </a:t>
            </a:r>
            <a:r>
              <a:rPr lang="en-US" sz="1500" b="1" baseline="30000" dirty="0"/>
              <a:t>199m</a:t>
            </a:r>
            <a:r>
              <a:rPr lang="en-US" sz="1500" b="1" dirty="0"/>
              <a:t>Hg Perturbed angular correlation of </a:t>
            </a:r>
            <a:endParaRPr lang="en-US" sz="1500" b="1" dirty="0" smtClean="0"/>
          </a:p>
          <a:p>
            <a:r>
              <a:rPr lang="el-GR" sz="1500" b="1" dirty="0" smtClean="0"/>
              <a:t>γ</a:t>
            </a:r>
            <a:r>
              <a:rPr lang="en-US" sz="1500" b="1" dirty="0"/>
              <a:t>-rays (PAC) study.</a:t>
            </a:r>
          </a:p>
          <a:p>
            <a:endParaRPr lang="en-US" sz="1050" dirty="0" smtClean="0"/>
          </a:p>
          <a:p>
            <a:r>
              <a:rPr lang="en-US" sz="1050" dirty="0"/>
              <a:t>		  </a:t>
            </a:r>
            <a:endParaRPr lang="en-US" sz="1050" dirty="0" smtClean="0"/>
          </a:p>
          <a:p>
            <a:r>
              <a:rPr lang="en-US" sz="1050" dirty="0" smtClean="0"/>
              <a:t>Balogh </a:t>
            </a:r>
            <a:r>
              <a:rPr lang="en-US" sz="1050" i="1" dirty="0"/>
              <a:t>et al. </a:t>
            </a:r>
            <a:r>
              <a:rPr lang="en-US" sz="1050" dirty="0"/>
              <a:t>Chem. Eur. J. 2019, 25, 15030 – </a:t>
            </a:r>
            <a:r>
              <a:rPr lang="en-US" sz="1050" dirty="0" smtClean="0"/>
              <a:t>15035</a:t>
            </a:r>
          </a:p>
          <a:p>
            <a:r>
              <a:rPr lang="en-US" sz="1050" dirty="0" smtClean="0"/>
              <a:t>Fromsejer</a:t>
            </a:r>
            <a:r>
              <a:rPr lang="en-US" sz="1050" i="1" dirty="0" smtClean="0"/>
              <a:t> et al</a:t>
            </a:r>
            <a:r>
              <a:rPr lang="en-US" sz="1050" dirty="0" smtClean="0"/>
              <a:t>. </a:t>
            </a:r>
            <a:r>
              <a:rPr lang="en-US" sz="1050" dirty="0" err="1" smtClean="0"/>
              <a:t>Phys.Chem.Chem.Phys</a:t>
            </a:r>
            <a:r>
              <a:rPr lang="en-US" sz="1050" dirty="0" smtClean="0"/>
              <a:t> 2021, 23, 25689-25698</a:t>
            </a:r>
            <a:r>
              <a:rPr lang="en-GB" dirty="0" smtClean="0"/>
              <a:t> </a:t>
            </a:r>
            <a:endParaRPr lang="en-US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920880" cy="980736"/>
          </a:xfrm>
        </p:spPr>
        <p:txBody>
          <a:bodyPr>
            <a:noAutofit/>
          </a:bodyPr>
          <a:lstStyle/>
          <a:p>
            <a:r>
              <a:rPr lang="en-US" sz="3200" dirty="0" smtClean="0"/>
              <a:t>From nuclear physics to molecular properties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3" r="14287"/>
          <a:stretch/>
        </p:blipFill>
        <p:spPr>
          <a:xfrm>
            <a:off x="7596336" y="4010860"/>
            <a:ext cx="1152128" cy="15121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09141" y="2194978"/>
            <a:ext cx="20882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ISOLDE/CERN</a:t>
            </a:r>
          </a:p>
          <a:p>
            <a:r>
              <a:rPr lang="en-US" sz="1600" dirty="0" err="1"/>
              <a:t>Uni</a:t>
            </a:r>
            <a:r>
              <a:rPr lang="en-US" sz="1600" dirty="0"/>
              <a:t> of Copenhagen</a:t>
            </a:r>
          </a:p>
          <a:p>
            <a:r>
              <a:rPr lang="en-US" sz="1600" dirty="0" err="1"/>
              <a:t>Uni</a:t>
            </a:r>
            <a:r>
              <a:rPr lang="en-US" sz="1600" dirty="0"/>
              <a:t> of Szeged</a:t>
            </a:r>
          </a:p>
          <a:p>
            <a:r>
              <a:rPr lang="en-US" sz="1600" dirty="0"/>
              <a:t>Biological Research Centre of the Hungarian Academy of Sciences</a:t>
            </a:r>
          </a:p>
        </p:txBody>
      </p:sp>
    </p:spTree>
    <p:extLst>
      <p:ext uri="{BB962C8B-B14F-4D97-AF65-F5344CB8AC3E}">
        <p14:creationId xmlns:p14="http://schemas.microsoft.com/office/powerpoint/2010/main" val="231664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920880" cy="980736"/>
          </a:xfrm>
        </p:spPr>
        <p:txBody>
          <a:bodyPr>
            <a:noAutofit/>
          </a:bodyPr>
          <a:lstStyle/>
          <a:p>
            <a:r>
              <a:rPr lang="en-US" sz="3200" dirty="0"/>
              <a:t>From molecular </a:t>
            </a:r>
            <a:r>
              <a:rPr lang="en-US" sz="3200" dirty="0" smtClean="0"/>
              <a:t>properties to </a:t>
            </a:r>
            <a:r>
              <a:rPr lang="en-US" sz="3200" dirty="0"/>
              <a:t>nuclear </a:t>
            </a:r>
            <a:r>
              <a:rPr lang="en-US" sz="3200" dirty="0" smtClean="0"/>
              <a:t>physics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flipH="1">
            <a:off x="1115616" y="1117200"/>
            <a:ext cx="8028384" cy="5409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/>
          </a:p>
          <a:p>
            <a:r>
              <a:rPr lang="en-US" sz="1500" b="1" dirty="0"/>
              <a:t>The </a:t>
            </a:r>
            <a:r>
              <a:rPr lang="en-US" sz="1500" b="1" i="1" dirty="0"/>
              <a:t>first gas phase PAC </a:t>
            </a:r>
            <a:r>
              <a:rPr lang="en-US" sz="1500" b="1" dirty="0"/>
              <a:t>experiments combined with state of the art (CCSD(T)) electronic structure calculations </a:t>
            </a:r>
            <a:r>
              <a:rPr lang="en-US" sz="1500" dirty="0"/>
              <a:t>(project lead by H. Haas, CERN)</a:t>
            </a:r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 smtClean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/>
          </a:p>
          <a:p>
            <a:endParaRPr lang="en-US" sz="1500" b="1" dirty="0" smtClean="0"/>
          </a:p>
          <a:p>
            <a:endParaRPr lang="en-US" sz="1500" b="1" dirty="0" smtClean="0"/>
          </a:p>
          <a:p>
            <a:endParaRPr lang="en-US" sz="1500" b="1" dirty="0"/>
          </a:p>
          <a:p>
            <a:endParaRPr lang="en-US" sz="1500" b="1" dirty="0"/>
          </a:p>
          <a:p>
            <a:r>
              <a:rPr lang="en-US" sz="1500" b="1" dirty="0"/>
              <a:t>provided most accurate determination of excited state nuclear quadrupole </a:t>
            </a:r>
            <a:r>
              <a:rPr lang="en-US" sz="1500" b="1" dirty="0" smtClean="0"/>
              <a:t>moments </a:t>
            </a:r>
            <a:r>
              <a:rPr lang="en-US" sz="1500" b="1" dirty="0"/>
              <a:t>of </a:t>
            </a:r>
            <a:r>
              <a:rPr lang="en-US" sz="1500" b="1" baseline="30000" dirty="0"/>
              <a:t>199</a:t>
            </a:r>
            <a:r>
              <a:rPr lang="en-US" sz="1500" b="1" dirty="0"/>
              <a:t>Hg and </a:t>
            </a:r>
            <a:r>
              <a:rPr lang="en-US" sz="1500" b="1" baseline="30000" dirty="0"/>
              <a:t>111</a:t>
            </a:r>
            <a:r>
              <a:rPr lang="en-US" sz="1500" b="1" dirty="0"/>
              <a:t>Cd: </a:t>
            </a:r>
          </a:p>
          <a:p>
            <a:r>
              <a:rPr lang="en-US" sz="1350" dirty="0"/>
              <a:t>Q(</a:t>
            </a:r>
            <a:r>
              <a:rPr lang="en-US" sz="1350" baseline="30000" dirty="0"/>
              <a:t>199</a:t>
            </a:r>
            <a:r>
              <a:rPr lang="en-US" sz="1350" dirty="0"/>
              <a:t>Hg, 5/2</a:t>
            </a:r>
            <a:r>
              <a:rPr lang="en-US" sz="1350" baseline="30000" dirty="0"/>
              <a:t>−</a:t>
            </a:r>
            <a:r>
              <a:rPr lang="en-US" sz="1350" dirty="0"/>
              <a:t>) = +0.674(17) b and Q(</a:t>
            </a:r>
            <a:r>
              <a:rPr lang="en-US" sz="1350" baseline="30000" dirty="0"/>
              <a:t>111</a:t>
            </a:r>
            <a:r>
              <a:rPr lang="en-US" sz="1350" dirty="0"/>
              <a:t>Cd, 5/2</a:t>
            </a:r>
            <a:r>
              <a:rPr lang="en-US" sz="1350" baseline="30000" dirty="0"/>
              <a:t>+</a:t>
            </a:r>
            <a:r>
              <a:rPr lang="en-US" sz="1350" dirty="0"/>
              <a:t>) = +0.664(7) b</a:t>
            </a:r>
            <a:r>
              <a:rPr lang="en-US" sz="1350" dirty="0" smtClean="0"/>
              <a:t>.</a:t>
            </a:r>
          </a:p>
          <a:p>
            <a:endParaRPr lang="en-US" sz="800" dirty="0"/>
          </a:p>
          <a:p>
            <a:r>
              <a:rPr lang="en-US" sz="1050" dirty="0"/>
              <a:t>		               </a:t>
            </a:r>
            <a:r>
              <a:rPr lang="en-US" sz="1050" dirty="0" smtClean="0"/>
              <a:t>                                               Haas </a:t>
            </a:r>
            <a:r>
              <a:rPr lang="en-US" sz="1050" i="1" dirty="0"/>
              <a:t>et al.</a:t>
            </a:r>
            <a:r>
              <a:rPr lang="en-US" sz="1050" dirty="0"/>
              <a:t>, Phys. Rev. Lett. </a:t>
            </a:r>
            <a:r>
              <a:rPr lang="en-DK" sz="1050" dirty="0"/>
              <a:t>126, 103001 (2021</a:t>
            </a:r>
            <a:r>
              <a:rPr lang="en-DK" sz="1050" dirty="0" smtClean="0"/>
              <a:t>)</a:t>
            </a:r>
            <a:endParaRPr lang="en-US" sz="1050" dirty="0" smtClean="0"/>
          </a:p>
          <a:p>
            <a:r>
              <a:rPr lang="en-US" sz="1050" dirty="0"/>
              <a:t>	</a:t>
            </a:r>
            <a:r>
              <a:rPr lang="en-US" sz="1050" dirty="0" smtClean="0"/>
              <a:t>			</a:t>
            </a:r>
            <a:r>
              <a:rPr lang="en-US" sz="1050" dirty="0"/>
              <a:t> </a:t>
            </a:r>
            <a:r>
              <a:rPr lang="en-US" sz="1050" dirty="0" smtClean="0"/>
              <a:t>Fromsejer </a:t>
            </a:r>
            <a:r>
              <a:rPr lang="en-US" sz="1050" i="1" dirty="0"/>
              <a:t>et al.</a:t>
            </a:r>
            <a:r>
              <a:rPr lang="en-US" sz="1050" dirty="0"/>
              <a:t>, </a:t>
            </a:r>
            <a:r>
              <a:rPr lang="en-US" sz="1050" dirty="0" smtClean="0"/>
              <a:t>2022, </a:t>
            </a:r>
            <a:r>
              <a:rPr lang="en-US" sz="1050" dirty="0"/>
              <a:t> </a:t>
            </a:r>
            <a:r>
              <a:rPr lang="en-US" sz="1050" dirty="0" smtClean="0"/>
              <a:t>Chem. Phys. Lett., Accepted</a:t>
            </a:r>
            <a:endParaRPr lang="en-US" sz="105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5140" t="22281" r="48808" b="16339"/>
          <a:stretch/>
        </p:blipFill>
        <p:spPr>
          <a:xfrm>
            <a:off x="1907704" y="2108603"/>
            <a:ext cx="3168352" cy="303421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209528" y="3736912"/>
            <a:ext cx="676813" cy="6503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 flipH="1">
            <a:off x="5001452" y="3523455"/>
            <a:ext cx="1289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CdHal</a:t>
            </a:r>
            <a:r>
              <a:rPr lang="en-US" sz="1600" baseline="-25000" dirty="0"/>
              <a:t>2</a:t>
            </a:r>
            <a:r>
              <a:rPr lang="en-US" sz="1600" dirty="0"/>
              <a:t> is:</a:t>
            </a:r>
          </a:p>
          <a:p>
            <a:r>
              <a:rPr lang="en-US" sz="1600" dirty="0"/>
              <a:t>       CdCl</a:t>
            </a:r>
            <a:r>
              <a:rPr lang="en-US" sz="1600" baseline="-25000" dirty="0"/>
              <a:t>2</a:t>
            </a:r>
          </a:p>
          <a:p>
            <a:r>
              <a:rPr lang="en-US" sz="1600" dirty="0"/>
              <a:t>       CdBr</a:t>
            </a:r>
            <a:r>
              <a:rPr lang="en-US" sz="1600" baseline="-25000" dirty="0"/>
              <a:t>2</a:t>
            </a:r>
          </a:p>
          <a:p>
            <a:r>
              <a:rPr lang="en-US" sz="1600" dirty="0"/>
              <a:t>       CdI</a:t>
            </a:r>
            <a:r>
              <a:rPr lang="en-US" sz="1600" baseline="-25000" dirty="0"/>
              <a:t>2</a:t>
            </a:r>
            <a:r>
              <a:rPr lang="en-US" sz="1600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88224" y="2558204"/>
            <a:ext cx="21602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ISOLDE/CERN</a:t>
            </a:r>
          </a:p>
          <a:p>
            <a:r>
              <a:rPr lang="en-US" sz="1600" dirty="0" err="1"/>
              <a:t>Uni</a:t>
            </a:r>
            <a:r>
              <a:rPr lang="en-US" sz="1600" dirty="0"/>
              <a:t> of Copenhagen</a:t>
            </a:r>
          </a:p>
          <a:p>
            <a:r>
              <a:rPr lang="en-US" sz="1600" dirty="0" err="1"/>
              <a:t>Uni</a:t>
            </a:r>
            <a:r>
              <a:rPr lang="en-US" sz="1600" dirty="0"/>
              <a:t> of Bonn</a:t>
            </a:r>
          </a:p>
          <a:p>
            <a:r>
              <a:rPr lang="en-US" sz="1600" dirty="0" err="1"/>
              <a:t>Uni</a:t>
            </a:r>
            <a:r>
              <a:rPr lang="en-US" sz="1600" dirty="0"/>
              <a:t> of Duisburg-Essen</a:t>
            </a:r>
          </a:p>
          <a:p>
            <a:r>
              <a:rPr lang="en-US" sz="1600" dirty="0" err="1"/>
              <a:t>Uni</a:t>
            </a:r>
            <a:r>
              <a:rPr lang="en-US" sz="1600" dirty="0"/>
              <a:t> of </a:t>
            </a:r>
            <a:r>
              <a:rPr lang="en-US" sz="1600" dirty="0" err="1"/>
              <a:t>Aveiro</a:t>
            </a:r>
            <a:endParaRPr lang="en-US" sz="1600" dirty="0"/>
          </a:p>
          <a:p>
            <a:r>
              <a:rPr lang="en-US" sz="1600" dirty="0" err="1"/>
              <a:t>Uni</a:t>
            </a:r>
            <a:r>
              <a:rPr lang="en-US" sz="1600" dirty="0"/>
              <a:t> of Lisbon</a:t>
            </a:r>
          </a:p>
        </p:txBody>
      </p:sp>
    </p:spTree>
    <p:extLst>
      <p:ext uri="{BB962C8B-B14F-4D97-AF65-F5344CB8AC3E}">
        <p14:creationId xmlns:p14="http://schemas.microsoft.com/office/powerpoint/2010/main" val="33455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u_dk">
  <a:themeElements>
    <a:clrScheme name="ku_dk 1">
      <a:dk1>
        <a:srgbClr val="6E6E6E"/>
      </a:dk1>
      <a:lt1>
        <a:srgbClr val="FFFFFF"/>
      </a:lt1>
      <a:dk2>
        <a:srgbClr val="933027"/>
      </a:dk2>
      <a:lt2>
        <a:srgbClr val="6E6E6E"/>
      </a:lt2>
      <a:accent1>
        <a:srgbClr val="933027"/>
      </a:accent1>
      <a:accent2>
        <a:srgbClr val="B2523C"/>
      </a:accent2>
      <a:accent3>
        <a:srgbClr val="FFFFFF"/>
      </a:accent3>
      <a:accent4>
        <a:srgbClr val="5D5D5D"/>
      </a:accent4>
      <a:accent5>
        <a:srgbClr val="C8ADAC"/>
      </a:accent5>
      <a:accent6>
        <a:srgbClr val="A14935"/>
      </a:accent6>
      <a:hlink>
        <a:srgbClr val="C98872"/>
      </a:hlink>
      <a:folHlink>
        <a:srgbClr val="E3C3B6"/>
      </a:folHlink>
    </a:clrScheme>
    <a:fontScheme name="ku_d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u_dk 1">
        <a:dk1>
          <a:srgbClr val="6E6E6E"/>
        </a:dk1>
        <a:lt1>
          <a:srgbClr val="FFFFFF"/>
        </a:lt1>
        <a:dk2>
          <a:srgbClr val="933027"/>
        </a:dk2>
        <a:lt2>
          <a:srgbClr val="6E6E6E"/>
        </a:lt2>
        <a:accent1>
          <a:srgbClr val="933027"/>
        </a:accent1>
        <a:accent2>
          <a:srgbClr val="B2523C"/>
        </a:accent2>
        <a:accent3>
          <a:srgbClr val="FFFFFF"/>
        </a:accent3>
        <a:accent4>
          <a:srgbClr val="5D5D5D"/>
        </a:accent4>
        <a:accent5>
          <a:srgbClr val="C8ADAC"/>
        </a:accent5>
        <a:accent6>
          <a:srgbClr val="A14935"/>
        </a:accent6>
        <a:hlink>
          <a:srgbClr val="C98872"/>
        </a:hlink>
        <a:folHlink>
          <a:srgbClr val="E3C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Blank">
  <a:themeElements>
    <a:clrScheme name="">
      <a:dk1>
        <a:srgbClr val="000000"/>
      </a:dk1>
      <a:lt1>
        <a:srgbClr val="FFFFFF"/>
      </a:lt1>
      <a:dk2>
        <a:srgbClr val="81A0C6"/>
      </a:dk2>
      <a:lt2>
        <a:srgbClr val="03428E"/>
      </a:lt2>
      <a:accent1>
        <a:srgbClr val="FFFFFF"/>
      </a:accent1>
      <a:accent2>
        <a:srgbClr val="808092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84"/>
      </a:accent6>
      <a:hlink>
        <a:srgbClr val="E6ECF4"/>
      </a:hlink>
      <a:folHlink>
        <a:srgbClr val="E5E5E9"/>
      </a:folHlink>
    </a:clrScheme>
    <a:fontScheme name="AU">
      <a:majorFont>
        <a:latin typeface="AU Passata"/>
        <a:ea typeface=""/>
        <a:cs typeface=""/>
      </a:majorFont>
      <a:minorFont>
        <a:latin typeface="AU Passa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778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ts val="3600"/>
          </a:lnSpc>
          <a:spcBef>
            <a:spcPct val="0"/>
          </a:spcBef>
          <a:spcAft>
            <a:spcPct val="0"/>
          </a:spcAft>
          <a:buClrTx/>
          <a:buSzTx/>
          <a:buFont typeface="AU Passata" pitchFamily="34" charset="0"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U Passat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778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ts val="3600"/>
          </a:lnSpc>
          <a:spcBef>
            <a:spcPct val="0"/>
          </a:spcBef>
          <a:spcAft>
            <a:spcPct val="0"/>
          </a:spcAft>
          <a:buClrTx/>
          <a:buSzTx/>
          <a:buFont typeface="AU Passata" pitchFamily="34" charset="0"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U Passata" pitchFamily="34" charset="0"/>
          </a:defRPr>
        </a:defPPr>
      </a:lstStyle>
    </a:lnDef>
  </a:objectDefaults>
  <a:extraClrSchemeLst>
    <a:extraClrScheme>
      <a:clrScheme name="AU20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U200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3428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0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14">
        <a:dk1>
          <a:srgbClr val="000000"/>
        </a:dk1>
        <a:lt1>
          <a:srgbClr val="0066FF"/>
        </a:lt1>
        <a:dk2>
          <a:srgbClr val="000000"/>
        </a:dk2>
        <a:lt2>
          <a:srgbClr val="808080"/>
        </a:lt2>
        <a:accent1>
          <a:srgbClr val="03428E"/>
        </a:accent1>
        <a:accent2>
          <a:srgbClr val="333399"/>
        </a:accent2>
        <a:accent3>
          <a:srgbClr val="AAB8FF"/>
        </a:accent3>
        <a:accent4>
          <a:srgbClr val="000000"/>
        </a:accent4>
        <a:accent5>
          <a:srgbClr val="AAB0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97932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EA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U2003 16">
        <a:dk1>
          <a:srgbClr val="000000"/>
        </a:dk1>
        <a:lt1>
          <a:srgbClr val="FFFFFF"/>
        </a:lt1>
        <a:dk2>
          <a:srgbClr val="000000"/>
        </a:dk2>
        <a:lt2>
          <a:srgbClr val="808092"/>
        </a:lt2>
        <a:accent1>
          <a:srgbClr val="03428E"/>
        </a:accent1>
        <a:accent2>
          <a:srgbClr val="81A0C6"/>
        </a:accent2>
        <a:accent3>
          <a:srgbClr val="FFFFFF"/>
        </a:accent3>
        <a:accent4>
          <a:srgbClr val="000000"/>
        </a:accent4>
        <a:accent5>
          <a:srgbClr val="AAB0C6"/>
        </a:accent5>
        <a:accent6>
          <a:srgbClr val="7491B3"/>
        </a:accent6>
        <a:hlink>
          <a:srgbClr val="E6ECF4"/>
        </a:hlink>
        <a:folHlink>
          <a:srgbClr val="E5E5E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27460</TotalTime>
  <Words>772</Words>
  <Application>Microsoft Office PowerPoint</Application>
  <PresentationFormat>On-screen Show (4:3)</PresentationFormat>
  <Paragraphs>188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7" baseType="lpstr">
      <vt:lpstr>ＭＳ Ｐゴシック</vt:lpstr>
      <vt:lpstr>ＭＳ Ｐゴシック</vt:lpstr>
      <vt:lpstr>Arial</vt:lpstr>
      <vt:lpstr>AU Passata</vt:lpstr>
      <vt:lpstr>Calibri</vt:lpstr>
      <vt:lpstr>Noto Sans Symbols</vt:lpstr>
      <vt:lpstr>Roboto</vt:lpstr>
      <vt:lpstr>Times New Roman</vt:lpstr>
      <vt:lpstr>Verdana</vt:lpstr>
      <vt:lpstr>Wingdings</vt:lpstr>
      <vt:lpstr>Office Theme</vt:lpstr>
      <vt:lpstr>ku_dk</vt:lpstr>
      <vt:lpstr>10_Blank</vt:lpstr>
      <vt:lpstr>Danish research at ISOLDE</vt:lpstr>
      <vt:lpstr>Overview</vt:lpstr>
      <vt:lpstr>The ISOLDE facility</vt:lpstr>
      <vt:lpstr>The ISOLDE facility</vt:lpstr>
      <vt:lpstr>Nuclear astrophysics</vt:lpstr>
      <vt:lpstr>Nuclear physics</vt:lpstr>
      <vt:lpstr>Post accelerated beams</vt:lpstr>
      <vt:lpstr>From nuclear physics to molecular properties</vt:lpstr>
      <vt:lpstr>From molecular properties to nuclear physics</vt:lpstr>
      <vt:lpstr>ISOLDE helping ESS</vt:lpstr>
      <vt:lpstr>Medical radionuclides</vt:lpstr>
      <vt:lpstr>Collaborations</vt:lpstr>
      <vt:lpstr>Science – summary and future</vt:lpstr>
      <vt:lpstr>Thank you for your attention 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Lasse</cp:lastModifiedBy>
  <cp:revision>455</cp:revision>
  <cp:lastPrinted>2022-05-02T13:39:58Z</cp:lastPrinted>
  <dcterms:created xsi:type="dcterms:W3CDTF">2012-03-08T16:06:15Z</dcterms:created>
  <dcterms:modified xsi:type="dcterms:W3CDTF">2022-05-11T12:06:33Z</dcterms:modified>
</cp:coreProperties>
</file>