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75" r:id="rId3"/>
    <p:sldId id="263" r:id="rId4"/>
    <p:sldId id="279" r:id="rId5"/>
    <p:sldId id="280" r:id="rId6"/>
    <p:sldId id="287" r:id="rId7"/>
    <p:sldId id="281" r:id="rId8"/>
    <p:sldId id="288" r:id="rId9"/>
    <p:sldId id="257" r:id="rId10"/>
    <p:sldId id="283" r:id="rId11"/>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024"/>
  </p:normalViewPr>
  <p:slideViewPr>
    <p:cSldViewPr snapToGrid="0" snapToObjects="1">
      <p:cViewPr>
        <p:scale>
          <a:sx n="76" d="100"/>
          <a:sy n="76" d="100"/>
        </p:scale>
        <p:origin x="760" y="10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sers/jjg/jjg/NBI/NICE/nice/NICE2021/F&#248;lgeforskning-1996-2021-jjg24112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GB"/>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9.9128025663458699E-2"/>
          <c:y val="8.3333366515026305E-2"/>
          <c:w val="0.85310515068054804"/>
          <c:h val="0.82246937882764704"/>
        </c:manualLayout>
      </c:layout>
      <c:lineChart>
        <c:grouping val="standard"/>
        <c:varyColors val="0"/>
        <c:ser>
          <c:idx val="0"/>
          <c:order val="0"/>
          <c:tx>
            <c:v>  NICE Bevilling u. ovh</c:v>
          </c:tx>
          <c:spPr>
            <a:ln>
              <a:solidFill>
                <a:srgbClr val="008000"/>
              </a:solidFill>
            </a:ln>
          </c:spPr>
          <c:marker>
            <c:symbol val="none"/>
          </c:marker>
          <c:cat>
            <c:numRef>
              <c:f>'Ark1'!$A$6:$A$31</c:f>
              <c:numCache>
                <c:formatCode>General</c:formatCode>
                <c:ptCount val="2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numCache>
            </c:numRef>
          </c:cat>
          <c:val>
            <c:numRef>
              <c:f>'Ark1'!$C$6:$C$31</c:f>
              <c:numCache>
                <c:formatCode>#,##0</c:formatCode>
                <c:ptCount val="26"/>
                <c:pt idx="0">
                  <c:v>7900</c:v>
                </c:pt>
                <c:pt idx="1">
                  <c:v>8100</c:v>
                </c:pt>
                <c:pt idx="2">
                  <c:v>7900</c:v>
                </c:pt>
                <c:pt idx="3">
                  <c:v>7700</c:v>
                </c:pt>
                <c:pt idx="4">
                  <c:v>9667</c:v>
                </c:pt>
                <c:pt idx="5">
                  <c:v>9667</c:v>
                </c:pt>
                <c:pt idx="6">
                  <c:v>9667</c:v>
                </c:pt>
                <c:pt idx="7">
                  <c:v>9667</c:v>
                </c:pt>
                <c:pt idx="8">
                  <c:v>10417</c:v>
                </c:pt>
                <c:pt idx="9">
                  <c:v>10417</c:v>
                </c:pt>
                <c:pt idx="10">
                  <c:v>10417</c:v>
                </c:pt>
                <c:pt idx="11">
                  <c:v>10417</c:v>
                </c:pt>
                <c:pt idx="12">
                  <c:v>8659</c:v>
                </c:pt>
                <c:pt idx="13">
                  <c:v>8659</c:v>
                </c:pt>
                <c:pt idx="14">
                  <c:v>8659</c:v>
                </c:pt>
                <c:pt idx="15">
                  <c:v>8659</c:v>
                </c:pt>
                <c:pt idx="16">
                  <c:v>7186</c:v>
                </c:pt>
                <c:pt idx="17">
                  <c:v>7186</c:v>
                </c:pt>
                <c:pt idx="18">
                  <c:v>6685</c:v>
                </c:pt>
                <c:pt idx="19">
                  <c:v>7000</c:v>
                </c:pt>
                <c:pt idx="20">
                  <c:v>7000</c:v>
                </c:pt>
                <c:pt idx="21">
                  <c:v>7150</c:v>
                </c:pt>
                <c:pt idx="22">
                  <c:v>7150</c:v>
                </c:pt>
                <c:pt idx="23">
                  <c:v>7150</c:v>
                </c:pt>
                <c:pt idx="24">
                  <c:v>7300</c:v>
                </c:pt>
                <c:pt idx="25">
                  <c:v>7300</c:v>
                </c:pt>
              </c:numCache>
            </c:numRef>
          </c:val>
          <c:smooth val="0"/>
          <c:extLst>
            <c:ext xmlns:c16="http://schemas.microsoft.com/office/drawing/2014/chart" uri="{C3380CC4-5D6E-409C-BE32-E72D297353CC}">
              <c16:uniqueId val="{00000000-B9AD-534F-86F4-B76213B04065}"/>
            </c:ext>
          </c:extLst>
        </c:ser>
        <c:ser>
          <c:idx val="1"/>
          <c:order val="1"/>
          <c:tx>
            <c:v>  NICE bevilling pristalsreguleret</c:v>
          </c:tx>
          <c:spPr>
            <a:ln>
              <a:solidFill>
                <a:srgbClr val="0000FF"/>
              </a:solidFill>
            </a:ln>
          </c:spPr>
          <c:marker>
            <c:symbol val="none"/>
          </c:marker>
          <c:cat>
            <c:numRef>
              <c:f>'Ark1'!$A$6:$A$31</c:f>
              <c:numCache>
                <c:formatCode>General</c:formatCode>
                <c:ptCount val="2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numCache>
            </c:numRef>
          </c:cat>
          <c:val>
            <c:numRef>
              <c:f>'Ark1'!$F$6:$F$31</c:f>
              <c:numCache>
                <c:formatCode>#,##0</c:formatCode>
                <c:ptCount val="26"/>
                <c:pt idx="0">
                  <c:v>8671.7892425905611</c:v>
                </c:pt>
                <c:pt idx="1">
                  <c:v>8700.3222341568217</c:v>
                </c:pt>
                <c:pt idx="2">
                  <c:v>8333.3333333333339</c:v>
                </c:pt>
                <c:pt idx="3">
                  <c:v>7921.8106995884764</c:v>
                </c:pt>
                <c:pt idx="4">
                  <c:v>9667</c:v>
                </c:pt>
                <c:pt idx="5">
                  <c:v>9440.4296875</c:v>
                </c:pt>
                <c:pt idx="6">
                  <c:v>9224.2366412213742</c:v>
                </c:pt>
                <c:pt idx="7">
                  <c:v>9034.5794392523367</c:v>
                </c:pt>
                <c:pt idx="8">
                  <c:v>9618.6518928901205</c:v>
                </c:pt>
                <c:pt idx="9">
                  <c:v>9452.8130671506351</c:v>
                </c:pt>
                <c:pt idx="10">
                  <c:v>9276.0463045414072</c:v>
                </c:pt>
                <c:pt idx="11">
                  <c:v>9121.7162872154113</c:v>
                </c:pt>
                <c:pt idx="12">
                  <c:v>7331.9220999153258</c:v>
                </c:pt>
                <c:pt idx="13">
                  <c:v>7233.9181286549701</c:v>
                </c:pt>
                <c:pt idx="14">
                  <c:v>7074.3464052287582</c:v>
                </c:pt>
                <c:pt idx="15">
                  <c:v>6883.147853736089</c:v>
                </c:pt>
                <c:pt idx="16">
                  <c:v>5579.1925465838503</c:v>
                </c:pt>
                <c:pt idx="17">
                  <c:v>5531.9476520400303</c:v>
                </c:pt>
                <c:pt idx="18">
                  <c:v>5118.6830015313935</c:v>
                </c:pt>
                <c:pt idx="19">
                  <c:v>5335.3658536585372</c:v>
                </c:pt>
                <c:pt idx="20">
                  <c:v>5323.19391634981</c:v>
                </c:pt>
                <c:pt idx="21">
                  <c:v>5400.302114803625</c:v>
                </c:pt>
                <c:pt idx="22">
                  <c:v>5371.9008264462818</c:v>
                </c:pt>
                <c:pt idx="23">
                  <c:v>5292.6502483474351</c:v>
                </c:pt>
                <c:pt idx="24">
                  <c:v>5383.4808259587026</c:v>
                </c:pt>
                <c:pt idx="25">
                  <c:v>5289.855072463768</c:v>
                </c:pt>
              </c:numCache>
            </c:numRef>
          </c:val>
          <c:smooth val="0"/>
          <c:extLst>
            <c:ext xmlns:c16="http://schemas.microsoft.com/office/drawing/2014/chart" uri="{C3380CC4-5D6E-409C-BE32-E72D297353CC}">
              <c16:uniqueId val="{00000001-B9AD-534F-86F4-B76213B04065}"/>
            </c:ext>
          </c:extLst>
        </c:ser>
        <c:ser>
          <c:idx val="2"/>
          <c:order val="2"/>
          <c:tx>
            <c:v> Med CHF kurs korrektion</c:v>
          </c:tx>
          <c:spPr>
            <a:ln>
              <a:solidFill>
                <a:srgbClr val="FF0000"/>
              </a:solidFill>
            </a:ln>
          </c:spPr>
          <c:marker>
            <c:symbol val="none"/>
          </c:marker>
          <c:cat>
            <c:numRef>
              <c:f>'Ark1'!$A$6:$A$31</c:f>
              <c:numCache>
                <c:formatCode>General</c:formatCode>
                <c:ptCount val="2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numCache>
            </c:numRef>
          </c:cat>
          <c:val>
            <c:numRef>
              <c:f>'Ark1'!$I$6:$I$31</c:f>
              <c:numCache>
                <c:formatCode>#,##0</c:formatCode>
                <c:ptCount val="26"/>
                <c:pt idx="0">
                  <c:v>8671.7892425905611</c:v>
                </c:pt>
                <c:pt idx="1">
                  <c:v>8700.3222341568217</c:v>
                </c:pt>
                <c:pt idx="2">
                  <c:v>8333.3333333333339</c:v>
                </c:pt>
                <c:pt idx="3">
                  <c:v>7921.8106995884773</c:v>
                </c:pt>
                <c:pt idx="4">
                  <c:v>9667</c:v>
                </c:pt>
                <c:pt idx="5">
                  <c:v>9038.7092752659573</c:v>
                </c:pt>
                <c:pt idx="6">
                  <c:v>8139.0323304894482</c:v>
                </c:pt>
                <c:pt idx="7">
                  <c:v>7971.6877405167688</c:v>
                </c:pt>
                <c:pt idx="8">
                  <c:v>9209.3475570224546</c:v>
                </c:pt>
                <c:pt idx="9">
                  <c:v>9050.5657025910332</c:v>
                </c:pt>
                <c:pt idx="10">
                  <c:v>8881.3209298800703</c:v>
                </c:pt>
                <c:pt idx="11">
                  <c:v>8733.5581473339043</c:v>
                </c:pt>
                <c:pt idx="12">
                  <c:v>7019.9254148125465</c:v>
                </c:pt>
                <c:pt idx="13">
                  <c:v>6926.0918253079499</c:v>
                </c:pt>
                <c:pt idx="14">
                  <c:v>6773.3103879849814</c:v>
                </c:pt>
                <c:pt idx="15">
                  <c:v>6590.2479450664678</c:v>
                </c:pt>
                <c:pt idx="16">
                  <c:v>4049.4139451011815</c:v>
                </c:pt>
                <c:pt idx="17">
                  <c:v>4015.1232958355054</c:v>
                </c:pt>
                <c:pt idx="18">
                  <c:v>3715.1731462727853</c:v>
                </c:pt>
                <c:pt idx="19">
                  <c:v>3429.8780487804879</c:v>
                </c:pt>
                <c:pt idx="20">
                  <c:v>3522.7018564079626</c:v>
                </c:pt>
                <c:pt idx="21">
                  <c:v>3744.431358492498</c:v>
                </c:pt>
                <c:pt idx="22">
                  <c:v>3684.9929449707729</c:v>
                </c:pt>
                <c:pt idx="23">
                  <c:v>3507.6474399946178</c:v>
                </c:pt>
                <c:pt idx="24">
                  <c:v>3505.8847636489377</c:v>
                </c:pt>
                <c:pt idx="25">
                  <c:v>3400.6211180124224</c:v>
                </c:pt>
              </c:numCache>
            </c:numRef>
          </c:val>
          <c:smooth val="0"/>
          <c:extLst>
            <c:ext xmlns:c16="http://schemas.microsoft.com/office/drawing/2014/chart" uri="{C3380CC4-5D6E-409C-BE32-E72D297353CC}">
              <c16:uniqueId val="{00000002-B9AD-534F-86F4-B76213B04065}"/>
            </c:ext>
          </c:extLst>
        </c:ser>
        <c:dLbls>
          <c:showLegendKey val="0"/>
          <c:showVal val="0"/>
          <c:showCatName val="0"/>
          <c:showSerName val="0"/>
          <c:showPercent val="0"/>
          <c:showBubbleSize val="0"/>
        </c:dLbls>
        <c:smooth val="0"/>
        <c:axId val="-2088252360"/>
        <c:axId val="-2088249880"/>
      </c:lineChart>
      <c:catAx>
        <c:axId val="-2088252360"/>
        <c:scaling>
          <c:orientation val="minMax"/>
        </c:scaling>
        <c:delete val="0"/>
        <c:axPos val="b"/>
        <c:numFmt formatCode="General" sourceLinked="1"/>
        <c:majorTickMark val="out"/>
        <c:minorTickMark val="none"/>
        <c:tickLblPos val="nextTo"/>
        <c:txPr>
          <a:bodyPr/>
          <a:lstStyle/>
          <a:p>
            <a:pPr>
              <a:defRPr sz="900"/>
            </a:pPr>
            <a:endParaRPr lang="en-DK"/>
          </a:p>
        </c:txPr>
        <c:crossAx val="-2088249880"/>
        <c:crosses val="autoZero"/>
        <c:auto val="1"/>
        <c:lblAlgn val="ctr"/>
        <c:lblOffset val="100"/>
        <c:noMultiLvlLbl val="0"/>
      </c:catAx>
      <c:valAx>
        <c:axId val="-2088249880"/>
        <c:scaling>
          <c:orientation val="minMax"/>
        </c:scaling>
        <c:delete val="0"/>
        <c:axPos val="l"/>
        <c:majorGridlines/>
        <c:numFmt formatCode="#,##0" sourceLinked="1"/>
        <c:majorTickMark val="out"/>
        <c:minorTickMark val="none"/>
        <c:tickLblPos val="nextTo"/>
        <c:crossAx val="-2088252360"/>
        <c:crosses val="autoZero"/>
        <c:crossBetween val="between"/>
      </c:valAx>
    </c:plotArea>
    <c:legend>
      <c:legendPos val="r"/>
      <c:legendEntry>
        <c:idx val="0"/>
        <c:txPr>
          <a:bodyPr/>
          <a:lstStyle/>
          <a:p>
            <a:pPr>
              <a:defRPr b="1">
                <a:solidFill>
                  <a:schemeClr val="tx1"/>
                </a:solidFill>
              </a:defRPr>
            </a:pPr>
            <a:endParaRPr lang="en-DK"/>
          </a:p>
        </c:txPr>
      </c:legendEntry>
      <c:legendEntry>
        <c:idx val="1"/>
        <c:txPr>
          <a:bodyPr/>
          <a:lstStyle/>
          <a:p>
            <a:pPr>
              <a:defRPr b="1">
                <a:solidFill>
                  <a:schemeClr val="tx1"/>
                </a:solidFill>
              </a:defRPr>
            </a:pPr>
            <a:endParaRPr lang="en-DK"/>
          </a:p>
        </c:txPr>
      </c:legendEntry>
      <c:layout>
        <c:manualLayout>
          <c:xMode val="edge"/>
          <c:yMode val="edge"/>
          <c:x val="0.25478132338720799"/>
          <c:y val="0.54415434396086204"/>
          <c:w val="0.24332344213649801"/>
          <c:h val="0.25566410089341901"/>
        </c:manualLayout>
      </c:layout>
      <c:overlay val="0"/>
      <c:txPr>
        <a:bodyPr/>
        <a:lstStyle/>
        <a:p>
          <a:pPr>
            <a:defRPr b="1">
              <a:solidFill>
                <a:schemeClr val="tx1"/>
              </a:solidFill>
            </a:defRPr>
          </a:pPr>
          <a:endParaRPr lang="en-DK"/>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0.79592</cdr:x>
      <cdr:y>0.59888</cdr:y>
    </cdr:from>
    <cdr:to>
      <cdr:x>0.94286</cdr:x>
      <cdr:y>0.59888</cdr:y>
    </cdr:to>
    <cdr:cxnSp macro="">
      <cdr:nvCxnSpPr>
        <cdr:cNvPr id="3" name="Straight Connector 2">
          <a:extLst xmlns:a="http://schemas.openxmlformats.org/drawingml/2006/main">
            <a:ext uri="{FF2B5EF4-FFF2-40B4-BE49-F238E27FC236}">
              <a16:creationId xmlns:a16="http://schemas.microsoft.com/office/drawing/2014/main" id="{D4644FF9-DC51-A449-AB80-281875F2DFDE}"/>
            </a:ext>
          </a:extLst>
        </cdr:cNvPr>
        <cdr:cNvCxnSpPr/>
      </cdr:nvCxnSpPr>
      <cdr:spPr>
        <a:xfrm xmlns:a="http://schemas.openxmlformats.org/drawingml/2006/main">
          <a:off x="4953000" y="2711450"/>
          <a:ext cx="914400" cy="0"/>
        </a:xfrm>
        <a:prstGeom xmlns:a="http://schemas.openxmlformats.org/drawingml/2006/main" prst="line">
          <a:avLst/>
        </a:prstGeom>
        <a:ln xmlns:a="http://schemas.openxmlformats.org/drawingml/2006/main" w="25400">
          <a:solidFill>
            <a:schemeClr val="accent2">
              <a:lumMod val="75000"/>
            </a:schemeClr>
          </a:solidFill>
          <a:prstDash val="dash"/>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CA29F-DE49-0949-AC0A-EBE3BB2DA6CB}" type="datetimeFigureOut">
              <a:rPr lang="en-DK" smtClean="0"/>
              <a:t>18/04/2022</a:t>
            </a:fld>
            <a:endParaRPr lang="en-D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8B2382-5887-DB42-81B4-EA9917F3B118}" type="slidenum">
              <a:rPr lang="en-DK" smtClean="0"/>
              <a:t>‹#›</a:t>
            </a:fld>
            <a:endParaRPr lang="en-DK"/>
          </a:p>
        </p:txBody>
      </p:sp>
    </p:spTree>
    <p:extLst>
      <p:ext uri="{BB962C8B-B14F-4D97-AF65-F5344CB8AC3E}">
        <p14:creationId xmlns:p14="http://schemas.microsoft.com/office/powerpoint/2010/main" val="160032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4B201-0864-414B-9EDF-C1265E2785C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DK"/>
          </a:p>
        </p:txBody>
      </p:sp>
      <p:sp>
        <p:nvSpPr>
          <p:cNvPr id="3" name="Subtitle 2">
            <a:extLst>
              <a:ext uri="{FF2B5EF4-FFF2-40B4-BE49-F238E27FC236}">
                <a16:creationId xmlns:a16="http://schemas.microsoft.com/office/drawing/2014/main" id="{8DD44322-B2FD-7449-ABD2-0F277FCFCF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DK"/>
          </a:p>
        </p:txBody>
      </p:sp>
      <p:sp>
        <p:nvSpPr>
          <p:cNvPr id="4" name="Date Placeholder 3">
            <a:extLst>
              <a:ext uri="{FF2B5EF4-FFF2-40B4-BE49-F238E27FC236}">
                <a16:creationId xmlns:a16="http://schemas.microsoft.com/office/drawing/2014/main" id="{34B33672-678D-9B49-B0E7-43916D559749}"/>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551A8423-B0CB-ED4D-B814-BE3560A51277}"/>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C1F5D1F2-3532-194F-A20C-A0F8BA50C890}"/>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4105398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6D6F3-14D6-7042-8E71-13BE30A4DB77}"/>
              </a:ext>
            </a:extLst>
          </p:cNvPr>
          <p:cNvSpPr>
            <a:spLocks noGrp="1"/>
          </p:cNvSpPr>
          <p:nvPr>
            <p:ph type="title"/>
          </p:nvPr>
        </p:nvSpPr>
        <p:spPr/>
        <p:txBody>
          <a:bodyPr/>
          <a:lstStyle/>
          <a:p>
            <a:r>
              <a:rPr lang="en-GB"/>
              <a:t>Click to edit Master title style</a:t>
            </a:r>
            <a:endParaRPr lang="en-DK"/>
          </a:p>
        </p:txBody>
      </p:sp>
      <p:sp>
        <p:nvSpPr>
          <p:cNvPr id="3" name="Vertical Text Placeholder 2">
            <a:extLst>
              <a:ext uri="{FF2B5EF4-FFF2-40B4-BE49-F238E27FC236}">
                <a16:creationId xmlns:a16="http://schemas.microsoft.com/office/drawing/2014/main" id="{E2BA89D8-2835-3C45-98E3-EE67CAE011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235D4B78-C1D2-3347-BEAA-DE9276068B74}"/>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E3409C25-315E-3345-A87B-47D2AB89E4FE}"/>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B1AC8ED8-AE6F-3A47-88B5-8192C0A9FBA4}"/>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2211392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0B62BD-8F2B-9040-A330-13C19A7F6A6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DK"/>
          </a:p>
        </p:txBody>
      </p:sp>
      <p:sp>
        <p:nvSpPr>
          <p:cNvPr id="3" name="Vertical Text Placeholder 2">
            <a:extLst>
              <a:ext uri="{FF2B5EF4-FFF2-40B4-BE49-F238E27FC236}">
                <a16:creationId xmlns:a16="http://schemas.microsoft.com/office/drawing/2014/main" id="{2F4E7405-23F6-0149-8F2F-9AF7D3DB6EB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2BFE62A0-41A6-CD43-9F4E-1384EB013914}"/>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E0703DE5-776A-E340-BDAF-C96D9F8E42A4}"/>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CFC0B61E-7F92-F444-AA4C-1F4B4B1D3434}"/>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3642770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36E00-20C8-104D-A285-6BB524F686A8}"/>
              </a:ext>
            </a:extLst>
          </p:cNvPr>
          <p:cNvSpPr>
            <a:spLocks noGrp="1"/>
          </p:cNvSpPr>
          <p:nvPr>
            <p:ph type="title"/>
          </p:nvPr>
        </p:nvSpPr>
        <p:spPr/>
        <p:txBody>
          <a:bodyPr/>
          <a:lstStyle/>
          <a:p>
            <a:r>
              <a:rPr lang="en-GB"/>
              <a:t>Click to edit Master title style</a:t>
            </a:r>
            <a:endParaRPr lang="en-DK"/>
          </a:p>
        </p:txBody>
      </p:sp>
      <p:sp>
        <p:nvSpPr>
          <p:cNvPr id="3" name="Content Placeholder 2">
            <a:extLst>
              <a:ext uri="{FF2B5EF4-FFF2-40B4-BE49-F238E27FC236}">
                <a16:creationId xmlns:a16="http://schemas.microsoft.com/office/drawing/2014/main" id="{F433563B-E735-A144-87F4-F07EDA11578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0CCC0C77-5B63-D545-A0BE-38D935133C3C}"/>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2B3F93AD-1B48-C542-93FF-1F4EB10A6F85}"/>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E8B35B48-5C57-1547-9E94-AE3499D7C913}"/>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3539603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825AE-860C-1F4E-AF85-1043768CB4E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DK"/>
          </a:p>
        </p:txBody>
      </p:sp>
      <p:sp>
        <p:nvSpPr>
          <p:cNvPr id="3" name="Text Placeholder 2">
            <a:extLst>
              <a:ext uri="{FF2B5EF4-FFF2-40B4-BE49-F238E27FC236}">
                <a16:creationId xmlns:a16="http://schemas.microsoft.com/office/drawing/2014/main" id="{0F7D8D85-CFD5-694C-9743-B91C3AFEB8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88AF089-D8B0-7C44-A5C0-D080B6F0AE47}"/>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D5E323D9-57A4-EB45-B271-C8A765F1ED7B}"/>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761BE0CB-4AF6-3349-B3CA-B187FC8B3D2D}"/>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3579080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20DC2-0A4C-924C-ADA8-75C0F4826F57}"/>
              </a:ext>
            </a:extLst>
          </p:cNvPr>
          <p:cNvSpPr>
            <a:spLocks noGrp="1"/>
          </p:cNvSpPr>
          <p:nvPr>
            <p:ph type="title"/>
          </p:nvPr>
        </p:nvSpPr>
        <p:spPr/>
        <p:txBody>
          <a:bodyPr/>
          <a:lstStyle/>
          <a:p>
            <a:r>
              <a:rPr lang="en-GB"/>
              <a:t>Click to edit Master title style</a:t>
            </a:r>
            <a:endParaRPr lang="en-DK"/>
          </a:p>
        </p:txBody>
      </p:sp>
      <p:sp>
        <p:nvSpPr>
          <p:cNvPr id="3" name="Content Placeholder 2">
            <a:extLst>
              <a:ext uri="{FF2B5EF4-FFF2-40B4-BE49-F238E27FC236}">
                <a16:creationId xmlns:a16="http://schemas.microsoft.com/office/drawing/2014/main" id="{A26AFCAD-5E4D-1E47-8B2C-51DF3A66004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Content Placeholder 3">
            <a:extLst>
              <a:ext uri="{FF2B5EF4-FFF2-40B4-BE49-F238E27FC236}">
                <a16:creationId xmlns:a16="http://schemas.microsoft.com/office/drawing/2014/main" id="{F5CF492A-B610-D54B-A823-C98A72A919E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5" name="Date Placeholder 4">
            <a:extLst>
              <a:ext uri="{FF2B5EF4-FFF2-40B4-BE49-F238E27FC236}">
                <a16:creationId xmlns:a16="http://schemas.microsoft.com/office/drawing/2014/main" id="{C956D7AD-583A-8C4B-B1EE-E0DD81E993BA}"/>
              </a:ext>
            </a:extLst>
          </p:cNvPr>
          <p:cNvSpPr>
            <a:spLocks noGrp="1"/>
          </p:cNvSpPr>
          <p:nvPr>
            <p:ph type="dt" sz="half" idx="10"/>
          </p:nvPr>
        </p:nvSpPr>
        <p:spPr/>
        <p:txBody>
          <a:bodyPr/>
          <a:lstStyle/>
          <a:p>
            <a:r>
              <a:rPr lang="da-DK"/>
              <a:t>12/05/2022</a:t>
            </a:r>
            <a:endParaRPr lang="en-DK"/>
          </a:p>
        </p:txBody>
      </p:sp>
      <p:sp>
        <p:nvSpPr>
          <p:cNvPr id="6" name="Footer Placeholder 5">
            <a:extLst>
              <a:ext uri="{FF2B5EF4-FFF2-40B4-BE49-F238E27FC236}">
                <a16:creationId xmlns:a16="http://schemas.microsoft.com/office/drawing/2014/main" id="{7B04C42C-80FB-0E43-9114-95EFE122D0E8}"/>
              </a:ext>
            </a:extLst>
          </p:cNvPr>
          <p:cNvSpPr>
            <a:spLocks noGrp="1"/>
          </p:cNvSpPr>
          <p:nvPr>
            <p:ph type="ftr" sz="quarter" idx="11"/>
          </p:nvPr>
        </p:nvSpPr>
        <p:spPr/>
        <p:txBody>
          <a:bodyPr/>
          <a:lstStyle/>
          <a:p>
            <a:r>
              <a:rPr lang="en-GB"/>
              <a:t>NICE-rECFA-Jens Jørgen Gaardhøje</a:t>
            </a:r>
            <a:endParaRPr lang="en-DK"/>
          </a:p>
        </p:txBody>
      </p:sp>
      <p:sp>
        <p:nvSpPr>
          <p:cNvPr id="7" name="Slide Number Placeholder 6">
            <a:extLst>
              <a:ext uri="{FF2B5EF4-FFF2-40B4-BE49-F238E27FC236}">
                <a16:creationId xmlns:a16="http://schemas.microsoft.com/office/drawing/2014/main" id="{511CB42F-F8F2-D84B-9584-D20E412D77A1}"/>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1932984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608C4-444F-9040-8A98-51A646E90605}"/>
              </a:ext>
            </a:extLst>
          </p:cNvPr>
          <p:cNvSpPr>
            <a:spLocks noGrp="1"/>
          </p:cNvSpPr>
          <p:nvPr>
            <p:ph type="title"/>
          </p:nvPr>
        </p:nvSpPr>
        <p:spPr>
          <a:xfrm>
            <a:off x="839788" y="365125"/>
            <a:ext cx="10515600" cy="1325563"/>
          </a:xfrm>
        </p:spPr>
        <p:txBody>
          <a:bodyPr/>
          <a:lstStyle/>
          <a:p>
            <a:r>
              <a:rPr lang="en-GB"/>
              <a:t>Click to edit Master title style</a:t>
            </a:r>
            <a:endParaRPr lang="en-DK"/>
          </a:p>
        </p:txBody>
      </p:sp>
      <p:sp>
        <p:nvSpPr>
          <p:cNvPr id="3" name="Text Placeholder 2">
            <a:extLst>
              <a:ext uri="{FF2B5EF4-FFF2-40B4-BE49-F238E27FC236}">
                <a16:creationId xmlns:a16="http://schemas.microsoft.com/office/drawing/2014/main" id="{B8134228-2631-D240-928E-C89EB13A7D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98D133-4B26-A540-8BE7-76B4A09C4BC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5" name="Text Placeholder 4">
            <a:extLst>
              <a:ext uri="{FF2B5EF4-FFF2-40B4-BE49-F238E27FC236}">
                <a16:creationId xmlns:a16="http://schemas.microsoft.com/office/drawing/2014/main" id="{33F99ED9-65B6-BE40-971D-7FE16B12E6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0E6431D-DA0D-0049-B889-FB9DF327471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7" name="Date Placeholder 6">
            <a:extLst>
              <a:ext uri="{FF2B5EF4-FFF2-40B4-BE49-F238E27FC236}">
                <a16:creationId xmlns:a16="http://schemas.microsoft.com/office/drawing/2014/main" id="{50D0B960-0283-B44C-832A-697EA982E49C}"/>
              </a:ext>
            </a:extLst>
          </p:cNvPr>
          <p:cNvSpPr>
            <a:spLocks noGrp="1"/>
          </p:cNvSpPr>
          <p:nvPr>
            <p:ph type="dt" sz="half" idx="10"/>
          </p:nvPr>
        </p:nvSpPr>
        <p:spPr/>
        <p:txBody>
          <a:bodyPr/>
          <a:lstStyle/>
          <a:p>
            <a:r>
              <a:rPr lang="da-DK"/>
              <a:t>12/05/2022</a:t>
            </a:r>
            <a:endParaRPr lang="en-DK"/>
          </a:p>
        </p:txBody>
      </p:sp>
      <p:sp>
        <p:nvSpPr>
          <p:cNvPr id="8" name="Footer Placeholder 7">
            <a:extLst>
              <a:ext uri="{FF2B5EF4-FFF2-40B4-BE49-F238E27FC236}">
                <a16:creationId xmlns:a16="http://schemas.microsoft.com/office/drawing/2014/main" id="{B8F12AAA-573B-D64A-A0DA-0D85460090D6}"/>
              </a:ext>
            </a:extLst>
          </p:cNvPr>
          <p:cNvSpPr>
            <a:spLocks noGrp="1"/>
          </p:cNvSpPr>
          <p:nvPr>
            <p:ph type="ftr" sz="quarter" idx="11"/>
          </p:nvPr>
        </p:nvSpPr>
        <p:spPr/>
        <p:txBody>
          <a:bodyPr/>
          <a:lstStyle/>
          <a:p>
            <a:r>
              <a:rPr lang="en-GB"/>
              <a:t>NICE-rECFA-Jens Jørgen Gaardhøje</a:t>
            </a:r>
            <a:endParaRPr lang="en-DK"/>
          </a:p>
        </p:txBody>
      </p:sp>
      <p:sp>
        <p:nvSpPr>
          <p:cNvPr id="9" name="Slide Number Placeholder 8">
            <a:extLst>
              <a:ext uri="{FF2B5EF4-FFF2-40B4-BE49-F238E27FC236}">
                <a16:creationId xmlns:a16="http://schemas.microsoft.com/office/drawing/2014/main" id="{76F5CD40-ADAF-2644-A5DD-8D56D7D92280}"/>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1974887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AA57A-1594-2643-95C4-E1AFA79DD93D}"/>
              </a:ext>
            </a:extLst>
          </p:cNvPr>
          <p:cNvSpPr>
            <a:spLocks noGrp="1"/>
          </p:cNvSpPr>
          <p:nvPr>
            <p:ph type="title"/>
          </p:nvPr>
        </p:nvSpPr>
        <p:spPr/>
        <p:txBody>
          <a:bodyPr/>
          <a:lstStyle/>
          <a:p>
            <a:r>
              <a:rPr lang="en-GB"/>
              <a:t>Click to edit Master title style</a:t>
            </a:r>
            <a:endParaRPr lang="en-DK"/>
          </a:p>
        </p:txBody>
      </p:sp>
      <p:sp>
        <p:nvSpPr>
          <p:cNvPr id="3" name="Date Placeholder 2">
            <a:extLst>
              <a:ext uri="{FF2B5EF4-FFF2-40B4-BE49-F238E27FC236}">
                <a16:creationId xmlns:a16="http://schemas.microsoft.com/office/drawing/2014/main" id="{E09725E3-2329-D449-BB54-652F075CAEF4}"/>
              </a:ext>
            </a:extLst>
          </p:cNvPr>
          <p:cNvSpPr>
            <a:spLocks noGrp="1"/>
          </p:cNvSpPr>
          <p:nvPr>
            <p:ph type="dt" sz="half" idx="10"/>
          </p:nvPr>
        </p:nvSpPr>
        <p:spPr/>
        <p:txBody>
          <a:bodyPr/>
          <a:lstStyle/>
          <a:p>
            <a:r>
              <a:rPr lang="da-DK"/>
              <a:t>12/05/2022</a:t>
            </a:r>
            <a:endParaRPr lang="en-DK"/>
          </a:p>
        </p:txBody>
      </p:sp>
      <p:sp>
        <p:nvSpPr>
          <p:cNvPr id="4" name="Footer Placeholder 3">
            <a:extLst>
              <a:ext uri="{FF2B5EF4-FFF2-40B4-BE49-F238E27FC236}">
                <a16:creationId xmlns:a16="http://schemas.microsoft.com/office/drawing/2014/main" id="{410F0AFE-32F9-BD40-B591-6F9F0D723622}"/>
              </a:ext>
            </a:extLst>
          </p:cNvPr>
          <p:cNvSpPr>
            <a:spLocks noGrp="1"/>
          </p:cNvSpPr>
          <p:nvPr>
            <p:ph type="ftr" sz="quarter" idx="11"/>
          </p:nvPr>
        </p:nvSpPr>
        <p:spPr/>
        <p:txBody>
          <a:bodyPr/>
          <a:lstStyle/>
          <a:p>
            <a:r>
              <a:rPr lang="en-GB"/>
              <a:t>NICE-rECFA-Jens Jørgen Gaardhøje</a:t>
            </a:r>
            <a:endParaRPr lang="en-DK"/>
          </a:p>
        </p:txBody>
      </p:sp>
      <p:sp>
        <p:nvSpPr>
          <p:cNvPr id="5" name="Slide Number Placeholder 4">
            <a:extLst>
              <a:ext uri="{FF2B5EF4-FFF2-40B4-BE49-F238E27FC236}">
                <a16:creationId xmlns:a16="http://schemas.microsoft.com/office/drawing/2014/main" id="{B2F39C08-FFFB-314F-AEF2-59E8DCA69F6A}"/>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185947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5EA6363-0585-AB4D-B483-E56E5EC8DACD}"/>
              </a:ext>
            </a:extLst>
          </p:cNvPr>
          <p:cNvSpPr>
            <a:spLocks noGrp="1"/>
          </p:cNvSpPr>
          <p:nvPr>
            <p:ph type="dt" sz="half" idx="10"/>
          </p:nvPr>
        </p:nvSpPr>
        <p:spPr/>
        <p:txBody>
          <a:bodyPr/>
          <a:lstStyle/>
          <a:p>
            <a:r>
              <a:rPr lang="da-DK"/>
              <a:t>12/05/2022</a:t>
            </a:r>
            <a:endParaRPr lang="en-DK"/>
          </a:p>
        </p:txBody>
      </p:sp>
      <p:sp>
        <p:nvSpPr>
          <p:cNvPr id="3" name="Footer Placeholder 2">
            <a:extLst>
              <a:ext uri="{FF2B5EF4-FFF2-40B4-BE49-F238E27FC236}">
                <a16:creationId xmlns:a16="http://schemas.microsoft.com/office/drawing/2014/main" id="{6633F1C1-CC75-DC40-B193-102CE9126628}"/>
              </a:ext>
            </a:extLst>
          </p:cNvPr>
          <p:cNvSpPr>
            <a:spLocks noGrp="1"/>
          </p:cNvSpPr>
          <p:nvPr>
            <p:ph type="ftr" sz="quarter" idx="11"/>
          </p:nvPr>
        </p:nvSpPr>
        <p:spPr/>
        <p:txBody>
          <a:bodyPr/>
          <a:lstStyle/>
          <a:p>
            <a:r>
              <a:rPr lang="en-GB"/>
              <a:t>NICE-rECFA-Jens Jørgen Gaardhøje</a:t>
            </a:r>
            <a:endParaRPr lang="en-DK"/>
          </a:p>
        </p:txBody>
      </p:sp>
      <p:sp>
        <p:nvSpPr>
          <p:cNvPr id="4" name="Slide Number Placeholder 3">
            <a:extLst>
              <a:ext uri="{FF2B5EF4-FFF2-40B4-BE49-F238E27FC236}">
                <a16:creationId xmlns:a16="http://schemas.microsoft.com/office/drawing/2014/main" id="{CAE67589-3C52-E54A-B363-74B96A44BE46}"/>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2404704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75ADB-ED74-1349-8267-3F4AEC5A5CD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K"/>
          </a:p>
        </p:txBody>
      </p:sp>
      <p:sp>
        <p:nvSpPr>
          <p:cNvPr id="3" name="Content Placeholder 2">
            <a:extLst>
              <a:ext uri="{FF2B5EF4-FFF2-40B4-BE49-F238E27FC236}">
                <a16:creationId xmlns:a16="http://schemas.microsoft.com/office/drawing/2014/main" id="{F7F831A0-9A4F-D14D-BCA7-905B81E0DA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Text Placeholder 3">
            <a:extLst>
              <a:ext uri="{FF2B5EF4-FFF2-40B4-BE49-F238E27FC236}">
                <a16:creationId xmlns:a16="http://schemas.microsoft.com/office/drawing/2014/main" id="{3627BC8D-C966-B54C-BC6C-B2B4BC5F0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E690362-F8AA-A74D-A2DD-6EA9E9CAF550}"/>
              </a:ext>
            </a:extLst>
          </p:cNvPr>
          <p:cNvSpPr>
            <a:spLocks noGrp="1"/>
          </p:cNvSpPr>
          <p:nvPr>
            <p:ph type="dt" sz="half" idx="10"/>
          </p:nvPr>
        </p:nvSpPr>
        <p:spPr/>
        <p:txBody>
          <a:bodyPr/>
          <a:lstStyle/>
          <a:p>
            <a:r>
              <a:rPr lang="da-DK"/>
              <a:t>12/05/2022</a:t>
            </a:r>
            <a:endParaRPr lang="en-DK"/>
          </a:p>
        </p:txBody>
      </p:sp>
      <p:sp>
        <p:nvSpPr>
          <p:cNvPr id="6" name="Footer Placeholder 5">
            <a:extLst>
              <a:ext uri="{FF2B5EF4-FFF2-40B4-BE49-F238E27FC236}">
                <a16:creationId xmlns:a16="http://schemas.microsoft.com/office/drawing/2014/main" id="{95BED80E-80B7-1549-BCF6-3EFD88976AEB}"/>
              </a:ext>
            </a:extLst>
          </p:cNvPr>
          <p:cNvSpPr>
            <a:spLocks noGrp="1"/>
          </p:cNvSpPr>
          <p:nvPr>
            <p:ph type="ftr" sz="quarter" idx="11"/>
          </p:nvPr>
        </p:nvSpPr>
        <p:spPr/>
        <p:txBody>
          <a:bodyPr/>
          <a:lstStyle/>
          <a:p>
            <a:r>
              <a:rPr lang="en-GB"/>
              <a:t>NICE-rECFA-Jens Jørgen Gaardhøje</a:t>
            </a:r>
            <a:endParaRPr lang="en-DK"/>
          </a:p>
        </p:txBody>
      </p:sp>
      <p:sp>
        <p:nvSpPr>
          <p:cNvPr id="7" name="Slide Number Placeholder 6">
            <a:extLst>
              <a:ext uri="{FF2B5EF4-FFF2-40B4-BE49-F238E27FC236}">
                <a16:creationId xmlns:a16="http://schemas.microsoft.com/office/drawing/2014/main" id="{4E6930A9-28B5-004C-80E0-32EBF4DE9203}"/>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4062351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6E068-C745-EF44-83CE-0A59A4AABC8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DK"/>
          </a:p>
        </p:txBody>
      </p:sp>
      <p:sp>
        <p:nvSpPr>
          <p:cNvPr id="3" name="Picture Placeholder 2">
            <a:extLst>
              <a:ext uri="{FF2B5EF4-FFF2-40B4-BE49-F238E27FC236}">
                <a16:creationId xmlns:a16="http://schemas.microsoft.com/office/drawing/2014/main" id="{77BDEF45-F442-394C-9443-3BE6DE1C26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DK"/>
          </a:p>
        </p:txBody>
      </p:sp>
      <p:sp>
        <p:nvSpPr>
          <p:cNvPr id="4" name="Text Placeholder 3">
            <a:extLst>
              <a:ext uri="{FF2B5EF4-FFF2-40B4-BE49-F238E27FC236}">
                <a16:creationId xmlns:a16="http://schemas.microsoft.com/office/drawing/2014/main" id="{511E85BE-C9AE-5E4C-A574-4F47EA9EDD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81277D2-1E58-6C4C-A5DC-F93B9053EEA5}"/>
              </a:ext>
            </a:extLst>
          </p:cNvPr>
          <p:cNvSpPr>
            <a:spLocks noGrp="1"/>
          </p:cNvSpPr>
          <p:nvPr>
            <p:ph type="dt" sz="half" idx="10"/>
          </p:nvPr>
        </p:nvSpPr>
        <p:spPr/>
        <p:txBody>
          <a:bodyPr/>
          <a:lstStyle/>
          <a:p>
            <a:r>
              <a:rPr lang="da-DK"/>
              <a:t>12/05/2022</a:t>
            </a:r>
            <a:endParaRPr lang="en-DK"/>
          </a:p>
        </p:txBody>
      </p:sp>
      <p:sp>
        <p:nvSpPr>
          <p:cNvPr id="6" name="Footer Placeholder 5">
            <a:extLst>
              <a:ext uri="{FF2B5EF4-FFF2-40B4-BE49-F238E27FC236}">
                <a16:creationId xmlns:a16="http://schemas.microsoft.com/office/drawing/2014/main" id="{CFCE35FB-E1BE-6147-BDFD-4D6A2222C20F}"/>
              </a:ext>
            </a:extLst>
          </p:cNvPr>
          <p:cNvSpPr>
            <a:spLocks noGrp="1"/>
          </p:cNvSpPr>
          <p:nvPr>
            <p:ph type="ftr" sz="quarter" idx="11"/>
          </p:nvPr>
        </p:nvSpPr>
        <p:spPr/>
        <p:txBody>
          <a:bodyPr/>
          <a:lstStyle/>
          <a:p>
            <a:r>
              <a:rPr lang="en-GB"/>
              <a:t>NICE-rECFA-Jens Jørgen Gaardhøje</a:t>
            </a:r>
            <a:endParaRPr lang="en-DK"/>
          </a:p>
        </p:txBody>
      </p:sp>
      <p:sp>
        <p:nvSpPr>
          <p:cNvPr id="7" name="Slide Number Placeholder 6">
            <a:extLst>
              <a:ext uri="{FF2B5EF4-FFF2-40B4-BE49-F238E27FC236}">
                <a16:creationId xmlns:a16="http://schemas.microsoft.com/office/drawing/2014/main" id="{A4D0AB22-C772-FA4A-B32E-8448A375F374}"/>
              </a:ext>
            </a:extLst>
          </p:cNvPr>
          <p:cNvSpPr>
            <a:spLocks noGrp="1"/>
          </p:cNvSpPr>
          <p:nvPr>
            <p:ph type="sldNum" sz="quarter" idx="12"/>
          </p:nvPr>
        </p:nvSpPr>
        <p:spPr/>
        <p:txBody>
          <a:bodyPr/>
          <a:lstStyle/>
          <a:p>
            <a:fld id="{1C67A31B-61A9-294D-9589-E68A65D8C467}" type="slidenum">
              <a:rPr lang="en-DK" smtClean="0"/>
              <a:t>‹#›</a:t>
            </a:fld>
            <a:endParaRPr lang="en-DK"/>
          </a:p>
        </p:txBody>
      </p:sp>
    </p:spTree>
    <p:extLst>
      <p:ext uri="{BB962C8B-B14F-4D97-AF65-F5344CB8AC3E}">
        <p14:creationId xmlns:p14="http://schemas.microsoft.com/office/powerpoint/2010/main" val="1098930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F25132-503A-7542-8278-1FB5FF39A92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DK"/>
          </a:p>
        </p:txBody>
      </p:sp>
      <p:sp>
        <p:nvSpPr>
          <p:cNvPr id="3" name="Text Placeholder 2">
            <a:extLst>
              <a:ext uri="{FF2B5EF4-FFF2-40B4-BE49-F238E27FC236}">
                <a16:creationId xmlns:a16="http://schemas.microsoft.com/office/drawing/2014/main" id="{1E23AA0B-1D99-6944-9E25-B24BB85C8C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4" name="Date Placeholder 3">
            <a:extLst>
              <a:ext uri="{FF2B5EF4-FFF2-40B4-BE49-F238E27FC236}">
                <a16:creationId xmlns:a16="http://schemas.microsoft.com/office/drawing/2014/main" id="{0FDECD4C-605D-BE41-9AB2-B8D5E24DC7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a-DK"/>
              <a:t>12/05/2022</a:t>
            </a:r>
            <a:endParaRPr lang="en-DK"/>
          </a:p>
        </p:txBody>
      </p:sp>
      <p:sp>
        <p:nvSpPr>
          <p:cNvPr id="5" name="Footer Placeholder 4">
            <a:extLst>
              <a:ext uri="{FF2B5EF4-FFF2-40B4-BE49-F238E27FC236}">
                <a16:creationId xmlns:a16="http://schemas.microsoft.com/office/drawing/2014/main" id="{2133BC81-0383-EA47-86C0-369FCB17F7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2D1A4DB1-6854-9745-AD15-CD08D601A9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67A31B-61A9-294D-9589-E68A65D8C467}" type="slidenum">
              <a:rPr lang="en-DK" smtClean="0"/>
              <a:t>‹#›</a:t>
            </a:fld>
            <a:endParaRPr lang="en-DK"/>
          </a:p>
        </p:txBody>
      </p:sp>
    </p:spTree>
    <p:extLst>
      <p:ext uri="{BB962C8B-B14F-4D97-AF65-F5344CB8AC3E}">
        <p14:creationId xmlns:p14="http://schemas.microsoft.com/office/powerpoint/2010/main" val="1688463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10C9D-1B82-F047-B8F3-5F617069A2CB}"/>
              </a:ext>
            </a:extLst>
          </p:cNvPr>
          <p:cNvSpPr>
            <a:spLocks noGrp="1"/>
          </p:cNvSpPr>
          <p:nvPr>
            <p:ph type="ctrTitle"/>
          </p:nvPr>
        </p:nvSpPr>
        <p:spPr>
          <a:xfrm>
            <a:off x="448733" y="1956330"/>
            <a:ext cx="10515600" cy="2387600"/>
          </a:xfrm>
        </p:spPr>
        <p:txBody>
          <a:bodyPr>
            <a:normAutofit fontScale="90000"/>
          </a:bodyPr>
          <a:lstStyle/>
          <a:p>
            <a:r>
              <a:rPr lang="en-DK" sz="7200" b="1" dirty="0"/>
              <a:t>NICE</a:t>
            </a:r>
            <a:br>
              <a:rPr lang="en-DK" sz="7200" dirty="0"/>
            </a:br>
            <a:br>
              <a:rPr lang="en-DK" sz="7200" dirty="0"/>
            </a:br>
            <a:r>
              <a:rPr lang="en-DK" sz="4400" dirty="0">
                <a:solidFill>
                  <a:srgbClr val="0070C0"/>
                </a:solidFill>
              </a:rPr>
              <a:t>National Instrument Center for CERN Experiments</a:t>
            </a:r>
            <a:br>
              <a:rPr lang="en-DK" dirty="0"/>
            </a:br>
            <a:endParaRPr lang="en-DK" dirty="0"/>
          </a:p>
        </p:txBody>
      </p:sp>
      <p:sp>
        <p:nvSpPr>
          <p:cNvPr id="4" name="Date Placeholder 3">
            <a:extLst>
              <a:ext uri="{FF2B5EF4-FFF2-40B4-BE49-F238E27FC236}">
                <a16:creationId xmlns:a16="http://schemas.microsoft.com/office/drawing/2014/main" id="{2E84A176-EBA6-1446-ACA5-616D5CBA5EDC}"/>
              </a:ext>
            </a:extLst>
          </p:cNvPr>
          <p:cNvSpPr>
            <a:spLocks noGrp="1"/>
          </p:cNvSpPr>
          <p:nvPr>
            <p:ph type="dt" sz="half" idx="10"/>
          </p:nvPr>
        </p:nvSpPr>
        <p:spPr/>
        <p:txBody>
          <a:bodyPr/>
          <a:lstStyle/>
          <a:p>
            <a:r>
              <a:rPr lang="da-DK"/>
              <a:t>12/05/2022</a:t>
            </a:r>
            <a:endParaRPr lang="en-DK"/>
          </a:p>
        </p:txBody>
      </p:sp>
      <p:sp>
        <p:nvSpPr>
          <p:cNvPr id="5" name="Slide Number Placeholder 4">
            <a:extLst>
              <a:ext uri="{FF2B5EF4-FFF2-40B4-BE49-F238E27FC236}">
                <a16:creationId xmlns:a16="http://schemas.microsoft.com/office/drawing/2014/main" id="{74E3226C-77BA-724C-9EB5-50F2DDE7A07D}"/>
              </a:ext>
            </a:extLst>
          </p:cNvPr>
          <p:cNvSpPr>
            <a:spLocks noGrp="1"/>
          </p:cNvSpPr>
          <p:nvPr>
            <p:ph type="sldNum" sz="quarter" idx="12"/>
          </p:nvPr>
        </p:nvSpPr>
        <p:spPr/>
        <p:txBody>
          <a:bodyPr/>
          <a:lstStyle/>
          <a:p>
            <a:fld id="{1C67A31B-61A9-294D-9589-E68A65D8C467}" type="slidenum">
              <a:rPr lang="en-DK" smtClean="0"/>
              <a:t>1</a:t>
            </a:fld>
            <a:endParaRPr lang="en-DK"/>
          </a:p>
        </p:txBody>
      </p:sp>
      <p:sp>
        <p:nvSpPr>
          <p:cNvPr id="3" name="Footer Placeholder 2">
            <a:extLst>
              <a:ext uri="{FF2B5EF4-FFF2-40B4-BE49-F238E27FC236}">
                <a16:creationId xmlns:a16="http://schemas.microsoft.com/office/drawing/2014/main" id="{3C7E4690-D0BE-5A40-BF2C-9C7E3D51E412}"/>
              </a:ext>
            </a:extLst>
          </p:cNvPr>
          <p:cNvSpPr>
            <a:spLocks noGrp="1"/>
          </p:cNvSpPr>
          <p:nvPr>
            <p:ph type="ftr" sz="quarter" idx="11"/>
          </p:nvPr>
        </p:nvSpPr>
        <p:spPr/>
        <p:txBody>
          <a:bodyPr/>
          <a:lstStyle/>
          <a:p>
            <a:r>
              <a:rPr lang="en-GB"/>
              <a:t>NICE-rECFA-Jens Jørgen Gaardhøje</a:t>
            </a:r>
            <a:endParaRPr lang="en-DK"/>
          </a:p>
        </p:txBody>
      </p:sp>
      <p:sp>
        <p:nvSpPr>
          <p:cNvPr id="6" name="TextBox 5">
            <a:extLst>
              <a:ext uri="{FF2B5EF4-FFF2-40B4-BE49-F238E27FC236}">
                <a16:creationId xmlns:a16="http://schemas.microsoft.com/office/drawing/2014/main" id="{41B843A8-DC54-4142-B101-FC47F812C00B}"/>
              </a:ext>
            </a:extLst>
          </p:cNvPr>
          <p:cNvSpPr txBox="1"/>
          <p:nvPr/>
        </p:nvSpPr>
        <p:spPr>
          <a:xfrm>
            <a:off x="2082800" y="4796142"/>
            <a:ext cx="10515600" cy="369332"/>
          </a:xfrm>
          <a:prstGeom prst="rect">
            <a:avLst/>
          </a:prstGeom>
          <a:noFill/>
        </p:spPr>
        <p:txBody>
          <a:bodyPr wrap="square" rtlCol="0">
            <a:spAutoFit/>
          </a:bodyPr>
          <a:lstStyle/>
          <a:p>
            <a:r>
              <a:rPr lang="en-DK" dirty="0"/>
              <a:t>JJG:   dir. </a:t>
            </a:r>
            <a:r>
              <a:rPr lang="en-GB" dirty="0"/>
              <a:t>o</a:t>
            </a:r>
            <a:r>
              <a:rPr lang="en-DK" dirty="0"/>
              <a:t>f NICE and CERN-UP, scientific delgate to CEREN Council. </a:t>
            </a:r>
          </a:p>
        </p:txBody>
      </p:sp>
    </p:spTree>
    <p:extLst>
      <p:ext uri="{BB962C8B-B14F-4D97-AF65-F5344CB8AC3E}">
        <p14:creationId xmlns:p14="http://schemas.microsoft.com/office/powerpoint/2010/main" val="2445163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3AD9-DF0B-7E43-9308-59C4A9ED25C9}"/>
              </a:ext>
            </a:extLst>
          </p:cNvPr>
          <p:cNvSpPr>
            <a:spLocks noGrp="1"/>
          </p:cNvSpPr>
          <p:nvPr>
            <p:ph type="title"/>
          </p:nvPr>
        </p:nvSpPr>
        <p:spPr>
          <a:xfrm>
            <a:off x="2209800" y="-329638"/>
            <a:ext cx="10515600" cy="1325563"/>
          </a:xfrm>
        </p:spPr>
        <p:txBody>
          <a:bodyPr>
            <a:normAutofit/>
          </a:bodyPr>
          <a:lstStyle/>
          <a:p>
            <a:r>
              <a:rPr lang="en-DK" sz="3200" dirty="0"/>
              <a:t>Summary. Main Challenges &amp; Bottlenecks</a:t>
            </a:r>
          </a:p>
        </p:txBody>
      </p:sp>
      <p:sp>
        <p:nvSpPr>
          <p:cNvPr id="3" name="Content Placeholder 2">
            <a:extLst>
              <a:ext uri="{FF2B5EF4-FFF2-40B4-BE49-F238E27FC236}">
                <a16:creationId xmlns:a16="http://schemas.microsoft.com/office/drawing/2014/main" id="{4047D43D-12A7-354D-AA3E-CBFA1A569429}"/>
              </a:ext>
            </a:extLst>
          </p:cNvPr>
          <p:cNvSpPr>
            <a:spLocks noGrp="1"/>
          </p:cNvSpPr>
          <p:nvPr>
            <p:ph idx="1"/>
          </p:nvPr>
        </p:nvSpPr>
        <p:spPr>
          <a:xfrm>
            <a:off x="838200" y="626533"/>
            <a:ext cx="10515600" cy="5729817"/>
          </a:xfrm>
        </p:spPr>
        <p:txBody>
          <a:bodyPr>
            <a:noAutofit/>
          </a:bodyPr>
          <a:lstStyle/>
          <a:p>
            <a:r>
              <a:rPr lang="en-DK" sz="1600" dirty="0">
                <a:solidFill>
                  <a:srgbClr val="FF0000"/>
                </a:solidFill>
              </a:rPr>
              <a:t>NICE provides crucial baseline funding </a:t>
            </a:r>
            <a:r>
              <a:rPr lang="en-DK" sz="1600" dirty="0"/>
              <a:t>for exploiting CERN membership, but does not support research projects.</a:t>
            </a:r>
          </a:p>
          <a:p>
            <a:r>
              <a:rPr lang="en-DK" sz="1600" dirty="0">
                <a:solidFill>
                  <a:srgbClr val="FF0000"/>
                </a:solidFill>
              </a:rPr>
              <a:t>All research funding comes from competitive grants</a:t>
            </a:r>
            <a:r>
              <a:rPr lang="en-DK" sz="1600" dirty="0">
                <a:solidFill>
                  <a:srgbClr val="0070C0"/>
                </a:solidFill>
              </a:rPr>
              <a:t>, </a:t>
            </a:r>
            <a:r>
              <a:rPr lang="en-DK" sz="1600" dirty="0"/>
              <a:t>public and private.</a:t>
            </a:r>
          </a:p>
          <a:p>
            <a:endParaRPr lang="en-DK" sz="1600" dirty="0"/>
          </a:p>
          <a:p>
            <a:r>
              <a:rPr lang="en-GB" sz="1600" dirty="0">
                <a:solidFill>
                  <a:srgbClr val="FF0000"/>
                </a:solidFill>
              </a:rPr>
              <a:t>L</a:t>
            </a:r>
            <a:r>
              <a:rPr lang="en-DK" sz="1600" dirty="0">
                <a:solidFill>
                  <a:srgbClr val="FF0000"/>
                </a:solidFill>
              </a:rPr>
              <a:t>ong term stability crucial </a:t>
            </a:r>
            <a:r>
              <a:rPr lang="en-DK" sz="1600" dirty="0"/>
              <a:t>but NICE &amp; most public and private funds have short time horizons ( &lt; 4 yrs) .</a:t>
            </a:r>
          </a:p>
          <a:p>
            <a:r>
              <a:rPr lang="en-DK" sz="1600" dirty="0">
                <a:solidFill>
                  <a:srgbClr val="FF0000"/>
                </a:solidFill>
              </a:rPr>
              <a:t>Large fluctuations in yearly funding</a:t>
            </a:r>
            <a:r>
              <a:rPr lang="en-DK" sz="1600" dirty="0"/>
              <a:t>=&gt;difficult to plan for long term projects =&gt; increase baseline funding.</a:t>
            </a:r>
          </a:p>
          <a:p>
            <a:r>
              <a:rPr lang="en-DK" sz="1600" dirty="0"/>
              <a:t>Roadmap committee recommendation: ‘Følgeforskning’ should be 15% of membership fee (is about 5%). CERN Rule of Thumb: 30%.</a:t>
            </a:r>
          </a:p>
          <a:p>
            <a:endParaRPr lang="en-DK" sz="1600" dirty="0"/>
          </a:p>
          <a:p>
            <a:r>
              <a:rPr lang="en-DK" sz="1600" dirty="0"/>
              <a:t>Big exp. </a:t>
            </a:r>
            <a:r>
              <a:rPr lang="en-GB" sz="1600" dirty="0"/>
              <a:t>p</a:t>
            </a:r>
            <a:r>
              <a:rPr lang="en-DK" sz="1600" dirty="0"/>
              <a:t>rojects (upgrades etc.) are difficult to fund: no dedicated mechanism </a:t>
            </a:r>
          </a:p>
          <a:p>
            <a:r>
              <a:rPr lang="en-DK" sz="1600" dirty="0"/>
              <a:t>(full HL-LHC upgrades ATLAS phase-2 not secured yet) </a:t>
            </a:r>
          </a:p>
          <a:p>
            <a:endParaRPr lang="en-DK" sz="1600" dirty="0"/>
          </a:p>
          <a:p>
            <a:r>
              <a:rPr lang="en-DK" sz="1600" dirty="0">
                <a:solidFill>
                  <a:srgbClr val="FF0000"/>
                </a:solidFill>
              </a:rPr>
              <a:t>Universities have no PHD &amp; postdoc programs</a:t>
            </a:r>
            <a:r>
              <a:rPr lang="en-DK" sz="1600" dirty="0"/>
              <a:t>. E</a:t>
            </a:r>
            <a:r>
              <a:rPr lang="en-GB" sz="1600" dirty="0"/>
              <a:t>d</a:t>
            </a:r>
            <a:r>
              <a:rPr lang="en-DK" sz="1600" dirty="0"/>
              <a:t>ucational opportunities not exploited optimally. Big opportunities for technical Universities.</a:t>
            </a:r>
          </a:p>
          <a:p>
            <a:endParaRPr lang="en-DK" sz="1600" dirty="0"/>
          </a:p>
          <a:p>
            <a:r>
              <a:rPr lang="en-DK" sz="1600" dirty="0">
                <a:solidFill>
                  <a:srgbClr val="FF0000"/>
                </a:solidFill>
              </a:rPr>
              <a:t>Age profile of permanent staff is ticking bomb. </a:t>
            </a:r>
            <a:r>
              <a:rPr lang="en-DK" sz="1600" dirty="0"/>
              <a:t>Rejuvenation plan must be discussed with Universities (need alignment of natl. strategic priorities and University </a:t>
            </a:r>
          </a:p>
          <a:p>
            <a:endParaRPr lang="en-DK" sz="1600" dirty="0"/>
          </a:p>
          <a:p>
            <a:r>
              <a:rPr lang="en-DK" sz="1600" dirty="0">
                <a:solidFill>
                  <a:srgbClr val="FF0000"/>
                </a:solidFill>
              </a:rPr>
              <a:t>Ministry has launched a “Goal Plan” exercise to be followed by a “Plan of Action” </a:t>
            </a:r>
            <a:r>
              <a:rPr lang="en-DK" sz="1600" dirty="0"/>
              <a:t>😀</a:t>
            </a:r>
          </a:p>
        </p:txBody>
      </p:sp>
      <p:sp>
        <p:nvSpPr>
          <p:cNvPr id="4" name="Date Placeholder 3">
            <a:extLst>
              <a:ext uri="{FF2B5EF4-FFF2-40B4-BE49-F238E27FC236}">
                <a16:creationId xmlns:a16="http://schemas.microsoft.com/office/drawing/2014/main" id="{74F60585-41B8-D44E-81AE-A56183D6253F}"/>
              </a:ext>
            </a:extLst>
          </p:cNvPr>
          <p:cNvSpPr>
            <a:spLocks noGrp="1"/>
          </p:cNvSpPr>
          <p:nvPr>
            <p:ph type="dt" sz="half" idx="10"/>
          </p:nvPr>
        </p:nvSpPr>
        <p:spPr/>
        <p:txBody>
          <a:bodyPr/>
          <a:lstStyle/>
          <a:p>
            <a:r>
              <a:rPr lang="da-DK" dirty="0"/>
              <a:t>12/05/2022</a:t>
            </a:r>
            <a:endParaRPr lang="en-DK" dirty="0"/>
          </a:p>
        </p:txBody>
      </p:sp>
      <p:sp>
        <p:nvSpPr>
          <p:cNvPr id="5" name="Slide Number Placeholder 4">
            <a:extLst>
              <a:ext uri="{FF2B5EF4-FFF2-40B4-BE49-F238E27FC236}">
                <a16:creationId xmlns:a16="http://schemas.microsoft.com/office/drawing/2014/main" id="{12DEC1A8-EA51-7347-8A76-D24673D54F8E}"/>
              </a:ext>
            </a:extLst>
          </p:cNvPr>
          <p:cNvSpPr>
            <a:spLocks noGrp="1"/>
          </p:cNvSpPr>
          <p:nvPr>
            <p:ph type="sldNum" sz="quarter" idx="12"/>
          </p:nvPr>
        </p:nvSpPr>
        <p:spPr/>
        <p:txBody>
          <a:bodyPr/>
          <a:lstStyle/>
          <a:p>
            <a:fld id="{1C67A31B-61A9-294D-9589-E68A65D8C467}" type="slidenum">
              <a:rPr lang="en-DK" smtClean="0"/>
              <a:t>10</a:t>
            </a:fld>
            <a:endParaRPr lang="en-DK"/>
          </a:p>
        </p:txBody>
      </p:sp>
      <p:sp>
        <p:nvSpPr>
          <p:cNvPr id="6" name="Footer Placeholder 5">
            <a:extLst>
              <a:ext uri="{FF2B5EF4-FFF2-40B4-BE49-F238E27FC236}">
                <a16:creationId xmlns:a16="http://schemas.microsoft.com/office/drawing/2014/main" id="{F2676A04-1ACB-F445-BE87-2218334EA9D4}"/>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2359382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r>
              <a:rPr lang="da-DK"/>
              <a:t>12/05/2022</a:t>
            </a:r>
          </a:p>
        </p:txBody>
      </p:sp>
      <p:sp>
        <p:nvSpPr>
          <p:cNvPr id="7" name="Slide Number Placeholder 6"/>
          <p:cNvSpPr>
            <a:spLocks noGrp="1"/>
          </p:cNvSpPr>
          <p:nvPr>
            <p:ph type="sldNum" sz="quarter" idx="12"/>
          </p:nvPr>
        </p:nvSpPr>
        <p:spPr/>
        <p:txBody>
          <a:bodyPr/>
          <a:lstStyle/>
          <a:p>
            <a:pPr>
              <a:defRPr/>
            </a:pPr>
            <a:fld id="{E7074C0C-0B3B-D446-98E1-1285D34BCEB4}" type="slidenum">
              <a:rPr lang="da-DK"/>
              <a:pPr>
                <a:defRPr/>
              </a:pPr>
              <a:t>2</a:t>
            </a:fld>
            <a:endParaRPr lang="da-DK"/>
          </a:p>
        </p:txBody>
      </p:sp>
      <p:pic>
        <p:nvPicPr>
          <p:cNvPr id="1639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grpSp>
        <p:nvGrpSpPr>
          <p:cNvPr id="16394" name="Grupper 15"/>
          <p:cNvGrpSpPr>
            <a:grpSpLocks/>
          </p:cNvGrpSpPr>
          <p:nvPr/>
        </p:nvGrpSpPr>
        <p:grpSpPr bwMode="auto">
          <a:xfrm>
            <a:off x="4043109" y="2749489"/>
            <a:ext cx="1775962" cy="391557"/>
            <a:chOff x="2564408" y="2749489"/>
            <a:chExt cx="1775842" cy="391557"/>
          </a:xfrm>
        </p:grpSpPr>
        <p:sp>
          <p:nvSpPr>
            <p:cNvPr id="16397" name="Tekstfelt 14"/>
            <p:cNvSpPr txBox="1">
              <a:spLocks noChangeArrowheads="1"/>
            </p:cNvSpPr>
            <p:nvPr/>
          </p:nvSpPr>
          <p:spPr bwMode="auto">
            <a:xfrm>
              <a:off x="2612058" y="2749489"/>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16398" name="Tekstfelt 16"/>
            <p:cNvSpPr txBox="1">
              <a:spLocks noChangeArrowheads="1"/>
            </p:cNvSpPr>
            <p:nvPr/>
          </p:nvSpPr>
          <p:spPr bwMode="auto">
            <a:xfrm>
              <a:off x="2612058" y="2771714"/>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16399" name="Tekstfelt 18"/>
            <p:cNvSpPr txBox="1">
              <a:spLocks noChangeArrowheads="1"/>
            </p:cNvSpPr>
            <p:nvPr/>
          </p:nvSpPr>
          <p:spPr bwMode="auto">
            <a:xfrm>
              <a:off x="2589808" y="2749489"/>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16400" name="Tekstfelt 19"/>
            <p:cNvSpPr txBox="1">
              <a:spLocks noChangeArrowheads="1"/>
            </p:cNvSpPr>
            <p:nvPr/>
          </p:nvSpPr>
          <p:spPr bwMode="auto">
            <a:xfrm>
              <a:off x="2564408" y="2755778"/>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a:solidFill>
                    <a:srgbClr val="FF0000"/>
                  </a:solidFill>
                </a:rPr>
                <a:t>The </a:t>
              </a:r>
              <a:r>
                <a:rPr lang="da-DK" sz="1800" dirty="0" err="1">
                  <a:solidFill>
                    <a:srgbClr val="FF0000"/>
                  </a:solidFill>
                </a:rPr>
                <a:t>Particle</a:t>
              </a:r>
              <a:r>
                <a:rPr lang="da-DK" sz="1800" dirty="0">
                  <a:solidFill>
                    <a:srgbClr val="FF0000"/>
                  </a:solidFill>
                </a:rPr>
                <a:t> </a:t>
              </a:r>
              <a:r>
                <a:rPr lang="da-DK" sz="1800" dirty="0" err="1">
                  <a:solidFill>
                    <a:srgbClr val="FF0000"/>
                  </a:solidFill>
                </a:rPr>
                <a:t>era</a:t>
              </a:r>
              <a:r>
                <a:rPr lang="da-DK" sz="1800" dirty="0">
                  <a:solidFill>
                    <a:srgbClr val="FF0000"/>
                  </a:solidFill>
                </a:rPr>
                <a:t>:</a:t>
              </a:r>
            </a:p>
          </p:txBody>
        </p:sp>
      </p:grpSp>
      <p:sp>
        <p:nvSpPr>
          <p:cNvPr id="18" name="Venstrepil 17"/>
          <p:cNvSpPr/>
          <p:nvPr/>
        </p:nvSpPr>
        <p:spPr bwMode="auto">
          <a:xfrm>
            <a:off x="3893434" y="2571750"/>
            <a:ext cx="260350" cy="749300"/>
          </a:xfrm>
          <a:prstGeom prst="leftArrow">
            <a:avLst>
              <a:gd name="adj1" fmla="val 50000"/>
              <a:gd name="adj2" fmla="val 47404"/>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a:p>
        </p:txBody>
      </p:sp>
      <p:pic>
        <p:nvPicPr>
          <p:cNvPr id="16393"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2509" y="4492132"/>
            <a:ext cx="1394516" cy="714161"/>
          </a:xfrm>
          <a:prstGeom prst="rect">
            <a:avLst/>
          </a:prstGeom>
          <a:solidFill>
            <a:schemeClr val="bg1"/>
          </a:solidFill>
          <a:ln>
            <a:noFill/>
          </a:ln>
          <a:extLst>
            <a:ext uri="{91240B29-F687-4f45-9708-019B960494DF}">
              <a14:hiddenLine xmlns:a14="http://schemas.microsoft.com/office/drawing/2010/main" xmlns="" w="63500">
                <a:solidFill>
                  <a:srgbClr val="000000"/>
                </a:solidFill>
                <a:miter lim="800000"/>
                <a:headEnd/>
                <a:tailEnd/>
              </a14:hiddenLine>
            </a:ext>
          </a:extLst>
        </p:spPr>
      </p:pic>
      <p:grpSp>
        <p:nvGrpSpPr>
          <p:cNvPr id="17" name="Grupper 15">
            <a:extLst>
              <a:ext uri="{FF2B5EF4-FFF2-40B4-BE49-F238E27FC236}">
                <a16:creationId xmlns:a16="http://schemas.microsoft.com/office/drawing/2014/main" id="{073C2863-EE3B-1A42-8748-114FD5CA22FF}"/>
              </a:ext>
            </a:extLst>
          </p:cNvPr>
          <p:cNvGrpSpPr>
            <a:grpSpLocks/>
          </p:cNvGrpSpPr>
          <p:nvPr/>
        </p:nvGrpSpPr>
        <p:grpSpPr bwMode="auto">
          <a:xfrm>
            <a:off x="7566740" y="290329"/>
            <a:ext cx="736600" cy="391557"/>
            <a:chOff x="2564408" y="2749489"/>
            <a:chExt cx="1775842" cy="391557"/>
          </a:xfrm>
        </p:grpSpPr>
        <p:sp>
          <p:nvSpPr>
            <p:cNvPr id="21" name="Tekstfelt 14">
              <a:extLst>
                <a:ext uri="{FF2B5EF4-FFF2-40B4-BE49-F238E27FC236}">
                  <a16:creationId xmlns:a16="http://schemas.microsoft.com/office/drawing/2014/main" id="{D1CF7F5B-F454-B948-BE61-746D60B93A73}"/>
                </a:ext>
              </a:extLst>
            </p:cNvPr>
            <p:cNvSpPr txBox="1">
              <a:spLocks noChangeArrowheads="1"/>
            </p:cNvSpPr>
            <p:nvPr/>
          </p:nvSpPr>
          <p:spPr bwMode="auto">
            <a:xfrm>
              <a:off x="2612058" y="2749489"/>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22" name="Tekstfelt 16">
              <a:extLst>
                <a:ext uri="{FF2B5EF4-FFF2-40B4-BE49-F238E27FC236}">
                  <a16:creationId xmlns:a16="http://schemas.microsoft.com/office/drawing/2014/main" id="{6AD7E996-4A9D-A24B-90C0-5298D0C33708}"/>
                </a:ext>
              </a:extLst>
            </p:cNvPr>
            <p:cNvSpPr txBox="1">
              <a:spLocks noChangeArrowheads="1"/>
            </p:cNvSpPr>
            <p:nvPr/>
          </p:nvSpPr>
          <p:spPr bwMode="auto">
            <a:xfrm>
              <a:off x="2612058" y="2771714"/>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23" name="Tekstfelt 18">
              <a:extLst>
                <a:ext uri="{FF2B5EF4-FFF2-40B4-BE49-F238E27FC236}">
                  <a16:creationId xmlns:a16="http://schemas.microsoft.com/office/drawing/2014/main" id="{0DD662B4-4F14-2043-8807-26EA5C9D4989}"/>
                </a:ext>
              </a:extLst>
            </p:cNvPr>
            <p:cNvSpPr txBox="1">
              <a:spLocks noChangeArrowheads="1"/>
            </p:cNvSpPr>
            <p:nvPr/>
          </p:nvSpPr>
          <p:spPr bwMode="auto">
            <a:xfrm>
              <a:off x="2589808" y="2749489"/>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a:solidFill>
                    <a:srgbClr val="FF0000"/>
                  </a:solidFill>
                </a:rPr>
                <a:t>The Particle era:</a:t>
              </a:r>
            </a:p>
          </p:txBody>
        </p:sp>
        <p:sp>
          <p:nvSpPr>
            <p:cNvPr id="24" name="Tekstfelt 19">
              <a:extLst>
                <a:ext uri="{FF2B5EF4-FFF2-40B4-BE49-F238E27FC236}">
                  <a16:creationId xmlns:a16="http://schemas.microsoft.com/office/drawing/2014/main" id="{F690F7AF-840E-9A45-A1BD-95987AC32AD6}"/>
                </a:ext>
              </a:extLst>
            </p:cNvPr>
            <p:cNvSpPr txBox="1">
              <a:spLocks noChangeArrowheads="1"/>
            </p:cNvSpPr>
            <p:nvPr/>
          </p:nvSpPr>
          <p:spPr bwMode="auto">
            <a:xfrm>
              <a:off x="2564408" y="2755778"/>
              <a:ext cx="17281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a:solidFill>
                    <a:srgbClr val="FF0000"/>
                  </a:solidFill>
                </a:rPr>
                <a:t>CMB</a:t>
              </a:r>
            </a:p>
          </p:txBody>
        </p:sp>
      </p:grpSp>
      <p:sp>
        <p:nvSpPr>
          <p:cNvPr id="26" name="Tekstfelt 19">
            <a:extLst>
              <a:ext uri="{FF2B5EF4-FFF2-40B4-BE49-F238E27FC236}">
                <a16:creationId xmlns:a16="http://schemas.microsoft.com/office/drawing/2014/main" id="{81B6EA87-ED69-B840-9500-E7890C85B580}"/>
              </a:ext>
            </a:extLst>
          </p:cNvPr>
          <p:cNvSpPr txBox="1">
            <a:spLocks noChangeArrowheads="1"/>
          </p:cNvSpPr>
          <p:nvPr/>
        </p:nvSpPr>
        <p:spPr bwMode="auto">
          <a:xfrm>
            <a:off x="8723853" y="83594"/>
            <a:ext cx="1797392"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a:solidFill>
                  <a:srgbClr val="FF0000"/>
                </a:solidFill>
              </a:rPr>
              <a:t>Obs. </a:t>
            </a:r>
            <a:r>
              <a:rPr lang="da-DK" sz="1800" dirty="0" err="1">
                <a:solidFill>
                  <a:srgbClr val="FF0000"/>
                </a:solidFill>
              </a:rPr>
              <a:t>Astronomy</a:t>
            </a:r>
            <a:endParaRPr lang="da-DK" sz="1800" dirty="0">
              <a:solidFill>
                <a:srgbClr val="FF0000"/>
              </a:solidFill>
            </a:endParaRPr>
          </a:p>
        </p:txBody>
      </p:sp>
      <p:sp>
        <p:nvSpPr>
          <p:cNvPr id="31" name="Tekstfelt 19">
            <a:extLst>
              <a:ext uri="{FF2B5EF4-FFF2-40B4-BE49-F238E27FC236}">
                <a16:creationId xmlns:a16="http://schemas.microsoft.com/office/drawing/2014/main" id="{DC6B7CE1-31F8-534A-BE7C-D3659A3BE372}"/>
              </a:ext>
            </a:extLst>
          </p:cNvPr>
          <p:cNvSpPr txBox="1">
            <a:spLocks noChangeArrowheads="1"/>
          </p:cNvSpPr>
          <p:nvPr/>
        </p:nvSpPr>
        <p:spPr bwMode="auto">
          <a:xfrm>
            <a:off x="5311905" y="761393"/>
            <a:ext cx="1728309"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err="1">
                <a:solidFill>
                  <a:srgbClr val="FF0000"/>
                </a:solidFill>
              </a:rPr>
              <a:t>Nuclear</a:t>
            </a:r>
            <a:r>
              <a:rPr lang="da-DK" sz="1800" dirty="0">
                <a:solidFill>
                  <a:srgbClr val="FF0000"/>
                </a:solidFill>
              </a:rPr>
              <a:t> </a:t>
            </a:r>
            <a:r>
              <a:rPr lang="da-DK" sz="1800" dirty="0" err="1">
                <a:solidFill>
                  <a:srgbClr val="FF0000"/>
                </a:solidFill>
              </a:rPr>
              <a:t>Physics</a:t>
            </a:r>
            <a:endParaRPr lang="da-DK" sz="1800" dirty="0">
              <a:solidFill>
                <a:srgbClr val="FF0000"/>
              </a:solidFill>
            </a:endParaRPr>
          </a:p>
        </p:txBody>
      </p:sp>
      <p:sp>
        <p:nvSpPr>
          <p:cNvPr id="2" name="Footer Placeholder 1">
            <a:extLst>
              <a:ext uri="{FF2B5EF4-FFF2-40B4-BE49-F238E27FC236}">
                <a16:creationId xmlns:a16="http://schemas.microsoft.com/office/drawing/2014/main" id="{A7E7C751-E357-D04E-AF57-06F3AA506CCD}"/>
              </a:ext>
            </a:extLst>
          </p:cNvPr>
          <p:cNvSpPr>
            <a:spLocks noGrp="1"/>
          </p:cNvSpPr>
          <p:nvPr>
            <p:ph type="ftr" sz="quarter" idx="11"/>
          </p:nvPr>
        </p:nvSpPr>
        <p:spPr/>
        <p:txBody>
          <a:bodyPr/>
          <a:lstStyle/>
          <a:p>
            <a:r>
              <a:rPr lang="en-GB"/>
              <a:t>NICE-rECFA-Jens Jørgen Gaardhøje</a:t>
            </a:r>
            <a:endParaRPr lang="en-DK"/>
          </a:p>
        </p:txBody>
      </p:sp>
      <p:sp>
        <p:nvSpPr>
          <p:cNvPr id="25" name="Tekstfelt 19">
            <a:extLst>
              <a:ext uri="{FF2B5EF4-FFF2-40B4-BE49-F238E27FC236}">
                <a16:creationId xmlns:a16="http://schemas.microsoft.com/office/drawing/2014/main" id="{3A698910-F4C1-9344-9312-B984F610FBDF}"/>
              </a:ext>
            </a:extLst>
          </p:cNvPr>
          <p:cNvSpPr txBox="1">
            <a:spLocks noChangeArrowheads="1"/>
          </p:cNvSpPr>
          <p:nvPr/>
        </p:nvSpPr>
        <p:spPr bwMode="auto">
          <a:xfrm>
            <a:off x="9118045" y="430111"/>
            <a:ext cx="1728309"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err="1">
                <a:solidFill>
                  <a:srgbClr val="FF0000"/>
                </a:solidFill>
              </a:rPr>
              <a:t>Nuclear</a:t>
            </a:r>
            <a:r>
              <a:rPr lang="da-DK" sz="1800" dirty="0">
                <a:solidFill>
                  <a:srgbClr val="FF0000"/>
                </a:solidFill>
              </a:rPr>
              <a:t> </a:t>
            </a:r>
            <a:r>
              <a:rPr lang="da-DK" sz="1800" dirty="0" err="1">
                <a:solidFill>
                  <a:srgbClr val="FF0000"/>
                </a:solidFill>
              </a:rPr>
              <a:t>Physics</a:t>
            </a:r>
            <a:endParaRPr lang="da-DK" sz="1800" dirty="0">
              <a:solidFill>
                <a:srgbClr val="FF0000"/>
              </a:solidFill>
            </a:endParaRPr>
          </a:p>
        </p:txBody>
      </p:sp>
      <p:sp>
        <p:nvSpPr>
          <p:cNvPr id="27" name="Tekstfelt 19">
            <a:extLst>
              <a:ext uri="{FF2B5EF4-FFF2-40B4-BE49-F238E27FC236}">
                <a16:creationId xmlns:a16="http://schemas.microsoft.com/office/drawing/2014/main" id="{C4776BA4-3521-864F-8F30-99F7A961E99A}"/>
              </a:ext>
            </a:extLst>
          </p:cNvPr>
          <p:cNvSpPr txBox="1">
            <a:spLocks noChangeArrowheads="1"/>
          </p:cNvSpPr>
          <p:nvPr/>
        </p:nvSpPr>
        <p:spPr bwMode="auto">
          <a:xfrm>
            <a:off x="4471180" y="5109066"/>
            <a:ext cx="835999" cy="369332"/>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da-DK" sz="1800" dirty="0">
                <a:solidFill>
                  <a:srgbClr val="FF0000"/>
                </a:solidFill>
              </a:rPr>
              <a:t>10</a:t>
            </a:r>
            <a:r>
              <a:rPr lang="da-DK" sz="1800" baseline="30000" dirty="0">
                <a:solidFill>
                  <a:srgbClr val="FF0000"/>
                </a:solidFill>
              </a:rPr>
              <a:t>-6</a:t>
            </a:r>
            <a:r>
              <a:rPr lang="da-DK" sz="1800" dirty="0">
                <a:solidFill>
                  <a:srgbClr val="FF0000"/>
                </a:solidFill>
              </a:rPr>
              <a:t> s </a:t>
            </a:r>
          </a:p>
        </p:txBody>
      </p:sp>
    </p:spTree>
    <p:extLst>
      <p:ext uri="{BB962C8B-B14F-4D97-AF65-F5344CB8AC3E}">
        <p14:creationId xmlns:p14="http://schemas.microsoft.com/office/powerpoint/2010/main" val="2164823988"/>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1"/>
          <p:cNvPicPr/>
          <p:nvPr/>
        </p:nvPicPr>
        <p:blipFill>
          <a:blip r:embed="rId2">
            <a:extLst>
              <a:ext uri="{28A0092B-C50C-407E-A947-70E740481C1C}">
                <a14:useLocalDpi xmlns:a14="http://schemas.microsoft.com/office/drawing/2010/main" val="0"/>
              </a:ext>
            </a:extLst>
          </a:blip>
          <a:stretch>
            <a:fillRect/>
          </a:stretch>
        </p:blipFill>
        <p:spPr>
          <a:xfrm>
            <a:off x="0" y="556170"/>
            <a:ext cx="12192000" cy="6301829"/>
          </a:xfrm>
          <a:prstGeom prst="rect">
            <a:avLst/>
          </a:prstGeom>
        </p:spPr>
      </p:pic>
      <p:sp>
        <p:nvSpPr>
          <p:cNvPr id="3" name="Pladsholder til dato 2"/>
          <p:cNvSpPr>
            <a:spLocks noGrp="1"/>
          </p:cNvSpPr>
          <p:nvPr>
            <p:ph type="dt" sz="half" idx="10"/>
          </p:nvPr>
        </p:nvSpPr>
        <p:spPr/>
        <p:txBody>
          <a:bodyPr/>
          <a:lstStyle/>
          <a:p>
            <a:r>
              <a:rPr lang="da-DK"/>
              <a:t>12/05/2022</a:t>
            </a:r>
          </a:p>
        </p:txBody>
      </p:sp>
      <p:sp>
        <p:nvSpPr>
          <p:cNvPr id="5" name="Pladsholder til diasnummer 4"/>
          <p:cNvSpPr>
            <a:spLocks noGrp="1"/>
          </p:cNvSpPr>
          <p:nvPr>
            <p:ph type="sldNum" sz="quarter" idx="12"/>
          </p:nvPr>
        </p:nvSpPr>
        <p:spPr/>
        <p:txBody>
          <a:bodyPr/>
          <a:lstStyle/>
          <a:p>
            <a:fld id="{7FADE084-B581-8A41-B30E-CC7C3F143B71}" type="slidenum">
              <a:rPr lang="da-DK" smtClean="0"/>
              <a:t>3</a:t>
            </a:fld>
            <a:endParaRPr lang="da-DK"/>
          </a:p>
        </p:txBody>
      </p:sp>
      <p:sp>
        <p:nvSpPr>
          <p:cNvPr id="6" name="Tekstfelt 5"/>
          <p:cNvSpPr txBox="1"/>
          <p:nvPr/>
        </p:nvSpPr>
        <p:spPr>
          <a:xfrm>
            <a:off x="0" y="19100"/>
            <a:ext cx="12350044" cy="523220"/>
          </a:xfrm>
          <a:prstGeom prst="rect">
            <a:avLst/>
          </a:prstGeom>
          <a:noFill/>
        </p:spPr>
        <p:txBody>
          <a:bodyPr wrap="square" rtlCol="0">
            <a:spAutoFit/>
          </a:bodyPr>
          <a:lstStyle/>
          <a:p>
            <a:pPr algn="ctr"/>
            <a:r>
              <a:rPr lang="da-DK" sz="2800" dirty="0"/>
              <a:t>Danish science at CERN  &amp; NICE= National Instrumentcenter for CERN Experiments </a:t>
            </a:r>
            <a:endParaRPr lang="en-DK" sz="2800" dirty="0"/>
          </a:p>
        </p:txBody>
      </p:sp>
      <p:sp>
        <p:nvSpPr>
          <p:cNvPr id="7" name="Tekstfelt 6"/>
          <p:cNvSpPr txBox="1"/>
          <p:nvPr/>
        </p:nvSpPr>
        <p:spPr>
          <a:xfrm>
            <a:off x="5510488" y="692696"/>
            <a:ext cx="1647723" cy="369332"/>
          </a:xfrm>
          <a:prstGeom prst="rect">
            <a:avLst/>
          </a:prstGeom>
          <a:solidFill>
            <a:schemeClr val="bg1"/>
          </a:solidFill>
        </p:spPr>
        <p:txBody>
          <a:bodyPr wrap="square" rtlCol="0">
            <a:spAutoFit/>
          </a:bodyPr>
          <a:lstStyle/>
          <a:p>
            <a:pPr algn="ctr"/>
            <a:r>
              <a:rPr lang="da-DK" dirty="0"/>
              <a:t>HIE-ISOLDE</a:t>
            </a:r>
          </a:p>
        </p:txBody>
      </p:sp>
      <p:sp>
        <p:nvSpPr>
          <p:cNvPr id="8" name="Tekstfelt 7"/>
          <p:cNvSpPr txBox="1"/>
          <p:nvPr/>
        </p:nvSpPr>
        <p:spPr>
          <a:xfrm>
            <a:off x="9445880" y="692696"/>
            <a:ext cx="1647723" cy="369332"/>
          </a:xfrm>
          <a:prstGeom prst="rect">
            <a:avLst/>
          </a:prstGeom>
          <a:solidFill>
            <a:schemeClr val="bg1"/>
          </a:solidFill>
        </p:spPr>
        <p:txBody>
          <a:bodyPr wrap="square" rtlCol="0">
            <a:spAutoFit/>
          </a:bodyPr>
          <a:lstStyle/>
          <a:p>
            <a:pPr algn="ctr"/>
            <a:r>
              <a:rPr lang="da-DK" dirty="0"/>
              <a:t>CAST/IAXO</a:t>
            </a:r>
          </a:p>
        </p:txBody>
      </p:sp>
      <p:sp>
        <p:nvSpPr>
          <p:cNvPr id="10" name="Tekstfelt 9"/>
          <p:cNvSpPr txBox="1"/>
          <p:nvPr/>
        </p:nvSpPr>
        <p:spPr>
          <a:xfrm>
            <a:off x="9706077" y="4687611"/>
            <a:ext cx="1647723" cy="369332"/>
          </a:xfrm>
          <a:prstGeom prst="rect">
            <a:avLst/>
          </a:prstGeom>
          <a:solidFill>
            <a:schemeClr val="bg1"/>
          </a:solidFill>
        </p:spPr>
        <p:txBody>
          <a:bodyPr wrap="square" rtlCol="0">
            <a:spAutoFit/>
          </a:bodyPr>
          <a:lstStyle/>
          <a:p>
            <a:pPr algn="ctr"/>
            <a:r>
              <a:rPr lang="da-DK" dirty="0"/>
              <a:t>ALPHA</a:t>
            </a:r>
          </a:p>
        </p:txBody>
      </p:sp>
      <p:sp>
        <p:nvSpPr>
          <p:cNvPr id="11" name="Tekstfelt 10"/>
          <p:cNvSpPr txBox="1"/>
          <p:nvPr/>
        </p:nvSpPr>
        <p:spPr>
          <a:xfrm>
            <a:off x="5420176" y="5095937"/>
            <a:ext cx="1647723" cy="369332"/>
          </a:xfrm>
          <a:prstGeom prst="rect">
            <a:avLst/>
          </a:prstGeom>
          <a:solidFill>
            <a:schemeClr val="bg1"/>
          </a:solidFill>
        </p:spPr>
        <p:txBody>
          <a:bodyPr wrap="square" rtlCol="0">
            <a:spAutoFit/>
          </a:bodyPr>
          <a:lstStyle/>
          <a:p>
            <a:pPr algn="ctr"/>
            <a:r>
              <a:rPr lang="da-DK" dirty="0"/>
              <a:t>NA63</a:t>
            </a:r>
          </a:p>
        </p:txBody>
      </p:sp>
      <p:sp>
        <p:nvSpPr>
          <p:cNvPr id="12" name="Tekstfelt 11"/>
          <p:cNvSpPr txBox="1"/>
          <p:nvPr/>
        </p:nvSpPr>
        <p:spPr>
          <a:xfrm>
            <a:off x="1146636" y="4687611"/>
            <a:ext cx="1647723" cy="369332"/>
          </a:xfrm>
          <a:prstGeom prst="rect">
            <a:avLst/>
          </a:prstGeom>
          <a:solidFill>
            <a:schemeClr val="bg1"/>
          </a:solidFill>
        </p:spPr>
        <p:txBody>
          <a:bodyPr wrap="square" rtlCol="0">
            <a:spAutoFit/>
          </a:bodyPr>
          <a:lstStyle/>
          <a:p>
            <a:pPr algn="ctr"/>
            <a:r>
              <a:rPr lang="da-DK" dirty="0"/>
              <a:t>ALICE</a:t>
            </a:r>
          </a:p>
        </p:txBody>
      </p:sp>
      <p:sp>
        <p:nvSpPr>
          <p:cNvPr id="13" name="Tekstfelt 12"/>
          <p:cNvSpPr txBox="1"/>
          <p:nvPr/>
        </p:nvSpPr>
        <p:spPr>
          <a:xfrm>
            <a:off x="5420177" y="2413946"/>
            <a:ext cx="1647723" cy="369332"/>
          </a:xfrm>
          <a:prstGeom prst="rect">
            <a:avLst/>
          </a:prstGeom>
          <a:solidFill>
            <a:schemeClr val="bg1"/>
          </a:solidFill>
        </p:spPr>
        <p:txBody>
          <a:bodyPr wrap="square" rtlCol="0">
            <a:spAutoFit/>
          </a:bodyPr>
          <a:lstStyle/>
          <a:p>
            <a:pPr algn="ctr"/>
            <a:r>
              <a:rPr lang="da-DK" dirty="0"/>
              <a:t>ATLAS</a:t>
            </a:r>
          </a:p>
        </p:txBody>
      </p:sp>
      <p:sp>
        <p:nvSpPr>
          <p:cNvPr id="14" name="Tekstfelt 13"/>
          <p:cNvSpPr txBox="1"/>
          <p:nvPr/>
        </p:nvSpPr>
        <p:spPr>
          <a:xfrm>
            <a:off x="1146636" y="692696"/>
            <a:ext cx="1647723" cy="369332"/>
          </a:xfrm>
          <a:prstGeom prst="rect">
            <a:avLst/>
          </a:prstGeom>
          <a:solidFill>
            <a:schemeClr val="bg1"/>
          </a:solidFill>
        </p:spPr>
        <p:txBody>
          <a:bodyPr wrap="square" rtlCol="0">
            <a:spAutoFit/>
          </a:bodyPr>
          <a:lstStyle/>
          <a:p>
            <a:pPr algn="ctr"/>
            <a:r>
              <a:rPr lang="da-DK" dirty="0"/>
              <a:t>LHC</a:t>
            </a:r>
          </a:p>
        </p:txBody>
      </p:sp>
      <p:sp>
        <p:nvSpPr>
          <p:cNvPr id="4" name="Footer Placeholder 3">
            <a:extLst>
              <a:ext uri="{FF2B5EF4-FFF2-40B4-BE49-F238E27FC236}">
                <a16:creationId xmlns:a16="http://schemas.microsoft.com/office/drawing/2014/main" id="{2D2EDB29-0449-FF46-A475-229B6B5F2B2C}"/>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3743217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3AD9-DF0B-7E43-9308-59C4A9ED25C9}"/>
              </a:ext>
            </a:extLst>
          </p:cNvPr>
          <p:cNvSpPr>
            <a:spLocks noGrp="1"/>
          </p:cNvSpPr>
          <p:nvPr>
            <p:ph type="title"/>
          </p:nvPr>
        </p:nvSpPr>
        <p:spPr>
          <a:xfrm>
            <a:off x="838200" y="-42864"/>
            <a:ext cx="10515600" cy="1325563"/>
          </a:xfrm>
        </p:spPr>
        <p:txBody>
          <a:bodyPr>
            <a:normAutofit/>
          </a:bodyPr>
          <a:lstStyle/>
          <a:p>
            <a:r>
              <a:rPr lang="en-DK" sz="3200" dirty="0"/>
              <a:t>WHAT is NICE?</a:t>
            </a:r>
            <a:br>
              <a:rPr lang="en-DK" sz="3200" dirty="0"/>
            </a:br>
            <a:r>
              <a:rPr lang="en-DK" sz="2400" dirty="0"/>
              <a:t>‘National Instrument Center for CERN Eksperimenter’</a:t>
            </a:r>
          </a:p>
        </p:txBody>
      </p:sp>
      <p:sp>
        <p:nvSpPr>
          <p:cNvPr id="3" name="Content Placeholder 2">
            <a:extLst>
              <a:ext uri="{FF2B5EF4-FFF2-40B4-BE49-F238E27FC236}">
                <a16:creationId xmlns:a16="http://schemas.microsoft.com/office/drawing/2014/main" id="{4047D43D-12A7-354D-AA3E-CBFA1A569429}"/>
              </a:ext>
            </a:extLst>
          </p:cNvPr>
          <p:cNvSpPr>
            <a:spLocks noGrp="1"/>
          </p:cNvSpPr>
          <p:nvPr>
            <p:ph idx="1"/>
          </p:nvPr>
        </p:nvSpPr>
        <p:spPr>
          <a:xfrm>
            <a:off x="838200" y="1462087"/>
            <a:ext cx="10515600" cy="4714875"/>
          </a:xfrm>
        </p:spPr>
        <p:txBody>
          <a:bodyPr>
            <a:normAutofit fontScale="77500" lnSpcReduction="20000"/>
          </a:bodyPr>
          <a:lstStyle/>
          <a:p>
            <a:r>
              <a:rPr lang="en-US" sz="2400" dirty="0"/>
              <a:t>The NICE center is one of currently 3  ‘</a:t>
            </a:r>
            <a:r>
              <a:rPr lang="en-US" sz="2400" dirty="0" err="1"/>
              <a:t>følgeforskningscenters</a:t>
            </a:r>
            <a:r>
              <a:rPr lang="en-US" sz="2400" dirty="0"/>
              <a:t>’ (= ‘follow-up research centers’) funded by the Ministry –with a ‘line’ in the national Budget – with the purpose to </a:t>
            </a:r>
            <a:r>
              <a:rPr lang="en-US" sz="2400" dirty="0">
                <a:solidFill>
                  <a:srgbClr val="0070C0"/>
                </a:solidFill>
              </a:rPr>
              <a:t>support and promote the use of the CERN infrastructure</a:t>
            </a:r>
            <a:r>
              <a:rPr lang="en-US" sz="2400" dirty="0"/>
              <a:t>,  which DK co-owns together with 22 other member states.</a:t>
            </a:r>
          </a:p>
          <a:p>
            <a:endParaRPr lang="en-US" sz="2400" dirty="0"/>
          </a:p>
          <a:p>
            <a:r>
              <a:rPr lang="en-US" sz="2400" dirty="0"/>
              <a:t>The NICE board is composed of the group leaders of recognized CERN-DK experiments. NICE decides the scientific program. NICE also covers intl. memberships, common activities and has an advisory role to the Ministry.</a:t>
            </a:r>
          </a:p>
          <a:p>
            <a:endParaRPr lang="en-US" sz="2400" dirty="0"/>
          </a:p>
          <a:p>
            <a:r>
              <a:rPr lang="en-US" sz="2400" dirty="0"/>
              <a:t>The Danish membership of CERN is about 20 MCHF/</a:t>
            </a:r>
            <a:r>
              <a:rPr lang="en-US" sz="2400" dirty="0" err="1"/>
              <a:t>yr</a:t>
            </a:r>
            <a:r>
              <a:rPr lang="en-US" sz="2400" dirty="0"/>
              <a:t> based on GDP and provides </a:t>
            </a:r>
            <a:r>
              <a:rPr lang="en-US" sz="2400" dirty="0">
                <a:solidFill>
                  <a:srgbClr val="0070C0"/>
                </a:solidFill>
              </a:rPr>
              <a:t>access to the CERN accelerator infrastructure </a:t>
            </a:r>
            <a:r>
              <a:rPr lang="en-US" sz="2400" dirty="0"/>
              <a:t>etc.</a:t>
            </a:r>
          </a:p>
          <a:p>
            <a:endParaRPr lang="en-US" sz="2400" dirty="0"/>
          </a:p>
          <a:p>
            <a:r>
              <a:rPr lang="en-US" sz="2400" dirty="0"/>
              <a:t>The </a:t>
            </a:r>
            <a:r>
              <a:rPr lang="en-US" sz="2400" dirty="0">
                <a:solidFill>
                  <a:srgbClr val="0070C0"/>
                </a:solidFill>
              </a:rPr>
              <a:t>physics exploitation and research must be funded by other sources</a:t>
            </a:r>
            <a:r>
              <a:rPr lang="en-US" sz="2400" dirty="0"/>
              <a:t>, i.e. in competition with all natural science sectors (public, private and international).</a:t>
            </a:r>
          </a:p>
          <a:p>
            <a:endParaRPr lang="en-US" sz="2400" dirty="0"/>
          </a:p>
          <a:p>
            <a:r>
              <a:rPr lang="en-US" sz="2400" dirty="0"/>
              <a:t>NICE exists to make it possible for DK researchers to </a:t>
            </a:r>
            <a:r>
              <a:rPr lang="en-US" sz="2400" dirty="0">
                <a:solidFill>
                  <a:srgbClr val="0070C0"/>
                </a:solidFill>
              </a:rPr>
              <a:t>gain access to state-of-the art experiments at CERN and to develop and maintain long term scientific projects</a:t>
            </a:r>
            <a:r>
              <a:rPr lang="en-US" sz="2400" dirty="0"/>
              <a:t>.</a:t>
            </a:r>
            <a:endParaRPr lang="en-US" dirty="0"/>
          </a:p>
          <a:p>
            <a:endParaRPr lang="en-DK" dirty="0"/>
          </a:p>
          <a:p>
            <a:endParaRPr lang="en-DK" dirty="0"/>
          </a:p>
          <a:p>
            <a:endParaRPr lang="en-DK" dirty="0"/>
          </a:p>
        </p:txBody>
      </p:sp>
      <p:sp>
        <p:nvSpPr>
          <p:cNvPr id="4" name="Date Placeholder 3">
            <a:extLst>
              <a:ext uri="{FF2B5EF4-FFF2-40B4-BE49-F238E27FC236}">
                <a16:creationId xmlns:a16="http://schemas.microsoft.com/office/drawing/2014/main" id="{74F60585-41B8-D44E-81AE-A56183D6253F}"/>
              </a:ext>
            </a:extLst>
          </p:cNvPr>
          <p:cNvSpPr>
            <a:spLocks noGrp="1"/>
          </p:cNvSpPr>
          <p:nvPr>
            <p:ph type="dt" sz="half" idx="10"/>
          </p:nvPr>
        </p:nvSpPr>
        <p:spPr/>
        <p:txBody>
          <a:bodyPr/>
          <a:lstStyle/>
          <a:p>
            <a:r>
              <a:rPr lang="da-DK"/>
              <a:t>12/05/2022</a:t>
            </a:r>
            <a:endParaRPr lang="en-DK"/>
          </a:p>
        </p:txBody>
      </p:sp>
      <p:sp>
        <p:nvSpPr>
          <p:cNvPr id="5" name="Slide Number Placeholder 4">
            <a:extLst>
              <a:ext uri="{FF2B5EF4-FFF2-40B4-BE49-F238E27FC236}">
                <a16:creationId xmlns:a16="http://schemas.microsoft.com/office/drawing/2014/main" id="{12DEC1A8-EA51-7347-8A76-D24673D54F8E}"/>
              </a:ext>
            </a:extLst>
          </p:cNvPr>
          <p:cNvSpPr>
            <a:spLocks noGrp="1"/>
          </p:cNvSpPr>
          <p:nvPr>
            <p:ph type="sldNum" sz="quarter" idx="12"/>
          </p:nvPr>
        </p:nvSpPr>
        <p:spPr/>
        <p:txBody>
          <a:bodyPr/>
          <a:lstStyle/>
          <a:p>
            <a:fld id="{1C67A31B-61A9-294D-9589-E68A65D8C467}" type="slidenum">
              <a:rPr lang="en-DK" smtClean="0"/>
              <a:t>4</a:t>
            </a:fld>
            <a:endParaRPr lang="en-DK"/>
          </a:p>
        </p:txBody>
      </p:sp>
      <p:sp>
        <p:nvSpPr>
          <p:cNvPr id="6" name="Footer Placeholder 5">
            <a:extLst>
              <a:ext uri="{FF2B5EF4-FFF2-40B4-BE49-F238E27FC236}">
                <a16:creationId xmlns:a16="http://schemas.microsoft.com/office/drawing/2014/main" id="{218A161C-424F-CF4A-AEF6-D2A124DC6A39}"/>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212451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3AD9-DF0B-7E43-9308-59C4A9ED25C9}"/>
              </a:ext>
            </a:extLst>
          </p:cNvPr>
          <p:cNvSpPr>
            <a:spLocks noGrp="1"/>
          </p:cNvSpPr>
          <p:nvPr>
            <p:ph type="title"/>
          </p:nvPr>
        </p:nvSpPr>
        <p:spPr>
          <a:xfrm>
            <a:off x="838200" y="1"/>
            <a:ext cx="10515600" cy="914400"/>
          </a:xfrm>
        </p:spPr>
        <p:txBody>
          <a:bodyPr>
            <a:normAutofit/>
          </a:bodyPr>
          <a:lstStyle/>
          <a:p>
            <a:r>
              <a:rPr lang="en-DK" sz="3600" dirty="0"/>
              <a:t>What does NICE do?</a:t>
            </a:r>
          </a:p>
        </p:txBody>
      </p:sp>
      <p:sp>
        <p:nvSpPr>
          <p:cNvPr id="3" name="Content Placeholder 2">
            <a:extLst>
              <a:ext uri="{FF2B5EF4-FFF2-40B4-BE49-F238E27FC236}">
                <a16:creationId xmlns:a16="http://schemas.microsoft.com/office/drawing/2014/main" id="{4047D43D-12A7-354D-AA3E-CBFA1A569429}"/>
              </a:ext>
            </a:extLst>
          </p:cNvPr>
          <p:cNvSpPr>
            <a:spLocks noGrp="1"/>
          </p:cNvSpPr>
          <p:nvPr>
            <p:ph idx="1"/>
          </p:nvPr>
        </p:nvSpPr>
        <p:spPr>
          <a:xfrm>
            <a:off x="838200" y="914401"/>
            <a:ext cx="10515600" cy="5262562"/>
          </a:xfrm>
        </p:spPr>
        <p:txBody>
          <a:bodyPr>
            <a:normAutofit fontScale="77500" lnSpcReduction="20000"/>
          </a:bodyPr>
          <a:lstStyle/>
          <a:p>
            <a:r>
              <a:rPr lang="en-DK" dirty="0"/>
              <a:t>NICE funds:</a:t>
            </a:r>
          </a:p>
          <a:p>
            <a:pPr lvl="1"/>
            <a:r>
              <a:rPr lang="en-DK" b="1" dirty="0">
                <a:solidFill>
                  <a:srgbClr val="0070C0"/>
                </a:solidFill>
              </a:rPr>
              <a:t>Membership fees </a:t>
            </a:r>
            <a:r>
              <a:rPr lang="en-DK" dirty="0"/>
              <a:t>of selected recognized experiments with DK partipation (M&amp;O cat A&amp;B) according to MoU</a:t>
            </a:r>
          </a:p>
          <a:p>
            <a:pPr lvl="1"/>
            <a:r>
              <a:rPr lang="en-DK" b="1" dirty="0">
                <a:solidFill>
                  <a:srgbClr val="0070C0"/>
                </a:solidFill>
              </a:rPr>
              <a:t>Travel</a:t>
            </a:r>
            <a:r>
              <a:rPr lang="en-DK" dirty="0"/>
              <a:t> to the experimental facility and to relevant activities connected with running and maintaining the experiments</a:t>
            </a:r>
          </a:p>
          <a:p>
            <a:pPr lvl="1"/>
            <a:r>
              <a:rPr lang="en-DK" dirty="0"/>
              <a:t>A limited number (currently 4 FTE to ALICE and ATLAS) of </a:t>
            </a:r>
            <a:r>
              <a:rPr lang="en-DK" b="1" dirty="0">
                <a:solidFill>
                  <a:srgbClr val="0070C0"/>
                </a:solidFill>
              </a:rPr>
              <a:t>scientific technical experts </a:t>
            </a:r>
            <a:r>
              <a:rPr lang="en-DK" dirty="0"/>
              <a:t>to develop, maintain and run the experimental facility.</a:t>
            </a:r>
          </a:p>
          <a:p>
            <a:pPr lvl="1"/>
            <a:r>
              <a:rPr lang="en-DK" b="1" dirty="0">
                <a:solidFill>
                  <a:srgbClr val="0070C0"/>
                </a:solidFill>
              </a:rPr>
              <a:t>Running costs</a:t>
            </a:r>
            <a:r>
              <a:rPr lang="en-DK" dirty="0"/>
              <a:t>, memberships (IPPOG, NUPECC), summer students, strategic meetings, yearly community retreat, small equipment. </a:t>
            </a:r>
          </a:p>
          <a:p>
            <a:pPr marL="457200" lvl="1" indent="0">
              <a:buNone/>
            </a:pPr>
            <a:endParaRPr lang="en-DK" u="sng" dirty="0"/>
          </a:p>
          <a:p>
            <a:r>
              <a:rPr lang="en-DK" dirty="0"/>
              <a:t>Current NICE funding: 7.4 MDKK/yr  (≃ 1 M€/yr)</a:t>
            </a:r>
          </a:p>
          <a:p>
            <a:endParaRPr lang="en-DK" dirty="0"/>
          </a:p>
          <a:p>
            <a:r>
              <a:rPr lang="en-DK" dirty="0">
                <a:solidFill>
                  <a:srgbClr val="FF0000"/>
                </a:solidFill>
              </a:rPr>
              <a:t>Larger equipment (i.e. upgrades) must be funded separately, </a:t>
            </a:r>
            <a:r>
              <a:rPr lang="en-DK" dirty="0"/>
              <a:t>f.ex. </a:t>
            </a:r>
            <a:r>
              <a:rPr lang="en-GB" dirty="0"/>
              <a:t>v</a:t>
            </a:r>
            <a:r>
              <a:rPr lang="en-DK" dirty="0"/>
              <a:t>ia competitive applications to National Infratructure Roadmap (4-5 ye</a:t>
            </a:r>
            <a:r>
              <a:rPr lang="en-GB" dirty="0" err="1"/>
              <a:t>ar</a:t>
            </a:r>
            <a:r>
              <a:rPr lang="en-DK" dirty="0"/>
              <a:t>s).  The CERN-UP project (upgrade of ALICE, ATLAS, ISOLDE, ALPHA) is partially funded in this way. Requures 50% co-funding from Universituies.</a:t>
            </a:r>
          </a:p>
          <a:p>
            <a:r>
              <a:rPr lang="en-DK" dirty="0"/>
              <a:t>Upgrade funding: 11.2 MDKK (1.5 M€). </a:t>
            </a:r>
            <a:r>
              <a:rPr lang="en-GB" dirty="0"/>
              <a:t>P</a:t>
            </a:r>
            <a:r>
              <a:rPr lang="en-DK" dirty="0"/>
              <a:t>art of ATLAS-Phase 2 missing (0.6 M€).</a:t>
            </a:r>
          </a:p>
          <a:p>
            <a:r>
              <a:rPr lang="en-DK" dirty="0"/>
              <a:t>A proposal to develop advanced detector technology across danish universities (SUPER-DETECT) was not succesful.</a:t>
            </a:r>
          </a:p>
          <a:p>
            <a:endParaRPr lang="en-DK" dirty="0"/>
          </a:p>
          <a:p>
            <a:endParaRPr lang="en-DK" dirty="0"/>
          </a:p>
          <a:p>
            <a:endParaRPr lang="en-DK" dirty="0"/>
          </a:p>
        </p:txBody>
      </p:sp>
      <p:sp>
        <p:nvSpPr>
          <p:cNvPr id="4" name="Date Placeholder 3">
            <a:extLst>
              <a:ext uri="{FF2B5EF4-FFF2-40B4-BE49-F238E27FC236}">
                <a16:creationId xmlns:a16="http://schemas.microsoft.com/office/drawing/2014/main" id="{74F60585-41B8-D44E-81AE-A56183D6253F}"/>
              </a:ext>
            </a:extLst>
          </p:cNvPr>
          <p:cNvSpPr>
            <a:spLocks noGrp="1"/>
          </p:cNvSpPr>
          <p:nvPr>
            <p:ph type="dt" sz="half" idx="10"/>
          </p:nvPr>
        </p:nvSpPr>
        <p:spPr/>
        <p:txBody>
          <a:bodyPr/>
          <a:lstStyle/>
          <a:p>
            <a:r>
              <a:rPr lang="da-DK"/>
              <a:t>12/05/2022</a:t>
            </a:r>
            <a:endParaRPr lang="en-DK"/>
          </a:p>
        </p:txBody>
      </p:sp>
      <p:sp>
        <p:nvSpPr>
          <p:cNvPr id="5" name="Slide Number Placeholder 4">
            <a:extLst>
              <a:ext uri="{FF2B5EF4-FFF2-40B4-BE49-F238E27FC236}">
                <a16:creationId xmlns:a16="http://schemas.microsoft.com/office/drawing/2014/main" id="{12DEC1A8-EA51-7347-8A76-D24673D54F8E}"/>
              </a:ext>
            </a:extLst>
          </p:cNvPr>
          <p:cNvSpPr>
            <a:spLocks noGrp="1"/>
          </p:cNvSpPr>
          <p:nvPr>
            <p:ph type="sldNum" sz="quarter" idx="12"/>
          </p:nvPr>
        </p:nvSpPr>
        <p:spPr/>
        <p:txBody>
          <a:bodyPr/>
          <a:lstStyle/>
          <a:p>
            <a:fld id="{1C67A31B-61A9-294D-9589-E68A65D8C467}" type="slidenum">
              <a:rPr lang="en-DK" smtClean="0"/>
              <a:t>5</a:t>
            </a:fld>
            <a:endParaRPr lang="en-DK"/>
          </a:p>
        </p:txBody>
      </p:sp>
      <p:sp>
        <p:nvSpPr>
          <p:cNvPr id="6" name="Footer Placeholder 5">
            <a:extLst>
              <a:ext uri="{FF2B5EF4-FFF2-40B4-BE49-F238E27FC236}">
                <a16:creationId xmlns:a16="http://schemas.microsoft.com/office/drawing/2014/main" id="{ACC86BFB-611C-8E4C-84E8-7AF1CC168249}"/>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2133098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E2136-E8B0-3D44-B7FD-C9B9308A03E5}"/>
              </a:ext>
            </a:extLst>
          </p:cNvPr>
          <p:cNvSpPr>
            <a:spLocks noGrp="1"/>
          </p:cNvSpPr>
          <p:nvPr>
            <p:ph type="title"/>
          </p:nvPr>
        </p:nvSpPr>
        <p:spPr>
          <a:xfrm>
            <a:off x="827313" y="0"/>
            <a:ext cx="10515600" cy="1325563"/>
          </a:xfrm>
        </p:spPr>
        <p:txBody>
          <a:bodyPr>
            <a:normAutofit/>
          </a:bodyPr>
          <a:lstStyle/>
          <a:p>
            <a:r>
              <a:rPr lang="en-DK" sz="3600" dirty="0"/>
              <a:t>The Danish CERN community</a:t>
            </a:r>
          </a:p>
        </p:txBody>
      </p:sp>
      <p:sp>
        <p:nvSpPr>
          <p:cNvPr id="3" name="Content Placeholder 2">
            <a:extLst>
              <a:ext uri="{FF2B5EF4-FFF2-40B4-BE49-F238E27FC236}">
                <a16:creationId xmlns:a16="http://schemas.microsoft.com/office/drawing/2014/main" id="{044FC373-06F5-B440-919E-DA603B6C2C9E}"/>
              </a:ext>
            </a:extLst>
          </p:cNvPr>
          <p:cNvSpPr>
            <a:spLocks noGrp="1"/>
          </p:cNvSpPr>
          <p:nvPr>
            <p:ph idx="1"/>
          </p:nvPr>
        </p:nvSpPr>
        <p:spPr>
          <a:xfrm>
            <a:off x="838199" y="1520825"/>
            <a:ext cx="4702629" cy="4351338"/>
          </a:xfrm>
          <a:ln w="25400">
            <a:solidFill>
              <a:srgbClr val="0070C0"/>
            </a:solidFill>
          </a:ln>
        </p:spPr>
        <p:txBody>
          <a:bodyPr>
            <a:normAutofit fontScale="92500"/>
          </a:bodyPr>
          <a:lstStyle/>
          <a:p>
            <a:r>
              <a:rPr lang="en-DK" sz="2400" dirty="0"/>
              <a:t>Registered CERN users’: </a:t>
            </a:r>
            <a:r>
              <a:rPr lang="en-DK" sz="2400" dirty="0">
                <a:solidFill>
                  <a:srgbClr val="FF0000"/>
                </a:solidFill>
              </a:rPr>
              <a:t>58</a:t>
            </a:r>
            <a:r>
              <a:rPr lang="en-DK" sz="2400" dirty="0"/>
              <a:t> </a:t>
            </a:r>
          </a:p>
          <a:p>
            <a:endParaRPr lang="en-DK" sz="2400" dirty="0"/>
          </a:p>
          <a:p>
            <a:r>
              <a:rPr lang="en-DK" sz="2400" dirty="0"/>
              <a:t>Census among DK experimental groups (2018) including students, comp. and tech: </a:t>
            </a:r>
            <a:r>
              <a:rPr lang="en-DK" sz="2400" dirty="0">
                <a:solidFill>
                  <a:srgbClr val="FF0000"/>
                </a:solidFill>
              </a:rPr>
              <a:t>≃100</a:t>
            </a:r>
          </a:p>
          <a:p>
            <a:endParaRPr lang="en-DK" sz="2400" dirty="0"/>
          </a:p>
          <a:p>
            <a:r>
              <a:rPr lang="en-DK" sz="2400" dirty="0"/>
              <a:t>Permanent staff : </a:t>
            </a:r>
            <a:r>
              <a:rPr lang="en-DK" sz="2400" dirty="0">
                <a:solidFill>
                  <a:srgbClr val="FF0000"/>
                </a:solidFill>
              </a:rPr>
              <a:t>15</a:t>
            </a:r>
          </a:p>
          <a:p>
            <a:endParaRPr lang="en-DK" sz="2400" dirty="0"/>
          </a:p>
          <a:p>
            <a:r>
              <a:rPr lang="en-DK" sz="2400" dirty="0"/>
              <a:t>This number has declined will decline further in the next 3-8 yrs due to age retirements. Serious challenge!</a:t>
            </a:r>
          </a:p>
        </p:txBody>
      </p:sp>
      <p:sp>
        <p:nvSpPr>
          <p:cNvPr id="4" name="Date Placeholder 3">
            <a:extLst>
              <a:ext uri="{FF2B5EF4-FFF2-40B4-BE49-F238E27FC236}">
                <a16:creationId xmlns:a16="http://schemas.microsoft.com/office/drawing/2014/main" id="{22CEC168-01DC-D54B-A3B0-3C97E5EA51FB}"/>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BCC39547-96B5-B441-899F-C5EE7DB49D3B}"/>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AB090EE2-ED96-1840-8187-00912E7ACAD8}"/>
              </a:ext>
            </a:extLst>
          </p:cNvPr>
          <p:cNvSpPr>
            <a:spLocks noGrp="1"/>
          </p:cNvSpPr>
          <p:nvPr>
            <p:ph type="sldNum" sz="quarter" idx="12"/>
          </p:nvPr>
        </p:nvSpPr>
        <p:spPr/>
        <p:txBody>
          <a:bodyPr/>
          <a:lstStyle/>
          <a:p>
            <a:fld id="{1C67A31B-61A9-294D-9589-E68A65D8C467}" type="slidenum">
              <a:rPr lang="en-DK" smtClean="0"/>
              <a:t>6</a:t>
            </a:fld>
            <a:endParaRPr lang="en-DK"/>
          </a:p>
        </p:txBody>
      </p:sp>
      <p:sp>
        <p:nvSpPr>
          <p:cNvPr id="7" name="Content Placeholder 2">
            <a:extLst>
              <a:ext uri="{FF2B5EF4-FFF2-40B4-BE49-F238E27FC236}">
                <a16:creationId xmlns:a16="http://schemas.microsoft.com/office/drawing/2014/main" id="{7E240573-1191-684A-B12D-31F0C2A5C7A8}"/>
              </a:ext>
            </a:extLst>
          </p:cNvPr>
          <p:cNvSpPr txBox="1">
            <a:spLocks/>
          </p:cNvSpPr>
          <p:nvPr/>
        </p:nvSpPr>
        <p:spPr>
          <a:xfrm>
            <a:off x="6259285" y="1520825"/>
            <a:ext cx="4702629" cy="4351338"/>
          </a:xfrm>
          <a:prstGeom prst="rect">
            <a:avLst/>
          </a:prstGeom>
          <a:ln w="25400">
            <a:solidFill>
              <a:srgbClr val="0070C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DK" sz="2400" dirty="0"/>
              <a:t>Important theoretical communities exist at NBI Copenhagen-U and Odense- U. Southern Denmark (not NICE)</a:t>
            </a:r>
          </a:p>
          <a:p>
            <a:r>
              <a:rPr lang="en-DK" sz="2400" dirty="0"/>
              <a:t>Census among DK theory groups (2018) including students, comp. : </a:t>
            </a:r>
            <a:r>
              <a:rPr lang="en-DK" sz="2400" dirty="0">
                <a:solidFill>
                  <a:srgbClr val="FF0000"/>
                </a:solidFill>
              </a:rPr>
              <a:t>≃90</a:t>
            </a:r>
          </a:p>
          <a:p>
            <a:r>
              <a:rPr lang="en-DK" sz="2400" dirty="0"/>
              <a:t>Permanent staff (2018): </a:t>
            </a:r>
            <a:r>
              <a:rPr lang="en-DK" sz="2400" dirty="0">
                <a:solidFill>
                  <a:srgbClr val="FF0000"/>
                </a:solidFill>
              </a:rPr>
              <a:t>15</a:t>
            </a:r>
          </a:p>
          <a:p>
            <a:endParaRPr lang="en-DK" sz="2400" dirty="0"/>
          </a:p>
          <a:p>
            <a:r>
              <a:rPr lang="en-DK" sz="2400" dirty="0"/>
              <a:t>Theo. </a:t>
            </a:r>
            <a:r>
              <a:rPr lang="en-GB" sz="2400" dirty="0"/>
              <a:t>c</a:t>
            </a:r>
            <a:r>
              <a:rPr lang="en-DK" sz="2400" dirty="0"/>
              <a:t>ommunity also works on related topics e.g. gravitation, neutrino etc.</a:t>
            </a:r>
          </a:p>
        </p:txBody>
      </p:sp>
    </p:spTree>
    <p:extLst>
      <p:ext uri="{BB962C8B-B14F-4D97-AF65-F5344CB8AC3E}">
        <p14:creationId xmlns:p14="http://schemas.microsoft.com/office/powerpoint/2010/main" val="661594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F3AD9-DF0B-7E43-9308-59C4A9ED25C9}"/>
              </a:ext>
            </a:extLst>
          </p:cNvPr>
          <p:cNvSpPr>
            <a:spLocks noGrp="1"/>
          </p:cNvSpPr>
          <p:nvPr>
            <p:ph type="title"/>
          </p:nvPr>
        </p:nvSpPr>
        <p:spPr>
          <a:xfrm>
            <a:off x="838200" y="136526"/>
            <a:ext cx="10515600" cy="544512"/>
          </a:xfrm>
        </p:spPr>
        <p:txBody>
          <a:bodyPr>
            <a:noAutofit/>
          </a:bodyPr>
          <a:lstStyle/>
          <a:p>
            <a:r>
              <a:rPr lang="en-DK" sz="3600" dirty="0"/>
              <a:t>DK research funding landscape</a:t>
            </a:r>
          </a:p>
        </p:txBody>
      </p:sp>
      <p:sp>
        <p:nvSpPr>
          <p:cNvPr id="3" name="Content Placeholder 2">
            <a:extLst>
              <a:ext uri="{FF2B5EF4-FFF2-40B4-BE49-F238E27FC236}">
                <a16:creationId xmlns:a16="http://schemas.microsoft.com/office/drawing/2014/main" id="{4047D43D-12A7-354D-AA3E-CBFA1A569429}"/>
              </a:ext>
            </a:extLst>
          </p:cNvPr>
          <p:cNvSpPr>
            <a:spLocks noGrp="1"/>
          </p:cNvSpPr>
          <p:nvPr>
            <p:ph idx="1"/>
          </p:nvPr>
        </p:nvSpPr>
        <p:spPr>
          <a:xfrm>
            <a:off x="838200" y="782638"/>
            <a:ext cx="10515600" cy="5573712"/>
          </a:xfrm>
        </p:spPr>
        <p:txBody>
          <a:bodyPr>
            <a:normAutofit fontScale="85000" lnSpcReduction="10000"/>
          </a:bodyPr>
          <a:lstStyle/>
          <a:p>
            <a:r>
              <a:rPr lang="en-US" sz="1800" dirty="0" err="1"/>
              <a:t>Characterised</a:t>
            </a:r>
            <a:r>
              <a:rPr lang="en-US" sz="1800" dirty="0"/>
              <a:t> by:</a:t>
            </a:r>
          </a:p>
          <a:p>
            <a:pPr lvl="1"/>
            <a:r>
              <a:rPr lang="en-US" sz="1800" b="1" dirty="0">
                <a:solidFill>
                  <a:srgbClr val="FF0000"/>
                </a:solidFill>
              </a:rPr>
              <a:t>Intense competitiveness in grant process (since Y2000):  5-15% </a:t>
            </a:r>
            <a:r>
              <a:rPr lang="en-US" sz="1800" b="1" dirty="0" err="1">
                <a:solidFill>
                  <a:srgbClr val="FF0000"/>
                </a:solidFill>
              </a:rPr>
              <a:t>successrate</a:t>
            </a:r>
            <a:r>
              <a:rPr lang="en-US" sz="1800" b="1" dirty="0">
                <a:solidFill>
                  <a:srgbClr val="FF0000"/>
                </a:solidFill>
              </a:rPr>
              <a:t>.</a:t>
            </a:r>
          </a:p>
          <a:p>
            <a:pPr lvl="1"/>
            <a:r>
              <a:rPr lang="en-US" sz="1800" b="1" dirty="0">
                <a:solidFill>
                  <a:srgbClr val="FF0000"/>
                </a:solidFill>
              </a:rPr>
              <a:t>Large contribution to research from private donors/foundations. Main funding sources are:</a:t>
            </a:r>
          </a:p>
          <a:p>
            <a:pPr lvl="1"/>
            <a:endParaRPr lang="en-US" sz="1800" b="1" dirty="0">
              <a:solidFill>
                <a:srgbClr val="FF0000"/>
              </a:solidFill>
            </a:endParaRPr>
          </a:p>
          <a:p>
            <a:pPr lvl="1"/>
            <a:r>
              <a:rPr lang="en-US" sz="1900" b="1" dirty="0">
                <a:solidFill>
                  <a:srgbClr val="0070C0"/>
                </a:solidFill>
              </a:rPr>
              <a:t>Public: </a:t>
            </a:r>
          </a:p>
          <a:p>
            <a:pPr lvl="2"/>
            <a:r>
              <a:rPr lang="en-US" sz="1900" b="1" dirty="0">
                <a:solidFill>
                  <a:srgbClr val="0070C0"/>
                </a:solidFill>
              </a:rPr>
              <a:t>FNU</a:t>
            </a:r>
            <a:r>
              <a:rPr lang="en-US" sz="1900" dirty="0"/>
              <a:t> ( Natl Res. Council for ‘</a:t>
            </a:r>
            <a:r>
              <a:rPr lang="en-US" sz="1900" dirty="0" err="1"/>
              <a:t>Natur</a:t>
            </a:r>
            <a:r>
              <a:rPr lang="en-US" sz="1900" dirty="0"/>
              <a:t> </a:t>
            </a:r>
            <a:r>
              <a:rPr lang="en-US" sz="1900" dirty="0" err="1"/>
              <a:t>og</a:t>
            </a:r>
            <a:r>
              <a:rPr lang="en-US" sz="1900" dirty="0"/>
              <a:t> </a:t>
            </a:r>
            <a:r>
              <a:rPr lang="en-US" sz="1900" dirty="0" err="1"/>
              <a:t>Univers</a:t>
            </a:r>
            <a:r>
              <a:rPr lang="en-US" sz="1900" dirty="0"/>
              <a:t>’: max grants 6.5 MDKK = 0.9 M€ f. 4yrs. </a:t>
            </a:r>
            <a:r>
              <a:rPr lang="en-US" sz="1900" i="1" dirty="0"/>
              <a:t>Strategy: </a:t>
            </a:r>
            <a:r>
              <a:rPr lang="en-US" sz="1900" dirty="0"/>
              <a:t>bottom-up, ‘free’ research council.</a:t>
            </a:r>
          </a:p>
          <a:p>
            <a:pPr lvl="2"/>
            <a:r>
              <a:rPr lang="en-US" sz="1900" b="1" dirty="0">
                <a:solidFill>
                  <a:srgbClr val="0070C0"/>
                </a:solidFill>
              </a:rPr>
              <a:t>DNRF </a:t>
            </a:r>
            <a:r>
              <a:rPr lang="en-US" sz="1900" dirty="0"/>
              <a:t>(Danish National Research Foundation) : max grants 120 MDKK =16 M€ f. 10 years Strategy: Center of excellence.</a:t>
            </a:r>
          </a:p>
          <a:p>
            <a:pPr lvl="2"/>
            <a:r>
              <a:rPr lang="en-US" sz="1900" b="1" dirty="0">
                <a:solidFill>
                  <a:srgbClr val="0070C0"/>
                </a:solidFill>
              </a:rPr>
              <a:t>Infrastructure Roadmap</a:t>
            </a:r>
            <a:r>
              <a:rPr lang="en-US" sz="1900" dirty="0"/>
              <a:t>: larger equipment &amp; facilities of broad cross-national interest (several  universities)</a:t>
            </a:r>
          </a:p>
          <a:p>
            <a:pPr lvl="1"/>
            <a:r>
              <a:rPr lang="en-US" sz="1900" b="1" dirty="0">
                <a:solidFill>
                  <a:srgbClr val="0070C0"/>
                </a:solidFill>
              </a:rPr>
              <a:t>Private: </a:t>
            </a:r>
          </a:p>
          <a:p>
            <a:pPr lvl="2"/>
            <a:r>
              <a:rPr lang="en-US" sz="1900" dirty="0"/>
              <a:t>Carlsberg, </a:t>
            </a:r>
            <a:r>
              <a:rPr lang="en-US" sz="1900" dirty="0" err="1"/>
              <a:t>Villum</a:t>
            </a:r>
            <a:r>
              <a:rPr lang="en-US" sz="1900" dirty="0"/>
              <a:t>, NOVO etc. :  max grants similar to public sources, although very large&amp; special grants may be negotiated.</a:t>
            </a:r>
          </a:p>
          <a:p>
            <a:pPr lvl="2"/>
            <a:r>
              <a:rPr lang="en-US" sz="1900" dirty="0"/>
              <a:t>Strategy: fund small, medium, large grants, centers of excellence, high risk projects, explorative projects. Often there are boundary conditions related to the charter of the foundations(pharma, health, etc.) but also interest in STEM.</a:t>
            </a:r>
          </a:p>
          <a:p>
            <a:pPr lvl="1"/>
            <a:r>
              <a:rPr lang="en-US" sz="1900" b="1" dirty="0">
                <a:solidFill>
                  <a:srgbClr val="0070C0"/>
                </a:solidFill>
              </a:rPr>
              <a:t>National Strategic Calls: </a:t>
            </a:r>
          </a:p>
          <a:p>
            <a:pPr lvl="2"/>
            <a:r>
              <a:rPr lang="en-US" sz="1900" dirty="0"/>
              <a:t>Special calls targeting  (political) national strategies , i.e. Green transformation, Climate action,  Innovation, etc.</a:t>
            </a:r>
          </a:p>
          <a:p>
            <a:pPr lvl="2"/>
            <a:endParaRPr lang="en-US" sz="1600" dirty="0"/>
          </a:p>
          <a:p>
            <a:r>
              <a:rPr lang="en-US" sz="1800" b="1" dirty="0">
                <a:solidFill>
                  <a:schemeClr val="accent4">
                    <a:lumMod val="50000"/>
                  </a:schemeClr>
                </a:solidFill>
              </a:rPr>
              <a:t>The support for research at Universities has declined &amp; almost vanished.</a:t>
            </a:r>
          </a:p>
          <a:p>
            <a:pPr lvl="1"/>
            <a:r>
              <a:rPr lang="en-US" sz="1600" u="sng" dirty="0"/>
              <a:t>PhD fellowships, junior postdocs, smaller research support are no longer available at Universities</a:t>
            </a:r>
            <a:r>
              <a:rPr lang="en-US" sz="1600" dirty="0"/>
              <a:t>, but must be obtained via competitive applications to public or private organizations. Permanent positions open to internal competition.</a:t>
            </a:r>
            <a:endParaRPr lang="en-US" sz="1000" dirty="0"/>
          </a:p>
        </p:txBody>
      </p:sp>
      <p:sp>
        <p:nvSpPr>
          <p:cNvPr id="4" name="Date Placeholder 3">
            <a:extLst>
              <a:ext uri="{FF2B5EF4-FFF2-40B4-BE49-F238E27FC236}">
                <a16:creationId xmlns:a16="http://schemas.microsoft.com/office/drawing/2014/main" id="{74F60585-41B8-D44E-81AE-A56183D6253F}"/>
              </a:ext>
            </a:extLst>
          </p:cNvPr>
          <p:cNvSpPr>
            <a:spLocks noGrp="1"/>
          </p:cNvSpPr>
          <p:nvPr>
            <p:ph type="dt" sz="half" idx="10"/>
          </p:nvPr>
        </p:nvSpPr>
        <p:spPr/>
        <p:txBody>
          <a:bodyPr/>
          <a:lstStyle/>
          <a:p>
            <a:r>
              <a:rPr lang="da-DK"/>
              <a:t>12/05/2022</a:t>
            </a:r>
            <a:endParaRPr lang="en-DK"/>
          </a:p>
        </p:txBody>
      </p:sp>
      <p:sp>
        <p:nvSpPr>
          <p:cNvPr id="5" name="Slide Number Placeholder 4">
            <a:extLst>
              <a:ext uri="{FF2B5EF4-FFF2-40B4-BE49-F238E27FC236}">
                <a16:creationId xmlns:a16="http://schemas.microsoft.com/office/drawing/2014/main" id="{12DEC1A8-EA51-7347-8A76-D24673D54F8E}"/>
              </a:ext>
            </a:extLst>
          </p:cNvPr>
          <p:cNvSpPr>
            <a:spLocks noGrp="1"/>
          </p:cNvSpPr>
          <p:nvPr>
            <p:ph type="sldNum" sz="quarter" idx="12"/>
          </p:nvPr>
        </p:nvSpPr>
        <p:spPr/>
        <p:txBody>
          <a:bodyPr/>
          <a:lstStyle/>
          <a:p>
            <a:fld id="{1C67A31B-61A9-294D-9589-E68A65D8C467}" type="slidenum">
              <a:rPr lang="en-DK" smtClean="0"/>
              <a:t>7</a:t>
            </a:fld>
            <a:endParaRPr lang="en-DK"/>
          </a:p>
        </p:txBody>
      </p:sp>
      <p:sp>
        <p:nvSpPr>
          <p:cNvPr id="6" name="Footer Placeholder 5">
            <a:extLst>
              <a:ext uri="{FF2B5EF4-FFF2-40B4-BE49-F238E27FC236}">
                <a16:creationId xmlns:a16="http://schemas.microsoft.com/office/drawing/2014/main" id="{E7498743-5BAE-ED49-B8B4-F492A412315F}"/>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1643262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EE372-8C29-D845-9DB0-5C3EC1B501B2}"/>
              </a:ext>
            </a:extLst>
          </p:cNvPr>
          <p:cNvSpPr>
            <a:spLocks noGrp="1"/>
          </p:cNvSpPr>
          <p:nvPr>
            <p:ph type="title"/>
          </p:nvPr>
        </p:nvSpPr>
        <p:spPr>
          <a:xfrm>
            <a:off x="838200" y="365126"/>
            <a:ext cx="10515600" cy="715530"/>
          </a:xfrm>
        </p:spPr>
        <p:txBody>
          <a:bodyPr>
            <a:normAutofit/>
          </a:bodyPr>
          <a:lstStyle/>
          <a:p>
            <a:r>
              <a:rPr lang="en-DK" sz="3600" dirty="0"/>
              <a:t>Funding to e</a:t>
            </a:r>
            <a:r>
              <a:rPr lang="en-GB" sz="3600" dirty="0"/>
              <a:t>x</a:t>
            </a:r>
            <a:r>
              <a:rPr lang="en-DK" sz="3600" dirty="0"/>
              <a:t>perimental CERN research</a:t>
            </a:r>
          </a:p>
        </p:txBody>
      </p:sp>
      <p:sp>
        <p:nvSpPr>
          <p:cNvPr id="3" name="Content Placeholder 2">
            <a:extLst>
              <a:ext uri="{FF2B5EF4-FFF2-40B4-BE49-F238E27FC236}">
                <a16:creationId xmlns:a16="http://schemas.microsoft.com/office/drawing/2014/main" id="{1DC240CE-F038-8345-A0CB-5965A316C662}"/>
              </a:ext>
            </a:extLst>
          </p:cNvPr>
          <p:cNvSpPr>
            <a:spLocks noGrp="1"/>
          </p:cNvSpPr>
          <p:nvPr>
            <p:ph idx="1"/>
          </p:nvPr>
        </p:nvSpPr>
        <p:spPr>
          <a:xfrm>
            <a:off x="838199" y="1280160"/>
            <a:ext cx="10832869" cy="4896803"/>
          </a:xfrm>
        </p:spPr>
        <p:txBody>
          <a:bodyPr>
            <a:normAutofit/>
          </a:bodyPr>
          <a:lstStyle/>
          <a:p>
            <a:r>
              <a:rPr lang="en-DK" dirty="0">
                <a:solidFill>
                  <a:srgbClr val="FF0000"/>
                </a:solidFill>
              </a:rPr>
              <a:t>Base funding from ministry </a:t>
            </a:r>
            <a:r>
              <a:rPr lang="en-DK" dirty="0"/>
              <a:t>(natl. budg) (2022): 7.4 MDKK/yr (1 M€/yr)</a:t>
            </a:r>
          </a:p>
          <a:p>
            <a:r>
              <a:rPr lang="en-DK" dirty="0"/>
              <a:t>Corresponding to ≃ 5% of Dk annual membership fee.</a:t>
            </a:r>
          </a:p>
          <a:p>
            <a:endParaRPr lang="en-DK" dirty="0"/>
          </a:p>
          <a:p>
            <a:r>
              <a:rPr lang="en-DK" dirty="0">
                <a:solidFill>
                  <a:srgbClr val="FF0000"/>
                </a:solidFill>
              </a:rPr>
              <a:t>Competitive grants </a:t>
            </a:r>
            <a:r>
              <a:rPr lang="en-DK" dirty="0"/>
              <a:t>from public, EU and private funds varies significantly </a:t>
            </a:r>
          </a:p>
          <a:p>
            <a:r>
              <a:rPr lang="en-GB" dirty="0"/>
              <a:t>Total funding about 27 MDKK/</a:t>
            </a:r>
            <a:r>
              <a:rPr lang="en-GB" dirty="0" err="1"/>
              <a:t>yr</a:t>
            </a:r>
            <a:r>
              <a:rPr lang="en-GB" dirty="0"/>
              <a:t> (3.6 M€/</a:t>
            </a:r>
            <a:r>
              <a:rPr lang="en-GB" dirty="0" err="1"/>
              <a:t>yr</a:t>
            </a:r>
            <a:r>
              <a:rPr lang="en-GB" dirty="0"/>
              <a:t>) in 2018 and 20 MDKK/</a:t>
            </a:r>
            <a:r>
              <a:rPr lang="en-GB" dirty="0" err="1"/>
              <a:t>yr</a:t>
            </a:r>
            <a:r>
              <a:rPr lang="en-GB" dirty="0"/>
              <a:t>  in 2022 (2.7 M€/</a:t>
            </a:r>
            <a:r>
              <a:rPr lang="en-GB" dirty="0" err="1"/>
              <a:t>yr</a:t>
            </a:r>
            <a:r>
              <a:rPr lang="en-GB" dirty="0"/>
              <a:t>).</a:t>
            </a:r>
          </a:p>
          <a:p>
            <a:endParaRPr lang="en-GB" dirty="0"/>
          </a:p>
          <a:p>
            <a:r>
              <a:rPr lang="en-GB" dirty="0"/>
              <a:t>Compare to </a:t>
            </a:r>
            <a:r>
              <a:rPr lang="en-GB" dirty="0">
                <a:solidFill>
                  <a:srgbClr val="FF0000"/>
                </a:solidFill>
              </a:rPr>
              <a:t>‘rule of thumb’: </a:t>
            </a:r>
            <a:r>
              <a:rPr lang="en-GB" dirty="0"/>
              <a:t>1/3 of membership fee should exist nationally for ‘good use’ of membership (≃6.7 m€/</a:t>
            </a:r>
            <a:r>
              <a:rPr lang="en-GB" dirty="0" err="1"/>
              <a:t>yr</a:t>
            </a:r>
            <a:r>
              <a:rPr lang="en-GB" dirty="0"/>
              <a:t>), i.e.  ½ even in best years.</a:t>
            </a:r>
          </a:p>
          <a:p>
            <a:pPr marL="0" indent="0">
              <a:buNone/>
            </a:pPr>
            <a:endParaRPr lang="en-GB" dirty="0"/>
          </a:p>
          <a:p>
            <a:endParaRPr lang="en-DK" dirty="0"/>
          </a:p>
        </p:txBody>
      </p:sp>
      <p:sp>
        <p:nvSpPr>
          <p:cNvPr id="4" name="Date Placeholder 3">
            <a:extLst>
              <a:ext uri="{FF2B5EF4-FFF2-40B4-BE49-F238E27FC236}">
                <a16:creationId xmlns:a16="http://schemas.microsoft.com/office/drawing/2014/main" id="{FFA3C42D-0204-DF44-B502-743796F36055}"/>
              </a:ext>
            </a:extLst>
          </p:cNvPr>
          <p:cNvSpPr>
            <a:spLocks noGrp="1"/>
          </p:cNvSpPr>
          <p:nvPr>
            <p:ph type="dt" sz="half" idx="10"/>
          </p:nvPr>
        </p:nvSpPr>
        <p:spPr/>
        <p:txBody>
          <a:bodyPr/>
          <a:lstStyle/>
          <a:p>
            <a:r>
              <a:rPr lang="da-DK"/>
              <a:t>12/05/2022</a:t>
            </a:r>
            <a:endParaRPr lang="en-DK"/>
          </a:p>
        </p:txBody>
      </p:sp>
      <p:sp>
        <p:nvSpPr>
          <p:cNvPr id="5" name="Footer Placeholder 4">
            <a:extLst>
              <a:ext uri="{FF2B5EF4-FFF2-40B4-BE49-F238E27FC236}">
                <a16:creationId xmlns:a16="http://schemas.microsoft.com/office/drawing/2014/main" id="{A9BCB1C6-B5DF-8744-BE78-DDBF7817635F}"/>
              </a:ext>
            </a:extLst>
          </p:cNvPr>
          <p:cNvSpPr>
            <a:spLocks noGrp="1"/>
          </p:cNvSpPr>
          <p:nvPr>
            <p:ph type="ftr" sz="quarter" idx="11"/>
          </p:nvPr>
        </p:nvSpPr>
        <p:spPr/>
        <p:txBody>
          <a:bodyPr/>
          <a:lstStyle/>
          <a:p>
            <a:r>
              <a:rPr lang="en-GB"/>
              <a:t>NICE-rECFA-Jens Jørgen Gaardhøje</a:t>
            </a:r>
            <a:endParaRPr lang="en-DK"/>
          </a:p>
        </p:txBody>
      </p:sp>
      <p:sp>
        <p:nvSpPr>
          <p:cNvPr id="6" name="Slide Number Placeholder 5">
            <a:extLst>
              <a:ext uri="{FF2B5EF4-FFF2-40B4-BE49-F238E27FC236}">
                <a16:creationId xmlns:a16="http://schemas.microsoft.com/office/drawing/2014/main" id="{54FD33EA-F89F-094F-BF68-F53406E8F480}"/>
              </a:ext>
            </a:extLst>
          </p:cNvPr>
          <p:cNvSpPr>
            <a:spLocks noGrp="1"/>
          </p:cNvSpPr>
          <p:nvPr>
            <p:ph type="sldNum" sz="quarter" idx="12"/>
          </p:nvPr>
        </p:nvSpPr>
        <p:spPr/>
        <p:txBody>
          <a:bodyPr/>
          <a:lstStyle/>
          <a:p>
            <a:fld id="{1C67A31B-61A9-294D-9589-E68A65D8C467}" type="slidenum">
              <a:rPr lang="en-DK" smtClean="0"/>
              <a:t>8</a:t>
            </a:fld>
            <a:endParaRPr lang="en-DK"/>
          </a:p>
        </p:txBody>
      </p:sp>
    </p:spTree>
    <p:extLst>
      <p:ext uri="{BB962C8B-B14F-4D97-AF65-F5344CB8AC3E}">
        <p14:creationId xmlns:p14="http://schemas.microsoft.com/office/powerpoint/2010/main" val="1495189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53794-FC62-3947-9629-A83A41A967AA}"/>
              </a:ext>
            </a:extLst>
          </p:cNvPr>
          <p:cNvSpPr>
            <a:spLocks noGrp="1"/>
          </p:cNvSpPr>
          <p:nvPr>
            <p:ph type="title"/>
          </p:nvPr>
        </p:nvSpPr>
        <p:spPr>
          <a:xfrm>
            <a:off x="221673" y="133577"/>
            <a:ext cx="11762509" cy="1325563"/>
          </a:xfrm>
        </p:spPr>
        <p:txBody>
          <a:bodyPr>
            <a:normAutofit/>
          </a:bodyPr>
          <a:lstStyle/>
          <a:p>
            <a:pPr algn="ctr"/>
            <a:r>
              <a:rPr lang="en-DK" sz="3600" dirty="0"/>
              <a:t>DK national  ‘følgeforskning’  funding 1996-2021 </a:t>
            </a:r>
            <a:br>
              <a:rPr lang="en-DK" sz="3600" dirty="0"/>
            </a:br>
            <a:r>
              <a:rPr lang="en-DK" sz="3600" dirty="0"/>
              <a:t>to NICE &amp; precursors.</a:t>
            </a:r>
          </a:p>
        </p:txBody>
      </p:sp>
      <p:graphicFrame>
        <p:nvGraphicFramePr>
          <p:cNvPr id="4" name="Diagram 4">
            <a:extLst>
              <a:ext uri="{FF2B5EF4-FFF2-40B4-BE49-F238E27FC236}">
                <a16:creationId xmlns:a16="http://schemas.microsoft.com/office/drawing/2014/main" id="{00000000-0008-0000-0000-000005000000}"/>
              </a:ext>
            </a:extLst>
          </p:cNvPr>
          <p:cNvGraphicFramePr>
            <a:graphicFrameLocks/>
          </p:cNvGraphicFramePr>
          <p:nvPr>
            <p:extLst>
              <p:ext uri="{D42A27DB-BD31-4B8C-83A1-F6EECF244321}">
                <p14:modId xmlns:p14="http://schemas.microsoft.com/office/powerpoint/2010/main" val="2581039941"/>
              </p:ext>
            </p:extLst>
          </p:nvPr>
        </p:nvGraphicFramePr>
        <p:xfrm>
          <a:off x="2701471" y="1459140"/>
          <a:ext cx="6223000" cy="452755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C934579E-14FE-ED4C-A310-C34CBA656093}"/>
              </a:ext>
            </a:extLst>
          </p:cNvPr>
          <p:cNvSpPr txBox="1"/>
          <p:nvPr/>
        </p:nvSpPr>
        <p:spPr>
          <a:xfrm>
            <a:off x="2547257" y="1319931"/>
            <a:ext cx="1025071" cy="338554"/>
          </a:xfrm>
          <a:prstGeom prst="rect">
            <a:avLst/>
          </a:prstGeom>
          <a:noFill/>
        </p:spPr>
        <p:txBody>
          <a:bodyPr wrap="square" rtlCol="0">
            <a:spAutoFit/>
          </a:bodyPr>
          <a:lstStyle/>
          <a:p>
            <a:r>
              <a:rPr lang="en-DK" sz="1600" dirty="0"/>
              <a:t>MDKK/yr</a:t>
            </a:r>
          </a:p>
        </p:txBody>
      </p:sp>
      <p:cxnSp>
        <p:nvCxnSpPr>
          <p:cNvPr id="7" name="Straight Connector 6">
            <a:extLst>
              <a:ext uri="{FF2B5EF4-FFF2-40B4-BE49-F238E27FC236}">
                <a16:creationId xmlns:a16="http://schemas.microsoft.com/office/drawing/2014/main" id="{A982ACF0-7472-5645-BCE5-26CD0646BD72}"/>
              </a:ext>
            </a:extLst>
          </p:cNvPr>
          <p:cNvCxnSpPr>
            <a:cxnSpLocks/>
          </p:cNvCxnSpPr>
          <p:nvPr/>
        </p:nvCxnSpPr>
        <p:spPr>
          <a:xfrm>
            <a:off x="8924471" y="3276600"/>
            <a:ext cx="556986" cy="0"/>
          </a:xfrm>
          <a:prstGeom prst="line">
            <a:avLst/>
          </a:prstGeom>
          <a:ln>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5A11D8E-F210-6642-9678-B6728CCC4E4B}"/>
              </a:ext>
            </a:extLst>
          </p:cNvPr>
          <p:cNvSpPr txBox="1"/>
          <p:nvPr/>
        </p:nvSpPr>
        <p:spPr>
          <a:xfrm>
            <a:off x="9762671" y="3090446"/>
            <a:ext cx="1025071" cy="338554"/>
          </a:xfrm>
          <a:prstGeom prst="rect">
            <a:avLst/>
          </a:prstGeom>
          <a:noFill/>
        </p:spPr>
        <p:txBody>
          <a:bodyPr wrap="square" rtlCol="0">
            <a:spAutoFit/>
          </a:bodyPr>
          <a:lstStyle/>
          <a:p>
            <a:r>
              <a:rPr lang="en-DK" sz="1600" dirty="0"/>
              <a:t>1 M€</a:t>
            </a:r>
          </a:p>
        </p:txBody>
      </p:sp>
      <p:sp>
        <p:nvSpPr>
          <p:cNvPr id="12" name="Date Placeholder 11">
            <a:extLst>
              <a:ext uri="{FF2B5EF4-FFF2-40B4-BE49-F238E27FC236}">
                <a16:creationId xmlns:a16="http://schemas.microsoft.com/office/drawing/2014/main" id="{1992693B-1FDD-254B-AD17-855E52E72F36}"/>
              </a:ext>
            </a:extLst>
          </p:cNvPr>
          <p:cNvSpPr>
            <a:spLocks noGrp="1"/>
          </p:cNvSpPr>
          <p:nvPr>
            <p:ph type="dt" sz="half" idx="10"/>
          </p:nvPr>
        </p:nvSpPr>
        <p:spPr/>
        <p:txBody>
          <a:bodyPr/>
          <a:lstStyle/>
          <a:p>
            <a:r>
              <a:rPr lang="da-DK"/>
              <a:t>12/05/2022</a:t>
            </a:r>
            <a:endParaRPr lang="en-DK"/>
          </a:p>
        </p:txBody>
      </p:sp>
      <p:sp>
        <p:nvSpPr>
          <p:cNvPr id="13" name="Slide Number Placeholder 12">
            <a:extLst>
              <a:ext uri="{FF2B5EF4-FFF2-40B4-BE49-F238E27FC236}">
                <a16:creationId xmlns:a16="http://schemas.microsoft.com/office/drawing/2014/main" id="{F8B9C511-3025-0C43-9189-0FF60951EA41}"/>
              </a:ext>
            </a:extLst>
          </p:cNvPr>
          <p:cNvSpPr>
            <a:spLocks noGrp="1"/>
          </p:cNvSpPr>
          <p:nvPr>
            <p:ph type="sldNum" sz="quarter" idx="12"/>
          </p:nvPr>
        </p:nvSpPr>
        <p:spPr/>
        <p:txBody>
          <a:bodyPr/>
          <a:lstStyle/>
          <a:p>
            <a:fld id="{1C67A31B-61A9-294D-9589-E68A65D8C467}" type="slidenum">
              <a:rPr lang="en-DK" smtClean="0"/>
              <a:t>9</a:t>
            </a:fld>
            <a:endParaRPr lang="en-DK"/>
          </a:p>
        </p:txBody>
      </p:sp>
      <p:cxnSp>
        <p:nvCxnSpPr>
          <p:cNvPr id="14" name="Straight Connector 13">
            <a:extLst>
              <a:ext uri="{FF2B5EF4-FFF2-40B4-BE49-F238E27FC236}">
                <a16:creationId xmlns:a16="http://schemas.microsoft.com/office/drawing/2014/main" id="{54B92AAA-8D98-6C4D-B81C-E9D035D1C692}"/>
              </a:ext>
            </a:extLst>
          </p:cNvPr>
          <p:cNvCxnSpPr>
            <a:cxnSpLocks/>
          </p:cNvCxnSpPr>
          <p:nvPr/>
        </p:nvCxnSpPr>
        <p:spPr>
          <a:xfrm>
            <a:off x="8924471" y="4149436"/>
            <a:ext cx="556986" cy="0"/>
          </a:xfrm>
          <a:prstGeom prst="line">
            <a:avLst/>
          </a:prstGeom>
          <a:ln>
            <a:solidFill>
              <a:schemeClr val="accent2">
                <a:lumMod val="75000"/>
              </a:schemeClr>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1CE62A3-B8FF-674C-9CF2-FBC76D7BCA76}"/>
              </a:ext>
            </a:extLst>
          </p:cNvPr>
          <p:cNvSpPr txBox="1"/>
          <p:nvPr/>
        </p:nvSpPr>
        <p:spPr>
          <a:xfrm>
            <a:off x="9762670" y="3980159"/>
            <a:ext cx="1708894" cy="1323439"/>
          </a:xfrm>
          <a:prstGeom prst="rect">
            <a:avLst/>
          </a:prstGeom>
          <a:noFill/>
        </p:spPr>
        <p:txBody>
          <a:bodyPr wrap="square" rtlCol="0">
            <a:spAutoFit/>
          </a:bodyPr>
          <a:lstStyle/>
          <a:p>
            <a:r>
              <a:rPr lang="en-DK" sz="1600" dirty="0">
                <a:solidFill>
                  <a:schemeClr val="accent2">
                    <a:lumMod val="75000"/>
                  </a:schemeClr>
                </a:solidFill>
              </a:rPr>
              <a:t>Purchasing value  corrected for price index and CHF/DKK exchange rate.</a:t>
            </a:r>
          </a:p>
        </p:txBody>
      </p:sp>
      <p:sp>
        <p:nvSpPr>
          <p:cNvPr id="3" name="TextBox 2">
            <a:extLst>
              <a:ext uri="{FF2B5EF4-FFF2-40B4-BE49-F238E27FC236}">
                <a16:creationId xmlns:a16="http://schemas.microsoft.com/office/drawing/2014/main" id="{42D0641B-8A3C-8549-B378-1D3626FAE16B}"/>
              </a:ext>
            </a:extLst>
          </p:cNvPr>
          <p:cNvSpPr txBox="1"/>
          <p:nvPr/>
        </p:nvSpPr>
        <p:spPr>
          <a:xfrm>
            <a:off x="7190446" y="2821178"/>
            <a:ext cx="1588957" cy="369332"/>
          </a:xfrm>
          <a:prstGeom prst="rect">
            <a:avLst/>
          </a:prstGeom>
          <a:noFill/>
        </p:spPr>
        <p:txBody>
          <a:bodyPr wrap="square" rtlCol="0">
            <a:spAutoFit/>
          </a:bodyPr>
          <a:lstStyle/>
          <a:p>
            <a:r>
              <a:rPr lang="en-GB" dirty="0">
                <a:solidFill>
                  <a:schemeClr val="accent6">
                    <a:lumMod val="75000"/>
                  </a:schemeClr>
                </a:solidFill>
              </a:rPr>
              <a:t>N</a:t>
            </a:r>
            <a:r>
              <a:rPr lang="en-DK" dirty="0">
                <a:solidFill>
                  <a:schemeClr val="accent6">
                    <a:lumMod val="75000"/>
                  </a:schemeClr>
                </a:solidFill>
              </a:rPr>
              <a:t>om. grant</a:t>
            </a:r>
          </a:p>
        </p:txBody>
      </p:sp>
      <p:sp>
        <p:nvSpPr>
          <p:cNvPr id="16" name="TextBox 15">
            <a:extLst>
              <a:ext uri="{FF2B5EF4-FFF2-40B4-BE49-F238E27FC236}">
                <a16:creationId xmlns:a16="http://schemas.microsoft.com/office/drawing/2014/main" id="{7BBB2C7F-7B83-914B-B58C-20512DF97C36}"/>
              </a:ext>
            </a:extLst>
          </p:cNvPr>
          <p:cNvSpPr txBox="1"/>
          <p:nvPr/>
        </p:nvSpPr>
        <p:spPr>
          <a:xfrm>
            <a:off x="7190446" y="3538249"/>
            <a:ext cx="1588957" cy="369332"/>
          </a:xfrm>
          <a:prstGeom prst="rect">
            <a:avLst/>
          </a:prstGeom>
          <a:noFill/>
        </p:spPr>
        <p:txBody>
          <a:bodyPr wrap="square" rtlCol="0">
            <a:spAutoFit/>
          </a:bodyPr>
          <a:lstStyle/>
          <a:p>
            <a:r>
              <a:rPr lang="da-DK" dirty="0">
                <a:solidFill>
                  <a:srgbClr val="0070C0"/>
                </a:solidFill>
              </a:rPr>
              <a:t>+ CVI</a:t>
            </a:r>
            <a:endParaRPr lang="en-DK" dirty="0">
              <a:solidFill>
                <a:srgbClr val="0070C0"/>
              </a:solidFill>
            </a:endParaRPr>
          </a:p>
        </p:txBody>
      </p:sp>
      <p:sp>
        <p:nvSpPr>
          <p:cNvPr id="17" name="TextBox 16">
            <a:extLst>
              <a:ext uri="{FF2B5EF4-FFF2-40B4-BE49-F238E27FC236}">
                <a16:creationId xmlns:a16="http://schemas.microsoft.com/office/drawing/2014/main" id="{DF1BB47E-2F2E-2942-BE4D-DFF3914A3C58}"/>
              </a:ext>
            </a:extLst>
          </p:cNvPr>
          <p:cNvSpPr txBox="1"/>
          <p:nvPr/>
        </p:nvSpPr>
        <p:spPr>
          <a:xfrm>
            <a:off x="7192662" y="4565592"/>
            <a:ext cx="1588957" cy="369332"/>
          </a:xfrm>
          <a:prstGeom prst="rect">
            <a:avLst/>
          </a:prstGeom>
          <a:noFill/>
        </p:spPr>
        <p:txBody>
          <a:bodyPr wrap="square" rtlCol="0">
            <a:spAutoFit/>
          </a:bodyPr>
          <a:lstStyle/>
          <a:p>
            <a:r>
              <a:rPr lang="da-DK" dirty="0">
                <a:solidFill>
                  <a:srgbClr val="FF0000"/>
                </a:solidFill>
              </a:rPr>
              <a:t>+ </a:t>
            </a:r>
            <a:r>
              <a:rPr lang="da-DK" dirty="0" err="1">
                <a:solidFill>
                  <a:srgbClr val="FF0000"/>
                </a:solidFill>
              </a:rPr>
              <a:t>Exch</a:t>
            </a:r>
            <a:r>
              <a:rPr lang="da-DK" dirty="0">
                <a:solidFill>
                  <a:srgbClr val="FF0000"/>
                </a:solidFill>
              </a:rPr>
              <a:t>. rate</a:t>
            </a:r>
            <a:endParaRPr lang="en-DK" dirty="0">
              <a:solidFill>
                <a:srgbClr val="FF0000"/>
              </a:solidFill>
            </a:endParaRPr>
          </a:p>
        </p:txBody>
      </p:sp>
      <p:sp>
        <p:nvSpPr>
          <p:cNvPr id="6" name="Footer Placeholder 5">
            <a:extLst>
              <a:ext uri="{FF2B5EF4-FFF2-40B4-BE49-F238E27FC236}">
                <a16:creationId xmlns:a16="http://schemas.microsoft.com/office/drawing/2014/main" id="{0FD53467-BC14-5B44-9136-06B8D5A10BC1}"/>
              </a:ext>
            </a:extLst>
          </p:cNvPr>
          <p:cNvSpPr>
            <a:spLocks noGrp="1"/>
          </p:cNvSpPr>
          <p:nvPr>
            <p:ph type="ftr" sz="quarter" idx="11"/>
          </p:nvPr>
        </p:nvSpPr>
        <p:spPr/>
        <p:txBody>
          <a:bodyPr/>
          <a:lstStyle/>
          <a:p>
            <a:r>
              <a:rPr lang="en-GB"/>
              <a:t>NICE-rECFA-Jens Jørgen Gaardhøje</a:t>
            </a:r>
            <a:endParaRPr lang="en-DK"/>
          </a:p>
        </p:txBody>
      </p:sp>
    </p:spTree>
    <p:extLst>
      <p:ext uri="{BB962C8B-B14F-4D97-AF65-F5344CB8AC3E}">
        <p14:creationId xmlns:p14="http://schemas.microsoft.com/office/powerpoint/2010/main" val="876898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39735</TotalTime>
  <Words>1259</Words>
  <Application>Microsoft Macintosh PowerPoint</Application>
  <PresentationFormat>Widescreen</PresentationFormat>
  <Paragraphs>137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NICE  National Instrument Center for CERN Experiments </vt:lpstr>
      <vt:lpstr>PowerPoint Presentation</vt:lpstr>
      <vt:lpstr>PowerPoint Presentation</vt:lpstr>
      <vt:lpstr>WHAT is NICE? ‘National Instrument Center for CERN Eksperimenter’</vt:lpstr>
      <vt:lpstr>What does NICE do?</vt:lpstr>
      <vt:lpstr>The Danish CERN community</vt:lpstr>
      <vt:lpstr>DK research funding landscape</vt:lpstr>
      <vt:lpstr>Funding to experimental CERN research</vt:lpstr>
      <vt:lpstr>DK national  ‘følgeforskning’  funding 1996-2021  to NICE &amp; precursors.</vt:lpstr>
      <vt:lpstr>Summary. Main Challenges &amp; Bottlenecks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Jens Jorgen Gaardhoje</dc:creator>
  <cp:lastModifiedBy>Jens Jorgen Gaardhoje</cp:lastModifiedBy>
  <cp:revision>27</cp:revision>
  <cp:lastPrinted>2022-05-08T09:12:41Z</cp:lastPrinted>
  <dcterms:created xsi:type="dcterms:W3CDTF">2021-11-24T14:35:38Z</dcterms:created>
  <dcterms:modified xsi:type="dcterms:W3CDTF">2022-05-11T15:41:14Z</dcterms:modified>
</cp:coreProperties>
</file>