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43"/>
  </p:notesMasterIdLst>
  <p:handoutMasterIdLst>
    <p:handoutMasterId r:id="rId44"/>
  </p:handoutMasterIdLst>
  <p:sldIdLst>
    <p:sldId id="417" r:id="rId3"/>
    <p:sldId id="387" r:id="rId4"/>
    <p:sldId id="450" r:id="rId5"/>
    <p:sldId id="451" r:id="rId6"/>
    <p:sldId id="392" r:id="rId7"/>
    <p:sldId id="389" r:id="rId8"/>
    <p:sldId id="452" r:id="rId9"/>
    <p:sldId id="453" r:id="rId10"/>
    <p:sldId id="454" r:id="rId11"/>
    <p:sldId id="467" r:id="rId12"/>
    <p:sldId id="468" r:id="rId13"/>
    <p:sldId id="455" r:id="rId14"/>
    <p:sldId id="456" r:id="rId15"/>
    <p:sldId id="458" r:id="rId16"/>
    <p:sldId id="459" r:id="rId17"/>
    <p:sldId id="457" r:id="rId18"/>
    <p:sldId id="460" r:id="rId19"/>
    <p:sldId id="461" r:id="rId20"/>
    <p:sldId id="462" r:id="rId21"/>
    <p:sldId id="463" r:id="rId22"/>
    <p:sldId id="475" r:id="rId23"/>
    <p:sldId id="476" r:id="rId24"/>
    <p:sldId id="465" r:id="rId25"/>
    <p:sldId id="469" r:id="rId26"/>
    <p:sldId id="470" r:id="rId27"/>
    <p:sldId id="472" r:id="rId28"/>
    <p:sldId id="474" r:id="rId29"/>
    <p:sldId id="487" r:id="rId30"/>
    <p:sldId id="488" r:id="rId31"/>
    <p:sldId id="479" r:id="rId32"/>
    <p:sldId id="478" r:id="rId33"/>
    <p:sldId id="480" r:id="rId34"/>
    <p:sldId id="471" r:id="rId35"/>
    <p:sldId id="481" r:id="rId36"/>
    <p:sldId id="473" r:id="rId37"/>
    <p:sldId id="482" r:id="rId38"/>
    <p:sldId id="483" r:id="rId39"/>
    <p:sldId id="485" r:id="rId40"/>
    <p:sldId id="484" r:id="rId41"/>
    <p:sldId id="486" r:id="rId42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3" autoAdjust="0"/>
    <p:restoredTop sz="99458" autoAdjust="0"/>
  </p:normalViewPr>
  <p:slideViewPr>
    <p:cSldViewPr snapToGrid="0">
      <p:cViewPr varScale="1">
        <p:scale>
          <a:sx n="107" d="100"/>
          <a:sy n="107" d="100"/>
        </p:scale>
        <p:origin x="750" y="96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image" Target="../media/image58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image" Target="../media/image58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5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58.emf"/><Relationship Id="rId1" Type="http://schemas.openxmlformats.org/officeDocument/2006/relationships/image" Target="../media/image6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Unit 5: Field harmonics – 5.</a:t>
            </a:r>
            <a:fld id="{219604E5-17C0-43E5-A622-1A9C2DA05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490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elix Titling" pitchFamily="82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Unit 8: Electromagnetic design episode I – 8.</a:t>
            </a:r>
            <a:fld id="{7F0CA500-C58B-479F-A875-B0964234C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35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-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16 June 2022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75" r:id="rId12"/>
    <p:sldLayoutId id="2147483676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8"/>
        </a:buBlip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9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8264699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15752/attachments/2047343/4083420/Chapter4.pdf" TargetMode="External"/><Relationship Id="rId2" Type="http://schemas.openxmlformats.org/officeDocument/2006/relationships/hyperlink" Target="https://indico.cern.ch/event/915752/" TargetMode="Externa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5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7.e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49.emf"/><Relationship Id="rId4" Type="http://schemas.openxmlformats.org/officeDocument/2006/relationships/image" Target="../media/image46.emf"/><Relationship Id="rId9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1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3.e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5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e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5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5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58.emf"/><Relationship Id="rId4" Type="http://schemas.openxmlformats.org/officeDocument/2006/relationships/oleObject" Target="../embeddings/oleObject3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50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64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1.png"/><Relationship Id="rId10" Type="http://schemas.openxmlformats.org/officeDocument/2006/relationships/image" Target="../media/image9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6.emf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7.emf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2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343026"/>
            <a:ext cx="8497888" cy="2410434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Coil efficiency and sensitivity on design parameters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179" y="5883063"/>
            <a:ext cx="2082821" cy="974937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884" y="3345813"/>
            <a:ext cx="8634134" cy="3004632"/>
          </a:xfrm>
        </p:spPr>
        <p:txBody>
          <a:bodyPr/>
          <a:lstStyle/>
          <a:p>
            <a:pPr eaLnBrk="1" hangingPunct="1"/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endParaRPr lang="en-US" dirty="0" smtClean="0"/>
          </a:p>
          <a:p>
            <a:pPr eaLnBrk="1" hangingPunct="1"/>
            <a:r>
              <a:rPr lang="en-US" sz="1800" dirty="0" smtClean="0"/>
              <a:t>Magnet Superconductors and Cryostat Group</a:t>
            </a:r>
          </a:p>
          <a:p>
            <a:pPr eaLnBrk="1" hangingPunct="1"/>
            <a:r>
              <a:rPr lang="en-US" sz="1800" dirty="0" smtClean="0"/>
              <a:t>Technology Department</a:t>
            </a:r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i="1" u="sng" dirty="0" smtClean="0"/>
          </a:p>
          <a:p>
            <a:pPr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872212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SECTOR COILS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This is a summary of solutions, and for the case with wedges we give the angular width of the cable blocks</a:t>
            </a: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10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77" y="2283737"/>
            <a:ext cx="7459778" cy="424489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5170531" y="2928499"/>
            <a:ext cx="3187846" cy="16197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7818472" y="2500886"/>
            <a:ext cx="13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Less field ..</a:t>
            </a:r>
            <a:endParaRPr lang="en-US" sz="1800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6061578" y="3731892"/>
            <a:ext cx="1843244" cy="891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935101" y="3417805"/>
            <a:ext cx="996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But less </a:t>
            </a:r>
          </a:p>
          <a:p>
            <a:r>
              <a:rPr lang="en-US" sz="1800" dirty="0" smtClean="0"/>
              <a:t>cable …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63972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CONTENTS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677275" cy="524033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Coil efficiency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Optimizing field quality</a:t>
            </a:r>
          </a:p>
          <a:p>
            <a:pPr lvl="1" eaLnBrk="1" hangingPunct="1"/>
            <a:r>
              <a:rPr lang="en-US" dirty="0" smtClean="0"/>
              <a:t>Coil efficiency definition and computation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Sensitivity of short sample field on design parameters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A parade of magnet designs</a:t>
            </a:r>
          </a:p>
          <a:p>
            <a:pPr eaLnBrk="1" hangingPunct="1"/>
            <a:endParaRPr lang="en-US" dirty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11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774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We take </a:t>
            </a:r>
            <a:r>
              <a:rPr lang="en-US" dirty="0" smtClean="0">
                <a:solidFill>
                  <a:srgbClr val="CC3300"/>
                </a:solidFill>
              </a:rPr>
              <a:t>60</a:t>
            </a:r>
            <a:r>
              <a:rPr lang="en-GB" dirty="0" smtClean="0">
                <a:solidFill>
                  <a:srgbClr val="CC3300"/>
                </a:solidFill>
                <a:sym typeface="Symbol"/>
              </a:rPr>
              <a:t></a:t>
            </a:r>
            <a:r>
              <a:rPr lang="en-US" dirty="0" smtClean="0">
                <a:solidFill>
                  <a:srgbClr val="CC3300"/>
                </a:solidFill>
              </a:rPr>
              <a:t> as the reference angular development</a:t>
            </a:r>
            <a:r>
              <a:rPr lang="en-US" dirty="0" smtClean="0"/>
              <a:t>, and for a coil layout of surface </a:t>
            </a:r>
            <a:r>
              <a:rPr lang="en-US" i="1" dirty="0" smtClean="0"/>
              <a:t>A</a:t>
            </a:r>
            <a:r>
              <a:rPr lang="en-US" dirty="0" smtClean="0"/>
              <a:t> we define the equivalent coil width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That corresponds to the width of a 60</a:t>
            </a:r>
            <a:r>
              <a:rPr lang="en-GB" dirty="0">
                <a:sym typeface="Symbol"/>
              </a:rPr>
              <a:t></a:t>
            </a:r>
            <a:r>
              <a:rPr lang="en-US" dirty="0" smtClean="0"/>
              <a:t> sector coil that would have the same </a:t>
            </a:r>
            <a:r>
              <a:rPr lang="en-US" dirty="0" smtClean="0">
                <a:solidFill>
                  <a:srgbClr val="CC3300"/>
                </a:solidFill>
              </a:rPr>
              <a:t>quantity of insulated cable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For a generic layout, having equivalent coil width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eq</a:t>
            </a:r>
            <a:r>
              <a:rPr lang="en-US" dirty="0" smtClean="0"/>
              <a:t>, we can define the </a:t>
            </a:r>
            <a:r>
              <a:rPr lang="en-US" u="sng" dirty="0" smtClean="0">
                <a:solidFill>
                  <a:srgbClr val="CC3300"/>
                </a:solidFill>
              </a:rPr>
              <a:t>coil efficiency </a:t>
            </a:r>
            <a:r>
              <a:rPr lang="en-US" dirty="0" smtClean="0"/>
              <a:t>as</a:t>
            </a:r>
          </a:p>
          <a:p>
            <a:pPr lvl="1" eaLnBrk="1" hangingPunct="1"/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in practical units coil efficiency is in T mm/A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12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208020"/>
              </p:ext>
            </p:extLst>
          </p:nvPr>
        </p:nvGraphicFramePr>
        <p:xfrm>
          <a:off x="5678488" y="3619500"/>
          <a:ext cx="2995612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3" name="Equation" r:id="rId3" imgW="1422400" imgH="419100" progId="Equation.3">
                  <p:embed/>
                </p:oleObj>
              </mc:Choice>
              <mc:Fallback>
                <p:oleObj name="Equation" r:id="rId3" imgW="1422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78488" y="3619500"/>
                        <a:ext cx="2995612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07794"/>
              </p:ext>
            </p:extLst>
          </p:nvPr>
        </p:nvGraphicFramePr>
        <p:xfrm>
          <a:off x="5187950" y="2108200"/>
          <a:ext cx="2546350" cy="9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4" name="Equation" r:id="rId5" imgW="1384300" imgH="533400" progId="Equation.3">
                  <p:embed/>
                </p:oleObj>
              </mc:Choice>
              <mc:Fallback>
                <p:oleObj name="Equation" r:id="rId5" imgW="13843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7950" y="2108200"/>
                        <a:ext cx="2546350" cy="981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254099"/>
              </p:ext>
            </p:extLst>
          </p:nvPr>
        </p:nvGraphicFramePr>
        <p:xfrm>
          <a:off x="7054850" y="4927600"/>
          <a:ext cx="1516105" cy="1193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5" name="Equation" r:id="rId7" imgW="596900" imgH="469900" progId="Equation.3">
                  <p:embed/>
                </p:oleObj>
              </mc:Choice>
              <mc:Fallback>
                <p:oleObj name="Equation" r:id="rId7" imgW="5969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54850" y="4927600"/>
                        <a:ext cx="1516105" cy="1193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99094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 COMPUTATIONS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first compute the </a:t>
            </a:r>
            <a:r>
              <a:rPr lang="fr-CH" dirty="0" smtClean="0">
                <a:solidFill>
                  <a:srgbClr val="CC3300"/>
                </a:solidFill>
              </a:rPr>
              <a:t>efficiency of intersecting ellipses </a:t>
            </a:r>
            <a:r>
              <a:rPr lang="fr-CH" dirty="0" smtClean="0"/>
              <a:t>for an aperture radius of 25 mm</a:t>
            </a:r>
          </a:p>
          <a:p>
            <a:pPr lvl="1" eaLnBrk="1" hangingPunct="1"/>
            <a:r>
              <a:rPr lang="fr-CH" dirty="0" smtClean="0"/>
              <a:t>One can select the best ratio between the axes, and finds efficiencies between </a:t>
            </a:r>
            <a:r>
              <a:rPr lang="fr-CH" dirty="0" smtClean="0">
                <a:solidFill>
                  <a:srgbClr val="CC3300"/>
                </a:solidFill>
              </a:rPr>
              <a:t>6.7 and 7.0</a:t>
            </a:r>
            <a:r>
              <a:rPr lang="en-GB" dirty="0" smtClean="0">
                <a:sym typeface="Symbol"/>
              </a:rPr>
              <a:t></a:t>
            </a:r>
            <a:r>
              <a:rPr lang="fr-CH" dirty="0" smtClean="0"/>
              <a:t>10</a:t>
            </a:r>
            <a:r>
              <a:rPr lang="fr-CH" baseline="30000" dirty="0" smtClean="0"/>
              <a:t>-4 </a:t>
            </a:r>
            <a:r>
              <a:rPr lang="en-US" dirty="0"/>
              <a:t>T mm/</a:t>
            </a:r>
            <a:r>
              <a:rPr lang="en-US" dirty="0" smtClean="0"/>
              <a:t>A </a:t>
            </a:r>
            <a:r>
              <a:rPr lang="fr-CH" dirty="0" smtClean="0"/>
              <a:t>– a bit larger than the sector coil … but not windable</a:t>
            </a:r>
            <a:endParaRPr lang="fr-CH" baseline="30000" dirty="0" smtClean="0"/>
          </a:p>
          <a:p>
            <a:pPr lvl="2"/>
            <a:r>
              <a:rPr lang="fr-CH" sz="1800" dirty="0" smtClean="0"/>
              <a:t>In the figure on the right, the optimal case for a 40 mm coil width is shown (the ideal for a </a:t>
            </a:r>
            <a:r>
              <a:rPr lang="en-GB" sz="1800" dirty="0">
                <a:sym typeface="Symbol"/>
              </a:rPr>
              <a:t></a:t>
            </a:r>
            <a:r>
              <a:rPr lang="fr-CH" sz="1800" dirty="0" smtClean="0"/>
              <a:t>12 T dipole)</a:t>
            </a:r>
            <a:endParaRPr lang="en-US" sz="1800" baseline="30000" dirty="0" smtClean="0"/>
          </a:p>
          <a:p>
            <a:pPr lvl="1" eaLnBrk="1" hangingPunct="1"/>
            <a:endParaRPr lang="en-US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13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" y="3606800"/>
            <a:ext cx="4398010" cy="277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178" y="4418664"/>
            <a:ext cx="2983150" cy="180511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432372" y="6403728"/>
            <a:ext cx="4220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Efficiency versus coil width for different ratio between axes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651775" y="6231889"/>
            <a:ext cx="4326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 most efficient case for 25 mm aperture and 40 mm width</a:t>
            </a:r>
            <a:endParaRPr lang="en-US" sz="1200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 flipV="1">
            <a:off x="4729934" y="4574160"/>
            <a:ext cx="557225" cy="129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4726829" y="4882056"/>
            <a:ext cx="557225" cy="129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4807686" y="4807401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6.28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193342" y="4415568"/>
            <a:ext cx="4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6.6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345742" y="3984860"/>
            <a:ext cx="4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6.9</a:t>
            </a:r>
            <a:endParaRPr lang="en-US" sz="16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4726830" y="4298948"/>
            <a:ext cx="1052761" cy="160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63369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REAL CASES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carry out the computation for two real cross-sections</a:t>
            </a:r>
          </a:p>
          <a:p>
            <a:pPr lvl="1" eaLnBrk="1" hangingPunct="1"/>
            <a:r>
              <a:rPr lang="fr-CH" dirty="0" smtClean="0"/>
              <a:t>Tevatron dipole: </a:t>
            </a:r>
            <a:r>
              <a:rPr lang="en-GB" dirty="0">
                <a:solidFill>
                  <a:srgbClr val="CC3300"/>
                </a:solidFill>
              </a:rPr>
              <a:t>6.89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fr-CH" dirty="0"/>
              <a:t> </a:t>
            </a:r>
            <a:r>
              <a:rPr lang="en-US" dirty="0"/>
              <a:t>T mm/</a:t>
            </a:r>
            <a:r>
              <a:rPr lang="en-US" dirty="0" smtClean="0"/>
              <a:t>A (without iron)</a:t>
            </a:r>
            <a:endParaRPr lang="fr-CH" dirty="0" smtClean="0"/>
          </a:p>
          <a:p>
            <a:pPr lvl="1" eaLnBrk="1" hangingPunct="1"/>
            <a:r>
              <a:rPr lang="fr-CH" dirty="0" smtClean="0"/>
              <a:t>LHC dipole: </a:t>
            </a:r>
            <a:r>
              <a:rPr lang="en-GB" dirty="0">
                <a:solidFill>
                  <a:srgbClr val="CC3300"/>
                </a:solidFill>
              </a:rPr>
              <a:t>6.57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fr-CH" dirty="0"/>
              <a:t> </a:t>
            </a:r>
            <a:r>
              <a:rPr lang="en-US" dirty="0"/>
              <a:t>T mm/</a:t>
            </a:r>
            <a:r>
              <a:rPr lang="en-US" dirty="0" smtClean="0"/>
              <a:t>A </a:t>
            </a:r>
            <a:r>
              <a:rPr lang="fr-CH" dirty="0"/>
              <a:t>(without iron, </a:t>
            </a:r>
            <a:r>
              <a:rPr lang="fr-CH" dirty="0" smtClean="0"/>
              <a:t>without </a:t>
            </a:r>
            <a:r>
              <a:rPr lang="fr-CH" dirty="0"/>
              <a:t>double aperture, and assuming the same current density in the inner and in the outer)</a:t>
            </a:r>
            <a:endParaRPr lang="en-US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14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19" name="Picture 18" descr="pippo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568" y="3093784"/>
            <a:ext cx="3270088" cy="2956989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837" y="3093784"/>
            <a:ext cx="3075955" cy="290778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0" name="TextBox 19"/>
          <p:cNvSpPr txBox="1"/>
          <p:nvPr/>
        </p:nvSpPr>
        <p:spPr>
          <a:xfrm>
            <a:off x="1868378" y="6110300"/>
            <a:ext cx="1922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Tevatron</a:t>
            </a:r>
            <a:r>
              <a:rPr lang="en-US" sz="1200" dirty="0" smtClean="0"/>
              <a:t> main dipole coil 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520292" y="6249190"/>
            <a:ext cx="1654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LHC main dipole coil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128221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BEST POSSIBLE SHAPE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In 2017, </a:t>
            </a:r>
            <a:r>
              <a:rPr lang="fr-CH" sz="2000" dirty="0" smtClean="0">
                <a:solidFill>
                  <a:srgbClr val="CC3300"/>
                </a:solidFill>
              </a:rPr>
              <a:t>J. v. Nugteren solves the problem </a:t>
            </a:r>
            <a:r>
              <a:rPr lang="fr-CH" sz="2000" dirty="0" smtClean="0"/>
              <a:t>of finding the best possible efficiency via a numerical code</a:t>
            </a:r>
          </a:p>
          <a:p>
            <a:pPr lvl="1" eaLnBrk="1" hangingPunct="1"/>
            <a:r>
              <a:rPr lang="fr-CH" sz="1800" dirty="0" smtClean="0"/>
              <a:t>Shapes are </a:t>
            </a:r>
            <a:r>
              <a:rPr lang="fr-CH" sz="1800" dirty="0" smtClean="0">
                <a:solidFill>
                  <a:srgbClr val="CC3300"/>
                </a:solidFill>
              </a:rPr>
              <a:t>first similar to intersecting ellipses, and then tend to a blockish shape for larger widths</a:t>
            </a:r>
          </a:p>
          <a:p>
            <a:pPr lvl="1" eaLnBrk="1" hangingPunct="1"/>
            <a:r>
              <a:rPr lang="fr-CH" sz="1800" dirty="0" smtClean="0"/>
              <a:t>Last year, I estimated the efficiency of Jeroen shapes, finding values between 7.1 and 7.3</a:t>
            </a:r>
            <a:r>
              <a:rPr lang="en-GB" sz="1800" dirty="0">
                <a:sym typeface="Symbol"/>
              </a:rPr>
              <a:t></a:t>
            </a:r>
            <a:r>
              <a:rPr lang="en-GB" sz="1800" dirty="0"/>
              <a:t>10</a:t>
            </a:r>
            <a:r>
              <a:rPr lang="en-GB" sz="1800" baseline="30000" dirty="0"/>
              <a:t>-4</a:t>
            </a:r>
            <a:r>
              <a:rPr lang="fr-CH" sz="1800" dirty="0"/>
              <a:t> </a:t>
            </a:r>
            <a:r>
              <a:rPr lang="fr-CH" sz="1800" dirty="0" smtClean="0"/>
              <a:t> </a:t>
            </a:r>
            <a:r>
              <a:rPr lang="en-US" sz="1800" dirty="0"/>
              <a:t>T mm/</a:t>
            </a:r>
            <a:r>
              <a:rPr lang="en-US" sz="1800" dirty="0" smtClean="0"/>
              <a:t>A – few percent above intersecting ellipses</a:t>
            </a:r>
          </a:p>
          <a:p>
            <a:pPr lvl="1" eaLnBrk="1" hangingPunct="1"/>
            <a:r>
              <a:rPr lang="en-US" sz="1800" dirty="0" smtClean="0"/>
              <a:t>Even though the shapes are not </a:t>
            </a:r>
            <a:r>
              <a:rPr lang="en-US" sz="1800" dirty="0" err="1" smtClean="0"/>
              <a:t>windable</a:t>
            </a:r>
            <a:r>
              <a:rPr lang="en-US" sz="1800" dirty="0" smtClean="0"/>
              <a:t>, this gives a solid ground to say that one cannot do much better</a:t>
            </a:r>
            <a:endParaRPr lang="en-US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15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897" y="3680060"/>
            <a:ext cx="5653617" cy="286234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99104" y="6581001"/>
            <a:ext cx="5009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Most efficient shapes of coil (J. v. </a:t>
            </a:r>
            <a:r>
              <a:rPr lang="en-US" sz="1200" dirty="0" err="1" smtClean="0"/>
              <a:t>Nugteren</a:t>
            </a:r>
            <a:r>
              <a:rPr lang="en-US" sz="1200" dirty="0" smtClean="0"/>
              <a:t> </a:t>
            </a:r>
            <a:r>
              <a:rPr lang="fr-CH" sz="1200" dirty="0" smtClean="0">
                <a:hlinkClick r:id="rId3"/>
              </a:rPr>
              <a:t>IEEE </a:t>
            </a:r>
            <a:r>
              <a:rPr lang="fr-CH" sz="1200" dirty="0">
                <a:hlinkClick r:id="rId3"/>
              </a:rPr>
              <a:t>TAS 28 </a:t>
            </a:r>
            <a:r>
              <a:rPr lang="fr-CH" sz="1200" dirty="0" smtClean="0">
                <a:hlinkClick r:id="rId3"/>
              </a:rPr>
              <a:t>(2017) 4000205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13230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 SUMMARY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consider an aperture radius of 25 mm, and 3 coil widths: 10, 30 and 50 mm</a:t>
            </a:r>
          </a:p>
          <a:p>
            <a:pPr lvl="1" eaLnBrk="1" hangingPunct="1"/>
            <a:r>
              <a:rPr lang="fr-CH" dirty="0" smtClean="0"/>
              <a:t>For windable sector coil, with field quality, 6.6</a:t>
            </a:r>
            <a:r>
              <a:rPr lang="en-GB" dirty="0" smtClean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fr-CH" dirty="0"/>
              <a:t>  </a:t>
            </a:r>
            <a:r>
              <a:rPr lang="en-US" dirty="0"/>
              <a:t>T mm/</a:t>
            </a:r>
            <a:r>
              <a:rPr lang="en-US" dirty="0" smtClean="0"/>
              <a:t>A can be achieved, about 10% lower than the theoretical maximum</a:t>
            </a:r>
            <a:endParaRPr lang="en-US" dirty="0"/>
          </a:p>
          <a:p>
            <a:pPr lvl="1" eaLnBrk="1" hangingPunct="1"/>
            <a:endParaRPr lang="fr-CH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16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1597758"/>
              </p:ext>
            </p:extLst>
          </p:nvPr>
        </p:nvGraphicFramePr>
        <p:xfrm>
          <a:off x="1548356" y="2781300"/>
          <a:ext cx="6478044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9" name="Document" r:id="rId3" imgW="5892800" imgH="3708400" progId="Word.Document.12">
                  <p:embed/>
                </p:oleObj>
              </mc:Choice>
              <mc:Fallback>
                <p:oleObj name="Document" r:id="rId3" imgW="5892800" imgH="3708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8356" y="2781300"/>
                        <a:ext cx="6478044" cy="407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6277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SOMETHING ABOUT BLOCK EFFICIENCY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conclude with estimation of </a:t>
            </a:r>
            <a:r>
              <a:rPr lang="fr-CH" dirty="0" smtClean="0">
                <a:solidFill>
                  <a:srgbClr val="CC3300"/>
                </a:solidFill>
              </a:rPr>
              <a:t>three block coils</a:t>
            </a:r>
          </a:p>
          <a:p>
            <a:pPr lvl="1" eaLnBrk="1" hangingPunct="1"/>
            <a:r>
              <a:rPr lang="fr-CH" dirty="0" smtClean="0"/>
              <a:t>HD2: Nb</a:t>
            </a:r>
            <a:r>
              <a:rPr lang="fr-CH" baseline="-25000" dirty="0" smtClean="0"/>
              <a:t>3</a:t>
            </a:r>
            <a:r>
              <a:rPr lang="fr-CH" dirty="0" smtClean="0"/>
              <a:t>Sn dipole, 35 mm aperture, 45 mm coil width: coil efficiency </a:t>
            </a:r>
            <a:r>
              <a:rPr lang="fr-CH" dirty="0" smtClean="0">
                <a:solidFill>
                  <a:srgbClr val="CC3300"/>
                </a:solidFill>
              </a:rPr>
              <a:t>is </a:t>
            </a:r>
            <a:r>
              <a:rPr lang="en-GB" dirty="0" smtClean="0">
                <a:solidFill>
                  <a:srgbClr val="CC3300"/>
                </a:solidFill>
              </a:rPr>
              <a:t>5.9</a:t>
            </a:r>
            <a:r>
              <a:rPr lang="en-GB" dirty="0">
                <a:solidFill>
                  <a:srgbClr val="CC3300"/>
                </a:solidFill>
                <a:sym typeface="Symbol"/>
              </a:rPr>
              <a:t></a:t>
            </a:r>
            <a:r>
              <a:rPr lang="en-GB" dirty="0">
                <a:solidFill>
                  <a:srgbClr val="CC3300"/>
                </a:solidFill>
              </a:rPr>
              <a:t>10</a:t>
            </a:r>
            <a:r>
              <a:rPr lang="en-GB" baseline="30000" dirty="0">
                <a:solidFill>
                  <a:srgbClr val="CC3300"/>
                </a:solidFill>
              </a:rPr>
              <a:t>-4</a:t>
            </a:r>
            <a:r>
              <a:rPr lang="en-GB" dirty="0">
                <a:solidFill>
                  <a:srgbClr val="CC3300"/>
                </a:solidFill>
              </a:rPr>
              <a:t> T mm/</a:t>
            </a:r>
            <a:r>
              <a:rPr lang="en-GB" dirty="0" smtClean="0">
                <a:solidFill>
                  <a:srgbClr val="CC3300"/>
                </a:solidFill>
              </a:rPr>
              <a:t>A (10% lower than our 6.6 benchmark)</a:t>
            </a:r>
          </a:p>
          <a:p>
            <a:pPr lvl="1" eaLnBrk="1" hangingPunct="1"/>
            <a:r>
              <a:rPr lang="en-GB" dirty="0" smtClean="0"/>
              <a:t>This magnet had the record of 13.4 T in Nb</a:t>
            </a:r>
            <a:r>
              <a:rPr lang="en-GB" baseline="-25000" dirty="0" smtClean="0"/>
              <a:t>3</a:t>
            </a:r>
            <a:r>
              <a:rPr lang="en-GB" dirty="0" smtClean="0"/>
              <a:t>Sn (at 4.5 K, never tested at 1.9 K)</a:t>
            </a:r>
            <a:endParaRPr lang="fr-CH" dirty="0" smtClean="0"/>
          </a:p>
          <a:p>
            <a:pPr lvl="1" eaLnBrk="1" hangingPunct="1"/>
            <a:endParaRPr lang="fr-CH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17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18" name="Picture 17" descr="HD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56" y="2971801"/>
            <a:ext cx="4356100" cy="3205162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4661516" y="3336963"/>
            <a:ext cx="4482486" cy="304072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85801" y="6202722"/>
            <a:ext cx="3165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HD2 dipole cross-section (G. L: </a:t>
            </a:r>
            <a:r>
              <a:rPr lang="en-US" sz="1200" dirty="0" err="1" smtClean="0"/>
              <a:t>Sabbi</a:t>
            </a:r>
            <a:r>
              <a:rPr lang="en-US" sz="1200" dirty="0" smtClean="0"/>
              <a:t> et al, 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429344" y="6328102"/>
            <a:ext cx="2172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HD2 dipole coil cross-section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5356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SOMETHING ABOUT BLOCK EFFICIENCY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conclude with estimation of three block coils</a:t>
            </a:r>
          </a:p>
          <a:p>
            <a:pPr lvl="1" eaLnBrk="1" hangingPunct="1"/>
            <a:r>
              <a:rPr lang="fr-CH" dirty="0" smtClean="0"/>
              <a:t>Fresca2: Nb</a:t>
            </a:r>
            <a:r>
              <a:rPr lang="fr-CH" baseline="-25000" dirty="0" smtClean="0"/>
              <a:t>3</a:t>
            </a:r>
            <a:r>
              <a:rPr lang="fr-CH" dirty="0" smtClean="0"/>
              <a:t>Sn, 100 mm aperture, 80 mm coil width: coil efficiency </a:t>
            </a:r>
            <a:r>
              <a:rPr lang="fr-CH" dirty="0" smtClean="0">
                <a:solidFill>
                  <a:srgbClr val="CC3300"/>
                </a:solidFill>
              </a:rPr>
              <a:t>is </a:t>
            </a:r>
            <a:r>
              <a:rPr lang="en-GB" dirty="0" smtClean="0">
                <a:solidFill>
                  <a:srgbClr val="CC3300"/>
                </a:solidFill>
              </a:rPr>
              <a:t>6.1</a:t>
            </a:r>
            <a:r>
              <a:rPr lang="en-GB" dirty="0" smtClean="0">
                <a:solidFill>
                  <a:srgbClr val="CC3300"/>
                </a:solidFill>
                <a:sym typeface="Symbol"/>
              </a:rPr>
              <a:t></a:t>
            </a:r>
            <a:r>
              <a:rPr lang="en-GB" dirty="0">
                <a:solidFill>
                  <a:srgbClr val="CC3300"/>
                </a:solidFill>
              </a:rPr>
              <a:t>10</a:t>
            </a:r>
            <a:r>
              <a:rPr lang="en-GB" baseline="30000" dirty="0">
                <a:solidFill>
                  <a:srgbClr val="CC3300"/>
                </a:solidFill>
              </a:rPr>
              <a:t>-4</a:t>
            </a:r>
            <a:r>
              <a:rPr lang="en-GB" dirty="0">
                <a:solidFill>
                  <a:srgbClr val="CC3300"/>
                </a:solidFill>
              </a:rPr>
              <a:t> T mm/</a:t>
            </a:r>
            <a:r>
              <a:rPr lang="en-GB" dirty="0" smtClean="0">
                <a:solidFill>
                  <a:srgbClr val="CC3300"/>
                </a:solidFill>
              </a:rPr>
              <a:t>A (7% lower than </a:t>
            </a:r>
            <a:r>
              <a:rPr lang="en-GB" dirty="0">
                <a:solidFill>
                  <a:srgbClr val="CC3300"/>
                </a:solidFill>
              </a:rPr>
              <a:t>than our 6.6 </a:t>
            </a:r>
            <a:r>
              <a:rPr lang="en-GB" dirty="0" smtClean="0">
                <a:solidFill>
                  <a:srgbClr val="CC3300"/>
                </a:solidFill>
              </a:rPr>
              <a:t>benchmark)</a:t>
            </a:r>
          </a:p>
          <a:p>
            <a:pPr lvl="1" eaLnBrk="1" hangingPunct="1"/>
            <a:r>
              <a:rPr lang="en-GB" dirty="0" smtClean="0"/>
              <a:t>New record for accelerator magnets of 14.5 T</a:t>
            </a:r>
            <a:endParaRPr lang="fr-CH" dirty="0" smtClean="0"/>
          </a:p>
          <a:p>
            <a:pPr lvl="1" eaLnBrk="1" hangingPunct="1"/>
            <a:endParaRPr lang="fr-CH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18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0" name="Picture 19" descr="fresca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" y="2984500"/>
            <a:ext cx="3920490" cy="3283267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4813301" y="3873500"/>
            <a:ext cx="4162742" cy="242379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85801" y="6202722"/>
            <a:ext cx="3239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Fresca2 dipole cross-section (G de </a:t>
            </a:r>
            <a:r>
              <a:rPr lang="en-US" sz="1200" dirty="0" err="1" smtClean="0"/>
              <a:t>Rijk</a:t>
            </a:r>
            <a:r>
              <a:rPr lang="en-US" sz="1200" dirty="0" smtClean="0"/>
              <a:t> et al, 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064530" y="6287573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Fresca2 dipole coil cross-section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156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SOMETHING ABOUT BLOCK EFFICIENCY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We conclude with estimation of three block coils</a:t>
            </a:r>
          </a:p>
          <a:p>
            <a:pPr lvl="1" eaLnBrk="1" hangingPunct="1"/>
            <a:r>
              <a:rPr lang="fr-CH" dirty="0" smtClean="0"/>
              <a:t>RMM: </a:t>
            </a: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Sn, </a:t>
            </a:r>
            <a:r>
              <a:rPr lang="fr-CH" dirty="0" smtClean="0"/>
              <a:t>50 mm aperture, 100 mm coil width: efficiency is </a:t>
            </a:r>
            <a:r>
              <a:rPr lang="en-GB" dirty="0" smtClean="0">
                <a:solidFill>
                  <a:srgbClr val="CC3300"/>
                </a:solidFill>
              </a:rPr>
              <a:t>6.4</a:t>
            </a:r>
            <a:r>
              <a:rPr lang="en-GB" dirty="0" smtClean="0">
                <a:solidFill>
                  <a:srgbClr val="CC3300"/>
                </a:solidFill>
                <a:sym typeface="Symbol"/>
              </a:rPr>
              <a:t></a:t>
            </a:r>
            <a:r>
              <a:rPr lang="en-GB" dirty="0">
                <a:solidFill>
                  <a:srgbClr val="CC3300"/>
                </a:solidFill>
              </a:rPr>
              <a:t>10</a:t>
            </a:r>
            <a:r>
              <a:rPr lang="en-GB" baseline="30000" dirty="0">
                <a:solidFill>
                  <a:srgbClr val="CC3300"/>
                </a:solidFill>
              </a:rPr>
              <a:t>-4</a:t>
            </a:r>
            <a:r>
              <a:rPr lang="en-GB" dirty="0">
                <a:solidFill>
                  <a:srgbClr val="CC3300"/>
                </a:solidFill>
              </a:rPr>
              <a:t> T mm/</a:t>
            </a:r>
            <a:r>
              <a:rPr lang="en-GB" dirty="0" smtClean="0">
                <a:solidFill>
                  <a:srgbClr val="CC3300"/>
                </a:solidFill>
              </a:rPr>
              <a:t>A (3% lower than sector)</a:t>
            </a:r>
          </a:p>
          <a:p>
            <a:pPr lvl="1" eaLnBrk="1" hangingPunct="1"/>
            <a:r>
              <a:rPr lang="en-GB" dirty="0"/>
              <a:t>R</a:t>
            </a:r>
            <a:r>
              <a:rPr lang="en-GB" dirty="0" smtClean="0"/>
              <a:t>ecord of 16.5 T but this magnet </a:t>
            </a:r>
            <a:r>
              <a:rPr lang="fr-CH" dirty="0" smtClean="0"/>
              <a:t>does not include the complexity of the coil heads</a:t>
            </a:r>
          </a:p>
          <a:p>
            <a:pPr lvl="1" eaLnBrk="1" hangingPunct="1"/>
            <a:endParaRPr lang="fr-CH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19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" y="3556000"/>
            <a:ext cx="4456430" cy="2744787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90900"/>
            <a:ext cx="3859530" cy="296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520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CONTENTS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677275" cy="524033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Coil efficiency</a:t>
            </a:r>
          </a:p>
          <a:p>
            <a:pPr lvl="1" eaLnBrk="1" hangingPunct="1"/>
            <a:r>
              <a:rPr lang="en-US" dirty="0" smtClean="0"/>
              <a:t>Optimizing field quality</a:t>
            </a:r>
          </a:p>
          <a:p>
            <a:pPr lvl="1" eaLnBrk="1" hangingPunct="1"/>
            <a:r>
              <a:rPr lang="en-US" dirty="0" smtClean="0"/>
              <a:t>Coil efficiency definition and computation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Sensitivity of short sample field on design parameters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A parade of designs</a:t>
            </a:r>
          </a:p>
          <a:p>
            <a:pPr eaLnBrk="1" hangingPunct="1"/>
            <a:endParaRPr lang="en-US" dirty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00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FINAL RECALL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Recall on how to compute coil efficiency</a:t>
            </a:r>
            <a:endParaRPr lang="en-US" dirty="0" smtClean="0"/>
          </a:p>
          <a:p>
            <a:pPr lvl="1" eaLnBrk="1" hangingPunct="1"/>
            <a:r>
              <a:rPr lang="en-US" dirty="0" smtClean="0"/>
              <a:t>Calculate the area of the </a:t>
            </a:r>
            <a:r>
              <a:rPr lang="en-US" dirty="0" smtClean="0">
                <a:solidFill>
                  <a:srgbClr val="CC3300"/>
                </a:solidFill>
              </a:rPr>
              <a:t>insulated cable </a:t>
            </a:r>
            <a:r>
              <a:rPr lang="en-US" dirty="0" smtClean="0"/>
              <a:t>– multiply by the number of turns - and multiply by four to get the cross-section </a:t>
            </a:r>
            <a:r>
              <a:rPr lang="en-US" i="1" dirty="0" smtClean="0"/>
              <a:t>A</a:t>
            </a:r>
            <a:r>
              <a:rPr lang="en-US" dirty="0" smtClean="0"/>
              <a:t> of the insulated cable (excluding wedges) – use mm</a:t>
            </a:r>
            <a:r>
              <a:rPr lang="en-US" baseline="30000" dirty="0" smtClean="0"/>
              <a:t>2</a:t>
            </a:r>
            <a:endParaRPr lang="en-US" baseline="30000" dirty="0">
              <a:solidFill>
                <a:srgbClr val="CC3300"/>
              </a:solidFill>
            </a:endParaRPr>
          </a:p>
          <a:p>
            <a:pPr lvl="1" eaLnBrk="1" hangingPunct="1"/>
            <a:r>
              <a:rPr lang="en-US" dirty="0" smtClean="0"/>
              <a:t>Compute the equivalent coil width with the equation</a:t>
            </a:r>
          </a:p>
          <a:p>
            <a:pPr lvl="1" eaLnBrk="1" hangingPunct="1"/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	where </a:t>
            </a:r>
            <a:r>
              <a:rPr lang="en-US" i="1" dirty="0" smtClean="0"/>
              <a:t>r</a:t>
            </a:r>
            <a:r>
              <a:rPr lang="en-US" dirty="0" smtClean="0"/>
              <a:t> is a aperture radius (mm)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 smtClean="0"/>
              <a:t>Take a Roxie model, remove the iron, grading, double aperture, place 1 A/mm</a:t>
            </a:r>
            <a:r>
              <a:rPr lang="en-US" baseline="30000" dirty="0" smtClean="0"/>
              <a:t>2</a:t>
            </a:r>
            <a:r>
              <a:rPr lang="en-US" dirty="0" smtClean="0"/>
              <a:t> of current density in the insulated cable – compute numerically the field B</a:t>
            </a:r>
          </a:p>
          <a:p>
            <a:pPr lvl="1" eaLnBrk="1" hangingPunct="1"/>
            <a:r>
              <a:rPr lang="en-US" dirty="0" smtClean="0"/>
              <a:t>The </a:t>
            </a:r>
            <a:r>
              <a:rPr lang="en-US" u="sng" dirty="0" smtClean="0">
                <a:solidFill>
                  <a:srgbClr val="CC3300"/>
                </a:solidFill>
              </a:rPr>
              <a:t>coil efficiency </a:t>
            </a:r>
            <a:r>
              <a:rPr lang="en-US" dirty="0" smtClean="0"/>
              <a:t>is</a:t>
            </a:r>
          </a:p>
          <a:p>
            <a:pPr lvl="2" eaLnBrk="1" hangingPunct="1"/>
            <a:r>
              <a:rPr lang="en-US" dirty="0" smtClean="0"/>
              <a:t>If you get around </a:t>
            </a:r>
            <a:r>
              <a:rPr lang="en-GB" dirty="0" smtClean="0"/>
              <a:t>6.6</a:t>
            </a:r>
            <a:r>
              <a:rPr lang="en-GB" dirty="0" smtClean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en-GB" dirty="0"/>
              <a:t> T mm/</a:t>
            </a:r>
            <a:r>
              <a:rPr lang="en-GB" dirty="0" smtClean="0"/>
              <a:t>A you made a good work</a:t>
            </a:r>
          </a:p>
          <a:p>
            <a:pPr lvl="2" eaLnBrk="1" hangingPunct="1"/>
            <a:r>
              <a:rPr lang="en-US" dirty="0"/>
              <a:t>If you get around </a:t>
            </a:r>
            <a:r>
              <a:rPr lang="en-GB" dirty="0" smtClean="0"/>
              <a:t>6.0</a:t>
            </a:r>
            <a:r>
              <a:rPr lang="en-GB" dirty="0" smtClean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en-GB" dirty="0"/>
              <a:t> T mm/A you </a:t>
            </a:r>
            <a:r>
              <a:rPr lang="en-GB" dirty="0" smtClean="0"/>
              <a:t>could improve or you have a difficult case (very large cable </a:t>
            </a:r>
            <a:r>
              <a:rPr lang="en-GB" dirty="0" err="1" smtClean="0"/>
              <a:t>w.r.t</a:t>
            </a:r>
            <a:r>
              <a:rPr lang="en-GB" dirty="0" smtClean="0"/>
              <a:t> aperture for instance)</a:t>
            </a:r>
            <a:endParaRPr lang="en-GB" dirty="0"/>
          </a:p>
          <a:p>
            <a:pPr lvl="2" eaLnBrk="1" hangingPunct="1"/>
            <a:r>
              <a:rPr lang="en-GB" sz="1800" dirty="0" smtClean="0"/>
              <a:t>If you get </a:t>
            </a:r>
            <a:r>
              <a:rPr lang="en-US" sz="1800" dirty="0" smtClean="0"/>
              <a:t>a very different number you made a wrong calculation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20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701436"/>
              </p:ext>
            </p:extLst>
          </p:nvPr>
        </p:nvGraphicFramePr>
        <p:xfrm>
          <a:off x="5568950" y="3035300"/>
          <a:ext cx="2546350" cy="9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10" name="Equation" r:id="rId3" imgW="1384300" imgH="533400" progId="Equation.3">
                  <p:embed/>
                </p:oleObj>
              </mc:Choice>
              <mc:Fallback>
                <p:oleObj name="Equation" r:id="rId3" imgW="13843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68950" y="3035300"/>
                        <a:ext cx="2546350" cy="981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909753"/>
              </p:ext>
            </p:extLst>
          </p:nvPr>
        </p:nvGraphicFramePr>
        <p:xfrm>
          <a:off x="7627896" y="4807402"/>
          <a:ext cx="1335578" cy="105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11" name="Equation" r:id="rId5" imgW="596900" imgH="469900" progId="Equation.3">
                  <p:embed/>
                </p:oleObj>
              </mc:Choice>
              <mc:Fallback>
                <p:oleObj name="Equation" r:id="rId5" imgW="5969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7896" y="4807402"/>
                        <a:ext cx="1335578" cy="1051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97430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Conclusion on coil </a:t>
            </a:r>
            <a:r>
              <a:rPr lang="en-US" dirty="0"/>
              <a:t>e</a:t>
            </a:r>
            <a:r>
              <a:rPr lang="en-US" dirty="0" smtClean="0"/>
              <a:t>fficiency</a:t>
            </a:r>
          </a:p>
          <a:p>
            <a:pPr lvl="1" eaLnBrk="1" hangingPunct="1"/>
            <a:r>
              <a:rPr lang="en-US" dirty="0" smtClean="0"/>
              <a:t>We find that given the constraints of field quality, </a:t>
            </a:r>
            <a:r>
              <a:rPr lang="en-US" dirty="0" err="1" smtClean="0"/>
              <a:t>windability</a:t>
            </a:r>
            <a:r>
              <a:rPr lang="en-US" dirty="0" smtClean="0"/>
              <a:t>, etc., </a:t>
            </a:r>
            <a:r>
              <a:rPr lang="en-US" dirty="0" smtClean="0">
                <a:solidFill>
                  <a:srgbClr val="CC3300"/>
                </a:solidFill>
              </a:rPr>
              <a:t>in a sector coil and in a block coil the efficiency does not vary by more than ±5% </a:t>
            </a:r>
            <a:r>
              <a:rPr lang="en-US" dirty="0" smtClean="0"/>
              <a:t>- at first order, most of the coil lay-outs have the the same efficiency</a:t>
            </a:r>
          </a:p>
          <a:p>
            <a:pPr lvl="2" eaLnBrk="1" hangingPunct="1"/>
            <a:r>
              <a:rPr lang="en-US" dirty="0" smtClean="0"/>
              <a:t>I do not have results for common coil (to be done)</a:t>
            </a:r>
          </a:p>
          <a:p>
            <a:pPr lvl="2" eaLnBrk="1" hangingPunct="1"/>
            <a:r>
              <a:rPr lang="en-US" dirty="0" smtClean="0"/>
              <a:t>The benchmark value is </a:t>
            </a:r>
            <a:r>
              <a:rPr lang="en-GB" dirty="0"/>
              <a:t>6.6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10</a:t>
            </a:r>
            <a:r>
              <a:rPr lang="en-GB" baseline="30000" dirty="0"/>
              <a:t>-4</a:t>
            </a:r>
            <a:r>
              <a:rPr lang="en-GB" dirty="0"/>
              <a:t> T mm/A </a:t>
            </a:r>
            <a:endParaRPr lang="en-US" dirty="0" smtClean="0"/>
          </a:p>
          <a:p>
            <a:pPr lvl="1" eaLnBrk="1" hangingPunct="1"/>
            <a:r>
              <a:rPr lang="en-US" dirty="0" smtClean="0"/>
              <a:t>However, variation of order of ±5% can be found, and since with cents one can make millions, this should not be neglected when designing new magnets</a:t>
            </a:r>
          </a:p>
          <a:p>
            <a:pPr lvl="1" eaLnBrk="1" hangingPunct="1"/>
            <a:r>
              <a:rPr lang="en-US" dirty="0" smtClean="0"/>
              <a:t>An </a:t>
            </a:r>
            <a:r>
              <a:rPr lang="en-US" dirty="0" smtClean="0">
                <a:solidFill>
                  <a:srgbClr val="CC3300"/>
                </a:solidFill>
              </a:rPr>
              <a:t>exception is the canted </a:t>
            </a:r>
            <a:r>
              <a:rPr lang="en-US" dirty="0" err="1" smtClean="0">
                <a:solidFill>
                  <a:srgbClr val="CC3300"/>
                </a:solidFill>
              </a:rPr>
              <a:t>cos</a:t>
            </a:r>
            <a:r>
              <a:rPr lang="en-US" dirty="0" smtClean="0">
                <a:solidFill>
                  <a:srgbClr val="CC3300"/>
                </a:solidFill>
              </a:rPr>
              <a:t> theta lay-out</a:t>
            </a:r>
            <a:r>
              <a:rPr lang="en-US" dirty="0" smtClean="0"/>
              <a:t>, whose efficiency can be significantly lower (20% to 50%)</a:t>
            </a:r>
          </a:p>
          <a:p>
            <a:pPr lvl="2" eaLnBrk="1" hangingPunct="1"/>
            <a:r>
              <a:rPr lang="en-US" dirty="0" smtClean="0"/>
              <a:t>More detailed analysis on the lectures on magnet design of May</a:t>
            </a:r>
            <a:r>
              <a:rPr lang="en-US" dirty="0"/>
              <a:t>-October </a:t>
            </a:r>
            <a:r>
              <a:rPr lang="en-US" dirty="0" smtClean="0"/>
              <a:t>2020, Unit 4 </a:t>
            </a:r>
            <a:r>
              <a:rPr lang="en-US" dirty="0">
                <a:hlinkClick r:id="rId2"/>
              </a:rPr>
              <a:t>https://indico.cern.ch/event/915752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(see the </a:t>
            </a:r>
            <a:r>
              <a:rPr lang="en-US" dirty="0" err="1" smtClean="0"/>
              <a:t>pdf</a:t>
            </a:r>
            <a:r>
              <a:rPr lang="en-US" dirty="0"/>
              <a:t> notes </a:t>
            </a:r>
            <a:r>
              <a:rPr lang="en-US" sz="1200" dirty="0">
                <a:hlinkClick r:id="rId3"/>
              </a:rPr>
              <a:t>https://indico.cern.ch/event/915752/attachments/2047343/4083420/Chapter4.</a:t>
            </a:r>
            <a:r>
              <a:rPr lang="en-US" sz="1200" dirty="0" smtClean="0">
                <a:hlinkClick r:id="rId3"/>
              </a:rPr>
              <a:t>pdf</a:t>
            </a:r>
            <a:r>
              <a:rPr lang="en-US" sz="1200" dirty="0" smtClean="0"/>
              <a:t> )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 eaLnBrk="1" hangingPunct="1">
              <a:buFontTx/>
              <a:buNone/>
            </a:pPr>
            <a:endParaRPr lang="en-US" b="1" dirty="0" smtClean="0"/>
          </a:p>
          <a:p>
            <a:pPr lvl="2" eaLnBrk="1" hangingPunct="1">
              <a:buFontTx/>
              <a:buNone/>
            </a:pPr>
            <a:endParaRPr lang="en-US" sz="2000" b="1" dirty="0" smtClean="0"/>
          </a:p>
          <a:p>
            <a:pPr lvl="2" eaLnBrk="1" hangingPunct="1">
              <a:buFontTx/>
              <a:buNone/>
            </a:pPr>
            <a:endParaRPr lang="en-US" sz="2000" dirty="0" smtClean="0">
              <a:sym typeface="Symbol" pitchFamily="18" charset="2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21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92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CONTENTS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677275" cy="524033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Coil efficiency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Optimizing field quality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Coil efficiency definition and computation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Sensitivity of short sample field on design parameters</a:t>
            </a:r>
          </a:p>
          <a:p>
            <a:pPr marL="0" indent="0" eaLnBrk="1" hangingPunct="1"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22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28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TO BUILD THE LOADLINE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What we showed is just the first step (coil only)</a:t>
            </a:r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/>
          </a:p>
          <a:p>
            <a:pPr eaLnBrk="1" hangingPunct="1"/>
            <a:r>
              <a:rPr lang="fr-CH" sz="1800" dirty="0" smtClean="0"/>
              <a:t>Then you have the </a:t>
            </a:r>
            <a:r>
              <a:rPr lang="fr-CH" sz="1800" dirty="0" smtClean="0">
                <a:solidFill>
                  <a:srgbClr val="CC3300"/>
                </a:solidFill>
              </a:rPr>
              <a:t>iron contribution</a:t>
            </a:r>
          </a:p>
          <a:p>
            <a:pPr lvl="1" eaLnBrk="1" hangingPunct="1"/>
            <a:r>
              <a:rPr lang="fr-CH" sz="1400" dirty="0" smtClean="0"/>
              <a:t>For instance about 18% in the LHC dipole, </a:t>
            </a:r>
            <a:r>
              <a:rPr lang="fr-CH" sz="1400" dirty="0" smtClean="0">
                <a:latin typeface="Symbol" charset="2"/>
                <a:cs typeface="Symbol" charset="2"/>
              </a:rPr>
              <a:t>D</a:t>
            </a:r>
            <a:r>
              <a:rPr lang="fr-CH" sz="1400" baseline="-25000" dirty="0" smtClean="0"/>
              <a:t>I</a:t>
            </a:r>
            <a:r>
              <a:rPr lang="fr-CH" sz="1400" dirty="0" smtClean="0"/>
              <a:t>=1.18</a:t>
            </a:r>
            <a:endParaRPr lang="fr-CH" sz="1400" dirty="0"/>
          </a:p>
          <a:p>
            <a:pPr eaLnBrk="1" hangingPunct="1"/>
            <a:r>
              <a:rPr lang="fr-CH" sz="1800" dirty="0" smtClean="0"/>
              <a:t>And if you have a two-in-one, the </a:t>
            </a:r>
            <a:r>
              <a:rPr lang="fr-CH" sz="1800" dirty="0" smtClean="0">
                <a:solidFill>
                  <a:srgbClr val="CC3300"/>
                </a:solidFill>
              </a:rPr>
              <a:t>contribution of the other aperture</a:t>
            </a:r>
          </a:p>
          <a:p>
            <a:pPr lvl="1" eaLnBrk="1" hangingPunct="1"/>
            <a:r>
              <a:rPr lang="fr-CH" sz="1400" dirty="0" smtClean="0"/>
              <a:t>Positive for fields in opposite direction (as in the LHC main dipoles), negative for fields in same direction (as in HL-LHC recombination dipole D2)</a:t>
            </a:r>
          </a:p>
          <a:p>
            <a:pPr lvl="1" eaLnBrk="1" hangingPunct="1"/>
            <a:endParaRPr lang="fr-CH" sz="1400" dirty="0"/>
          </a:p>
          <a:p>
            <a:pPr lvl="1" eaLnBrk="1" hangingPunct="1"/>
            <a:endParaRPr lang="fr-CH" sz="1400" dirty="0"/>
          </a:p>
          <a:p>
            <a:pPr eaLnBrk="1" hangingPunct="1"/>
            <a:r>
              <a:rPr lang="fr-CH" sz="1800" dirty="0" smtClean="0"/>
              <a:t>And finally, only a </a:t>
            </a:r>
            <a:r>
              <a:rPr lang="fr-CH" sz="1800" dirty="0" smtClean="0">
                <a:solidFill>
                  <a:srgbClr val="CC3300"/>
                </a:solidFill>
              </a:rPr>
              <a:t>fraction </a:t>
            </a:r>
            <a:r>
              <a:rPr lang="fr-CH" sz="1800" dirty="0" smtClean="0">
                <a:solidFill>
                  <a:srgbClr val="CC3300"/>
                </a:solidFill>
                <a:latin typeface="Symbol" charset="2"/>
                <a:cs typeface="Symbol" charset="2"/>
              </a:rPr>
              <a:t>k</a:t>
            </a:r>
            <a:r>
              <a:rPr lang="fr-CH" sz="1800" dirty="0" smtClean="0">
                <a:solidFill>
                  <a:srgbClr val="CC3300"/>
                </a:solidFill>
              </a:rPr>
              <a:t> of insulated cable contains superconductor</a:t>
            </a:r>
          </a:p>
          <a:p>
            <a:pPr eaLnBrk="1" hangingPunct="1"/>
            <a:endParaRPr lang="fr-CH" sz="1800" dirty="0">
              <a:solidFill>
                <a:srgbClr val="CC3300"/>
              </a:solidFill>
            </a:endParaRPr>
          </a:p>
          <a:p>
            <a:pPr eaLnBrk="1" hangingPunct="1"/>
            <a:endParaRPr lang="fr-CH" sz="1800" dirty="0" smtClean="0">
              <a:solidFill>
                <a:srgbClr val="CC3300"/>
              </a:solidFill>
            </a:endParaRPr>
          </a:p>
          <a:p>
            <a:pPr eaLnBrk="1" hangingPunct="1"/>
            <a:endParaRPr lang="fr-CH" sz="1800" dirty="0" smtClean="0"/>
          </a:p>
          <a:p>
            <a:pPr eaLnBrk="1" hangingPunct="1"/>
            <a:r>
              <a:rPr lang="fr-CH" sz="1800" dirty="0" smtClean="0"/>
              <a:t>Where filling factor depends on Cu ratio </a:t>
            </a:r>
            <a:r>
              <a:rPr lang="fr-CH" sz="1800" dirty="0" smtClean="0">
                <a:latin typeface="Symbol" charset="2"/>
                <a:cs typeface="Symbol" charset="2"/>
              </a:rPr>
              <a:t>n </a:t>
            </a:r>
            <a:r>
              <a:rPr lang="fr-CH" sz="1800" dirty="0" smtClean="0">
                <a:latin typeface="Times"/>
                <a:cs typeface="Times"/>
              </a:rPr>
              <a:t>and typically ranges between 1/4 and 1/3</a:t>
            </a:r>
            <a:endParaRPr lang="en-US" sz="1800" dirty="0" smtClean="0">
              <a:latin typeface="Times"/>
              <a:cs typeface="Times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23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732371"/>
              </p:ext>
            </p:extLst>
          </p:nvPr>
        </p:nvGraphicFramePr>
        <p:xfrm>
          <a:off x="6690616" y="1198881"/>
          <a:ext cx="170973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09" name="Equation" r:id="rId3" imgW="673100" imgH="266700" progId="Equation.3">
                  <p:embed/>
                </p:oleObj>
              </mc:Choice>
              <mc:Fallback>
                <p:oleObj name="Equation" r:id="rId3" imgW="6731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90616" y="1198881"/>
                        <a:ext cx="1709737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61969"/>
              </p:ext>
            </p:extLst>
          </p:nvPr>
        </p:nvGraphicFramePr>
        <p:xfrm>
          <a:off x="4827023" y="1937545"/>
          <a:ext cx="206533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10" name="Equation" r:id="rId5" imgW="812800" imgH="266700" progId="Equation.3">
                  <p:embed/>
                </p:oleObj>
              </mc:Choice>
              <mc:Fallback>
                <p:oleObj name="Equation" r:id="rId5" imgW="8128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27023" y="1937545"/>
                        <a:ext cx="2065337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165849"/>
              </p:ext>
            </p:extLst>
          </p:nvPr>
        </p:nvGraphicFramePr>
        <p:xfrm>
          <a:off x="5566728" y="3557727"/>
          <a:ext cx="242093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11" name="Equation" r:id="rId7" imgW="952500" imgH="266700" progId="Equation.3">
                  <p:embed/>
                </p:oleObj>
              </mc:Choice>
              <mc:Fallback>
                <p:oleObj name="Equation" r:id="rId7" imgW="9525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66728" y="3557727"/>
                        <a:ext cx="2420937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2819956"/>
              </p:ext>
            </p:extLst>
          </p:nvPr>
        </p:nvGraphicFramePr>
        <p:xfrm>
          <a:off x="3449213" y="4611847"/>
          <a:ext cx="284003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12" name="Equation" r:id="rId9" imgW="1117600" imgH="266700" progId="Equation.3">
                  <p:embed/>
                </p:oleObj>
              </mc:Choice>
              <mc:Fallback>
                <p:oleObj name="Equation" r:id="rId9" imgW="11176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49213" y="4611847"/>
                        <a:ext cx="2840037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023986"/>
              </p:ext>
            </p:extLst>
          </p:nvPr>
        </p:nvGraphicFramePr>
        <p:xfrm>
          <a:off x="3128892" y="5714460"/>
          <a:ext cx="1749454" cy="681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13" name="Equation" r:id="rId11" imgW="1041400" imgH="406400" progId="Equation.3">
                  <p:embed/>
                </p:oleObj>
              </mc:Choice>
              <mc:Fallback>
                <p:oleObj name="Equation" r:id="rId11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28892" y="5714460"/>
                        <a:ext cx="1749454" cy="681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994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TO BUILD THE LOADLINE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The critical surface can be linearized as</a:t>
            </a:r>
          </a:p>
          <a:p>
            <a:pPr marL="0" indent="0" eaLnBrk="1" hangingPunct="1">
              <a:buNone/>
            </a:pPr>
            <a:endParaRPr lang="fr-CH" sz="2000" dirty="0"/>
          </a:p>
          <a:p>
            <a:pPr eaLnBrk="1" hangingPunct="1"/>
            <a:r>
              <a:rPr lang="fr-CH" sz="2000" dirty="0" smtClean="0"/>
              <a:t>And one can solve to find the short sample field </a:t>
            </a:r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24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654166"/>
              </p:ext>
            </p:extLst>
          </p:nvPr>
        </p:nvGraphicFramePr>
        <p:xfrm>
          <a:off x="6290899" y="1190625"/>
          <a:ext cx="2644775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75" name="Equation" r:id="rId3" imgW="1041400" imgH="241300" progId="Equation.3">
                  <p:embed/>
                </p:oleObj>
              </mc:Choice>
              <mc:Fallback>
                <p:oleObj name="Equation" r:id="rId3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90899" y="1190625"/>
                        <a:ext cx="2644775" cy="61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710286"/>
              </p:ext>
            </p:extLst>
          </p:nvPr>
        </p:nvGraphicFramePr>
        <p:xfrm>
          <a:off x="5167153" y="2306182"/>
          <a:ext cx="37750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76" name="Equation" r:id="rId5" imgW="1485900" imgH="508000" progId="Equation.3">
                  <p:embed/>
                </p:oleObj>
              </mc:Choice>
              <mc:Fallback>
                <p:oleObj name="Equation" r:id="rId5" imgW="14859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67153" y="2306182"/>
                        <a:ext cx="3775075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878088" y="3135827"/>
            <a:ext cx="7004931" cy="3614121"/>
            <a:chOff x="878088" y="3135827"/>
            <a:chExt cx="7004931" cy="3614121"/>
          </a:xfrm>
        </p:grpSpPr>
        <p:cxnSp>
          <p:nvCxnSpPr>
            <p:cNvPr id="43" name="Straight Connector 42"/>
            <p:cNvCxnSpPr/>
            <p:nvPr/>
          </p:nvCxnSpPr>
          <p:spPr bwMode="auto">
            <a:xfrm flipV="1">
              <a:off x="1619841" y="5024593"/>
              <a:ext cx="3405039" cy="119522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1" name="Group 40"/>
            <p:cNvGrpSpPr/>
            <p:nvPr/>
          </p:nvGrpSpPr>
          <p:grpSpPr>
            <a:xfrm>
              <a:off x="878088" y="3135827"/>
              <a:ext cx="7004931" cy="3614121"/>
              <a:chOff x="878088" y="3135827"/>
              <a:chExt cx="7004931" cy="3614121"/>
            </a:xfrm>
          </p:grpSpPr>
          <p:cxnSp>
            <p:nvCxnSpPr>
              <p:cNvPr id="28" name="Straight Connector 27"/>
              <p:cNvCxnSpPr/>
              <p:nvPr/>
            </p:nvCxnSpPr>
            <p:spPr bwMode="auto">
              <a:xfrm flipV="1">
                <a:off x="1568006" y="5001772"/>
                <a:ext cx="3498855" cy="388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40" name="Group 39"/>
              <p:cNvGrpSpPr/>
              <p:nvPr/>
            </p:nvGrpSpPr>
            <p:grpSpPr>
              <a:xfrm>
                <a:off x="878088" y="3135827"/>
                <a:ext cx="7004931" cy="3614121"/>
                <a:chOff x="878088" y="3135827"/>
                <a:chExt cx="7004931" cy="3614121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878088" y="4843180"/>
                  <a:ext cx="6904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 smtClean="0"/>
                    <a:t>j</a:t>
                  </a:r>
                  <a:r>
                    <a:rPr lang="en-US" baseline="-25000" dirty="0" err="1" smtClean="0"/>
                    <a:t>sc,ss</a:t>
                  </a:r>
                  <a:endParaRPr lang="en-US" baseline="-25000" dirty="0"/>
                </a:p>
              </p:txBody>
            </p:sp>
            <p:grpSp>
              <p:nvGrpSpPr>
                <p:cNvPr id="38" name="Group 37"/>
                <p:cNvGrpSpPr/>
                <p:nvPr/>
              </p:nvGrpSpPr>
              <p:grpSpPr>
                <a:xfrm>
                  <a:off x="1114449" y="3135827"/>
                  <a:ext cx="6768570" cy="3614121"/>
                  <a:chOff x="1140367" y="3135827"/>
                  <a:chExt cx="6768570" cy="3614121"/>
                </a:xfrm>
              </p:grpSpPr>
              <p:sp>
                <p:nvSpPr>
                  <p:cNvPr id="45" name="TextBox 44"/>
                  <p:cNvSpPr txBox="1"/>
                  <p:nvPr/>
                </p:nvSpPr>
                <p:spPr>
                  <a:xfrm rot="20409192">
                    <a:off x="2467917" y="5361500"/>
                    <a:ext cx="268500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i="1" dirty="0" err="1" smtClean="0"/>
                      <a:t>j</a:t>
                    </a:r>
                    <a:r>
                      <a:rPr lang="en-US" i="1" baseline="-25000" dirty="0" err="1" smtClean="0"/>
                      <a:t>sc</a:t>
                    </a:r>
                    <a:r>
                      <a:rPr lang="en-US" dirty="0" smtClean="0"/>
                      <a:t>=</a:t>
                    </a:r>
                    <a:r>
                      <a:rPr lang="en-US" i="1" dirty="0" smtClean="0"/>
                      <a:t>B</a:t>
                    </a:r>
                    <a:r>
                      <a:rPr lang="en-US" dirty="0" smtClean="0"/>
                      <a:t>/(</a:t>
                    </a:r>
                    <a:r>
                      <a:rPr lang="en-US" i="1" dirty="0" err="1" smtClean="0">
                        <a:latin typeface="Symbol" charset="2"/>
                        <a:cs typeface="Symbol" charset="2"/>
                      </a:rPr>
                      <a:t>lg</a:t>
                    </a:r>
                    <a:r>
                      <a:rPr lang="en-US" i="1" baseline="-25000" dirty="0" err="1" smtClean="0"/>
                      <a:t>c</a:t>
                    </a:r>
                    <a:r>
                      <a:rPr lang="en-US" i="1" dirty="0" err="1" smtClean="0">
                        <a:latin typeface="Symbol" charset="2"/>
                        <a:cs typeface="Symbol" charset="2"/>
                      </a:rPr>
                      <a:t>D</a:t>
                    </a:r>
                    <a:r>
                      <a:rPr lang="en-US" i="1" baseline="-25000" dirty="0" err="1" smtClean="0"/>
                      <a:t>l</a:t>
                    </a:r>
                    <a:r>
                      <a:rPr lang="en-US" i="1" dirty="0" err="1" smtClean="0">
                        <a:latin typeface="Symbol" charset="2"/>
                        <a:cs typeface="Symbol" charset="2"/>
                      </a:rPr>
                      <a:t>D</a:t>
                    </a:r>
                    <a:r>
                      <a:rPr lang="en-US" i="1" baseline="-25000" dirty="0" err="1" smtClean="0"/>
                      <a:t>t</a:t>
                    </a:r>
                    <a:r>
                      <a:rPr lang="en-US" i="1" dirty="0" err="1" smtClean="0"/>
                      <a:t>w</a:t>
                    </a:r>
                    <a:r>
                      <a:rPr lang="en-US" i="1" baseline="-25000" dirty="0" err="1" smtClean="0"/>
                      <a:t>eq</a:t>
                    </a:r>
                    <a:r>
                      <a:rPr lang="en-US" i="1" dirty="0" err="1" smtClean="0">
                        <a:latin typeface="Symbol" charset="2"/>
                        <a:cs typeface="Symbol" charset="2"/>
                      </a:rPr>
                      <a:t>k</a:t>
                    </a:r>
                    <a:r>
                      <a:rPr lang="en-US" dirty="0" smtClean="0"/>
                      <a:t>)</a:t>
                    </a:r>
                    <a:endParaRPr lang="en-US" dirty="0"/>
                  </a:p>
                </p:txBody>
              </p:sp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1140367" y="3135827"/>
                    <a:ext cx="6768570" cy="3614121"/>
                    <a:chOff x="1140367" y="3135827"/>
                    <a:chExt cx="6768570" cy="3614121"/>
                  </a:xfrm>
                </p:grpSpPr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1140367" y="3135827"/>
                      <a:ext cx="6768570" cy="3607353"/>
                      <a:chOff x="1140367" y="3135827"/>
                      <a:chExt cx="6768570" cy="3607353"/>
                    </a:xfrm>
                  </p:grpSpPr>
                  <p:grpSp>
                    <p:nvGrpSpPr>
                      <p:cNvPr id="17" name="Group 16"/>
                      <p:cNvGrpSpPr/>
                      <p:nvPr/>
                    </p:nvGrpSpPr>
                    <p:grpSpPr>
                      <a:xfrm>
                        <a:off x="1140367" y="3135827"/>
                        <a:ext cx="6673744" cy="3135828"/>
                        <a:chOff x="1140367" y="3135827"/>
                        <a:chExt cx="6673744" cy="3135828"/>
                      </a:xfrm>
                    </p:grpSpPr>
                    <p:cxnSp>
                      <p:nvCxnSpPr>
                        <p:cNvPr id="3" name="Straight Arrow Connector 2"/>
                        <p:cNvCxnSpPr/>
                        <p:nvPr/>
                      </p:nvCxnSpPr>
                      <p:spPr bwMode="auto">
                        <a:xfrm flipV="1">
                          <a:off x="1580964" y="3135827"/>
                          <a:ext cx="0" cy="3135828"/>
                        </a:xfrm>
                        <a:prstGeom prst="straightConnector1">
                          <a:avLst/>
                        </a:prstGeom>
                        <a:solidFill>
                          <a:schemeClr val="accent1"/>
                        </a:solidFill>
                        <a:ln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arrow"/>
                        </a:ln>
                        <a:effectLst/>
                      </p:spPr>
                    </p:cxnSp>
                    <p:cxnSp>
                      <p:nvCxnSpPr>
                        <p:cNvPr id="22" name="Straight Arrow Connector 21"/>
                        <p:cNvCxnSpPr/>
                        <p:nvPr/>
                      </p:nvCxnSpPr>
                      <p:spPr bwMode="auto">
                        <a:xfrm flipV="1">
                          <a:off x="1568005" y="6258694"/>
                          <a:ext cx="6246106" cy="2"/>
                        </a:xfrm>
                        <a:prstGeom prst="straightConnector1">
                          <a:avLst/>
                        </a:prstGeom>
                        <a:solidFill>
                          <a:schemeClr val="accent1"/>
                        </a:solidFill>
                        <a:ln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arrow"/>
                        </a:ln>
                        <a:effectLst/>
                      </p:spPr>
                    </p:cxnSp>
                    <p:cxnSp>
                      <p:nvCxnSpPr>
                        <p:cNvPr id="11" name="Straight Connector 10"/>
                        <p:cNvCxnSpPr/>
                        <p:nvPr/>
                      </p:nvCxnSpPr>
                      <p:spPr bwMode="auto">
                        <a:xfrm>
                          <a:off x="3719154" y="3680060"/>
                          <a:ext cx="2488075" cy="2487929"/>
                        </a:xfrm>
                        <a:prstGeom prst="line">
                          <a:avLst/>
                        </a:prstGeom>
                        <a:solidFill>
                          <a:schemeClr val="accent1"/>
                        </a:solidFill>
                        <a:ln w="19050" cap="flat" cmpd="sng" algn="ctr">
                          <a:solidFill>
                            <a:schemeClr val="tx1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</p:cxnSp>
                    <p:cxnSp>
                      <p:nvCxnSpPr>
                        <p:cNvPr id="14" name="Straight Connector 13"/>
                        <p:cNvCxnSpPr/>
                        <p:nvPr/>
                      </p:nvCxnSpPr>
                      <p:spPr bwMode="auto">
                        <a:xfrm flipV="1">
                          <a:off x="1606881" y="5027688"/>
                          <a:ext cx="2980507" cy="1192134"/>
                        </a:xfrm>
                        <a:prstGeom prst="line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</p:cxnSp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1140367" y="3304279"/>
                          <a:ext cx="44750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dirty="0" err="1" smtClean="0"/>
                            <a:t>j</a:t>
                          </a:r>
                          <a:r>
                            <a:rPr lang="en-US" baseline="-25000" dirty="0" err="1" smtClean="0"/>
                            <a:t>sc</a:t>
                          </a:r>
                          <a:endParaRPr lang="en-US" baseline="-25000" dirty="0"/>
                        </a:p>
                      </p:txBody>
                    </p:sp>
                  </p:grpSp>
                  <p:sp>
                    <p:nvSpPr>
                      <p:cNvPr id="33" name="TextBox 32"/>
                      <p:cNvSpPr txBox="1"/>
                      <p:nvPr/>
                    </p:nvSpPr>
                    <p:spPr>
                      <a:xfrm>
                        <a:off x="7474079" y="6281515"/>
                        <a:ext cx="434858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B</a:t>
                        </a:r>
                        <a:endParaRPr lang="en-US" i="1" dirty="0"/>
                      </a:p>
                    </p:txBody>
                  </p:sp>
                  <p:sp>
                    <p:nvSpPr>
                      <p:cNvPr id="18" name="TextBox 17"/>
                      <p:cNvSpPr txBox="1"/>
                      <p:nvPr/>
                    </p:nvSpPr>
                    <p:spPr>
                      <a:xfrm rot="20263602">
                        <a:off x="1749428" y="5118395"/>
                        <a:ext cx="257314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err="1" smtClean="0"/>
                          <a:t>j</a:t>
                        </a:r>
                        <a:r>
                          <a:rPr lang="en-US" i="1" baseline="-25000" dirty="0" err="1" smtClean="0"/>
                          <a:t>sc</a:t>
                        </a:r>
                        <a:r>
                          <a:rPr lang="en-US" dirty="0" smtClean="0"/>
                          <a:t>=</a:t>
                        </a:r>
                        <a:r>
                          <a:rPr lang="en-US" i="1" dirty="0" smtClean="0"/>
                          <a:t>B</a:t>
                        </a:r>
                        <a:r>
                          <a:rPr lang="en-US" dirty="0" smtClean="0"/>
                          <a:t>/(</a:t>
                        </a:r>
                        <a:r>
                          <a:rPr lang="en-US" i="1" dirty="0" err="1" smtClean="0">
                            <a:latin typeface="Symbol" charset="2"/>
                            <a:cs typeface="Symbol" charset="2"/>
                          </a:rPr>
                          <a:t>g</a:t>
                        </a:r>
                        <a:r>
                          <a:rPr lang="en-US" i="1" baseline="-25000" dirty="0" err="1" smtClean="0"/>
                          <a:t>c</a:t>
                        </a:r>
                        <a:r>
                          <a:rPr lang="en-US" i="1" dirty="0" err="1" smtClean="0">
                            <a:latin typeface="Symbol" charset="2"/>
                            <a:cs typeface="Symbol" charset="2"/>
                          </a:rPr>
                          <a:t>D</a:t>
                        </a:r>
                        <a:r>
                          <a:rPr lang="en-US" i="1" baseline="-25000" dirty="0" err="1" smtClean="0"/>
                          <a:t>l</a:t>
                        </a:r>
                        <a:r>
                          <a:rPr lang="en-US" i="1" dirty="0" err="1" smtClean="0">
                            <a:latin typeface="Symbol" charset="2"/>
                            <a:cs typeface="Symbol" charset="2"/>
                          </a:rPr>
                          <a:t>D</a:t>
                        </a:r>
                        <a:r>
                          <a:rPr lang="en-US" i="1" baseline="-25000" dirty="0" err="1" smtClean="0"/>
                          <a:t>t</a:t>
                        </a:r>
                        <a:r>
                          <a:rPr lang="en-US" i="1" dirty="0" err="1" smtClean="0"/>
                          <a:t>w</a:t>
                        </a:r>
                        <a:r>
                          <a:rPr lang="en-US" i="1" baseline="-25000" dirty="0" err="1" smtClean="0"/>
                          <a:t>eq</a:t>
                        </a:r>
                        <a:r>
                          <a:rPr lang="en-US" i="1" dirty="0" err="1" smtClean="0">
                            <a:latin typeface="Symbol" charset="2"/>
                            <a:cs typeface="Symbol" charset="2"/>
                          </a:rPr>
                          <a:t>k</a:t>
                        </a:r>
                        <a:r>
                          <a:rPr lang="en-US" dirty="0" smtClean="0"/>
                          <a:t>)</a:t>
                        </a:r>
                        <a:endParaRPr lang="en-US" dirty="0"/>
                      </a:p>
                    </p:txBody>
                  </p: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 rot="2764348">
                        <a:off x="3730295" y="3689923"/>
                        <a:ext cx="143019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err="1" smtClean="0"/>
                          <a:t>j</a:t>
                        </a:r>
                        <a:r>
                          <a:rPr lang="en-US" i="1" baseline="-25000" dirty="0" err="1" smtClean="0"/>
                          <a:t>sc</a:t>
                        </a:r>
                        <a:r>
                          <a:rPr lang="en-US" dirty="0" smtClean="0"/>
                          <a:t>=</a:t>
                        </a:r>
                        <a:r>
                          <a:rPr lang="en-US" i="1" dirty="0" smtClean="0"/>
                          <a:t>s</a:t>
                        </a:r>
                        <a:r>
                          <a:rPr lang="en-US" dirty="0" smtClean="0"/>
                          <a:t>(</a:t>
                        </a:r>
                        <a:r>
                          <a:rPr lang="en-US" i="1" dirty="0" smtClean="0"/>
                          <a:t>b</a:t>
                        </a:r>
                        <a:r>
                          <a:rPr lang="en-US" dirty="0" smtClean="0"/>
                          <a:t>-</a:t>
                        </a:r>
                        <a:r>
                          <a:rPr lang="en-US" i="1" dirty="0" smtClean="0"/>
                          <a:t>B</a:t>
                        </a:r>
                        <a:r>
                          <a:rPr lang="en-US" dirty="0" smtClean="0"/>
                          <a:t>)</a:t>
                        </a:r>
                        <a:endParaRPr lang="en-US" dirty="0"/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6084391" y="6252503"/>
                        <a:ext cx="389323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b</a:t>
                        </a:r>
                        <a:endParaRPr lang="en-US" i="1" dirty="0"/>
                      </a:p>
                    </p:txBody>
                  </p:sp>
                </p:grpSp>
                <p:sp>
                  <p:nvSpPr>
                    <p:cNvPr id="73" name="TextBox 72"/>
                    <p:cNvSpPr txBox="1"/>
                    <p:nvPr/>
                  </p:nvSpPr>
                  <p:spPr>
                    <a:xfrm>
                      <a:off x="4840353" y="6278420"/>
                      <a:ext cx="73343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i="1" dirty="0" err="1" smtClean="0"/>
                        <a:t>B</a:t>
                      </a:r>
                      <a:r>
                        <a:rPr lang="en-US" i="1" baseline="-25000" dirty="0" err="1" smtClean="0"/>
                        <a:t>p,ss</a:t>
                      </a:r>
                      <a:endParaRPr lang="en-US" i="1" baseline="-25000" dirty="0"/>
                    </a:p>
                  </p:txBody>
                </p:sp>
                <p:sp>
                  <p:nvSpPr>
                    <p:cNvPr id="74" name="TextBox 73"/>
                    <p:cNvSpPr txBox="1"/>
                    <p:nvPr/>
                  </p:nvSpPr>
                  <p:spPr>
                    <a:xfrm>
                      <a:off x="4318900" y="6288283"/>
                      <a:ext cx="579546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i="1" dirty="0" err="1" smtClean="0"/>
                        <a:t>B</a:t>
                      </a:r>
                      <a:r>
                        <a:rPr lang="en-US" i="1" baseline="-25000" dirty="0" err="1" smtClean="0"/>
                        <a:t>ss</a:t>
                      </a:r>
                      <a:endParaRPr lang="en-US" i="1" baseline="-25000" dirty="0"/>
                    </a:p>
                  </p:txBody>
                </p:sp>
                <p:cxnSp>
                  <p:nvCxnSpPr>
                    <p:cNvPr id="75" name="Straight Connector 74"/>
                    <p:cNvCxnSpPr/>
                    <p:nvPr/>
                  </p:nvCxnSpPr>
                  <p:spPr bwMode="auto">
                    <a:xfrm flipH="1">
                      <a:off x="5040944" y="5024592"/>
                      <a:ext cx="8099" cy="1195229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78" name="Straight Connector 77"/>
                    <p:cNvCxnSpPr/>
                    <p:nvPr/>
                  </p:nvCxnSpPr>
                  <p:spPr bwMode="auto">
                    <a:xfrm>
                      <a:off x="4574430" y="5014730"/>
                      <a:ext cx="9854" cy="12667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</p:grpSp>
            </p:grpSp>
          </p:grpSp>
        </p:grpSp>
      </p:grpSp>
      <p:sp>
        <p:nvSpPr>
          <p:cNvPr id="44" name="Isosceles Triangle 43"/>
          <p:cNvSpPr/>
          <p:nvPr/>
        </p:nvSpPr>
        <p:spPr bwMode="auto">
          <a:xfrm>
            <a:off x="4483719" y="4949940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26366" y="4394149"/>
            <a:ext cx="4017634" cy="646331"/>
            <a:chOff x="5126366" y="4394149"/>
            <a:chExt cx="4017634" cy="646331"/>
          </a:xfrm>
        </p:grpSpPr>
        <p:sp>
          <p:nvSpPr>
            <p:cNvPr id="46" name="TextBox 45"/>
            <p:cNvSpPr txBox="1"/>
            <p:nvPr/>
          </p:nvSpPr>
          <p:spPr>
            <a:xfrm>
              <a:off x="5126366" y="4394149"/>
              <a:ext cx="40176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Note: the    indicates the short sample </a:t>
              </a:r>
            </a:p>
            <a:p>
              <a:pPr algn="ctr"/>
              <a:r>
                <a:rPr lang="en-US" sz="1800" dirty="0" smtClean="0"/>
                <a:t>bore field, not the operational field </a:t>
              </a:r>
              <a:endParaRPr lang="en-US" sz="1800" dirty="0"/>
            </a:p>
          </p:txBody>
        </p:sp>
        <p:sp>
          <p:nvSpPr>
            <p:cNvPr id="47" name="Isosceles Triangle 46"/>
            <p:cNvSpPr/>
            <p:nvPr/>
          </p:nvSpPr>
          <p:spPr bwMode="auto">
            <a:xfrm>
              <a:off x="6203511" y="4561940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209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 X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dirty="0" smtClean="0"/>
              <a:t>Typical questions</a:t>
            </a:r>
            <a:r>
              <a:rPr lang="fr-CH" dirty="0"/>
              <a:t> </a:t>
            </a:r>
            <a:r>
              <a:rPr lang="fr-CH" dirty="0" smtClean="0"/>
              <a:t>of a sensitivity analysis</a:t>
            </a:r>
            <a:endParaRPr lang="fr-CH" dirty="0"/>
          </a:p>
          <a:p>
            <a:pPr lvl="1" eaLnBrk="1" hangingPunct="1"/>
            <a:r>
              <a:rPr lang="fr-CH" sz="1800" dirty="0"/>
              <a:t>I</a:t>
            </a:r>
            <a:r>
              <a:rPr lang="fr-CH" sz="1800" dirty="0" smtClean="0"/>
              <a:t>f </a:t>
            </a:r>
            <a:r>
              <a:rPr lang="fr-CH" sz="1800" dirty="0"/>
              <a:t>we increase </a:t>
            </a:r>
            <a:r>
              <a:rPr lang="fr-CH" sz="1800" dirty="0" smtClean="0"/>
              <a:t>20</a:t>
            </a:r>
            <a:r>
              <a:rPr lang="fr-CH" sz="1800" dirty="0"/>
              <a:t>% the </a:t>
            </a:r>
            <a:r>
              <a:rPr lang="fr-CH" sz="1800" dirty="0" smtClean="0"/>
              <a:t>cable </a:t>
            </a:r>
            <a:r>
              <a:rPr lang="fr-CH" sz="1800" dirty="0"/>
              <a:t>width, how much we gain in short sample ?</a:t>
            </a:r>
          </a:p>
          <a:p>
            <a:pPr lvl="1" eaLnBrk="1" hangingPunct="1"/>
            <a:r>
              <a:rPr lang="fr-CH" sz="1800" dirty="0"/>
              <a:t>If we decrease the </a:t>
            </a:r>
            <a:r>
              <a:rPr lang="fr-CH" sz="1800" dirty="0" smtClean="0"/>
              <a:t>critical </a:t>
            </a:r>
            <a:r>
              <a:rPr lang="fr-CH" sz="1800" dirty="0"/>
              <a:t>current of </a:t>
            </a:r>
            <a:r>
              <a:rPr lang="fr-CH" sz="1800" dirty="0" smtClean="0"/>
              <a:t>10%</a:t>
            </a:r>
            <a:r>
              <a:rPr lang="fr-CH" sz="1800" dirty="0"/>
              <a:t>, how much we lose in short sample ?</a:t>
            </a:r>
          </a:p>
          <a:p>
            <a:pPr lvl="1" eaLnBrk="1" hangingPunct="1"/>
            <a:r>
              <a:rPr lang="fr-CH" sz="1800" dirty="0"/>
              <a:t>Etc etc </a:t>
            </a:r>
          </a:p>
          <a:p>
            <a:pPr eaLnBrk="1" hangingPunct="1"/>
            <a:endParaRPr lang="fr-CH" dirty="0" smtClean="0"/>
          </a:p>
          <a:p>
            <a:pPr eaLnBrk="1" hangingPunct="1"/>
            <a:endParaRPr lang="fr-CH" dirty="0"/>
          </a:p>
          <a:p>
            <a:pPr eaLnBrk="1" hangingPunct="1"/>
            <a:r>
              <a:rPr lang="fr-CH" dirty="0" smtClean="0"/>
              <a:t>An answer based on </a:t>
            </a:r>
            <a:r>
              <a:rPr lang="fr-CH" dirty="0" smtClean="0">
                <a:solidFill>
                  <a:srgbClr val="CC3300"/>
                </a:solidFill>
              </a:rPr>
              <a:t>critical surface linearization</a:t>
            </a:r>
            <a:r>
              <a:rPr lang="fr-CH" dirty="0" smtClean="0"/>
              <a:t>:</a:t>
            </a:r>
          </a:p>
          <a:p>
            <a:pPr eaLnBrk="1" hangingPunct="1"/>
            <a:r>
              <a:rPr lang="fr-CH" dirty="0" smtClean="0"/>
              <a:t>Let us define the factor X as</a:t>
            </a:r>
          </a:p>
          <a:p>
            <a:pPr eaLnBrk="1" hangingPunct="1"/>
            <a:endParaRPr lang="fr-CH" sz="2000" dirty="0"/>
          </a:p>
          <a:p>
            <a:pPr eaLnBrk="1" hangingPunct="1"/>
            <a:endParaRPr lang="fr-CH" sz="2000" dirty="0" smtClean="0"/>
          </a:p>
          <a:p>
            <a:pPr eaLnBrk="1" hangingPunct="1"/>
            <a:r>
              <a:rPr lang="fr-CH" sz="2000" dirty="0" smtClean="0"/>
              <a:t>Then one has</a:t>
            </a:r>
          </a:p>
          <a:p>
            <a:pPr eaLnBrk="1" hangingPunct="1"/>
            <a:endParaRPr lang="fr-CH" sz="2000" dirty="0"/>
          </a:p>
          <a:p>
            <a:pPr lvl="1" eaLnBrk="1" hangingPunct="1"/>
            <a:r>
              <a:rPr lang="fr-CH" sz="1600" i="1" dirty="0" smtClean="0">
                <a:latin typeface="Symbol" charset="2"/>
                <a:cs typeface="Symbol" charset="2"/>
              </a:rPr>
              <a:t>l</a:t>
            </a:r>
            <a:r>
              <a:rPr lang="fr-CH" sz="1600" dirty="0" smtClean="0"/>
              <a:t> is the ratio peak field bore field</a:t>
            </a:r>
          </a:p>
          <a:p>
            <a:pPr eaLnBrk="1" hangingPunct="1"/>
            <a:endParaRPr lang="fr-CH" sz="20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25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915516"/>
              </p:ext>
            </p:extLst>
          </p:nvPr>
        </p:nvGraphicFramePr>
        <p:xfrm>
          <a:off x="4258315" y="2486780"/>
          <a:ext cx="37750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3" name="Equation" r:id="rId3" imgW="1485900" imgH="508000" progId="Equation.3">
                  <p:embed/>
                </p:oleObj>
              </mc:Choice>
              <mc:Fallback>
                <p:oleObj name="Equation" r:id="rId3" imgW="14859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8315" y="2486780"/>
                        <a:ext cx="3775075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671298"/>
              </p:ext>
            </p:extLst>
          </p:nvPr>
        </p:nvGraphicFramePr>
        <p:xfrm>
          <a:off x="4932009" y="4161054"/>
          <a:ext cx="2614612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4" name="Equation" r:id="rId5" imgW="1028700" imgH="266700" progId="Equation.3">
                  <p:embed/>
                </p:oleObj>
              </mc:Choice>
              <mc:Fallback>
                <p:oleObj name="Equation" r:id="rId5" imgW="10287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2009" y="4161054"/>
                        <a:ext cx="2614612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495125"/>
              </p:ext>
            </p:extLst>
          </p:nvPr>
        </p:nvGraphicFramePr>
        <p:xfrm>
          <a:off x="3173778" y="5058255"/>
          <a:ext cx="2259013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5" name="Equation" r:id="rId7" imgW="889000" imgH="406400" progId="Equation.3">
                  <p:embed/>
                </p:oleObj>
              </mc:Choice>
              <mc:Fallback>
                <p:oleObj name="Equation" r:id="rId7" imgW="889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73778" y="5058255"/>
                        <a:ext cx="2259013" cy="1030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3209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 X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The factor X is a adimensional number, characteristics of the coil and of the superconductor</a:t>
            </a:r>
          </a:p>
          <a:p>
            <a:pPr lvl="1" eaLnBrk="1" hangingPunct="1"/>
            <a:r>
              <a:rPr lang="fr-CH" sz="1600" dirty="0" smtClean="0"/>
              <a:t>Slope of critical surface divided by the slope of the loadline</a:t>
            </a:r>
          </a:p>
          <a:p>
            <a:pPr eaLnBrk="1" hangingPunct="1"/>
            <a:r>
              <a:rPr lang="fr-CH" sz="2000" dirty="0" smtClean="0"/>
              <a:t>G</a:t>
            </a:r>
            <a:r>
              <a:rPr lang="fr-CH" sz="1800" dirty="0" smtClean="0"/>
              <a:t>eometrically is just related to the angle between the loadline and the critical surface and it is 1 if they are perpendicular</a:t>
            </a:r>
          </a:p>
          <a:p>
            <a:pPr eaLnBrk="1" hangingPunct="1"/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26</a:t>
            </a:fld>
            <a:endParaRPr lang="en-US" sz="1000" dirty="0">
              <a:solidFill>
                <a:srgbClr val="3399FF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78088" y="3135827"/>
            <a:ext cx="7004931" cy="3614121"/>
            <a:chOff x="878088" y="3135827"/>
            <a:chExt cx="7004931" cy="3614121"/>
          </a:xfrm>
        </p:grpSpPr>
        <p:sp>
          <p:nvSpPr>
            <p:cNvPr id="44" name="TextBox 43"/>
            <p:cNvSpPr txBox="1"/>
            <p:nvPr/>
          </p:nvSpPr>
          <p:spPr>
            <a:xfrm>
              <a:off x="878088" y="4843180"/>
              <a:ext cx="690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</a:t>
              </a:r>
              <a:r>
                <a:rPr lang="en-US" baseline="-25000" dirty="0" err="1" smtClean="0"/>
                <a:t>sc,ss</a:t>
              </a:r>
              <a:endParaRPr lang="en-US" baseline="-25000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114449" y="3135827"/>
              <a:ext cx="6768570" cy="3614121"/>
              <a:chOff x="1140367" y="3135827"/>
              <a:chExt cx="6768570" cy="3614121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1140367" y="3135827"/>
                <a:ext cx="6768570" cy="3607353"/>
                <a:chOff x="1140367" y="3135827"/>
                <a:chExt cx="6768570" cy="3607353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140367" y="3135827"/>
                  <a:ext cx="6673744" cy="3135828"/>
                  <a:chOff x="1140367" y="3135827"/>
                  <a:chExt cx="6673744" cy="3135828"/>
                </a:xfrm>
              </p:grpSpPr>
              <p:cxnSp>
                <p:nvCxnSpPr>
                  <p:cNvPr id="58" name="Straight Arrow Connector 57"/>
                  <p:cNvCxnSpPr/>
                  <p:nvPr/>
                </p:nvCxnSpPr>
                <p:spPr bwMode="auto">
                  <a:xfrm flipV="1">
                    <a:off x="1580964" y="3135827"/>
                    <a:ext cx="0" cy="3135828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59" name="Straight Arrow Connector 58"/>
                  <p:cNvCxnSpPr/>
                  <p:nvPr/>
                </p:nvCxnSpPr>
                <p:spPr bwMode="auto">
                  <a:xfrm flipV="1">
                    <a:off x="1568005" y="6258694"/>
                    <a:ext cx="6246106" cy="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60" name="Straight Connector 59"/>
                  <p:cNvCxnSpPr/>
                  <p:nvPr/>
                </p:nvCxnSpPr>
                <p:spPr bwMode="auto">
                  <a:xfrm>
                    <a:off x="3719154" y="3680060"/>
                    <a:ext cx="2488075" cy="248792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" name="Straight Connector 60"/>
                  <p:cNvCxnSpPr/>
                  <p:nvPr/>
                </p:nvCxnSpPr>
                <p:spPr bwMode="auto">
                  <a:xfrm flipV="1">
                    <a:off x="1606881" y="5027688"/>
                    <a:ext cx="2980507" cy="119213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1140367" y="3304279"/>
                    <a:ext cx="44750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err="1" smtClean="0"/>
                      <a:t>j</a:t>
                    </a:r>
                    <a:r>
                      <a:rPr lang="en-US" baseline="-25000" dirty="0" err="1" smtClean="0"/>
                      <a:t>sc</a:t>
                    </a:r>
                    <a:endParaRPr lang="en-US" baseline="-25000" dirty="0"/>
                  </a:p>
                </p:txBody>
              </p:sp>
            </p:grpSp>
            <p:sp>
              <p:nvSpPr>
                <p:cNvPr id="54" name="TextBox 53"/>
                <p:cNvSpPr txBox="1"/>
                <p:nvPr/>
              </p:nvSpPr>
              <p:spPr>
                <a:xfrm>
                  <a:off x="7474079" y="6281515"/>
                  <a:ext cx="4348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B</a:t>
                  </a:r>
                  <a:endParaRPr lang="en-US" i="1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 rot="20263602">
                  <a:off x="1749428" y="5118395"/>
                  <a:ext cx="257314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err="1" smtClean="0"/>
                    <a:t>j</a:t>
                  </a:r>
                  <a:r>
                    <a:rPr lang="en-US" i="1" baseline="-25000" dirty="0" err="1" smtClean="0"/>
                    <a:t>sc</a:t>
                  </a:r>
                  <a:r>
                    <a:rPr lang="en-US" dirty="0" smtClean="0"/>
                    <a:t>=</a:t>
                  </a:r>
                  <a:r>
                    <a:rPr lang="en-US" i="1" dirty="0" smtClean="0"/>
                    <a:t>B</a:t>
                  </a:r>
                  <a:r>
                    <a:rPr lang="en-US" dirty="0" smtClean="0"/>
                    <a:t>/(</a:t>
                  </a:r>
                  <a:r>
                    <a:rPr lang="en-US" i="1" dirty="0" err="1" smtClean="0">
                      <a:latin typeface="Symbol" charset="2"/>
                      <a:cs typeface="Symbol" charset="2"/>
                    </a:rPr>
                    <a:t>g</a:t>
                  </a:r>
                  <a:r>
                    <a:rPr lang="en-US" i="1" baseline="-25000" dirty="0" err="1" smtClean="0"/>
                    <a:t>c</a:t>
                  </a:r>
                  <a:r>
                    <a:rPr lang="en-US" i="1" dirty="0" err="1" smtClean="0">
                      <a:latin typeface="Symbol" charset="2"/>
                      <a:cs typeface="Symbol" charset="2"/>
                    </a:rPr>
                    <a:t>D</a:t>
                  </a:r>
                  <a:r>
                    <a:rPr lang="en-US" i="1" baseline="-25000" dirty="0" err="1" smtClean="0"/>
                    <a:t>l</a:t>
                  </a:r>
                  <a:r>
                    <a:rPr lang="en-US" i="1" dirty="0" err="1" smtClean="0">
                      <a:latin typeface="Symbol" charset="2"/>
                      <a:cs typeface="Symbol" charset="2"/>
                    </a:rPr>
                    <a:t>D</a:t>
                  </a:r>
                  <a:r>
                    <a:rPr lang="en-US" i="1" baseline="-25000" dirty="0" err="1" smtClean="0"/>
                    <a:t>t</a:t>
                  </a:r>
                  <a:r>
                    <a:rPr lang="en-US" i="1" dirty="0" err="1" smtClean="0"/>
                    <a:t>w</a:t>
                  </a:r>
                  <a:r>
                    <a:rPr lang="en-US" i="1" baseline="-25000" dirty="0" err="1" smtClean="0"/>
                    <a:t>eq</a:t>
                  </a:r>
                  <a:r>
                    <a:rPr lang="en-US" i="1" dirty="0" err="1" smtClean="0">
                      <a:latin typeface="Symbol" charset="2"/>
                      <a:cs typeface="Symbol" charset="2"/>
                    </a:rPr>
                    <a:t>k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 rot="2764348">
                  <a:off x="3730295" y="3689923"/>
                  <a:ext cx="143019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err="1" smtClean="0"/>
                    <a:t>j</a:t>
                  </a:r>
                  <a:r>
                    <a:rPr lang="en-US" i="1" baseline="-25000" dirty="0" err="1" smtClean="0"/>
                    <a:t>sc</a:t>
                  </a:r>
                  <a:r>
                    <a:rPr lang="en-US" dirty="0" smtClean="0"/>
                    <a:t>=</a:t>
                  </a:r>
                  <a:r>
                    <a:rPr lang="en-US" i="1" dirty="0" smtClean="0"/>
                    <a:t>s</a:t>
                  </a:r>
                  <a:r>
                    <a:rPr lang="en-US" dirty="0" smtClean="0"/>
                    <a:t>(</a:t>
                  </a:r>
                  <a:r>
                    <a:rPr lang="en-US" i="1" dirty="0" smtClean="0"/>
                    <a:t>b</a:t>
                  </a:r>
                  <a:r>
                    <a:rPr lang="en-US" dirty="0" smtClean="0"/>
                    <a:t>-</a:t>
                  </a:r>
                  <a:r>
                    <a:rPr lang="en-US" i="1" dirty="0" smtClean="0"/>
                    <a:t>B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084391" y="6252503"/>
                  <a:ext cx="38932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b</a:t>
                  </a:r>
                  <a:endParaRPr lang="en-US" i="1" dirty="0"/>
                </a:p>
              </p:txBody>
            </p:sp>
          </p:grpSp>
          <p:sp>
            <p:nvSpPr>
              <p:cNvPr id="50" name="TextBox 49"/>
              <p:cNvSpPr txBox="1"/>
              <p:nvPr/>
            </p:nvSpPr>
            <p:spPr>
              <a:xfrm>
                <a:off x="4318900" y="6288283"/>
                <a:ext cx="5795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 smtClean="0"/>
                  <a:t>B</a:t>
                </a:r>
                <a:r>
                  <a:rPr lang="en-US" i="1" baseline="-25000" dirty="0" err="1" smtClean="0"/>
                  <a:t>ss</a:t>
                </a:r>
                <a:endParaRPr lang="en-US" i="1" baseline="-25000" dirty="0"/>
              </a:p>
            </p:txBody>
          </p:sp>
        </p:grpSp>
      </p:grpSp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912928"/>
              </p:ext>
            </p:extLst>
          </p:nvPr>
        </p:nvGraphicFramePr>
        <p:xfrm>
          <a:off x="5800598" y="2580144"/>
          <a:ext cx="2614612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18" name="Equation" r:id="rId3" imgW="1028700" imgH="685800" progId="Equation.3">
                  <p:embed/>
                </p:oleObj>
              </mc:Choice>
              <mc:Fallback>
                <p:oleObj name="Equation" r:id="rId3" imgW="10287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00598" y="2580144"/>
                        <a:ext cx="2614612" cy="173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Connector 37"/>
          <p:cNvCxnSpPr/>
          <p:nvPr/>
        </p:nvCxnSpPr>
        <p:spPr bwMode="auto">
          <a:xfrm flipV="1">
            <a:off x="4561471" y="4898109"/>
            <a:ext cx="349886" cy="11662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Isosceles Triangle 44"/>
          <p:cNvSpPr/>
          <p:nvPr/>
        </p:nvSpPr>
        <p:spPr bwMode="auto">
          <a:xfrm>
            <a:off x="4496678" y="4962898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1000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 X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1800" dirty="0" smtClean="0"/>
              <a:t>Larger and larger coil give larger and larger X</a:t>
            </a:r>
          </a:p>
          <a:p>
            <a:pPr lvl="1" eaLnBrk="1" hangingPunct="1"/>
            <a:r>
              <a:rPr lang="fr-CH" sz="1600" dirty="0" smtClean="0"/>
              <a:t>Tevatron dipole (two layers 8 mm): 1.2</a:t>
            </a:r>
          </a:p>
          <a:p>
            <a:pPr lvl="1" eaLnBrk="1" hangingPunct="1"/>
            <a:r>
              <a:rPr lang="fr-CH" sz="1600" dirty="0" smtClean="0"/>
              <a:t>LHC dipole (two layers 15 mm): 2.24</a:t>
            </a:r>
          </a:p>
          <a:p>
            <a:pPr lvl="1" eaLnBrk="1" hangingPunct="1"/>
            <a:r>
              <a:rPr lang="fr-CH" sz="1600" dirty="0" smtClean="0"/>
              <a:t>Fresca2: 4 (block, 80 mm equivalent width): </a:t>
            </a:r>
            <a:r>
              <a:rPr lang="fr-CH" sz="1600" dirty="0" smtClean="0">
                <a:sym typeface="Symbol"/>
              </a:rPr>
              <a:t></a:t>
            </a:r>
            <a:r>
              <a:rPr lang="fr-CH" sz="1600" dirty="0" smtClean="0"/>
              <a:t>5</a:t>
            </a:r>
            <a:endParaRPr lang="fr-CH" sz="1400" dirty="0" smtClean="0"/>
          </a:p>
          <a:p>
            <a:pPr eaLnBrk="1" hangingPunct="1"/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27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20269893">
            <a:off x="3573393" y="5174424"/>
            <a:ext cx="68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LHC</a:t>
            </a:r>
            <a:endParaRPr lang="en-US" sz="1800" dirty="0"/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5105737" y="3602313"/>
            <a:ext cx="2643580" cy="23583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1606882" y="5468260"/>
            <a:ext cx="5261291" cy="7645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 rot="21071070">
            <a:off x="5286104" y="5171328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FrescaII</a:t>
            </a:r>
            <a:endParaRPr lang="en-US" sz="1800" dirty="0"/>
          </a:p>
        </p:txBody>
      </p:sp>
      <p:sp>
        <p:nvSpPr>
          <p:cNvPr id="31" name="TextBox 30"/>
          <p:cNvSpPr txBox="1"/>
          <p:nvPr/>
        </p:nvSpPr>
        <p:spPr>
          <a:xfrm rot="3061755">
            <a:off x="3999863" y="409891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Nb</a:t>
            </a:r>
            <a:r>
              <a:rPr lang="en-US" sz="1800" dirty="0" smtClean="0"/>
              <a:t>-Ti</a:t>
            </a:r>
            <a:endParaRPr lang="en-US" sz="1800" dirty="0"/>
          </a:p>
        </p:txBody>
      </p:sp>
      <p:sp>
        <p:nvSpPr>
          <p:cNvPr id="32" name="TextBox 31"/>
          <p:cNvSpPr txBox="1"/>
          <p:nvPr/>
        </p:nvSpPr>
        <p:spPr>
          <a:xfrm rot="2507474">
            <a:off x="6097356" y="4380893"/>
            <a:ext cx="83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  <a:endParaRPr lang="en-US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114449" y="3135827"/>
            <a:ext cx="6768570" cy="3607353"/>
            <a:chOff x="1114449" y="3135827"/>
            <a:chExt cx="6768570" cy="3607353"/>
          </a:xfrm>
        </p:grpSpPr>
        <p:grpSp>
          <p:nvGrpSpPr>
            <p:cNvPr id="39" name="Group 38"/>
            <p:cNvGrpSpPr/>
            <p:nvPr/>
          </p:nvGrpSpPr>
          <p:grpSpPr>
            <a:xfrm>
              <a:off x="1114449" y="3135827"/>
              <a:ext cx="6768570" cy="3607353"/>
              <a:chOff x="1114449" y="3135827"/>
              <a:chExt cx="6768570" cy="3607353"/>
            </a:xfrm>
          </p:grpSpPr>
          <p:cxnSp>
            <p:nvCxnSpPr>
              <p:cNvPr id="40" name="Straight Connector 39"/>
              <p:cNvCxnSpPr/>
              <p:nvPr/>
            </p:nvCxnSpPr>
            <p:spPr bwMode="auto">
              <a:xfrm flipV="1">
                <a:off x="1619841" y="5338679"/>
                <a:ext cx="3045300" cy="8811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44" name="Group 43"/>
              <p:cNvGrpSpPr/>
              <p:nvPr/>
            </p:nvGrpSpPr>
            <p:grpSpPr>
              <a:xfrm>
                <a:off x="1114449" y="3135827"/>
                <a:ext cx="6768570" cy="3607353"/>
                <a:chOff x="1140367" y="3135827"/>
                <a:chExt cx="6768570" cy="3607353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1140367" y="3135827"/>
                  <a:ext cx="6673744" cy="3135828"/>
                  <a:chOff x="1140367" y="3135827"/>
                  <a:chExt cx="6673744" cy="3135828"/>
                </a:xfrm>
              </p:grpSpPr>
              <p:cxnSp>
                <p:nvCxnSpPr>
                  <p:cNvPr id="52" name="Straight Arrow Connector 51"/>
                  <p:cNvCxnSpPr/>
                  <p:nvPr/>
                </p:nvCxnSpPr>
                <p:spPr bwMode="auto">
                  <a:xfrm flipV="1">
                    <a:off x="1580964" y="3135827"/>
                    <a:ext cx="0" cy="3135828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53" name="Straight Arrow Connector 52"/>
                  <p:cNvCxnSpPr/>
                  <p:nvPr/>
                </p:nvCxnSpPr>
                <p:spPr bwMode="auto">
                  <a:xfrm flipV="1">
                    <a:off x="1568005" y="6258694"/>
                    <a:ext cx="6246106" cy="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54" name="Straight Connector 53"/>
                  <p:cNvCxnSpPr/>
                  <p:nvPr/>
                </p:nvCxnSpPr>
                <p:spPr bwMode="auto">
                  <a:xfrm>
                    <a:off x="3719154" y="3680060"/>
                    <a:ext cx="1840139" cy="248792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" name="Straight Connector 54"/>
                  <p:cNvCxnSpPr/>
                  <p:nvPr/>
                </p:nvCxnSpPr>
                <p:spPr bwMode="auto">
                  <a:xfrm flipV="1">
                    <a:off x="1606881" y="4315000"/>
                    <a:ext cx="2241861" cy="190482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1140367" y="3304279"/>
                    <a:ext cx="44750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err="1" smtClean="0"/>
                      <a:t>j</a:t>
                    </a:r>
                    <a:r>
                      <a:rPr lang="en-US" baseline="-25000" dirty="0" err="1" smtClean="0"/>
                      <a:t>sc</a:t>
                    </a:r>
                    <a:endParaRPr lang="en-US" baseline="-25000" dirty="0"/>
                  </a:p>
                </p:txBody>
              </p:sp>
            </p:grpSp>
            <p:sp>
              <p:nvSpPr>
                <p:cNvPr id="48" name="TextBox 47"/>
                <p:cNvSpPr txBox="1"/>
                <p:nvPr/>
              </p:nvSpPr>
              <p:spPr>
                <a:xfrm>
                  <a:off x="7474079" y="6281515"/>
                  <a:ext cx="4348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B</a:t>
                  </a:r>
                  <a:endParaRPr lang="en-US" i="1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 rot="19195297">
                  <a:off x="2294789" y="4775822"/>
                  <a:ext cx="9899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 smtClean="0"/>
                    <a:t>MCBXF</a:t>
                  </a:r>
                  <a:endParaRPr lang="en-US" sz="1800" dirty="0"/>
                </a:p>
              </p:txBody>
            </p:sp>
          </p:grpSp>
        </p:grpSp>
        <p:sp>
          <p:nvSpPr>
            <p:cNvPr id="33" name="Isosceles Triangle 32"/>
            <p:cNvSpPr/>
            <p:nvPr/>
          </p:nvSpPr>
          <p:spPr bwMode="auto">
            <a:xfrm>
              <a:off x="3848726" y="4185419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5" name="Isosceles Triangle 34"/>
            <p:cNvSpPr/>
            <p:nvPr/>
          </p:nvSpPr>
          <p:spPr bwMode="auto">
            <a:xfrm>
              <a:off x="4561473" y="5273890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6" name="Isosceles Triangle 35"/>
            <p:cNvSpPr/>
            <p:nvPr/>
          </p:nvSpPr>
          <p:spPr bwMode="auto">
            <a:xfrm>
              <a:off x="6803380" y="5351638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10366" y="3056662"/>
            <a:ext cx="5104845" cy="646331"/>
            <a:chOff x="3763318" y="2842774"/>
            <a:chExt cx="5104845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3763318" y="2842774"/>
              <a:ext cx="51048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Note: the    indicates the short sample bore field, </a:t>
              </a:r>
            </a:p>
            <a:p>
              <a:pPr algn="ctr"/>
              <a:r>
                <a:rPr lang="en-US" sz="1800" dirty="0" smtClean="0"/>
                <a:t>not the operational field </a:t>
              </a:r>
              <a:endParaRPr lang="en-US" sz="1800" dirty="0"/>
            </a:p>
          </p:txBody>
        </p:sp>
        <p:sp>
          <p:nvSpPr>
            <p:cNvPr id="42" name="Isosceles Triangle 41"/>
            <p:cNvSpPr/>
            <p:nvPr/>
          </p:nvSpPr>
          <p:spPr bwMode="auto">
            <a:xfrm>
              <a:off x="4856678" y="3001019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609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 X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1800" dirty="0" smtClean="0"/>
              <a:t>Larger and larger coil give larger and larger X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1800" dirty="0"/>
              <a:t>LHC dipole (two layers 15 mm): </a:t>
            </a:r>
            <a:r>
              <a:rPr lang="fr-CH" sz="1800" dirty="0" smtClean="0"/>
              <a:t>2.24</a:t>
            </a:r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28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363" y="2205979"/>
            <a:ext cx="61976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71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 X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1800" dirty="0" smtClean="0"/>
              <a:t>Larger and larger coil give larger and larger X</a:t>
            </a:r>
          </a:p>
          <a:p>
            <a:pPr eaLnBrk="1" hangingPunct="1"/>
            <a:r>
              <a:rPr lang="fr-CH" sz="1800" dirty="0"/>
              <a:t>Fresca2: 4 (block, 80 mm equivalent width): </a:t>
            </a:r>
            <a:r>
              <a:rPr lang="fr-CH" sz="1800" dirty="0">
                <a:sym typeface="Symbol"/>
              </a:rPr>
              <a:t></a:t>
            </a:r>
            <a:r>
              <a:rPr lang="fr-CH" sz="1800" dirty="0"/>
              <a:t>5</a:t>
            </a:r>
            <a:endParaRPr lang="fr-CH" sz="1400" dirty="0"/>
          </a:p>
          <a:p>
            <a:pPr eaLnBrk="1" hangingPunct="1"/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29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867" y="2465211"/>
            <a:ext cx="61976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96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The question of the first part: coil efficiency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</a:rPr>
              <a:t>Given a quantity of conductor</a:t>
            </a:r>
            <a:r>
              <a:rPr lang="en-US" dirty="0" smtClean="0"/>
              <a:t>, how to define in a quantitative way what is the arrangement of the cables to </a:t>
            </a:r>
            <a:r>
              <a:rPr lang="en-US" dirty="0" smtClean="0">
                <a:solidFill>
                  <a:srgbClr val="CC3300"/>
                </a:solidFill>
              </a:rPr>
              <a:t>produce the highest field for a given current density</a:t>
            </a:r>
          </a:p>
          <a:p>
            <a:pPr lvl="1" eaLnBrk="1" hangingPunct="1"/>
            <a:r>
              <a:rPr lang="en-US" dirty="0" smtClean="0"/>
              <a:t>This question is a general one for electromagnets (not related to superconducting magnets, critical surface, short sample …)</a:t>
            </a:r>
          </a:p>
          <a:p>
            <a:pPr lvl="1" eaLnBrk="1" hangingPunct="1"/>
            <a:r>
              <a:rPr lang="en-US" dirty="0" smtClean="0"/>
              <a:t>This question is answered via the definition of the “</a:t>
            </a:r>
            <a:r>
              <a:rPr lang="en-US" dirty="0" smtClean="0">
                <a:solidFill>
                  <a:srgbClr val="CC3300"/>
                </a:solidFill>
              </a:rPr>
              <a:t>coil efficiency</a:t>
            </a:r>
            <a:r>
              <a:rPr lang="en-US" dirty="0" smtClean="0"/>
              <a:t>”: how much field is generated by a quantity of conductor, given a current density</a:t>
            </a:r>
          </a:p>
          <a:p>
            <a:pPr lvl="1" eaLnBrk="1" hangingPunct="1"/>
            <a:r>
              <a:rPr lang="en-US" dirty="0" smtClean="0"/>
              <a:t>This concept can be used to benchmark different magnet designs</a:t>
            </a:r>
          </a:p>
          <a:p>
            <a:pPr lvl="2" eaLnBrk="1" hangingPunct="1"/>
            <a:r>
              <a:rPr lang="en-US" dirty="0" smtClean="0"/>
              <a:t>Note that this is </a:t>
            </a:r>
            <a:r>
              <a:rPr lang="en-US" dirty="0" smtClean="0">
                <a:solidFill>
                  <a:srgbClr val="CC3300"/>
                </a:solidFill>
              </a:rPr>
              <a:t>the first brick </a:t>
            </a:r>
            <a:r>
              <a:rPr lang="en-US" dirty="0" smtClean="0"/>
              <a:t>of the design efficiency, then there are other factors are iron contribution, grading, and two-in-one configuration</a:t>
            </a:r>
          </a:p>
          <a:p>
            <a:pPr lvl="2" eaLnBrk="1" hangingPunct="1"/>
            <a:r>
              <a:rPr lang="en-US" dirty="0" smtClean="0"/>
              <a:t>The final comparison must include everything, and this is what has been done for instance in the FCC case by D. </a:t>
            </a:r>
            <a:r>
              <a:rPr lang="en-US" dirty="0" err="1" smtClean="0"/>
              <a:t>Tommasini</a:t>
            </a:r>
            <a:r>
              <a:rPr lang="en-US" dirty="0" smtClean="0"/>
              <a:t> et al</a:t>
            </a:r>
          </a:p>
          <a:p>
            <a:pPr lvl="2" eaLnBrk="1" hangingPunct="1"/>
            <a:r>
              <a:rPr lang="en-US" dirty="0" smtClean="0"/>
              <a:t>Nevertheless, knowing the contribution of each brick can give a powerful insight on the design, slicing the problem</a:t>
            </a:r>
          </a:p>
          <a:p>
            <a:pPr lvl="2" eaLnBrk="1" hangingPunct="1">
              <a:buFontTx/>
              <a:buNone/>
            </a:pPr>
            <a:endParaRPr lang="en-US" b="1" dirty="0" smtClean="0"/>
          </a:p>
          <a:p>
            <a:pPr lvl="2" eaLnBrk="1" hangingPunct="1">
              <a:buFontTx/>
              <a:buNone/>
            </a:pPr>
            <a:endParaRPr lang="en-US" sz="2000" b="1" dirty="0" smtClean="0"/>
          </a:p>
          <a:p>
            <a:pPr lvl="2" eaLnBrk="1" hangingPunct="1">
              <a:buFontTx/>
              <a:buNone/>
            </a:pPr>
            <a:endParaRPr lang="en-US" sz="2000" dirty="0" smtClean="0">
              <a:sym typeface="Symbol" pitchFamily="18" charset="2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52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DEPENDENCE OF SHORT SAMPLE </a:t>
            </a:r>
            <a:br>
              <a:rPr lang="en-US" dirty="0" smtClean="0"/>
            </a:br>
            <a:r>
              <a:rPr lang="en-US" dirty="0" smtClean="0"/>
              <a:t>ON LOADLINE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endParaRPr lang="fr-CH" sz="2000" dirty="0" smtClean="0"/>
          </a:p>
          <a:p>
            <a:pPr eaLnBrk="1" hangingPunct="1"/>
            <a:endParaRPr lang="fr-CH" sz="2000" dirty="0"/>
          </a:p>
          <a:p>
            <a:pPr eaLnBrk="1" hangingPunct="1"/>
            <a:r>
              <a:rPr lang="fr-CH" sz="2000" dirty="0" smtClean="0"/>
              <a:t>Let make a derivative: one has</a:t>
            </a:r>
          </a:p>
          <a:p>
            <a:pPr eaLnBrk="1" hangingPunct="1"/>
            <a:r>
              <a:rPr lang="fr-CH" sz="2000" dirty="0" smtClean="0"/>
              <a:t>Any relative increase of X produces a relative increase of short sample field reduced by a factor (</a:t>
            </a:r>
            <a:r>
              <a:rPr lang="fr-CH" sz="2000" i="1" dirty="0" smtClean="0"/>
              <a:t>1+</a:t>
            </a:r>
            <a:r>
              <a:rPr lang="fr-CH" sz="2000" i="1" dirty="0" smtClean="0">
                <a:latin typeface="Symbol" charset="2"/>
                <a:cs typeface="Symbol" charset="2"/>
              </a:rPr>
              <a:t>l</a:t>
            </a:r>
            <a:r>
              <a:rPr lang="fr-CH" sz="2000" i="1" dirty="0" smtClean="0"/>
              <a:t>X</a:t>
            </a:r>
            <a:r>
              <a:rPr lang="fr-CH" sz="2000" dirty="0" smtClean="0"/>
              <a:t>)</a:t>
            </a:r>
          </a:p>
          <a:p>
            <a:pPr lvl="1" eaLnBrk="1" hangingPunct="1"/>
            <a:r>
              <a:rPr lang="fr-CH" sz="1600" dirty="0" smtClean="0"/>
              <a:t>Increasing X means increasing the slope of the loadline, i.e.  1) coil width 2) copper content 3) iron contribution 4) two-in-one contribition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30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272587"/>
              </p:ext>
            </p:extLst>
          </p:nvPr>
        </p:nvGraphicFramePr>
        <p:xfrm>
          <a:off x="700734" y="1231006"/>
          <a:ext cx="1619571" cy="73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5" name="Equation" r:id="rId3" imgW="889000" imgH="406400" progId="Equation.3">
                  <p:embed/>
                </p:oleObj>
              </mc:Choice>
              <mc:Fallback>
                <p:oleObj name="Equation" r:id="rId3" imgW="889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0734" y="1231006"/>
                        <a:ext cx="1619571" cy="738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537147"/>
              </p:ext>
            </p:extLst>
          </p:nvPr>
        </p:nvGraphicFramePr>
        <p:xfrm>
          <a:off x="4309472" y="1576469"/>
          <a:ext cx="1923675" cy="779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6" name="Equation" r:id="rId5" imgW="1155700" imgH="469900" progId="Equation.3">
                  <p:embed/>
                </p:oleObj>
              </mc:Choice>
              <mc:Fallback>
                <p:oleObj name="Equation" r:id="rId5" imgW="11557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09472" y="1576469"/>
                        <a:ext cx="1923675" cy="779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1108190" y="3524565"/>
            <a:ext cx="6589293" cy="3219343"/>
            <a:chOff x="1140367" y="3135827"/>
            <a:chExt cx="6768570" cy="3607353"/>
          </a:xfrm>
        </p:grpSpPr>
        <p:grpSp>
          <p:nvGrpSpPr>
            <p:cNvPr id="27" name="Group 26"/>
            <p:cNvGrpSpPr/>
            <p:nvPr/>
          </p:nvGrpSpPr>
          <p:grpSpPr>
            <a:xfrm>
              <a:off x="1140367" y="3135827"/>
              <a:ext cx="6673744" cy="3135828"/>
              <a:chOff x="1140367" y="3135827"/>
              <a:chExt cx="6673744" cy="3135828"/>
            </a:xfrm>
          </p:grpSpPr>
          <p:cxnSp>
            <p:nvCxnSpPr>
              <p:cNvPr id="32" name="Straight Arrow Connector 31"/>
              <p:cNvCxnSpPr/>
              <p:nvPr/>
            </p:nvCxnSpPr>
            <p:spPr bwMode="auto">
              <a:xfrm flipV="1">
                <a:off x="1580964" y="3135827"/>
                <a:ext cx="0" cy="313582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 flipV="1">
                <a:off x="1568005" y="6258694"/>
                <a:ext cx="6246106" cy="2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3719154" y="3680060"/>
                <a:ext cx="2488075" cy="248792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flipV="1">
                <a:off x="1606881" y="5008870"/>
                <a:ext cx="3014164" cy="12109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TextBox 35"/>
              <p:cNvSpPr txBox="1"/>
              <p:nvPr/>
            </p:nvSpPr>
            <p:spPr>
              <a:xfrm>
                <a:off x="1140367" y="3304279"/>
                <a:ext cx="4475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j</a:t>
                </a:r>
                <a:r>
                  <a:rPr lang="en-US" baseline="-25000" dirty="0" err="1" smtClean="0"/>
                  <a:t>sc</a:t>
                </a:r>
                <a:endParaRPr lang="en-US" baseline="-250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474079" y="6281515"/>
              <a:ext cx="4348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  <p:sp>
          <p:nvSpPr>
            <p:cNvPr id="29" name="TextBox 28"/>
            <p:cNvSpPr txBox="1"/>
            <p:nvPr/>
          </p:nvSpPr>
          <p:spPr>
            <a:xfrm rot="20263602">
              <a:off x="1749428" y="5118395"/>
              <a:ext cx="2573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B</a:t>
              </a:r>
              <a:r>
                <a:rPr lang="en-US" dirty="0" smtClean="0"/>
                <a:t>/(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g</a:t>
              </a:r>
              <a:r>
                <a:rPr lang="en-US" i="1" baseline="-25000" dirty="0" err="1" smtClean="0"/>
                <a:t>c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l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t</a:t>
              </a:r>
              <a:r>
                <a:rPr lang="en-US" i="1" dirty="0" err="1" smtClean="0"/>
                <a:t>w</a:t>
              </a:r>
              <a:r>
                <a:rPr lang="en-US" i="1" baseline="-25000" dirty="0" err="1" smtClean="0"/>
                <a:t>eq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k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2764348">
              <a:off x="3730295" y="3689923"/>
              <a:ext cx="14301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s</a:t>
              </a:r>
              <a:r>
                <a:rPr lang="en-US" dirty="0" smtClean="0"/>
                <a:t>(</a:t>
              </a:r>
              <a:r>
                <a:rPr lang="en-US" i="1" dirty="0" smtClean="0"/>
                <a:t>b</a:t>
              </a:r>
              <a:r>
                <a:rPr lang="en-US" dirty="0" smtClean="0"/>
                <a:t>-</a:t>
              </a:r>
              <a:r>
                <a:rPr lang="en-US" i="1" dirty="0" smtClean="0"/>
                <a:t>B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84391" y="6252503"/>
              <a:ext cx="38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>
            <a:off x="4185667" y="5325721"/>
            <a:ext cx="129587" cy="2073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1542088" y="5429385"/>
            <a:ext cx="3239681" cy="8681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4457801" y="5260932"/>
            <a:ext cx="12959" cy="10366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4493574" y="5789112"/>
            <a:ext cx="301154" cy="3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4768811" y="5442343"/>
            <a:ext cx="9853" cy="8910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Isosceles Triangle 36"/>
          <p:cNvSpPr/>
          <p:nvPr/>
        </p:nvSpPr>
        <p:spPr bwMode="auto">
          <a:xfrm>
            <a:off x="4418924" y="5144310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4716981" y="5338680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943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DEPENDENCE OF SHORT SAMPLE </a:t>
            </a:r>
            <a:br>
              <a:rPr lang="en-US" dirty="0"/>
            </a:br>
            <a:r>
              <a:rPr lang="en-US" dirty="0"/>
              <a:t>ON LOADLINE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Example: 11 T has factor X of 2.6</a:t>
            </a:r>
          </a:p>
          <a:p>
            <a:pPr lvl="1" eaLnBrk="1" hangingPunct="1"/>
            <a:r>
              <a:rPr lang="fr-CH" sz="1600" dirty="0" smtClean="0"/>
              <a:t>If we increase the strand width from 0.7 mm to 0.85 mm, keeping the same 40 strands, the coil width </a:t>
            </a:r>
            <a:r>
              <a:rPr lang="fr-CH" sz="1600" i="1" dirty="0" smtClean="0"/>
              <a:t>w</a:t>
            </a:r>
            <a:r>
              <a:rPr lang="fr-CH" sz="1600" i="1" baseline="-25000" dirty="0" smtClean="0"/>
              <a:t>eq</a:t>
            </a:r>
            <a:r>
              <a:rPr lang="fr-CH" sz="1600" dirty="0" smtClean="0"/>
              <a:t> increases by 20%, and the short sample by 20%/3.6=5.6%</a:t>
            </a:r>
          </a:p>
          <a:p>
            <a:pPr lvl="1" eaLnBrk="1" hangingPunct="1"/>
            <a:r>
              <a:rPr lang="fr-CH" sz="1600" dirty="0" smtClean="0"/>
              <a:t>Now the factor X has increased from 2.6 to 3.1 – if we further increase the strand from 0.85 to 1 mm (18%), the </a:t>
            </a:r>
            <a:r>
              <a:rPr lang="fr-CH" sz="1600" dirty="0"/>
              <a:t>coil width </a:t>
            </a:r>
            <a:r>
              <a:rPr lang="fr-CH" sz="1600" i="1" dirty="0"/>
              <a:t>w</a:t>
            </a:r>
            <a:r>
              <a:rPr lang="fr-CH" sz="1600" i="1" baseline="-25000" dirty="0"/>
              <a:t>eq</a:t>
            </a:r>
            <a:r>
              <a:rPr lang="fr-CH" sz="1600" dirty="0"/>
              <a:t> increases by </a:t>
            </a:r>
            <a:r>
              <a:rPr lang="fr-CH" sz="1600" dirty="0" smtClean="0"/>
              <a:t>18%</a:t>
            </a:r>
            <a:r>
              <a:rPr lang="fr-CH" sz="1600" dirty="0"/>
              <a:t>, and the short sample </a:t>
            </a:r>
            <a:r>
              <a:rPr lang="fr-CH" sz="1600" dirty="0" smtClean="0"/>
              <a:t>by 18%/4.1=4.4%</a:t>
            </a:r>
            <a:endParaRPr lang="fr-CH" sz="1600" dirty="0"/>
          </a:p>
          <a:p>
            <a:pPr eaLnBrk="1" hangingPunct="1"/>
            <a:r>
              <a:rPr lang="fr-CH" sz="1800" dirty="0" smtClean="0"/>
              <a:t>This is well known effect: the last tesla are very expensive – but this approach allows quantifying all this</a:t>
            </a:r>
          </a:p>
          <a:p>
            <a:pPr eaLnBrk="1" hangingPunct="1"/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31</a:t>
            </a:fld>
            <a:endParaRPr lang="en-US" sz="1000" dirty="0">
              <a:solidFill>
                <a:srgbClr val="3399FF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823202" y="3776140"/>
            <a:ext cx="5148698" cy="2914945"/>
            <a:chOff x="4053494" y="2647955"/>
            <a:chExt cx="5148698" cy="2914945"/>
          </a:xfrm>
        </p:grpSpPr>
        <p:pic>
          <p:nvPicPr>
            <p:cNvPr id="27" name="Picture 2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494" y="2647955"/>
              <a:ext cx="4249706" cy="291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4864" y="2877624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6894" y="401625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5782" y="415514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4670" y="430754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0582" y="4419413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3736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DEPENDENCE OF SHORT SAMPLE </a:t>
            </a:r>
            <a:br>
              <a:rPr lang="en-US" dirty="0"/>
            </a:br>
            <a:r>
              <a:rPr lang="en-US" dirty="0"/>
              <a:t>ON </a:t>
            </a:r>
            <a:r>
              <a:rPr lang="en-US" dirty="0" smtClean="0"/>
              <a:t>CRITICAL SURFACE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endParaRPr lang="fr-CH" sz="2000" dirty="0" smtClean="0"/>
          </a:p>
          <a:p>
            <a:pPr eaLnBrk="1" hangingPunct="1"/>
            <a:endParaRPr lang="fr-CH" sz="2000" dirty="0"/>
          </a:p>
          <a:p>
            <a:pPr eaLnBrk="1" hangingPunct="1"/>
            <a:endParaRPr lang="fr-CH" sz="2000" dirty="0" smtClean="0"/>
          </a:p>
          <a:p>
            <a:pPr eaLnBrk="1" hangingPunct="1"/>
            <a:r>
              <a:rPr lang="fr-CH" sz="2000" dirty="0" smtClean="0"/>
              <a:t>A relative increase of the critical surface (for a fixed </a:t>
            </a:r>
            <a:r>
              <a:rPr lang="fr-CH" sz="2000" i="1" dirty="0" smtClean="0"/>
              <a:t>b</a:t>
            </a:r>
            <a:r>
              <a:rPr lang="fr-CH" sz="2000" dirty="0" smtClean="0"/>
              <a:t>) produces a relative increase of short sample field reduced by (1+X)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32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437982"/>
              </p:ext>
            </p:extLst>
          </p:nvPr>
        </p:nvGraphicFramePr>
        <p:xfrm>
          <a:off x="1931814" y="1205089"/>
          <a:ext cx="1619571" cy="73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9" name="Equation" r:id="rId3" imgW="889000" imgH="406400" progId="Equation.3">
                  <p:embed/>
                </p:oleObj>
              </mc:Choice>
              <mc:Fallback>
                <p:oleObj name="Equation" r:id="rId3" imgW="889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31814" y="1205089"/>
                        <a:ext cx="1619571" cy="738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141240"/>
              </p:ext>
            </p:extLst>
          </p:nvPr>
        </p:nvGraphicFramePr>
        <p:xfrm>
          <a:off x="5753674" y="1206621"/>
          <a:ext cx="1954461" cy="838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40" name="Equation" r:id="rId5" imgW="1092200" imgH="469900" progId="Equation.3">
                  <p:embed/>
                </p:oleObj>
              </mc:Choice>
              <mc:Fallback>
                <p:oleObj name="Equation" r:id="rId5" imgW="10922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53674" y="1206621"/>
                        <a:ext cx="1954461" cy="838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1108190" y="3314766"/>
            <a:ext cx="6589293" cy="3429142"/>
            <a:chOff x="1140367" y="2900742"/>
            <a:chExt cx="6768570" cy="3842438"/>
          </a:xfrm>
        </p:grpSpPr>
        <p:grpSp>
          <p:nvGrpSpPr>
            <p:cNvPr id="27" name="Group 26"/>
            <p:cNvGrpSpPr/>
            <p:nvPr/>
          </p:nvGrpSpPr>
          <p:grpSpPr>
            <a:xfrm>
              <a:off x="1140367" y="3135827"/>
              <a:ext cx="6673744" cy="3135828"/>
              <a:chOff x="1140367" y="3135827"/>
              <a:chExt cx="6673744" cy="3135828"/>
            </a:xfrm>
          </p:grpSpPr>
          <p:cxnSp>
            <p:nvCxnSpPr>
              <p:cNvPr id="32" name="Straight Arrow Connector 31"/>
              <p:cNvCxnSpPr/>
              <p:nvPr/>
            </p:nvCxnSpPr>
            <p:spPr bwMode="auto">
              <a:xfrm flipV="1">
                <a:off x="1580964" y="3135827"/>
                <a:ext cx="0" cy="313582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 flipV="1">
                <a:off x="1568005" y="6258694"/>
                <a:ext cx="6246106" cy="2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3719154" y="3680060"/>
                <a:ext cx="2488075" cy="248792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flipV="1">
                <a:off x="1606881" y="5008870"/>
                <a:ext cx="3014164" cy="12109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TextBox 35"/>
              <p:cNvSpPr txBox="1"/>
              <p:nvPr/>
            </p:nvSpPr>
            <p:spPr>
              <a:xfrm>
                <a:off x="1140367" y="3304279"/>
                <a:ext cx="4475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j</a:t>
                </a:r>
                <a:r>
                  <a:rPr lang="en-US" baseline="-25000" dirty="0" err="1" smtClean="0"/>
                  <a:t>sc</a:t>
                </a:r>
                <a:endParaRPr lang="en-US" baseline="-250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474079" y="6281515"/>
              <a:ext cx="4348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  <p:sp>
          <p:nvSpPr>
            <p:cNvPr id="29" name="TextBox 28"/>
            <p:cNvSpPr txBox="1"/>
            <p:nvPr/>
          </p:nvSpPr>
          <p:spPr>
            <a:xfrm rot="20263602">
              <a:off x="1749428" y="5118395"/>
              <a:ext cx="2573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B</a:t>
              </a:r>
              <a:r>
                <a:rPr lang="en-US" dirty="0" smtClean="0"/>
                <a:t>/(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g</a:t>
              </a:r>
              <a:r>
                <a:rPr lang="en-US" i="1" baseline="-25000" dirty="0" err="1" smtClean="0"/>
                <a:t>c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l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t</a:t>
              </a:r>
              <a:r>
                <a:rPr lang="en-US" i="1" dirty="0" err="1" smtClean="0"/>
                <a:t>w</a:t>
              </a:r>
              <a:r>
                <a:rPr lang="en-US" i="1" baseline="-25000" dirty="0" err="1" smtClean="0"/>
                <a:t>eq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k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2764348">
              <a:off x="3277710" y="3385009"/>
              <a:ext cx="14301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s</a:t>
              </a:r>
              <a:r>
                <a:rPr lang="en-US" dirty="0" smtClean="0"/>
                <a:t>(</a:t>
              </a:r>
              <a:r>
                <a:rPr lang="en-US" i="1" dirty="0" smtClean="0"/>
                <a:t>b</a:t>
              </a:r>
              <a:r>
                <a:rPr lang="en-US" dirty="0" smtClean="0"/>
                <a:t>-</a:t>
              </a:r>
              <a:r>
                <a:rPr lang="en-US" i="1" dirty="0" smtClean="0"/>
                <a:t>B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84391" y="6252503"/>
              <a:ext cx="38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V="1">
            <a:off x="6233146" y="6569685"/>
            <a:ext cx="570184" cy="129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4548514" y="5260932"/>
            <a:ext cx="12959" cy="10366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4600347" y="5338679"/>
            <a:ext cx="27213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H="1">
            <a:off x="4895291" y="5196142"/>
            <a:ext cx="16065" cy="11501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>
            <a:endCxn id="31" idx="0"/>
          </p:cNvCxnSpPr>
          <p:nvPr/>
        </p:nvCxnSpPr>
        <p:spPr bwMode="auto">
          <a:xfrm>
            <a:off x="4043122" y="3628229"/>
            <a:ext cx="2067647" cy="26777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Isosceles Triangle 54"/>
          <p:cNvSpPr/>
          <p:nvPr/>
        </p:nvSpPr>
        <p:spPr bwMode="auto">
          <a:xfrm>
            <a:off x="4509637" y="5092478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71" name="Isosceles Triangle 70"/>
          <p:cNvSpPr/>
          <p:nvPr/>
        </p:nvSpPr>
        <p:spPr bwMode="auto">
          <a:xfrm>
            <a:off x="4856422" y="4998676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V="1">
            <a:off x="4749626" y="4548244"/>
            <a:ext cx="19185" cy="4473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78014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DEPENDENCE OF SHORT SAMPLE </a:t>
            </a:r>
            <a:br>
              <a:rPr lang="en-US" dirty="0"/>
            </a:br>
            <a:r>
              <a:rPr lang="en-US" dirty="0"/>
              <a:t>ON CRITICAL SURFACE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/>
              <a:t>On the other hand, an increase of </a:t>
            </a:r>
            <a:r>
              <a:rPr lang="fr-CH" i="1" dirty="0" smtClean="0"/>
              <a:t>b</a:t>
            </a:r>
            <a:r>
              <a:rPr lang="fr-CH" dirty="0" smtClean="0"/>
              <a:t> (indicative of B</a:t>
            </a:r>
            <a:r>
              <a:rPr lang="fr-CH" baseline="30000" dirty="0" smtClean="0"/>
              <a:t>*</a:t>
            </a:r>
            <a:r>
              <a:rPr lang="fr-CH" baseline="-25000" dirty="0" smtClean="0"/>
              <a:t>c2</a:t>
            </a:r>
            <a:r>
              <a:rPr lang="fr-CH" dirty="0" smtClean="0"/>
              <a:t>) is totally transformed in an increase of short sample  field</a:t>
            </a:r>
            <a:endParaRPr lang="fr-CH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33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385861"/>
              </p:ext>
            </p:extLst>
          </p:nvPr>
        </p:nvGraphicFramePr>
        <p:xfrm>
          <a:off x="6739500" y="2747086"/>
          <a:ext cx="1619571" cy="73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21" name="Equation" r:id="rId4" imgW="889000" imgH="406400" progId="Equation.3">
                  <p:embed/>
                </p:oleObj>
              </mc:Choice>
              <mc:Fallback>
                <p:oleObj name="Equation" r:id="rId4" imgW="889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39500" y="2747086"/>
                        <a:ext cx="1619571" cy="738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065260"/>
              </p:ext>
            </p:extLst>
          </p:nvPr>
        </p:nvGraphicFramePr>
        <p:xfrm>
          <a:off x="7002463" y="3854450"/>
          <a:ext cx="147637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22" name="Equation" r:id="rId6" imgW="673100" imgH="469900" progId="Equation.3">
                  <p:embed/>
                </p:oleObj>
              </mc:Choice>
              <mc:Fallback>
                <p:oleObj name="Equation" r:id="rId6" imgW="6731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02463" y="3854450"/>
                        <a:ext cx="1476375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1108190" y="3524565"/>
            <a:ext cx="6589293" cy="3219343"/>
            <a:chOff x="1140367" y="3135827"/>
            <a:chExt cx="6768570" cy="3607353"/>
          </a:xfrm>
        </p:grpSpPr>
        <p:grpSp>
          <p:nvGrpSpPr>
            <p:cNvPr id="27" name="Group 26"/>
            <p:cNvGrpSpPr/>
            <p:nvPr/>
          </p:nvGrpSpPr>
          <p:grpSpPr>
            <a:xfrm>
              <a:off x="1140367" y="3135827"/>
              <a:ext cx="6673744" cy="3135828"/>
              <a:chOff x="1140367" y="3135827"/>
              <a:chExt cx="6673744" cy="3135828"/>
            </a:xfrm>
          </p:grpSpPr>
          <p:cxnSp>
            <p:nvCxnSpPr>
              <p:cNvPr id="32" name="Straight Arrow Connector 31"/>
              <p:cNvCxnSpPr/>
              <p:nvPr/>
            </p:nvCxnSpPr>
            <p:spPr bwMode="auto">
              <a:xfrm flipV="1">
                <a:off x="1580964" y="3135827"/>
                <a:ext cx="0" cy="313582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 flipV="1">
                <a:off x="1568005" y="6258694"/>
                <a:ext cx="6246106" cy="2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3719154" y="3680060"/>
                <a:ext cx="2488075" cy="248792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flipV="1">
                <a:off x="1606881" y="5008870"/>
                <a:ext cx="3014164" cy="12109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TextBox 35"/>
              <p:cNvSpPr txBox="1"/>
              <p:nvPr/>
            </p:nvSpPr>
            <p:spPr>
              <a:xfrm>
                <a:off x="1140367" y="3304279"/>
                <a:ext cx="4475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j</a:t>
                </a:r>
                <a:r>
                  <a:rPr lang="en-US" baseline="-25000" dirty="0" err="1" smtClean="0"/>
                  <a:t>sc</a:t>
                </a:r>
                <a:endParaRPr lang="en-US" baseline="-250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474079" y="6281515"/>
              <a:ext cx="4348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  <p:sp>
          <p:nvSpPr>
            <p:cNvPr id="29" name="TextBox 28"/>
            <p:cNvSpPr txBox="1"/>
            <p:nvPr/>
          </p:nvSpPr>
          <p:spPr>
            <a:xfrm rot="20263602">
              <a:off x="1749428" y="5118395"/>
              <a:ext cx="2573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B</a:t>
              </a:r>
              <a:r>
                <a:rPr lang="en-US" dirty="0" smtClean="0"/>
                <a:t>/(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g</a:t>
              </a:r>
              <a:r>
                <a:rPr lang="en-US" i="1" baseline="-25000" dirty="0" err="1" smtClean="0"/>
                <a:t>c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l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D</a:t>
              </a:r>
              <a:r>
                <a:rPr lang="en-US" i="1" baseline="-25000" dirty="0" err="1" smtClean="0"/>
                <a:t>t</a:t>
              </a:r>
              <a:r>
                <a:rPr lang="en-US" i="1" dirty="0" err="1" smtClean="0"/>
                <a:t>w</a:t>
              </a:r>
              <a:r>
                <a:rPr lang="en-US" i="1" baseline="-25000" dirty="0" err="1" smtClean="0"/>
                <a:t>eq</a:t>
              </a:r>
              <a:r>
                <a:rPr lang="en-US" i="1" dirty="0" err="1" smtClean="0">
                  <a:latin typeface="Symbol" charset="2"/>
                  <a:cs typeface="Symbol" charset="2"/>
                </a:rPr>
                <a:t>k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2764348">
              <a:off x="3730295" y="3689923"/>
              <a:ext cx="14301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j</a:t>
              </a:r>
              <a:r>
                <a:rPr lang="en-US" i="1" baseline="-25000" dirty="0" err="1" smtClean="0"/>
                <a:t>sc</a:t>
              </a:r>
              <a:r>
                <a:rPr lang="en-US" dirty="0" smtClean="0"/>
                <a:t>=</a:t>
              </a:r>
              <a:r>
                <a:rPr lang="en-US" i="1" dirty="0" smtClean="0"/>
                <a:t>s</a:t>
              </a:r>
              <a:r>
                <a:rPr lang="en-US" dirty="0" smtClean="0"/>
                <a:t>(</a:t>
              </a:r>
              <a:r>
                <a:rPr lang="en-US" i="1" dirty="0" smtClean="0"/>
                <a:t>b</a:t>
              </a:r>
              <a:r>
                <a:rPr lang="en-US" dirty="0" smtClean="0"/>
                <a:t>-</a:t>
              </a:r>
              <a:r>
                <a:rPr lang="en-US" i="1" dirty="0" smtClean="0"/>
                <a:t>B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84391" y="6252503"/>
              <a:ext cx="38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b</a:t>
              </a:r>
              <a:endParaRPr lang="en-US" i="1" dirty="0"/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V="1">
            <a:off x="6233146" y="6569685"/>
            <a:ext cx="570184" cy="129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4457801" y="5260932"/>
            <a:ext cx="12959" cy="10366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4558368" y="4962898"/>
            <a:ext cx="573287" cy="204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H="1">
            <a:off x="5063755" y="5157268"/>
            <a:ext cx="16065" cy="11501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043122" y="3628229"/>
            <a:ext cx="2682456" cy="252680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Isosceles Triangle 54"/>
          <p:cNvSpPr/>
          <p:nvPr/>
        </p:nvSpPr>
        <p:spPr bwMode="auto">
          <a:xfrm>
            <a:off x="4457801" y="5118394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71" name="Isosceles Triangle 70"/>
          <p:cNvSpPr/>
          <p:nvPr/>
        </p:nvSpPr>
        <p:spPr bwMode="auto">
          <a:xfrm>
            <a:off x="5102643" y="4895012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1132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DEPENDENCE OF SHORT SAMPLE </a:t>
            </a:r>
            <a:br>
              <a:rPr lang="en-US" dirty="0"/>
            </a:br>
            <a:r>
              <a:rPr lang="en-US" dirty="0"/>
              <a:t>ON </a:t>
            </a:r>
            <a:r>
              <a:rPr lang="en-US" dirty="0" smtClean="0"/>
              <a:t>COPPER RATIO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Example: the 12 T dipole of INFN collaboration assumes a 0.9 of copper ratio</a:t>
            </a:r>
          </a:p>
          <a:p>
            <a:pPr lvl="1" eaLnBrk="1" hangingPunct="1"/>
            <a:r>
              <a:rPr lang="fr-CH" sz="1800" dirty="0" smtClean="0"/>
              <a:t>Factor X for this magnet can be around 3.0 (depending on iron , two in one, etc)</a:t>
            </a:r>
          </a:p>
          <a:p>
            <a:pPr lvl="1" eaLnBrk="1" hangingPunct="1"/>
            <a:r>
              <a:rPr lang="fr-CH" sz="1600" dirty="0" smtClean="0"/>
              <a:t>If we go to 1.2 of copper, as in MQXF, we change the sc content from 1/1.9=0.526 to 1/2.2=0.455, i.e. a 14% decrease</a:t>
            </a:r>
          </a:p>
          <a:p>
            <a:pPr lvl="1" eaLnBrk="1" hangingPunct="1"/>
            <a:r>
              <a:rPr lang="fr-CH" sz="1600" dirty="0" smtClean="0"/>
              <a:t>The short sample field will decrease by 14%/(1+3)=3.5% 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34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776409"/>
              </p:ext>
            </p:extLst>
          </p:nvPr>
        </p:nvGraphicFramePr>
        <p:xfrm>
          <a:off x="6386065" y="2980331"/>
          <a:ext cx="2263270" cy="881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9" name="Equation" r:id="rId3" imgW="1041400" imgH="406400" progId="Equation.3">
                  <p:embed/>
                </p:oleObj>
              </mc:Choice>
              <mc:Fallback>
                <p:oleObj name="Equation" r:id="rId3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86065" y="2980331"/>
                        <a:ext cx="2263270" cy="881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1334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 ON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/>
              <a:t>The dependence on the ratio peak field/bore field is different</a:t>
            </a:r>
          </a:p>
          <a:p>
            <a:pPr eaLnBrk="1" hangingPunct="1"/>
            <a:endParaRPr lang="fr-CH" sz="2000" dirty="0"/>
          </a:p>
          <a:p>
            <a:pPr eaLnBrk="1" hangingPunct="1"/>
            <a:endParaRPr lang="fr-CH" sz="2000" dirty="0" smtClean="0"/>
          </a:p>
          <a:p>
            <a:pPr eaLnBrk="1" hangingPunct="1"/>
            <a:endParaRPr lang="fr-CH" sz="2000" dirty="0"/>
          </a:p>
          <a:p>
            <a:pPr eaLnBrk="1" hangingPunct="1"/>
            <a:endParaRPr lang="fr-CH" sz="2000" dirty="0"/>
          </a:p>
          <a:p>
            <a:pPr eaLnBrk="1" hangingPunct="1"/>
            <a:r>
              <a:rPr lang="fr-CH" sz="1800" dirty="0" smtClean="0"/>
              <a:t>Going to higher and higher coil widths, what you gain in the peak field/central bore field ratio </a:t>
            </a:r>
            <a:r>
              <a:rPr lang="fr-CH" sz="1800" dirty="0" smtClean="0">
                <a:latin typeface="Symbol" charset="2"/>
                <a:cs typeface="Symbol" charset="2"/>
              </a:rPr>
              <a:t>Dl </a:t>
            </a:r>
            <a:r>
              <a:rPr lang="fr-CH" sz="1800" dirty="0" smtClean="0"/>
              <a:t>is </a:t>
            </a:r>
            <a:r>
              <a:rPr lang="fr-CH" sz="1800" dirty="0" smtClean="0">
                <a:solidFill>
                  <a:srgbClr val="CC3300"/>
                </a:solidFill>
              </a:rPr>
              <a:t>nearly all gained </a:t>
            </a:r>
            <a:r>
              <a:rPr lang="fr-CH" sz="1800" dirty="0" smtClean="0"/>
              <a:t>by the short sample X/(1+X)</a:t>
            </a:r>
          </a:p>
          <a:p>
            <a:pPr eaLnBrk="1" hangingPunct="1"/>
            <a:r>
              <a:rPr lang="fr-CH" sz="1800" dirty="0" smtClean="0"/>
              <a:t>When you do high field magnets, optimize the ratio peak field bore field as much as possible</a:t>
            </a:r>
          </a:p>
          <a:p>
            <a:pPr eaLnBrk="1" hangingPunct="1"/>
            <a:r>
              <a:rPr lang="fr-CH" sz="1800" dirty="0" smtClean="0"/>
              <a:t>For example: if for a 12 T dipole, having X=3, we reduce the ratio peak field/bore field from 1.04 to 1.02 we increase the short sample field by </a:t>
            </a:r>
          </a:p>
          <a:p>
            <a:pPr eaLnBrk="1" hangingPunct="1"/>
            <a:endParaRPr lang="fr-CH" sz="1800" dirty="0"/>
          </a:p>
          <a:p>
            <a:pPr eaLnBrk="1" hangingPunct="1"/>
            <a:endParaRPr lang="fr-CH" sz="1800" dirty="0" smtClean="0"/>
          </a:p>
          <a:p>
            <a:pPr eaLnBrk="1" hangingPunct="1"/>
            <a:r>
              <a:rPr lang="fr-CH" sz="1800" dirty="0" smtClean="0"/>
              <a:t>To obtain the same gain with a coil width increase, one would need 1.5%</a:t>
            </a:r>
            <a:r>
              <a:rPr lang="fr-CH" sz="1800" dirty="0" smtClean="0">
                <a:latin typeface="ＭＳ ゴシック"/>
                <a:ea typeface="ＭＳ ゴシック"/>
                <a:cs typeface="ＭＳ ゴシック"/>
              </a:rPr>
              <a:t>×</a:t>
            </a:r>
            <a:r>
              <a:rPr lang="fr-CH" sz="1800" dirty="0" smtClean="0">
                <a:latin typeface="Times"/>
                <a:ea typeface="ＭＳ ゴシック"/>
                <a:cs typeface="Times"/>
              </a:rPr>
              <a:t>4 = </a:t>
            </a:r>
            <a:r>
              <a:rPr lang="fr-CH" sz="1800" dirty="0">
                <a:latin typeface="Times"/>
                <a:ea typeface="ＭＳ ゴシック"/>
                <a:cs typeface="Times"/>
              </a:rPr>
              <a:t>6</a:t>
            </a:r>
            <a:r>
              <a:rPr lang="fr-CH" sz="1800" dirty="0" smtClean="0">
                <a:latin typeface="Times"/>
                <a:ea typeface="ＭＳ ゴシック"/>
                <a:cs typeface="Times"/>
              </a:rPr>
              <a:t>% large cable width, i.e. from 20 mm to 21.2 mm</a:t>
            </a:r>
            <a:endParaRPr lang="fr-CH" sz="18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35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176096"/>
              </p:ext>
            </p:extLst>
          </p:nvPr>
        </p:nvGraphicFramePr>
        <p:xfrm>
          <a:off x="5388081" y="1743135"/>
          <a:ext cx="2425700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72" name="Equation" r:id="rId3" imgW="1104900" imgH="469900" progId="Equation.3">
                  <p:embed/>
                </p:oleObj>
              </mc:Choice>
              <mc:Fallback>
                <p:oleObj name="Equation" r:id="rId3" imgW="11049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8081" y="1743135"/>
                        <a:ext cx="2425700" cy="1027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547859"/>
              </p:ext>
            </p:extLst>
          </p:nvPr>
        </p:nvGraphicFramePr>
        <p:xfrm>
          <a:off x="1400506" y="1613184"/>
          <a:ext cx="2259013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73" name="Equation" r:id="rId5" imgW="889000" imgH="406400" progId="Equation.3">
                  <p:embed/>
                </p:oleObj>
              </mc:Choice>
              <mc:Fallback>
                <p:oleObj name="Equation" r:id="rId5" imgW="889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0506" y="1613184"/>
                        <a:ext cx="2259013" cy="1030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264954"/>
              </p:ext>
            </p:extLst>
          </p:nvPr>
        </p:nvGraphicFramePr>
        <p:xfrm>
          <a:off x="4833938" y="4889500"/>
          <a:ext cx="1770062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74" name="Equation" r:id="rId7" imgW="1244600" imgH="469900" progId="Equation.3">
                  <p:embed/>
                </p:oleObj>
              </mc:Choice>
              <mc:Fallback>
                <p:oleObj name="Equation" r:id="rId7" imgW="12446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33938" y="4889500"/>
                        <a:ext cx="1770062" cy="66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2272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FIRST REMARK ON VALIDITY LIMITS: CRITICAL SURFACE SLOPE FOR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Nb</a:t>
            </a:r>
            <a:r>
              <a:rPr lang="fr-CH" sz="2000" baseline="-25000" dirty="0" smtClean="0"/>
              <a:t>3</a:t>
            </a:r>
            <a:r>
              <a:rPr lang="fr-CH" sz="2000" dirty="0" smtClean="0"/>
              <a:t>Sn has a non negligible curvature of the critical surface</a:t>
            </a:r>
          </a:p>
          <a:p>
            <a:pPr eaLnBrk="1" hangingPunct="1"/>
            <a:r>
              <a:rPr lang="fr-CH" sz="2000" dirty="0" smtClean="0"/>
              <a:t>In the domain interesting for HL-LHC and 12 T dipole, slope is </a:t>
            </a:r>
            <a:r>
              <a:rPr lang="en-US" sz="2000" i="1" dirty="0" smtClean="0"/>
              <a:t>s</a:t>
            </a:r>
            <a:r>
              <a:rPr lang="en-US" sz="2000" dirty="0"/>
              <a:t>~400 [A/(T mm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  <a:r>
              <a:rPr lang="en-US" sz="2000" dirty="0" smtClean="0"/>
              <a:t>]</a:t>
            </a:r>
          </a:p>
          <a:p>
            <a:pPr lvl="1" eaLnBrk="1" hangingPunct="1"/>
            <a:r>
              <a:rPr lang="en-US" sz="1600" dirty="0" smtClean="0"/>
              <a:t>When you go to higher fields, slope decreases and therefore the X factor decreases (around </a:t>
            </a:r>
            <a:r>
              <a:rPr lang="en-US" sz="1600" dirty="0"/>
              <a:t>250 [A/(T mm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  <a:r>
              <a:rPr lang="en-US" sz="1600" dirty="0" smtClean="0"/>
              <a:t>] for 16-18 range)</a:t>
            </a:r>
            <a:endParaRPr lang="en-US" sz="1600" dirty="0"/>
          </a:p>
          <a:p>
            <a:pPr lvl="1" eaLnBrk="1" hangingPunct="1"/>
            <a:endParaRPr lang="fr-CH" sz="1600" dirty="0"/>
          </a:p>
          <a:p>
            <a:pPr eaLnBrk="1" hangingPunct="1"/>
            <a:endParaRPr lang="fr-CH" sz="2000" dirty="0"/>
          </a:p>
          <a:p>
            <a:pPr marL="0" indent="0" eaLnBrk="1" hangingPunct="1">
              <a:buNone/>
            </a:pPr>
            <a:endParaRPr lang="fr-CH" sz="2000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36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441" y="3128788"/>
            <a:ext cx="5566889" cy="317955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 bwMode="auto">
          <a:xfrm>
            <a:off x="3864327" y="3161334"/>
            <a:ext cx="1459257" cy="2661465"/>
          </a:xfrm>
          <a:prstGeom prst="roundRect">
            <a:avLst/>
          </a:prstGeom>
          <a:solidFill>
            <a:srgbClr val="CC3300">
              <a:alpha val="3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457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SECOND </a:t>
            </a:r>
            <a:r>
              <a:rPr lang="en-US" dirty="0"/>
              <a:t>REMARK ON VALIDITY LIMITS: </a:t>
            </a:r>
            <a:r>
              <a:rPr lang="en-US" dirty="0" smtClean="0"/>
              <a:t>NONLINEARITIES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This is an analysis based on derivatvces, and therefore valid for small variations of the parameters (order of 10-20% max)</a:t>
            </a:r>
          </a:p>
          <a:p>
            <a:pPr eaLnBrk="1" hangingPunct="1"/>
            <a:r>
              <a:rPr lang="fr-CH" sz="2000" dirty="0" smtClean="0"/>
              <a:t>Do not use for very large variation (e.g. doubling the coil width), since then also second order plaxs a role – in this case you can use the full equation on a spreadsheet</a:t>
            </a:r>
          </a:p>
          <a:p>
            <a:pPr eaLnBrk="1" hangingPunct="1"/>
            <a:r>
              <a:rPr lang="fr-CH" sz="2000" dirty="0" smtClean="0"/>
              <a:t>However, this analysis gives the main trends and an analytical insight on the mechanicsm ruling dependence of short sample field on all design parameters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37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REMARK ON THE CONCEPT </a:t>
            </a:r>
            <a:br>
              <a:rPr lang="en-US" dirty="0" smtClean="0"/>
            </a:br>
            <a:r>
              <a:rPr lang="en-US" dirty="0" smtClean="0"/>
              <a:t>OF ULTIMATE FIELD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The concept of ultimate field should be used with extreme care for accelerator magnets intended to be built in large quantities (main dipoles)</a:t>
            </a:r>
          </a:p>
          <a:p>
            <a:pPr lvl="1" eaLnBrk="1" hangingPunct="1"/>
            <a:r>
              <a:rPr lang="fr-CH" sz="1600" dirty="0" smtClean="0"/>
              <a:t>Obviously, for a Nb-Ti dipole ultimate field is at 13 T, with a lot of coil and zero margin – but nobody is interested in this region for this application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38</a:t>
            </a:fld>
            <a:endParaRPr lang="en-US" sz="1000" dirty="0">
              <a:solidFill>
                <a:srgbClr val="3399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222919" y="3175397"/>
            <a:ext cx="5807309" cy="3425679"/>
            <a:chOff x="4053494" y="2647955"/>
            <a:chExt cx="5148698" cy="2914945"/>
          </a:xfrm>
        </p:grpSpPr>
        <p:pic>
          <p:nvPicPr>
            <p:cNvPr id="17" name="Picture 1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494" y="2647955"/>
              <a:ext cx="4249706" cy="291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4864" y="2877624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6894" y="401625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5782" y="415514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4670" y="4307542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 descr="Serbia100Dinar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0582" y="4419413"/>
              <a:ext cx="961610" cy="4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8856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REMARK ON THE CONCEPT </a:t>
            </a:r>
            <a:br>
              <a:rPr lang="en-US" dirty="0"/>
            </a:br>
            <a:r>
              <a:rPr lang="en-US" dirty="0"/>
              <a:t>OF ULTIMATE FIELD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On the other hand, for other applications this can be interesting </a:t>
            </a:r>
          </a:p>
          <a:p>
            <a:pPr lvl="1" eaLnBrk="1" hangingPunct="1"/>
            <a:r>
              <a:rPr lang="fr-CH" sz="1600" dirty="0" smtClean="0"/>
              <a:t>For instance, Iseult solenoid is operating at 11.7 T with all Nb-Ti coils (150 tons of magnet) 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39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iseult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01" y="2635049"/>
            <a:ext cx="5105400" cy="3784002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37" y="3784167"/>
            <a:ext cx="3601530" cy="263732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Isosceles Triangle 24"/>
          <p:cNvSpPr/>
          <p:nvPr/>
        </p:nvSpPr>
        <p:spPr bwMode="auto">
          <a:xfrm>
            <a:off x="2982466" y="5721310"/>
            <a:ext cx="116629" cy="116622"/>
          </a:xfrm>
          <a:prstGeom prst="triangle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5808" y="6416267"/>
            <a:ext cx="5762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Iseult</a:t>
            </a:r>
            <a:r>
              <a:rPr lang="en-US" sz="1600" dirty="0" smtClean="0"/>
              <a:t> solenoid </a:t>
            </a:r>
            <a:r>
              <a:rPr lang="en-US" sz="1600" dirty="0" smtClean="0">
                <a:solidFill>
                  <a:srgbClr val="008000"/>
                </a:solidFill>
              </a:rPr>
              <a:t>(L. </a:t>
            </a:r>
            <a:r>
              <a:rPr lang="en-US" sz="1600" dirty="0" err="1" smtClean="0">
                <a:solidFill>
                  <a:srgbClr val="008000"/>
                </a:solidFill>
              </a:rPr>
              <a:t>Quettier</a:t>
            </a:r>
            <a:r>
              <a:rPr lang="en-US" sz="1600" dirty="0" smtClean="0">
                <a:solidFill>
                  <a:srgbClr val="008000"/>
                </a:solidFill>
              </a:rPr>
              <a:t>, et al. </a:t>
            </a:r>
            <a:r>
              <a:rPr lang="en-US" sz="1600" i="1" dirty="0" smtClean="0">
                <a:solidFill>
                  <a:srgbClr val="008000"/>
                </a:solidFill>
              </a:rPr>
              <a:t>IEEE TAS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</a:rPr>
              <a:t>30</a:t>
            </a:r>
            <a:r>
              <a:rPr lang="en-US" sz="1600" dirty="0" smtClean="0">
                <a:solidFill>
                  <a:srgbClr val="008000"/>
                </a:solidFill>
              </a:rPr>
              <a:t> (2020) 4400604) 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35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STARTING FROM THE BASICS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Field in a solenoid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>
                <a:solidFill>
                  <a:srgbClr val="000000"/>
                </a:solidFill>
              </a:rPr>
              <a:t>For a </a:t>
            </a:r>
            <a:r>
              <a:rPr lang="en-US" dirty="0" smtClean="0">
                <a:solidFill>
                  <a:srgbClr val="000000"/>
                </a:solidFill>
              </a:rPr>
              <a:t>dipole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one </a:t>
            </a:r>
            <a:r>
              <a:rPr lang="en-US" dirty="0">
                <a:solidFill>
                  <a:srgbClr val="000000"/>
                </a:solidFill>
              </a:rPr>
              <a:t>has </a:t>
            </a:r>
            <a:r>
              <a:rPr lang="en-US" dirty="0" smtClean="0">
                <a:solidFill>
                  <a:srgbClr val="000000"/>
                </a:solidFill>
              </a:rPr>
              <a:t>“about” half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this  (see next slides)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This first part of this seminar is devoted to quantifying the “about”</a:t>
            </a:r>
          </a:p>
          <a:p>
            <a:pPr eaLnBrk="1" hangingPunct="1"/>
            <a:endParaRPr lang="en-US" dirty="0">
              <a:solidFill>
                <a:srgbClr val="000000"/>
              </a:solidFill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1800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 eaLnBrk="1" hangingPunct="1">
              <a:buFontTx/>
              <a:buNone/>
            </a:pPr>
            <a:endParaRPr lang="en-US" b="1" dirty="0" smtClean="0"/>
          </a:p>
          <a:p>
            <a:pPr lvl="2" eaLnBrk="1" hangingPunct="1">
              <a:buFontTx/>
              <a:buNone/>
            </a:pPr>
            <a:endParaRPr lang="en-US" sz="2000" b="1" dirty="0" smtClean="0"/>
          </a:p>
          <a:p>
            <a:pPr lvl="2" eaLnBrk="1" hangingPunct="1">
              <a:buFontTx/>
              <a:buNone/>
            </a:pPr>
            <a:endParaRPr lang="en-US" sz="2000" dirty="0" smtClean="0">
              <a:sym typeface="Symbol" pitchFamily="18" charset="2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13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749592"/>
              </p:ext>
            </p:extLst>
          </p:nvPr>
        </p:nvGraphicFramePr>
        <p:xfrm>
          <a:off x="2023156" y="1975984"/>
          <a:ext cx="13144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2" name="Equation" r:id="rId3" imgW="609600" imgH="241300" progId="Equation.3">
                  <p:embed/>
                </p:oleObj>
              </mc:Choice>
              <mc:Fallback>
                <p:oleObj name="Equation" r:id="rId3" imgW="609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3156" y="1975984"/>
                        <a:ext cx="13144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591" y="1193431"/>
            <a:ext cx="2974041" cy="2357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dipole_sk_mnw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163" y="4741621"/>
            <a:ext cx="2304386" cy="160796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7" name="TextBox 16"/>
          <p:cNvSpPr txBox="1"/>
          <p:nvPr/>
        </p:nvSpPr>
        <p:spPr>
          <a:xfrm>
            <a:off x="7149051" y="3557622"/>
            <a:ext cx="879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Solenoid 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249249" y="6334820"/>
            <a:ext cx="720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Dipole</a:t>
            </a:r>
            <a:endParaRPr lang="en-US" sz="1400" dirty="0"/>
          </a:p>
        </p:txBody>
      </p:sp>
      <p:graphicFrame>
        <p:nvGraphicFramePr>
          <p:cNvPr id="1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650654"/>
              </p:ext>
            </p:extLst>
          </p:nvPr>
        </p:nvGraphicFramePr>
        <p:xfrm>
          <a:off x="497947" y="2804718"/>
          <a:ext cx="4194086" cy="599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3" name="Equation" r:id="rId7" imgW="2120900" imgH="304800" progId="Equation.3">
                  <p:embed/>
                </p:oleObj>
              </mc:Choice>
              <mc:Fallback>
                <p:oleObj name="Equation" r:id="rId7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947" y="2804718"/>
                        <a:ext cx="4194086" cy="59977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579480"/>
              </p:ext>
            </p:extLst>
          </p:nvPr>
        </p:nvGraphicFramePr>
        <p:xfrm>
          <a:off x="2506663" y="4681538"/>
          <a:ext cx="14986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4" name="Equation" r:id="rId9" imgW="660400" imgH="419100" progId="Equation.3">
                  <p:embed/>
                </p:oleObj>
              </mc:Choice>
              <mc:Fallback>
                <p:oleObj name="Equation" r:id="rId9" imgW="660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4681538"/>
                        <a:ext cx="1498600" cy="946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198914"/>
              </p:ext>
            </p:extLst>
          </p:nvPr>
        </p:nvGraphicFramePr>
        <p:xfrm>
          <a:off x="760328" y="5738846"/>
          <a:ext cx="4904861" cy="653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5" name="Equation" r:id="rId11" imgW="2273300" imgH="304800" progId="Equation.3">
                  <p:embed/>
                </p:oleObj>
              </mc:Choice>
              <mc:Fallback>
                <p:oleObj name="Equation" r:id="rId11" imgW="22733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328" y="5738846"/>
                        <a:ext cx="4904861" cy="6536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83554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 ON SENSITIVITY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fr-CH" sz="2000" dirty="0" smtClean="0"/>
              <a:t>We developed an analytical approach to the sensitivity of short sample parameters on design features</a:t>
            </a:r>
          </a:p>
          <a:p>
            <a:pPr eaLnBrk="1" hangingPunct="1"/>
            <a:r>
              <a:rPr lang="fr-CH" sz="2000" dirty="0" smtClean="0"/>
              <a:t>The problem can be solved defining a simple parameter (factor X) related to the angle between the loadline and the critical surface</a:t>
            </a:r>
          </a:p>
          <a:p>
            <a:pPr eaLnBrk="1" hangingPunct="1"/>
            <a:r>
              <a:rPr lang="fr-CH" sz="2000" dirty="0" smtClean="0"/>
              <a:t>This parameter is about 3 for a 12 T magnet, and grows linearly with the coil width</a:t>
            </a:r>
          </a:p>
          <a:p>
            <a:pPr eaLnBrk="1" hangingPunct="1"/>
            <a:r>
              <a:rPr lang="fr-CH" sz="2000" dirty="0" smtClean="0"/>
              <a:t>Each gain in the loadline given by larger coil width, less copper, more iron contribution, better critical surface, is weighted by 1/(1+X) – so higher fields are accessible but a a very high cost</a:t>
            </a:r>
          </a:p>
          <a:p>
            <a:pPr eaLnBrk="1" hangingPunct="1"/>
            <a:endParaRPr lang="fr-CH" sz="2000" dirty="0"/>
          </a:p>
          <a:p>
            <a:pPr eaLnBrk="1" hangingPunct="1"/>
            <a:r>
              <a:rPr lang="fr-CH" sz="2000" dirty="0" smtClean="0"/>
              <a:t>In this design domain, minmizing the ratio peak field/bore field gives a direct improvement on short sample field</a:t>
            </a:r>
            <a:endParaRPr lang="fr-CH" sz="1600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40</a:t>
            </a:fld>
            <a:endParaRPr lang="en-US" sz="1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658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STARTING FROM THE BASICS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Cos theta distribution</a:t>
            </a:r>
          </a:p>
          <a:p>
            <a:pPr lvl="1" eaLnBrk="1" hangingPunct="1"/>
            <a:r>
              <a:rPr lang="en-US" dirty="0" smtClean="0"/>
              <a:t>A current density distribution proportional to the angle 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</a:rPr>
              <a:t>Academic case, impossible to realize </a:t>
            </a:r>
            <a:r>
              <a:rPr lang="en-US" dirty="0" smtClean="0"/>
              <a:t>with a real cable, but very popular in the literature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Exactly half of a solenoid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</a:t>
            </a:r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102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874" y="3063955"/>
            <a:ext cx="3195440" cy="326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025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440973"/>
              </p:ext>
            </p:extLst>
          </p:nvPr>
        </p:nvGraphicFramePr>
        <p:xfrm>
          <a:off x="6447595" y="2551707"/>
          <a:ext cx="199231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5" name="Equation" r:id="rId4" imgW="1155700" imgH="228600" progId="Equation.3">
                  <p:embed/>
                </p:oleObj>
              </mc:Choice>
              <mc:Fallback>
                <p:oleObj name="Equation" r:id="rId4" imgW="1155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7595" y="2551707"/>
                        <a:ext cx="1992312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5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4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422802"/>
              </p:ext>
            </p:extLst>
          </p:nvPr>
        </p:nvGraphicFramePr>
        <p:xfrm>
          <a:off x="806450" y="3111500"/>
          <a:ext cx="439261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6" name="Equation" r:id="rId6" imgW="2565400" imgH="469900" progId="Equation.3">
                  <p:embed/>
                </p:oleObj>
              </mc:Choice>
              <mc:Fallback>
                <p:oleObj name="Equation" r:id="rId6" imgW="2565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3111500"/>
                        <a:ext cx="4392613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944041"/>
              </p:ext>
            </p:extLst>
          </p:nvPr>
        </p:nvGraphicFramePr>
        <p:xfrm>
          <a:off x="850900" y="4076700"/>
          <a:ext cx="487838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7" name="Equation" r:id="rId8" imgW="2260600" imgH="304800" progId="Equation.3">
                  <p:embed/>
                </p:oleObj>
              </mc:Choice>
              <mc:Fallback>
                <p:oleObj name="Equation" r:id="rId8" imgW="2260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4076700"/>
                        <a:ext cx="4878388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627230" y="6334820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Cos theta distribution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72718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STARTING FROM THE BASICS</a:t>
            </a:r>
            <a:endParaRPr lang="en-US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Intersecting ellipses</a:t>
            </a:r>
          </a:p>
          <a:p>
            <a:pPr lvl="1" eaLnBrk="1" hangingPunct="1"/>
            <a:r>
              <a:rPr lang="en-US" dirty="0" smtClean="0"/>
              <a:t>A uniform current density in the area of two intersecting ellipses produces a pure dipolar field</a:t>
            </a:r>
          </a:p>
          <a:p>
            <a:pPr lvl="1" eaLnBrk="1" hangingPunct="1"/>
            <a:r>
              <a:rPr lang="en-US" dirty="0" smtClean="0"/>
              <a:t>Better model since current density is constant, but </a:t>
            </a:r>
            <a:r>
              <a:rPr lang="en-US" dirty="0" smtClean="0">
                <a:solidFill>
                  <a:srgbClr val="CC3300"/>
                </a:solidFill>
              </a:rPr>
              <a:t>still academic </a:t>
            </a:r>
            <a:r>
              <a:rPr lang="en-US" dirty="0" smtClean="0"/>
              <a:t>since impossible to achieve with the same cable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For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H</a:t>
            </a:r>
            <a:r>
              <a:rPr lang="en-US" dirty="0" smtClean="0"/>
              <a:t>=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V</a:t>
            </a:r>
            <a:r>
              <a:rPr lang="en-US" baseline="-25000" dirty="0" smtClean="0"/>
              <a:t> </a:t>
            </a:r>
            <a:r>
              <a:rPr lang="en-US" dirty="0" smtClean="0"/>
              <a:t>(intersecting circles)</a:t>
            </a:r>
            <a:endParaRPr lang="en-US" baseline="-25000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 eaLnBrk="1" hangingPunct="1">
              <a:buFontTx/>
              <a:buNone/>
            </a:pPr>
            <a:endParaRPr lang="en-US" b="1" dirty="0" smtClean="0"/>
          </a:p>
          <a:p>
            <a:pPr lvl="2" eaLnBrk="1" hangingPunct="1">
              <a:buFontTx/>
              <a:buNone/>
            </a:pPr>
            <a:endParaRPr lang="en-US" sz="1800" b="1" dirty="0" smtClean="0"/>
          </a:p>
          <a:p>
            <a:pPr lvl="2" eaLnBrk="1" hangingPunct="1">
              <a:buFontTx/>
              <a:buNone/>
            </a:pPr>
            <a:endParaRPr lang="en-US" sz="180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8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5851076" y="5600601"/>
            <a:ext cx="17557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400" dirty="0"/>
              <a:t>Intersecting ellipses</a:t>
            </a:r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6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720383"/>
              </p:ext>
            </p:extLst>
          </p:nvPr>
        </p:nvGraphicFramePr>
        <p:xfrm>
          <a:off x="2028825" y="5783263"/>
          <a:ext cx="167640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13" name="Equation" r:id="rId3" imgW="749300" imgH="419100" progId="Equation.3">
                  <p:embed/>
                </p:oleObj>
              </mc:Choice>
              <mc:Fallback>
                <p:oleObj name="Equation" r:id="rId3" imgW="749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825" y="5783263"/>
                        <a:ext cx="1676400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793423"/>
              </p:ext>
            </p:extLst>
          </p:nvPr>
        </p:nvGraphicFramePr>
        <p:xfrm>
          <a:off x="4554538" y="5943600"/>
          <a:ext cx="39798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14" name="Equation" r:id="rId5" imgW="2260600" imgH="304800" progId="Equation.3">
                  <p:embed/>
                </p:oleObj>
              </mc:Choice>
              <mc:Fallback>
                <p:oleObj name="Equation" r:id="rId5" imgW="2260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5943600"/>
                        <a:ext cx="397986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476046"/>
              </p:ext>
            </p:extLst>
          </p:nvPr>
        </p:nvGraphicFramePr>
        <p:xfrm>
          <a:off x="1044575" y="3411538"/>
          <a:ext cx="2506663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15" name="Equation" r:id="rId7" imgW="1193800" imgH="469900" progId="Equation.3">
                  <p:embed/>
                </p:oleObj>
              </mc:Choice>
              <mc:Fallback>
                <p:oleObj name="Equation" r:id="rId7" imgW="1193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3411538"/>
                        <a:ext cx="2506663" cy="98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699" y="2911712"/>
            <a:ext cx="4737100" cy="271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8237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SECTOR COILS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60° sector coil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</a:rPr>
              <a:t>This layout has zero b</a:t>
            </a:r>
            <a:r>
              <a:rPr lang="en-US" baseline="-25000" dirty="0" smtClean="0">
                <a:solidFill>
                  <a:srgbClr val="CC3300"/>
                </a:solidFill>
              </a:rPr>
              <a:t>3</a:t>
            </a:r>
            <a:r>
              <a:rPr lang="en-US" dirty="0" smtClean="0"/>
              <a:t>, but non negligible b</a:t>
            </a:r>
            <a:r>
              <a:rPr lang="en-US" baseline="-25000" dirty="0" smtClean="0"/>
              <a:t>5</a:t>
            </a:r>
            <a:r>
              <a:rPr lang="en-US" dirty="0" smtClean="0"/>
              <a:t> (order of 100 units)</a:t>
            </a:r>
          </a:p>
          <a:p>
            <a:pPr lvl="1" eaLnBrk="1" hangingPunct="1"/>
            <a:r>
              <a:rPr lang="en-US" dirty="0" smtClean="0"/>
              <a:t>It </a:t>
            </a:r>
            <a:r>
              <a:rPr lang="en-US" dirty="0" smtClean="0">
                <a:solidFill>
                  <a:srgbClr val="CC3300"/>
                </a:solidFill>
              </a:rPr>
              <a:t>can be wound with a cable having perfect </a:t>
            </a:r>
            <a:r>
              <a:rPr lang="en-US" dirty="0" err="1" smtClean="0">
                <a:solidFill>
                  <a:srgbClr val="CC3300"/>
                </a:solidFill>
              </a:rPr>
              <a:t>keystoning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smtClean="0"/>
              <a:t>(for instance the case of </a:t>
            </a:r>
            <a:r>
              <a:rPr lang="en-US" dirty="0" err="1" smtClean="0"/>
              <a:t>Tevatron</a:t>
            </a:r>
            <a:r>
              <a:rPr lang="en-US" dirty="0" smtClean="0"/>
              <a:t> dipoles, without wedges)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So this is </a:t>
            </a:r>
            <a:r>
              <a:rPr lang="en-US" dirty="0" smtClean="0">
                <a:solidFill>
                  <a:srgbClr val="CC3300"/>
                </a:solidFill>
              </a:rPr>
              <a:t>10% more than the “half of the solenoid” (</a:t>
            </a:r>
            <a:r>
              <a:rPr lang="en-US" dirty="0" smtClean="0">
                <a:solidFill>
                  <a:srgbClr val="CC33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CC3300"/>
                </a:solidFill>
              </a:rPr>
              <a:t>/2, i.e. 2</a:t>
            </a:r>
            <a:r>
              <a:rPr lang="en-US" dirty="0" smtClean="0">
                <a:solidFill>
                  <a:srgbClr val="CC3300"/>
                </a:solidFill>
                <a:latin typeface="Symbol" charset="2"/>
                <a:cs typeface="Symbol" charset="2"/>
              </a:rPr>
              <a:t>p</a:t>
            </a:r>
            <a:r>
              <a:rPr lang="en-US" dirty="0" smtClean="0">
                <a:solidFill>
                  <a:srgbClr val="CC3300"/>
                </a:solidFill>
              </a:rPr>
              <a:t>)</a:t>
            </a:r>
            <a:endParaRPr lang="en-US" dirty="0" smtClean="0"/>
          </a:p>
          <a:p>
            <a:pPr lvl="1" eaLnBrk="1" hangingPunct="1">
              <a:buFontTx/>
              <a:buNone/>
            </a:pPr>
            <a:r>
              <a:rPr lang="en-US" dirty="0" smtClean="0"/>
              <a:t>	</a:t>
            </a:r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7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4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470531"/>
              </p:ext>
            </p:extLst>
          </p:nvPr>
        </p:nvGraphicFramePr>
        <p:xfrm>
          <a:off x="1744294" y="3092841"/>
          <a:ext cx="1885467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53" name="Equation" r:id="rId3" imgW="863600" imgH="444500" progId="Equation.3">
                  <p:embed/>
                </p:oleObj>
              </mc:Choice>
              <mc:Fallback>
                <p:oleObj name="Equation" r:id="rId3" imgW="8636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294" y="3092841"/>
                        <a:ext cx="1885467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516226"/>
              </p:ext>
            </p:extLst>
          </p:nvPr>
        </p:nvGraphicFramePr>
        <p:xfrm>
          <a:off x="3071426" y="6017419"/>
          <a:ext cx="4393506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54" name="Equation" r:id="rId5" imgW="2260600" imgH="304800" progId="Equation.3">
                  <p:embed/>
                </p:oleObj>
              </mc:Choice>
              <mc:Fallback>
                <p:oleObj name="Equation" r:id="rId5" imgW="2260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426" y="6017419"/>
                        <a:ext cx="4393506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067" y="2580421"/>
            <a:ext cx="3121816" cy="282304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527800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SECTOR COILS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Sector coil at 72° with one wedge </a:t>
            </a:r>
            <a:r>
              <a:rPr lang="en-US" dirty="0"/>
              <a:t>between 48° and 60°</a:t>
            </a:r>
            <a:endParaRPr lang="en-US" dirty="0" smtClean="0"/>
          </a:p>
          <a:p>
            <a:pPr lvl="1" eaLnBrk="1" hangingPunct="1"/>
            <a:r>
              <a:rPr lang="en-US" dirty="0" smtClean="0"/>
              <a:t>This layout </a:t>
            </a:r>
            <a:r>
              <a:rPr lang="en-US" dirty="0" smtClean="0">
                <a:solidFill>
                  <a:srgbClr val="CC3300"/>
                </a:solidFill>
              </a:rPr>
              <a:t>has zero b</a:t>
            </a:r>
            <a:r>
              <a:rPr lang="en-US" baseline="-25000" dirty="0" smtClean="0">
                <a:solidFill>
                  <a:srgbClr val="CC3300"/>
                </a:solidFill>
              </a:rPr>
              <a:t>3</a:t>
            </a:r>
            <a:r>
              <a:rPr lang="en-US" dirty="0" smtClean="0">
                <a:solidFill>
                  <a:srgbClr val="CC3300"/>
                </a:solidFill>
              </a:rPr>
              <a:t> and b</a:t>
            </a:r>
            <a:r>
              <a:rPr lang="en-US" baseline="-25000" dirty="0" smtClean="0">
                <a:solidFill>
                  <a:srgbClr val="CC3300"/>
                </a:solidFill>
              </a:rPr>
              <a:t>5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smtClean="0"/>
              <a:t>, and the same quantity of conductor as a </a:t>
            </a:r>
            <a:r>
              <a:rPr lang="en-US" dirty="0"/>
              <a:t>60</a:t>
            </a:r>
            <a:r>
              <a:rPr lang="en-US" dirty="0" smtClean="0"/>
              <a:t>° coil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 smtClean="0"/>
              <a:t>Computations give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So canceling </a:t>
            </a:r>
            <a:r>
              <a:rPr lang="en-US" i="1" dirty="0" smtClean="0"/>
              <a:t>b</a:t>
            </a:r>
            <a:r>
              <a:rPr lang="en-US" i="1" baseline="-25000" dirty="0" smtClean="0"/>
              <a:t>5</a:t>
            </a:r>
            <a:r>
              <a:rPr lang="en-US" dirty="0" smtClean="0"/>
              <a:t> we lose about 5% in the field for a given current density (field quality costs about 5% - but </a:t>
            </a:r>
            <a:r>
              <a:rPr lang="en-US" dirty="0" smtClean="0">
                <a:solidFill>
                  <a:srgbClr val="CC3300"/>
                </a:solidFill>
              </a:rPr>
              <a:t>we are still 5% above the “half of the solenoid”</a:t>
            </a:r>
            <a:r>
              <a:rPr lang="en-US" dirty="0" smtClean="0"/>
              <a:t>)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8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484852"/>
              </p:ext>
            </p:extLst>
          </p:nvPr>
        </p:nvGraphicFramePr>
        <p:xfrm>
          <a:off x="984250" y="3721100"/>
          <a:ext cx="4393506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5" name="Equation" r:id="rId3" imgW="2260600" imgH="304800" progId="Equation.3">
                  <p:embed/>
                </p:oleObj>
              </mc:Choice>
              <mc:Fallback>
                <p:oleObj name="Equation" r:id="rId3" imgW="2260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3721100"/>
                        <a:ext cx="4393506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2108200"/>
            <a:ext cx="2921000" cy="2470785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0550088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SECTOR COILS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8548688" cy="5476875"/>
          </a:xfrm>
        </p:spPr>
        <p:txBody>
          <a:bodyPr/>
          <a:lstStyle/>
          <a:p>
            <a:pPr eaLnBrk="1" hangingPunct="1"/>
            <a:r>
              <a:rPr lang="en-US" dirty="0" smtClean="0"/>
              <a:t>With a better choice of the wedge position we can also set to zero </a:t>
            </a:r>
            <a:r>
              <a:rPr lang="en-US" i="1" dirty="0" smtClean="0"/>
              <a:t>b</a:t>
            </a:r>
            <a:r>
              <a:rPr lang="en-US" i="1" baseline="-25000" dirty="0" smtClean="0"/>
              <a:t>7</a:t>
            </a:r>
            <a:endParaRPr lang="en-US" dirty="0" smtClean="0"/>
          </a:p>
          <a:p>
            <a:pPr lvl="1" eaLnBrk="1" hangingPunct="1"/>
            <a:r>
              <a:rPr lang="en-US" dirty="0" smtClean="0"/>
              <a:t>The angles of the blocks are </a:t>
            </a:r>
            <a:r>
              <a:rPr lang="en-GB" dirty="0">
                <a:sym typeface="Symbol"/>
              </a:rPr>
              <a:t></a:t>
            </a:r>
            <a:r>
              <a:rPr lang="en-GB" dirty="0"/>
              <a:t>(0</a:t>
            </a:r>
            <a:r>
              <a:rPr lang="en-GB" dirty="0">
                <a:sym typeface="Symbol"/>
              </a:rPr>
              <a:t></a:t>
            </a:r>
            <a:r>
              <a:rPr lang="en-GB" dirty="0"/>
              <a:t>-43.2</a:t>
            </a:r>
            <a:r>
              <a:rPr lang="en-GB" dirty="0">
                <a:sym typeface="Symbol"/>
              </a:rPr>
              <a:t></a:t>
            </a:r>
            <a:r>
              <a:rPr lang="en-GB" dirty="0" smtClean="0"/>
              <a:t>) (</a:t>
            </a:r>
            <a:r>
              <a:rPr lang="en-GB" dirty="0"/>
              <a:t>53.2</a:t>
            </a:r>
            <a:r>
              <a:rPr lang="en-GB" dirty="0">
                <a:sym typeface="Symbol"/>
              </a:rPr>
              <a:t></a:t>
            </a:r>
            <a:r>
              <a:rPr lang="en-GB" dirty="0"/>
              <a:t>-67.3</a:t>
            </a:r>
            <a:r>
              <a:rPr lang="en-GB" dirty="0">
                <a:sym typeface="Symbol"/>
              </a:rPr>
              <a:t></a:t>
            </a:r>
            <a:r>
              <a:rPr lang="en-GB" dirty="0" smtClean="0"/>
              <a:t>)</a:t>
            </a:r>
          </a:p>
          <a:p>
            <a:pPr lvl="1" eaLnBrk="1" hangingPunct="1"/>
            <a:r>
              <a:rPr lang="en-GB" dirty="0" smtClean="0"/>
              <a:t>And with two wedges you can cancel up to </a:t>
            </a:r>
            <a:r>
              <a:rPr lang="en-GB" i="1" dirty="0" smtClean="0"/>
              <a:t>b</a:t>
            </a:r>
            <a:r>
              <a:rPr lang="en-GB" i="1" baseline="-25000" dirty="0" smtClean="0"/>
              <a:t>11</a:t>
            </a:r>
            <a:r>
              <a:rPr lang="en-GB" dirty="0" smtClean="0"/>
              <a:t> – this is the lay-out used for RHIC dipole</a:t>
            </a:r>
            <a:endParaRPr lang="en-US" dirty="0" smtClean="0"/>
          </a:p>
          <a:p>
            <a:pPr lvl="1" eaLnBrk="1" hangingPunct="1"/>
            <a:r>
              <a:rPr lang="en-US" dirty="0" smtClean="0"/>
              <a:t>However, these layouts cannot be directly compared to the previous two since the </a:t>
            </a:r>
            <a:r>
              <a:rPr lang="en-US" dirty="0" smtClean="0">
                <a:solidFill>
                  <a:srgbClr val="CC3300"/>
                </a:solidFill>
              </a:rPr>
              <a:t>angular development is different </a:t>
            </a:r>
            <a:r>
              <a:rPr lang="en-US" dirty="0" smtClean="0"/>
              <a:t>and therefore one has a different quantity of cable</a:t>
            </a:r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19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7" name="Rectangle 1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59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261" name="Rectangle 2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Unit 4 -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9</a:t>
            </a:fld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92310"/>
            <a:ext cx="2198719" cy="183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645" y="4566655"/>
            <a:ext cx="2347739" cy="187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212" y="4416515"/>
            <a:ext cx="2430145" cy="2252345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2" name="Picture 21" descr="RHIC_dipole_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424" y="4104343"/>
            <a:ext cx="2320925" cy="225171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TextBox 2"/>
          <p:cNvSpPr txBox="1"/>
          <p:nvPr/>
        </p:nvSpPr>
        <p:spPr>
          <a:xfrm>
            <a:off x="0" y="6336177"/>
            <a:ext cx="2124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One wedge optimal solution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192656" y="6405371"/>
            <a:ext cx="219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Two wedges optimal solution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885244" y="6581001"/>
            <a:ext cx="132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RHIC dipole coil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956297" y="6395651"/>
            <a:ext cx="195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RHIC dipole cross-section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10801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36345</TotalTime>
  <Words>2924</Words>
  <Application>Microsoft Office PowerPoint</Application>
  <PresentationFormat>On-screen Show (4:3)</PresentationFormat>
  <Paragraphs>426</Paragraphs>
  <Slides>40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ＭＳ ゴシック</vt:lpstr>
      <vt:lpstr>ＭＳ Ｐゴシック</vt:lpstr>
      <vt:lpstr>Arial</vt:lpstr>
      <vt:lpstr>Book Antiqua</vt:lpstr>
      <vt:lpstr>Felix Titling</vt:lpstr>
      <vt:lpstr>Symbol</vt:lpstr>
      <vt:lpstr>Times</vt:lpstr>
      <vt:lpstr>1_Default Design</vt:lpstr>
      <vt:lpstr>Custom Design</vt:lpstr>
      <vt:lpstr>Equation</vt:lpstr>
      <vt:lpstr>Document</vt:lpstr>
      <vt:lpstr>Coil efficiency and sensitivity on design parameters</vt:lpstr>
      <vt:lpstr>CONTENTS</vt:lpstr>
      <vt:lpstr>COIL EFFICIENCY</vt:lpstr>
      <vt:lpstr>STARTING FROM THE BASICS</vt:lpstr>
      <vt:lpstr>STARTING FROM THE BASICS</vt:lpstr>
      <vt:lpstr>STARTING FROM THE BASICS</vt:lpstr>
      <vt:lpstr>SECTOR COILS</vt:lpstr>
      <vt:lpstr>SECTOR COILS</vt:lpstr>
      <vt:lpstr>SECTOR COILS</vt:lpstr>
      <vt:lpstr>SECTOR COILS</vt:lpstr>
      <vt:lpstr>CONTENTS</vt:lpstr>
      <vt:lpstr>COIL EFFICIENCY</vt:lpstr>
      <vt:lpstr>COIL EFFICIENCY COMPUTATIONS</vt:lpstr>
      <vt:lpstr>TWO REAL CASES</vt:lpstr>
      <vt:lpstr>THE BEST POSSIBLE SHAPE</vt:lpstr>
      <vt:lpstr>COIL EFFICIENCY SUMMARY</vt:lpstr>
      <vt:lpstr>SOMETHING ABOUT BLOCK EFFICIENCY</vt:lpstr>
      <vt:lpstr>SOMETHING ABOUT BLOCK EFFICIENCY</vt:lpstr>
      <vt:lpstr>SOMETHING ABOUT BLOCK EFFICIENCY</vt:lpstr>
      <vt:lpstr>A FINAL RECALL</vt:lpstr>
      <vt:lpstr>CONCLUSIONS</vt:lpstr>
      <vt:lpstr>CONTENTS</vt:lpstr>
      <vt:lpstr>HOW TO BUILD THE LOADLINE</vt:lpstr>
      <vt:lpstr>HOW TO BUILD THE LOADLINE</vt:lpstr>
      <vt:lpstr>THE FACTOR X</vt:lpstr>
      <vt:lpstr>THE FACTOR X</vt:lpstr>
      <vt:lpstr>THE FACTOR X</vt:lpstr>
      <vt:lpstr>THE FACTOR X</vt:lpstr>
      <vt:lpstr>THE FACTOR X</vt:lpstr>
      <vt:lpstr>DEPENDENCE OF SHORT SAMPLE  ON LOADLINE</vt:lpstr>
      <vt:lpstr>DEPENDENCE OF SHORT SAMPLE  ON LOADLINE</vt:lpstr>
      <vt:lpstr>DEPENDENCE OF SHORT SAMPLE  ON CRITICAL SURFACE</vt:lpstr>
      <vt:lpstr>DEPENDENCE OF SHORT SAMPLE  ON CRITICAL SURFACE</vt:lpstr>
      <vt:lpstr>DEPENDENCE OF SHORT SAMPLE  ON COPPER RATIO</vt:lpstr>
      <vt:lpstr>SENSITIVITY ANALYSIS ON l</vt:lpstr>
      <vt:lpstr>FIRST REMARK ON VALIDITY LIMITS: CRITICAL SURFACE SLOPE FOR NB3SN</vt:lpstr>
      <vt:lpstr>SECOND REMARK ON VALIDITY LIMITS: NONLINEARITIES</vt:lpstr>
      <vt:lpstr>A REMARK ON THE CONCEPT  OF ULTIMATE FIELD</vt:lpstr>
      <vt:lpstr>A REMARK ON THE CONCEPT  OF ULTIMATE FIELD</vt:lpstr>
      <vt:lpstr>CONCLUSIONS ON SENSITIVITY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369</cp:revision>
  <dcterms:created xsi:type="dcterms:W3CDTF">2006-07-31T18:23:56Z</dcterms:created>
  <dcterms:modified xsi:type="dcterms:W3CDTF">2022-06-16T13:50:28Z</dcterms:modified>
</cp:coreProperties>
</file>