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1" r:id="rId2"/>
    <p:sldId id="257" r:id="rId3"/>
    <p:sldId id="258" r:id="rId4"/>
    <p:sldId id="262" r:id="rId5"/>
    <p:sldId id="259"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418"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FE27D7-ABFE-427F-9AF8-D6656782F69A}" type="datetimeFigureOut">
              <a:rPr lang="en-US" smtClean="0"/>
              <a:t>11/23/2010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974FF5-911E-4DEF-9719-3ED2D2D8361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ftr" sz="quarter" idx="4"/>
          </p:nvPr>
        </p:nvSpPr>
        <p:spPr>
          <a:ln/>
        </p:spPr>
        <p:txBody>
          <a:bodyPr/>
          <a:lstStyle/>
          <a:p>
            <a:r>
              <a:rPr lang="en-US"/>
              <a:t>SPSC 29-30 September 2009</a:t>
            </a:r>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endParaRPr lang="en-US" smtClean="0">
              <a:ea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88CE61-E7B2-4324-9A0B-3AF6CCB5541B}"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88CE61-E7B2-4324-9A0B-3AF6CCB5541B}"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88CE61-E7B2-4324-9A0B-3AF6CCB5541B}"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88CE61-E7B2-4324-9A0B-3AF6CCB5541B}"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88CE61-E7B2-4324-9A0B-3AF6CCB5541B}" type="datetimeFigureOut">
              <a:rPr lang="en-US" smtClean="0"/>
              <a:t>11/23/2010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88CE61-E7B2-4324-9A0B-3AF6CCB5541B}" type="datetimeFigureOut">
              <a:rPr lang="en-US" smtClean="0"/>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88CE61-E7B2-4324-9A0B-3AF6CCB5541B}" type="datetimeFigureOut">
              <a:rPr lang="en-US" smtClean="0"/>
              <a:t>11/23/2010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88CE61-E7B2-4324-9A0B-3AF6CCB5541B}" type="datetimeFigureOut">
              <a:rPr lang="en-US" smtClean="0"/>
              <a:t>11/23/2010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88CE61-E7B2-4324-9A0B-3AF6CCB5541B}" type="datetimeFigureOut">
              <a:rPr lang="en-US" smtClean="0"/>
              <a:t>11/23/2010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88CE61-E7B2-4324-9A0B-3AF6CCB5541B}" type="datetimeFigureOut">
              <a:rPr lang="en-US" smtClean="0"/>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88CE61-E7B2-4324-9A0B-3AF6CCB5541B}" type="datetimeFigureOut">
              <a:rPr lang="en-US" smtClean="0"/>
              <a:t>11/23/2010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F53A8CC-B0EF-46ED-8625-D70B051182F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88CE61-E7B2-4324-9A0B-3AF6CCB5541B}" type="datetimeFigureOut">
              <a:rPr lang="en-US" smtClean="0"/>
              <a:t>11/23/2010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3A8CC-B0EF-46ED-8625-D70B051182F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5"/>
          <p:cNvPicPr>
            <a:picLocks noChangeAspect="1" noChangeArrowheads="1"/>
          </p:cNvPicPr>
          <p:nvPr/>
        </p:nvPicPr>
        <p:blipFill>
          <a:blip r:embed="rId2" cstate="print"/>
          <a:srcRect/>
          <a:stretch>
            <a:fillRect/>
          </a:stretch>
        </p:blipFill>
        <p:spPr bwMode="auto">
          <a:xfrm>
            <a:off x="467544" y="332656"/>
            <a:ext cx="8147050" cy="5486400"/>
          </a:xfrm>
          <a:prstGeom prst="rect">
            <a:avLst/>
          </a:prstGeom>
          <a:noFill/>
          <a:ln w="9525">
            <a:noFill/>
            <a:miter lim="800000"/>
            <a:headEnd/>
            <a:tailEnd/>
          </a:ln>
        </p:spPr>
      </p:pic>
      <p:sp>
        <p:nvSpPr>
          <p:cNvPr id="3076" name="TextBox 6"/>
          <p:cNvSpPr txBox="1">
            <a:spLocks noChangeArrowheads="1"/>
          </p:cNvSpPr>
          <p:nvPr/>
        </p:nvSpPr>
        <p:spPr bwMode="auto">
          <a:xfrm rot="-1704725">
            <a:off x="6838950" y="5143500"/>
            <a:ext cx="928688" cy="369888"/>
          </a:xfrm>
          <a:prstGeom prst="rect">
            <a:avLst/>
          </a:prstGeom>
          <a:noFill/>
          <a:ln w="9525">
            <a:noFill/>
            <a:miter lim="800000"/>
            <a:headEnd/>
            <a:tailEnd/>
          </a:ln>
        </p:spPr>
        <p:txBody>
          <a:bodyPr>
            <a:spAutoFit/>
          </a:bodyPr>
          <a:lstStyle/>
          <a:p>
            <a:r>
              <a:rPr lang="fr-FR">
                <a:solidFill>
                  <a:srgbClr val="FFFF00"/>
                </a:solidFill>
              </a:rPr>
              <a:t>Linac 4</a:t>
            </a:r>
          </a:p>
        </p:txBody>
      </p:sp>
      <p:sp>
        <p:nvSpPr>
          <p:cNvPr id="3077" name="TextBox 7"/>
          <p:cNvSpPr txBox="1">
            <a:spLocks noChangeArrowheads="1"/>
          </p:cNvSpPr>
          <p:nvPr/>
        </p:nvSpPr>
        <p:spPr bwMode="auto">
          <a:xfrm>
            <a:off x="1514475" y="5086350"/>
            <a:ext cx="658813" cy="369888"/>
          </a:xfrm>
          <a:prstGeom prst="rect">
            <a:avLst/>
          </a:prstGeom>
          <a:noFill/>
          <a:ln w="9525">
            <a:noFill/>
            <a:miter lim="800000"/>
            <a:headEnd/>
            <a:tailEnd/>
          </a:ln>
        </p:spPr>
        <p:txBody>
          <a:bodyPr wrap="none">
            <a:spAutoFit/>
          </a:bodyPr>
          <a:lstStyle/>
          <a:p>
            <a:r>
              <a:rPr lang="fr-FR" b="1">
                <a:solidFill>
                  <a:srgbClr val="FFFF00"/>
                </a:solidFill>
              </a:rPr>
              <a:t>PSB</a:t>
            </a:r>
          </a:p>
        </p:txBody>
      </p:sp>
      <p:sp>
        <p:nvSpPr>
          <p:cNvPr id="3078" name="TextBox 9"/>
          <p:cNvSpPr txBox="1">
            <a:spLocks noChangeArrowheads="1"/>
          </p:cNvSpPr>
          <p:nvPr/>
        </p:nvSpPr>
        <p:spPr bwMode="auto">
          <a:xfrm>
            <a:off x="2460625" y="4540250"/>
            <a:ext cx="415925" cy="369888"/>
          </a:xfrm>
          <a:prstGeom prst="rect">
            <a:avLst/>
          </a:prstGeom>
          <a:noFill/>
          <a:ln w="9525">
            <a:noFill/>
            <a:miter lim="800000"/>
            <a:headEnd/>
            <a:tailEnd/>
          </a:ln>
        </p:spPr>
        <p:txBody>
          <a:bodyPr wrap="none">
            <a:spAutoFit/>
          </a:bodyPr>
          <a:lstStyle/>
          <a:p>
            <a:r>
              <a:rPr lang="fr-FR" b="1">
                <a:solidFill>
                  <a:srgbClr val="FFFF00"/>
                </a:solidFill>
              </a:rPr>
              <a:t>BI</a:t>
            </a:r>
          </a:p>
        </p:txBody>
      </p:sp>
      <p:sp>
        <p:nvSpPr>
          <p:cNvPr id="3079" name="TextBox 10"/>
          <p:cNvSpPr txBox="1">
            <a:spLocks noChangeArrowheads="1"/>
          </p:cNvSpPr>
          <p:nvPr/>
        </p:nvSpPr>
        <p:spPr bwMode="auto">
          <a:xfrm>
            <a:off x="3279775" y="4511675"/>
            <a:ext cx="615950" cy="369888"/>
          </a:xfrm>
          <a:prstGeom prst="rect">
            <a:avLst/>
          </a:prstGeom>
          <a:noFill/>
          <a:ln w="9525">
            <a:noFill/>
            <a:miter lim="800000"/>
            <a:headEnd/>
            <a:tailEnd/>
          </a:ln>
        </p:spPr>
        <p:txBody>
          <a:bodyPr wrap="none">
            <a:spAutoFit/>
          </a:bodyPr>
          <a:lstStyle/>
          <a:p>
            <a:r>
              <a:rPr lang="fr-FR" b="1">
                <a:solidFill>
                  <a:srgbClr val="FFFF00"/>
                </a:solidFill>
              </a:rPr>
              <a:t>LTB</a:t>
            </a:r>
          </a:p>
        </p:txBody>
      </p:sp>
      <p:sp>
        <p:nvSpPr>
          <p:cNvPr id="3080" name="TextBox 11"/>
          <p:cNvSpPr txBox="1">
            <a:spLocks noChangeArrowheads="1"/>
          </p:cNvSpPr>
          <p:nvPr/>
        </p:nvSpPr>
        <p:spPr bwMode="auto">
          <a:xfrm>
            <a:off x="4165600" y="4578350"/>
            <a:ext cx="449263" cy="369888"/>
          </a:xfrm>
          <a:prstGeom prst="rect">
            <a:avLst/>
          </a:prstGeom>
          <a:noFill/>
          <a:ln w="9525">
            <a:noFill/>
            <a:miter lim="800000"/>
            <a:headEnd/>
            <a:tailEnd/>
          </a:ln>
        </p:spPr>
        <p:txBody>
          <a:bodyPr wrap="none">
            <a:spAutoFit/>
          </a:bodyPr>
          <a:lstStyle/>
          <a:p>
            <a:r>
              <a:rPr lang="fr-FR" b="1">
                <a:solidFill>
                  <a:srgbClr val="FFFF00"/>
                </a:solidFill>
              </a:rPr>
              <a:t>LT</a:t>
            </a:r>
          </a:p>
        </p:txBody>
      </p:sp>
      <p:sp>
        <p:nvSpPr>
          <p:cNvPr id="3081" name="TextBox 12"/>
          <p:cNvSpPr txBox="1">
            <a:spLocks noChangeArrowheads="1"/>
          </p:cNvSpPr>
          <p:nvPr/>
        </p:nvSpPr>
        <p:spPr bwMode="auto">
          <a:xfrm rot="2370637">
            <a:off x="4803775" y="5159375"/>
            <a:ext cx="595313" cy="369888"/>
          </a:xfrm>
          <a:prstGeom prst="rect">
            <a:avLst/>
          </a:prstGeom>
          <a:noFill/>
          <a:ln w="9525">
            <a:noFill/>
            <a:miter lim="800000"/>
            <a:headEnd/>
            <a:tailEnd/>
          </a:ln>
        </p:spPr>
        <p:txBody>
          <a:bodyPr wrap="none">
            <a:spAutoFit/>
          </a:bodyPr>
          <a:lstStyle/>
          <a:p>
            <a:r>
              <a:rPr lang="fr-FR" b="1">
                <a:solidFill>
                  <a:srgbClr val="FFFF00"/>
                </a:solidFill>
              </a:rPr>
              <a:t>L4T</a:t>
            </a:r>
          </a:p>
        </p:txBody>
      </p:sp>
      <p:sp>
        <p:nvSpPr>
          <p:cNvPr id="11" name="TextBox 10"/>
          <p:cNvSpPr txBox="1"/>
          <p:nvPr/>
        </p:nvSpPr>
        <p:spPr>
          <a:xfrm>
            <a:off x="395536" y="6021288"/>
            <a:ext cx="8504123" cy="646331"/>
          </a:xfrm>
          <a:prstGeom prst="rect">
            <a:avLst/>
          </a:prstGeom>
          <a:noFill/>
        </p:spPr>
        <p:txBody>
          <a:bodyPr wrap="none" rtlCol="0">
            <a:spAutoFit/>
          </a:bodyPr>
          <a:lstStyle/>
          <a:p>
            <a:r>
              <a:rPr lang="en-US" dirty="0" smtClean="0"/>
              <a:t>177.31 m from PIMS to foil: </a:t>
            </a:r>
            <a:r>
              <a:rPr lang="en-GB" dirty="0" smtClean="0"/>
              <a:t>69.83 m new line (to BHZ20) +  107.48 m present Linac2 line </a:t>
            </a:r>
          </a:p>
          <a:p>
            <a:r>
              <a:rPr lang="en-GB" dirty="0" smtClean="0"/>
              <a:t>Active elements : 4+2bendings; 16+18 quads, 11+11 </a:t>
            </a:r>
            <a:r>
              <a:rPr lang="en-GB" dirty="0" err="1" smtClean="0"/>
              <a:t>steerers</a:t>
            </a:r>
            <a:r>
              <a:rPr lang="en-GB" dirty="0" smtClean="0"/>
              <a:t>, 1 RF cavity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a:t>L4 meeting 11 Nov 2010</a:t>
            </a:r>
          </a:p>
        </p:txBody>
      </p:sp>
      <p:sp>
        <p:nvSpPr>
          <p:cNvPr id="8" name="Footer Placeholder 4"/>
          <p:cNvSpPr>
            <a:spLocks noGrp="1"/>
          </p:cNvSpPr>
          <p:nvPr>
            <p:ph type="ftr" sz="quarter" idx="11"/>
          </p:nvPr>
        </p:nvSpPr>
        <p:spPr/>
        <p:txBody>
          <a:bodyPr/>
          <a:lstStyle/>
          <a:p>
            <a:r>
              <a:rPr lang="en-US"/>
              <a:t>Conclusion of the L4T Review/ S. Maury</a:t>
            </a:r>
          </a:p>
        </p:txBody>
      </p:sp>
      <p:sp>
        <p:nvSpPr>
          <p:cNvPr id="9" name="Slide Number Placeholder 5"/>
          <p:cNvSpPr>
            <a:spLocks noGrp="1"/>
          </p:cNvSpPr>
          <p:nvPr>
            <p:ph type="sldNum" sz="quarter" idx="12"/>
          </p:nvPr>
        </p:nvSpPr>
        <p:spPr/>
        <p:txBody>
          <a:bodyPr/>
          <a:lstStyle/>
          <a:p>
            <a:fld id="{D970AC53-841E-466A-94BA-D9994D4B5F50}" type="slidenum">
              <a:rPr lang="en-US"/>
              <a:pPr/>
              <a:t>10</a:t>
            </a:fld>
            <a:endParaRPr lang="en-US"/>
          </a:p>
        </p:txBody>
      </p:sp>
      <p:sp>
        <p:nvSpPr>
          <p:cNvPr id="16388"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C7C74AD7-8506-4047-BC70-8C7ECA6F9B80}" type="slidenum">
              <a:rPr lang="en-US" sz="1200">
                <a:solidFill>
                  <a:srgbClr val="898989"/>
                </a:solidFill>
                <a:latin typeface="Calibri" pitchFamily="34" charset="0"/>
              </a:rPr>
              <a:pPr algn="r"/>
              <a:t>10</a:t>
            </a:fld>
            <a:endParaRPr lang="en-US" sz="1200">
              <a:solidFill>
                <a:srgbClr val="898989"/>
              </a:solidFill>
              <a:latin typeface="Calibri" pitchFamily="34" charset="0"/>
            </a:endParaRPr>
          </a:p>
        </p:txBody>
      </p:sp>
      <p:sp>
        <p:nvSpPr>
          <p:cNvPr id="16389" name="Rectangle 2"/>
          <p:cNvSpPr>
            <a:spLocks noGrp="1"/>
          </p:cNvSpPr>
          <p:nvPr>
            <p:ph type="title"/>
          </p:nvPr>
        </p:nvSpPr>
        <p:spPr>
          <a:xfrm>
            <a:off x="0" y="274638"/>
            <a:ext cx="9144000" cy="868362"/>
          </a:xfrm>
        </p:spPr>
        <p:txBody>
          <a:bodyPr/>
          <a:lstStyle/>
          <a:p>
            <a:r>
              <a:rPr lang="en-US" b="1" smtClean="0">
                <a:ea typeface="ＭＳ Ｐゴシック" charset="-128"/>
              </a:rPr>
              <a:t>L4 Project meeting</a:t>
            </a:r>
          </a:p>
        </p:txBody>
      </p:sp>
      <p:sp>
        <p:nvSpPr>
          <p:cNvPr id="16390" name="Rectangle 3"/>
          <p:cNvSpPr>
            <a:spLocks noGrp="1"/>
          </p:cNvSpPr>
          <p:nvPr>
            <p:ph type="body" idx="1"/>
          </p:nvPr>
        </p:nvSpPr>
        <p:spPr>
          <a:xfrm>
            <a:off x="0" y="1600200"/>
            <a:ext cx="9067800" cy="3657600"/>
          </a:xfrm>
        </p:spPr>
        <p:txBody>
          <a:bodyPr/>
          <a:lstStyle/>
          <a:p>
            <a:pPr marL="609600" indent="-609600"/>
            <a:r>
              <a:rPr lang="en-US" sz="2400" smtClean="0">
                <a:ea typeface="ＭＳ Ｐゴシック" charset="-128"/>
              </a:rPr>
              <a:t>The LINAC4 machine and the PSB had their own review several years ago. The part between LINAC4 and the PSB was never reviewed. </a:t>
            </a:r>
          </a:p>
          <a:p>
            <a:pPr marL="609600" indent="-609600"/>
            <a:r>
              <a:rPr lang="en-US" sz="2400" smtClean="0">
                <a:ea typeface="ＭＳ Ｐゴシック" charset="-128"/>
              </a:rPr>
              <a:t>During the construction of the LINAC4 building a new LINAC2 building wall has been discovered with a direct impact on the position of quadrupoles and instrumentation of the transfer line.</a:t>
            </a:r>
          </a:p>
          <a:p>
            <a:pPr marL="609600" indent="-609600"/>
            <a:r>
              <a:rPr lang="en-US" sz="2400" smtClean="0">
                <a:ea typeface="ＭＳ Ｐゴシック" charset="-128"/>
              </a:rPr>
              <a:t>A designer to start working at the beginning of 2011 is strongly desired in order to be ready for installation at the end of 2012.</a:t>
            </a:r>
          </a:p>
          <a:p>
            <a:pPr marL="609600" indent="-609600"/>
            <a:r>
              <a:rPr lang="en-US" sz="2400" smtClean="0">
                <a:ea typeface="ＭＳ Ｐゴシック" charset="-128"/>
              </a:rPr>
              <a:t>C. Carli has kindly accepted to take the responsibility of the transfer line as from January 2011.</a:t>
            </a:r>
          </a:p>
        </p:txBody>
      </p:sp>
      <p:sp>
        <p:nvSpPr>
          <p:cNvPr id="16391" name="Date Placeholder 3"/>
          <p:cNvSpPr txBox="1">
            <a:spLocks noGrp="1"/>
          </p:cNvSpPr>
          <p:nvPr/>
        </p:nvSpPr>
        <p:spPr bwMode="auto">
          <a:xfrm>
            <a:off x="457200" y="6356350"/>
            <a:ext cx="2133600" cy="365125"/>
          </a:xfrm>
          <a:prstGeom prst="rect">
            <a:avLst/>
          </a:prstGeom>
          <a:noFill/>
          <a:ln w="9525">
            <a:noFill/>
            <a:miter lim="800000"/>
            <a:headEnd/>
            <a:tailEnd/>
          </a:ln>
        </p:spPr>
        <p:txBody>
          <a:bodyPr anchor="ctr"/>
          <a:lstStyle/>
          <a:p>
            <a:endParaRPr lang="en-US" sz="1200">
              <a:solidFill>
                <a:srgbClr val="898989"/>
              </a:solidFill>
              <a:latin typeface="Calibri" pitchFamily="34" charset="0"/>
            </a:endParaRPr>
          </a:p>
        </p:txBody>
      </p:sp>
      <p:sp>
        <p:nvSpPr>
          <p:cNvPr id="16392" name="Slide Number Placeholder 4"/>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0FA1AD5A-A4D5-4931-841A-54CBEBEEFED2}" type="slidenum">
              <a:rPr lang="en-US" sz="1200">
                <a:solidFill>
                  <a:srgbClr val="898989"/>
                </a:solidFill>
                <a:latin typeface="Calibri" pitchFamily="34" charset="0"/>
              </a:rPr>
              <a:pPr algn="r"/>
              <a:t>10</a:t>
            </a:fld>
            <a:endParaRPr lang="en-US" sz="120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30D171BF-DF8D-4B02-9725-93BF0F9E0A0D}" type="slidenum">
              <a:rPr lang="en-US"/>
              <a:pPr/>
              <a:t>11</a:t>
            </a:fld>
            <a:endParaRPr lang="en-US"/>
          </a:p>
        </p:txBody>
      </p:sp>
      <p:sp>
        <p:nvSpPr>
          <p:cNvPr id="73730" name="Rectangle 2"/>
          <p:cNvSpPr>
            <a:spLocks noGrp="1"/>
          </p:cNvSpPr>
          <p:nvPr>
            <p:ph type="title"/>
          </p:nvPr>
        </p:nvSpPr>
        <p:spPr/>
        <p:txBody>
          <a:bodyPr/>
          <a:lstStyle/>
          <a:p>
            <a:r>
              <a:rPr lang="en-US" b="1" smtClean="0">
                <a:ea typeface="ＭＳ Ｐゴシック" charset="-128"/>
              </a:rPr>
              <a:t>Conclusion1</a:t>
            </a:r>
          </a:p>
        </p:txBody>
      </p:sp>
      <p:sp>
        <p:nvSpPr>
          <p:cNvPr id="73731" name="Rectangle 3"/>
          <p:cNvSpPr>
            <a:spLocks noGrp="1"/>
          </p:cNvSpPr>
          <p:nvPr>
            <p:ph type="body" idx="1"/>
          </p:nvPr>
        </p:nvSpPr>
        <p:spPr>
          <a:xfrm>
            <a:off x="0" y="1600200"/>
            <a:ext cx="9144000" cy="4525963"/>
          </a:xfrm>
        </p:spPr>
        <p:txBody>
          <a:bodyPr/>
          <a:lstStyle/>
          <a:p>
            <a:pPr>
              <a:lnSpc>
                <a:spcPct val="90000"/>
              </a:lnSpc>
            </a:pPr>
            <a:endParaRPr lang="en-US" sz="1600" smtClean="0">
              <a:ea typeface="ＭＳ Ｐゴシック" charset="-128"/>
            </a:endParaRPr>
          </a:p>
          <a:p>
            <a:pPr>
              <a:lnSpc>
                <a:spcPct val="90000"/>
              </a:lnSpc>
            </a:pPr>
            <a:r>
              <a:rPr lang="en-US" sz="2000" smtClean="0">
                <a:ea typeface="ＭＳ Ｐゴシック" charset="-128"/>
              </a:rPr>
              <a:t>The coordination/installation teams have been precise for each different sector of the LINAC4 project :</a:t>
            </a:r>
          </a:p>
          <a:p>
            <a:pPr>
              <a:lnSpc>
                <a:spcPct val="90000"/>
              </a:lnSpc>
            </a:pPr>
            <a:r>
              <a:rPr lang="en-US" sz="2000" smtClean="0">
                <a:ea typeface="ＭＳ Ｐゴシック" charset="-128"/>
              </a:rPr>
              <a:t>EN/MEF-LPC takes the responsibility of the coordination and installation inside the new Linac4 building, the new transfer line until BHZ20 in the LINAC2 building.</a:t>
            </a:r>
          </a:p>
          <a:p>
            <a:pPr>
              <a:lnSpc>
                <a:spcPct val="90000"/>
              </a:lnSpc>
            </a:pPr>
            <a:endParaRPr lang="en-US" sz="2000" smtClean="0">
              <a:ea typeface="ＭＳ Ｐゴシック" charset="-128"/>
            </a:endParaRPr>
          </a:p>
          <a:p>
            <a:pPr>
              <a:lnSpc>
                <a:spcPct val="90000"/>
              </a:lnSpc>
            </a:pPr>
            <a:r>
              <a:rPr lang="en-US" sz="2000" smtClean="0">
                <a:ea typeface="ＭＳ Ｐゴシック" charset="-128"/>
              </a:rPr>
              <a:t>BE/ABP-HSL takes the responsibility of the in-situ coordination and installation or modification between  BHZ20 and the PSB separation wall with the general coordination under EN/MEF-LPC responsibility.</a:t>
            </a:r>
            <a:endParaRPr lang="en-US" sz="2000" smtClean="0">
              <a:solidFill>
                <a:schemeClr val="accent2"/>
              </a:solidFill>
              <a:ea typeface="ＭＳ Ｐゴシック" charset="-128"/>
            </a:endParaRPr>
          </a:p>
          <a:p>
            <a:pPr>
              <a:lnSpc>
                <a:spcPct val="90000"/>
              </a:lnSpc>
              <a:buFont typeface="Arial" charset="0"/>
              <a:buNone/>
            </a:pPr>
            <a:r>
              <a:rPr lang="en-US" sz="2000" smtClean="0">
                <a:solidFill>
                  <a:schemeClr val="accent2"/>
                </a:solidFill>
                <a:ea typeface="ＭＳ Ｐゴシック" charset="-128"/>
              </a:rPr>
              <a:t> </a:t>
            </a:r>
          </a:p>
          <a:p>
            <a:pPr>
              <a:lnSpc>
                <a:spcPct val="90000"/>
              </a:lnSpc>
            </a:pPr>
            <a:r>
              <a:rPr lang="en-US" sz="2000" smtClean="0">
                <a:ea typeface="ＭＳ Ｐゴシック" charset="-128"/>
              </a:rPr>
              <a:t>EN/MEF-ABA takes the responsibility of the coordination and installation or modification of the PSB machine after the separation wall.</a:t>
            </a:r>
          </a:p>
          <a:p>
            <a:pPr>
              <a:lnSpc>
                <a:spcPct val="90000"/>
              </a:lnSpc>
            </a:pPr>
            <a:endParaRPr lang="en-US" sz="2000" smtClean="0">
              <a:ea typeface="ＭＳ Ｐゴシック"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55481255-7866-4762-9D8E-A016044B6C63}" type="slidenum">
              <a:rPr lang="en-US"/>
              <a:pPr/>
              <a:t>12</a:t>
            </a:fld>
            <a:endParaRPr lang="en-US"/>
          </a:p>
        </p:txBody>
      </p:sp>
      <p:sp>
        <p:nvSpPr>
          <p:cNvPr id="69634" name="Rectangle 2"/>
          <p:cNvSpPr>
            <a:spLocks noGrp="1"/>
          </p:cNvSpPr>
          <p:nvPr>
            <p:ph type="title"/>
          </p:nvPr>
        </p:nvSpPr>
        <p:spPr/>
        <p:txBody>
          <a:bodyPr/>
          <a:lstStyle/>
          <a:p>
            <a:r>
              <a:rPr lang="en-US" b="1" smtClean="0">
                <a:ea typeface="ＭＳ Ｐゴシック" charset="-128"/>
              </a:rPr>
              <a:t>Conclusion2</a:t>
            </a:r>
          </a:p>
        </p:txBody>
      </p:sp>
      <p:sp>
        <p:nvSpPr>
          <p:cNvPr id="69635" name="Rectangle 3"/>
          <p:cNvSpPr>
            <a:spLocks noGrp="1"/>
          </p:cNvSpPr>
          <p:nvPr>
            <p:ph type="body" idx="1"/>
          </p:nvPr>
        </p:nvSpPr>
        <p:spPr>
          <a:xfrm>
            <a:off x="0" y="1600200"/>
            <a:ext cx="9144000" cy="4525963"/>
          </a:xfrm>
        </p:spPr>
        <p:txBody>
          <a:bodyPr/>
          <a:lstStyle/>
          <a:p>
            <a:pPr>
              <a:lnSpc>
                <a:spcPct val="80000"/>
              </a:lnSpc>
            </a:pPr>
            <a:r>
              <a:rPr lang="en-US" sz="2400" b="1" i="1" smtClean="0">
                <a:ea typeface="ＭＳ Ｐゴシック" charset="-128"/>
              </a:rPr>
              <a:t>The positions of the Pick-Ups and the BCT, before BHZ20, should be redefined.</a:t>
            </a:r>
          </a:p>
          <a:p>
            <a:pPr>
              <a:lnSpc>
                <a:spcPct val="80000"/>
              </a:lnSpc>
            </a:pPr>
            <a:endParaRPr lang="en-US" sz="2400" b="1" i="1" smtClean="0">
              <a:ea typeface="ＭＳ Ｐゴシック" charset="-128"/>
            </a:endParaRPr>
          </a:p>
          <a:p>
            <a:pPr>
              <a:lnSpc>
                <a:spcPct val="80000"/>
              </a:lnSpc>
            </a:pPr>
            <a:r>
              <a:rPr lang="en-US" sz="2400" smtClean="0">
                <a:ea typeface="ＭＳ Ｐゴシック" charset="-128"/>
              </a:rPr>
              <a:t>3D scans between Linac2 and PSB are vital to provide accurate and complete view of the environment.</a:t>
            </a:r>
          </a:p>
          <a:p>
            <a:pPr>
              <a:lnSpc>
                <a:spcPct val="80000"/>
              </a:lnSpc>
            </a:pPr>
            <a:endParaRPr lang="en-US" sz="2400" smtClean="0">
              <a:ea typeface="ＭＳ Ｐゴシック" charset="-128"/>
            </a:endParaRPr>
          </a:p>
          <a:p>
            <a:pPr eaLnBrk="1" hangingPunct="1">
              <a:lnSpc>
                <a:spcPct val="80000"/>
              </a:lnSpc>
              <a:spcBef>
                <a:spcPct val="0"/>
              </a:spcBef>
              <a:buFontTx/>
              <a:buChar char="•"/>
            </a:pPr>
            <a:r>
              <a:rPr lang="en-US" sz="2400" smtClean="0">
                <a:ea typeface="ＭＳ Ｐゴシック" charset="-128"/>
              </a:rPr>
              <a:t>All the drawings released for production should be completed by the end of 2012, the requests have to be addressed to the design office by the end of 2010.</a:t>
            </a:r>
          </a:p>
          <a:p>
            <a:pPr eaLnBrk="1" hangingPunct="1">
              <a:lnSpc>
                <a:spcPct val="80000"/>
              </a:lnSpc>
              <a:spcBef>
                <a:spcPct val="0"/>
              </a:spcBef>
              <a:buFontTx/>
              <a:buChar char="•"/>
            </a:pPr>
            <a:endParaRPr lang="en-US" sz="2400" smtClean="0">
              <a:ea typeface="ＭＳ Ｐゴシック" charset="-128"/>
            </a:endParaRPr>
          </a:p>
          <a:p>
            <a:pPr eaLnBrk="1" hangingPunct="1">
              <a:lnSpc>
                <a:spcPct val="80000"/>
              </a:lnSpc>
              <a:spcBef>
                <a:spcPct val="0"/>
              </a:spcBef>
              <a:buFontTx/>
              <a:buChar char="•"/>
            </a:pPr>
            <a:r>
              <a:rPr lang="en-US" sz="2400" b="1" i="1" smtClean="0">
                <a:ea typeface="ＭＳ Ｐゴシック" charset="-128"/>
              </a:rPr>
              <a:t>For all the different parts of the transfer line (L4T, LT, LTB, BI, LBE/LBS, PSB injection), an exhaustive list of the equipments, their responsible person, the deliverables and deadline should be built as soon as possible</a:t>
            </a:r>
            <a:r>
              <a:rPr lang="en-US" sz="2400" smtClean="0">
                <a:ea typeface="ＭＳ Ｐゴシック" charset="-128"/>
              </a:rPr>
              <a:t>.</a:t>
            </a:r>
          </a:p>
          <a:p>
            <a:pPr>
              <a:lnSpc>
                <a:spcPct val="80000"/>
              </a:lnSpc>
            </a:pPr>
            <a:endParaRPr lang="en-US" sz="2400" smtClean="0">
              <a:ea typeface="ＭＳ Ｐゴシック"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E063ECDE-5544-465D-8E16-660EE892CD38}" type="slidenum">
              <a:rPr lang="en-US"/>
              <a:pPr/>
              <a:t>13</a:t>
            </a:fld>
            <a:endParaRPr lang="en-US"/>
          </a:p>
        </p:txBody>
      </p:sp>
      <p:sp>
        <p:nvSpPr>
          <p:cNvPr id="70658" name="Rectangle 2"/>
          <p:cNvSpPr>
            <a:spLocks noGrp="1"/>
          </p:cNvSpPr>
          <p:nvPr>
            <p:ph type="title"/>
          </p:nvPr>
        </p:nvSpPr>
        <p:spPr/>
        <p:txBody>
          <a:bodyPr/>
          <a:lstStyle/>
          <a:p>
            <a:r>
              <a:rPr lang="en-US" b="1" smtClean="0">
                <a:ea typeface="ＭＳ Ｐゴシック" charset="-128"/>
              </a:rPr>
              <a:t>Conclusion3</a:t>
            </a:r>
          </a:p>
        </p:txBody>
      </p:sp>
      <p:sp>
        <p:nvSpPr>
          <p:cNvPr id="70659" name="Rectangle 3"/>
          <p:cNvSpPr>
            <a:spLocks noGrp="1"/>
          </p:cNvSpPr>
          <p:nvPr>
            <p:ph type="body" idx="1"/>
          </p:nvPr>
        </p:nvSpPr>
        <p:spPr>
          <a:xfrm>
            <a:off x="0" y="1417638"/>
            <a:ext cx="9144000" cy="4708525"/>
          </a:xfrm>
        </p:spPr>
        <p:txBody>
          <a:bodyPr/>
          <a:lstStyle/>
          <a:p>
            <a:r>
              <a:rPr lang="en-US" sz="2400" b="1" smtClean="0">
                <a:ea typeface="ＭＳ Ｐゴシック" charset="-128"/>
              </a:rPr>
              <a:t>Up to now there is no technical show-stoppers or specific difficulties of the design of the transfer line magnet.</a:t>
            </a:r>
          </a:p>
          <a:p>
            <a:r>
              <a:rPr lang="en-US" sz="2400" b="1" smtClean="0">
                <a:ea typeface="ＭＳ Ｐゴシック" charset="-128"/>
              </a:rPr>
              <a:t>3D CAD model and 2D specification drawings and design for magnets will be complete by April 2011 (but needed now to make a hole in L2 Building?).</a:t>
            </a:r>
          </a:p>
          <a:p>
            <a:pPr lvl="1"/>
            <a:r>
              <a:rPr lang="en-US" sz="2400" b="1" i="1" smtClean="0">
                <a:ea typeface="ＭＳ Ｐゴシック" charset="-128"/>
              </a:rPr>
              <a:t>The collaboration with Pakistan will be reactivated in order to start the drawings under MME supervision in April 2011.</a:t>
            </a:r>
            <a:endParaRPr lang="en-US" sz="2400" smtClean="0">
              <a:solidFill>
                <a:srgbClr val="000000"/>
              </a:solidFill>
              <a:ea typeface="ＭＳ Ｐゴシック" charset="-128"/>
            </a:endParaRPr>
          </a:p>
          <a:p>
            <a:r>
              <a:rPr lang="en-US" sz="2400" b="1" i="1" smtClean="0">
                <a:ea typeface="ＭＳ Ｐゴシック" charset="-128"/>
              </a:rPr>
              <a:t>Some clarifications on dump and slit design and position are still needed in order to finalize the design and the integration of the LBS line</a:t>
            </a:r>
            <a:r>
              <a:rPr lang="en-US" sz="2400" smtClean="0">
                <a:ea typeface="ＭＳ Ｐゴシック" charset="-128"/>
              </a:rPr>
              <a:t>.</a:t>
            </a:r>
          </a:p>
          <a:p>
            <a:r>
              <a:rPr lang="en-US" sz="2400" b="1" i="1" smtClean="0">
                <a:ea typeface="ＭＳ Ｐゴシック" charset="-128"/>
              </a:rPr>
              <a:t>There is a lift problem for the installation of the LBS line, a visit of the zone is organized.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1BC9B17B-7CAA-4064-8EC2-935A383F26C3}" type="slidenum">
              <a:rPr lang="en-US"/>
              <a:pPr/>
              <a:t>14</a:t>
            </a:fld>
            <a:endParaRPr lang="en-US"/>
          </a:p>
        </p:txBody>
      </p:sp>
      <p:sp>
        <p:nvSpPr>
          <p:cNvPr id="71682" name="Rectangle 2"/>
          <p:cNvSpPr>
            <a:spLocks noGrp="1"/>
          </p:cNvSpPr>
          <p:nvPr>
            <p:ph type="title"/>
          </p:nvPr>
        </p:nvSpPr>
        <p:spPr/>
        <p:txBody>
          <a:bodyPr/>
          <a:lstStyle/>
          <a:p>
            <a:r>
              <a:rPr lang="en-US" b="1" smtClean="0">
                <a:ea typeface="ＭＳ Ｐゴシック" charset="-128"/>
              </a:rPr>
              <a:t>Conclusion4</a:t>
            </a:r>
          </a:p>
        </p:txBody>
      </p:sp>
      <p:sp>
        <p:nvSpPr>
          <p:cNvPr id="71683" name="Rectangle 3"/>
          <p:cNvSpPr>
            <a:spLocks noGrp="1"/>
          </p:cNvSpPr>
          <p:nvPr>
            <p:ph type="body" idx="1"/>
          </p:nvPr>
        </p:nvSpPr>
        <p:spPr>
          <a:xfrm>
            <a:off x="0" y="1600200"/>
            <a:ext cx="9144000" cy="4525963"/>
          </a:xfrm>
        </p:spPr>
        <p:txBody>
          <a:bodyPr/>
          <a:lstStyle/>
          <a:p>
            <a:pPr lvl="1">
              <a:lnSpc>
                <a:spcPct val="90000"/>
              </a:lnSpc>
              <a:buFont typeface="Arial" charset="0"/>
              <a:buNone/>
            </a:pPr>
            <a:endParaRPr lang="en-US" sz="2400" smtClean="0">
              <a:ea typeface="ＭＳ Ｐゴシック" charset="-128"/>
            </a:endParaRPr>
          </a:p>
          <a:p>
            <a:pPr>
              <a:lnSpc>
                <a:spcPct val="90000"/>
              </a:lnSpc>
            </a:pPr>
            <a:r>
              <a:rPr lang="en-US" sz="2400" b="1" i="1" smtClean="0">
                <a:ea typeface="ＭＳ Ｐゴシック" charset="-128"/>
              </a:rPr>
              <a:t>Procurement of flanges, bellows and raw pipes, as well as the definition of apertures, instrumentation interfaces and magnet chamber shape should be done as soon as possible</a:t>
            </a:r>
            <a:r>
              <a:rPr lang="en-US" sz="2400" smtClean="0">
                <a:ea typeface="ＭＳ Ｐゴシック" charset="-128"/>
              </a:rPr>
              <a:t>.</a:t>
            </a:r>
          </a:p>
          <a:p>
            <a:pPr>
              <a:lnSpc>
                <a:spcPct val="90000"/>
              </a:lnSpc>
            </a:pPr>
            <a:endParaRPr lang="en-US" sz="2400" smtClean="0">
              <a:ea typeface="ＭＳ Ｐゴシック" charset="-128"/>
            </a:endParaRPr>
          </a:p>
          <a:p>
            <a:pPr>
              <a:lnSpc>
                <a:spcPct val="90000"/>
              </a:lnSpc>
            </a:pPr>
            <a:r>
              <a:rPr lang="en-US" sz="2400" smtClean="0">
                <a:ea typeface="ＭＳ Ｐゴシック" charset="-128"/>
              </a:rPr>
              <a:t>18 powering solutions should be defined (waiting for magnet parameters) and resources allocated.</a:t>
            </a:r>
          </a:p>
          <a:p>
            <a:pPr>
              <a:lnSpc>
                <a:spcPct val="90000"/>
              </a:lnSpc>
            </a:pPr>
            <a:r>
              <a:rPr lang="en-US" sz="2400" b="1" i="1" smtClean="0">
                <a:ea typeface="ＭＳ Ｐゴシック" charset="-128"/>
              </a:rPr>
              <a:t>A proposal for the racks installation in 361-1-12 is still need to be confirmed.</a:t>
            </a:r>
          </a:p>
          <a:p>
            <a:pPr>
              <a:lnSpc>
                <a:spcPct val="90000"/>
              </a:lnSpc>
            </a:pPr>
            <a:r>
              <a:rPr lang="en-US" sz="2400" b="1" i="1" smtClean="0">
                <a:ea typeface="ＭＳ Ｐゴシック" charset="-128"/>
              </a:rPr>
              <a:t>Integration studies are required for BS[1,2,3,4] the 4 bending magnets around the stripper foil chicane.</a:t>
            </a:r>
            <a:endParaRPr lang="en-US" sz="2400" smtClean="0">
              <a:ea typeface="ＭＳ Ｐゴシック" charset="-128"/>
            </a:endParaRPr>
          </a:p>
          <a:p>
            <a:pPr>
              <a:lnSpc>
                <a:spcPct val="90000"/>
              </a:lnSpc>
              <a:buFont typeface="Arial" charset="0"/>
              <a:buNone/>
            </a:pPr>
            <a:r>
              <a:rPr lang="en-US" sz="2400" smtClean="0">
                <a:ea typeface="ＭＳ Ｐゴシック" charset="-128"/>
              </a:rPr>
              <a:t> </a:t>
            </a:r>
          </a:p>
          <a:p>
            <a:pPr>
              <a:lnSpc>
                <a:spcPct val="90000"/>
              </a:lnSpc>
            </a:pPr>
            <a:endParaRPr lang="en-US" sz="2400" b="1" i="1" smtClean="0">
              <a:ea typeface="ＭＳ Ｐゴシック" charset="-128"/>
            </a:endParaRPr>
          </a:p>
          <a:p>
            <a:pPr>
              <a:lnSpc>
                <a:spcPct val="90000"/>
              </a:lnSpc>
            </a:pPr>
            <a:endParaRPr lang="en-US" sz="2400" smtClean="0">
              <a:ea typeface="ＭＳ Ｐゴシック"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DFA012A8-5174-41FE-8A64-3A649C3B8514}" type="slidenum">
              <a:rPr lang="en-US"/>
              <a:pPr/>
              <a:t>15</a:t>
            </a:fld>
            <a:endParaRPr lang="en-US"/>
          </a:p>
        </p:txBody>
      </p:sp>
      <p:sp>
        <p:nvSpPr>
          <p:cNvPr id="72706" name="Rectangle 2"/>
          <p:cNvSpPr>
            <a:spLocks noGrp="1"/>
          </p:cNvSpPr>
          <p:nvPr>
            <p:ph type="title"/>
          </p:nvPr>
        </p:nvSpPr>
        <p:spPr/>
        <p:txBody>
          <a:bodyPr/>
          <a:lstStyle/>
          <a:p>
            <a:r>
              <a:rPr lang="en-US" b="1" smtClean="0">
                <a:ea typeface="ＭＳ Ｐゴシック" charset="-128"/>
              </a:rPr>
              <a:t>Conclusion5</a:t>
            </a:r>
          </a:p>
        </p:txBody>
      </p:sp>
      <p:sp>
        <p:nvSpPr>
          <p:cNvPr id="72707" name="Rectangle 3"/>
          <p:cNvSpPr>
            <a:spLocks noGrp="1"/>
          </p:cNvSpPr>
          <p:nvPr>
            <p:ph type="body" idx="1"/>
          </p:nvPr>
        </p:nvSpPr>
        <p:spPr>
          <a:xfrm>
            <a:off x="0" y="1600200"/>
            <a:ext cx="9144000" cy="4525963"/>
          </a:xfrm>
        </p:spPr>
        <p:txBody>
          <a:bodyPr/>
          <a:lstStyle/>
          <a:p>
            <a:pPr marL="609600" indent="-609600"/>
            <a:r>
              <a:rPr lang="en-US" sz="2400" b="1" i="1" smtClean="0">
                <a:ea typeface="ＭＳ Ｐゴシック" charset="-128"/>
              </a:rPr>
              <a:t>A strategy needs to be defined for the production of the supports and vacuum chamber in Pakistan:</a:t>
            </a:r>
            <a:endParaRPr lang="en-US" sz="2400" smtClean="0">
              <a:ea typeface="ＭＳ Ｐゴシック" charset="-128"/>
            </a:endParaRPr>
          </a:p>
          <a:p>
            <a:pPr marL="609600" indent="-609600"/>
            <a:r>
              <a:rPr lang="en-US" sz="2400" smtClean="0">
                <a:ea typeface="ＭＳ Ｐゴシック" charset="-128"/>
              </a:rPr>
              <a:t>Pakistan+MME should complete the drawings by the end of 2011</a:t>
            </a:r>
          </a:p>
          <a:p>
            <a:pPr marL="609600" indent="-609600"/>
            <a:r>
              <a:rPr lang="en-US" sz="2400" smtClean="0">
                <a:ea typeface="ＭＳ Ｐゴシック" charset="-128"/>
              </a:rPr>
              <a:t>Construction should proceed in 2012 with delivery in dec/2012</a:t>
            </a:r>
          </a:p>
          <a:p>
            <a:pPr marL="609600" indent="-609600"/>
            <a:r>
              <a:rPr lang="en-US" sz="2400" b="1" smtClean="0">
                <a:solidFill>
                  <a:schemeClr val="accent2"/>
                </a:solidFill>
                <a:ea typeface="ＭＳ Ｐゴシック" charset="-128"/>
              </a:rPr>
              <a:t>If not, CERN WS in 01/2013</a:t>
            </a:r>
          </a:p>
          <a:p>
            <a:pPr marL="609600" indent="-609600"/>
            <a:endParaRPr lang="en-US" sz="2400" b="1" smtClean="0">
              <a:solidFill>
                <a:schemeClr val="accent2"/>
              </a:solidFill>
              <a:ea typeface="ＭＳ Ｐゴシック" charset="-128"/>
            </a:endParaRPr>
          </a:p>
          <a:p>
            <a:pPr marL="609600" indent="-609600"/>
            <a:r>
              <a:rPr lang="en-US" sz="2400" b="1" smtClean="0">
                <a:ea typeface="ＭＳ Ｐゴシック" charset="-128"/>
              </a:rPr>
              <a:t> </a:t>
            </a:r>
            <a:r>
              <a:rPr lang="en-US" sz="2400" b="1" i="1" smtClean="0">
                <a:ea typeface="ＭＳ Ｐゴシック" charset="-128"/>
              </a:rPr>
              <a:t>The project management should confirm beam loss assumptions taken into account in the design. The radiological aspects of the H0/H- dump for the PSB should be studied.</a:t>
            </a:r>
          </a:p>
          <a:p>
            <a:pPr marL="609600" indent="-609600"/>
            <a:r>
              <a:rPr lang="en-US" sz="2400" b="1" i="1" smtClean="0">
                <a:ea typeface="ＭＳ Ｐゴシック" charset="-128"/>
              </a:rPr>
              <a:t>Important to have all the RP information as soon as possible.</a:t>
            </a:r>
          </a:p>
          <a:p>
            <a:pPr marL="609600" indent="-609600"/>
            <a:endParaRPr lang="en-US" sz="2400" smtClean="0">
              <a:ea typeface="ＭＳ Ｐゴシック" charset="-128"/>
            </a:endParaRPr>
          </a:p>
          <a:p>
            <a:pPr marL="609600" indent="-609600"/>
            <a:endParaRPr lang="en-US" sz="2400" smtClean="0">
              <a:ea typeface="ＭＳ Ｐゴシック"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r>
              <a:rPr lang="en-US"/>
              <a:t>L4 meeting 11 Nov 2010</a:t>
            </a:r>
          </a:p>
        </p:txBody>
      </p:sp>
      <p:sp>
        <p:nvSpPr>
          <p:cNvPr id="9" name="Footer Placeholder 4"/>
          <p:cNvSpPr>
            <a:spLocks noGrp="1"/>
          </p:cNvSpPr>
          <p:nvPr>
            <p:ph type="ftr" sz="quarter" idx="11"/>
          </p:nvPr>
        </p:nvSpPr>
        <p:spPr/>
        <p:txBody>
          <a:bodyPr/>
          <a:lstStyle/>
          <a:p>
            <a:r>
              <a:rPr lang="en-US"/>
              <a:t>Conclusion of the L4T Review/ S. Maury</a:t>
            </a:r>
          </a:p>
        </p:txBody>
      </p:sp>
      <p:sp>
        <p:nvSpPr>
          <p:cNvPr id="10" name="Slide Number Placeholder 5"/>
          <p:cNvSpPr>
            <a:spLocks noGrp="1"/>
          </p:cNvSpPr>
          <p:nvPr>
            <p:ph type="sldNum" sz="quarter" idx="12"/>
          </p:nvPr>
        </p:nvSpPr>
        <p:spPr/>
        <p:txBody>
          <a:bodyPr/>
          <a:lstStyle/>
          <a:p>
            <a:fld id="{C6331135-0F01-4A5B-B800-25CD1BD29A7A}" type="slidenum">
              <a:rPr lang="en-US"/>
              <a:pPr/>
              <a:t>16</a:t>
            </a:fld>
            <a:endParaRPr lang="en-US"/>
          </a:p>
        </p:txBody>
      </p:sp>
      <p:sp>
        <p:nvSpPr>
          <p:cNvPr id="20484"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4D61B5D-B3DD-42C0-B750-E5E2DB0DFA82}" type="slidenum">
              <a:rPr lang="en-US" sz="1200">
                <a:solidFill>
                  <a:srgbClr val="898989"/>
                </a:solidFill>
                <a:latin typeface="Calibri" pitchFamily="34" charset="0"/>
              </a:rPr>
              <a:pPr algn="r"/>
              <a:t>16</a:t>
            </a:fld>
            <a:endParaRPr lang="en-US" sz="1200">
              <a:solidFill>
                <a:srgbClr val="898989"/>
              </a:solidFill>
              <a:latin typeface="Calibri" pitchFamily="34" charset="0"/>
            </a:endParaRPr>
          </a:p>
        </p:txBody>
      </p:sp>
      <p:sp>
        <p:nvSpPr>
          <p:cNvPr id="20485" name="Date Placeholder 3"/>
          <p:cNvSpPr txBox="1">
            <a:spLocks noGrp="1"/>
          </p:cNvSpPr>
          <p:nvPr/>
        </p:nvSpPr>
        <p:spPr bwMode="auto">
          <a:xfrm>
            <a:off x="457200" y="6356350"/>
            <a:ext cx="2133600" cy="365125"/>
          </a:xfrm>
          <a:prstGeom prst="rect">
            <a:avLst/>
          </a:prstGeom>
          <a:noFill/>
          <a:ln w="9525">
            <a:noFill/>
            <a:miter lim="800000"/>
            <a:headEnd/>
            <a:tailEnd/>
          </a:ln>
        </p:spPr>
        <p:txBody>
          <a:bodyPr anchor="ctr"/>
          <a:lstStyle/>
          <a:p>
            <a:endParaRPr lang="en-US" sz="1200">
              <a:solidFill>
                <a:srgbClr val="898989"/>
              </a:solidFill>
              <a:latin typeface="Calibri" pitchFamily="34" charset="0"/>
            </a:endParaRPr>
          </a:p>
        </p:txBody>
      </p:sp>
      <p:sp>
        <p:nvSpPr>
          <p:cNvPr id="20486" name="Footer Placeholder 4"/>
          <p:cNvSpPr txBox="1">
            <a:spLocks noGrp="1"/>
          </p:cNvSpPr>
          <p:nvPr/>
        </p:nvSpPr>
        <p:spPr bwMode="auto">
          <a:xfrm>
            <a:off x="3124200" y="6356350"/>
            <a:ext cx="2895600" cy="365125"/>
          </a:xfrm>
          <a:prstGeom prst="rect">
            <a:avLst/>
          </a:prstGeom>
          <a:noFill/>
          <a:ln w="9525">
            <a:noFill/>
            <a:miter lim="800000"/>
            <a:headEnd/>
            <a:tailEnd/>
          </a:ln>
        </p:spPr>
        <p:txBody>
          <a:bodyPr anchor="ctr"/>
          <a:lstStyle/>
          <a:p>
            <a:pPr algn="ctr"/>
            <a:endParaRPr lang="en-US" sz="1200">
              <a:solidFill>
                <a:srgbClr val="898989"/>
              </a:solidFill>
              <a:latin typeface="Calibri" pitchFamily="34" charset="0"/>
            </a:endParaRPr>
          </a:p>
        </p:txBody>
      </p:sp>
      <p:sp>
        <p:nvSpPr>
          <p:cNvPr id="20487"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C381F61-93B9-4CB7-AB86-5AF008DE5A8E}" type="slidenum">
              <a:rPr lang="en-US" sz="1200">
                <a:solidFill>
                  <a:srgbClr val="898989"/>
                </a:solidFill>
                <a:latin typeface="Calibri" pitchFamily="34" charset="0"/>
              </a:rPr>
              <a:pPr algn="r"/>
              <a:t>16</a:t>
            </a:fld>
            <a:endParaRPr lang="en-US" sz="1200">
              <a:solidFill>
                <a:srgbClr val="898989"/>
              </a:solidFill>
              <a:latin typeface="Calibri" pitchFamily="34" charset="0"/>
            </a:endParaRPr>
          </a:p>
        </p:txBody>
      </p:sp>
      <p:sp>
        <p:nvSpPr>
          <p:cNvPr id="20488" name="Title 1"/>
          <p:cNvSpPr>
            <a:spLocks noGrp="1"/>
          </p:cNvSpPr>
          <p:nvPr>
            <p:ph type="title"/>
          </p:nvPr>
        </p:nvSpPr>
        <p:spPr>
          <a:xfrm>
            <a:off x="0" y="274638"/>
            <a:ext cx="9144000" cy="1143000"/>
          </a:xfrm>
        </p:spPr>
        <p:txBody>
          <a:bodyPr/>
          <a:lstStyle/>
          <a:p>
            <a:pPr eaLnBrk="1" hangingPunct="1"/>
            <a:r>
              <a:rPr lang="en-US" b="1" smtClean="0">
                <a:ea typeface="ＭＳ Ｐゴシック" charset="-128"/>
              </a:rPr>
              <a:t>Schedule</a:t>
            </a:r>
          </a:p>
        </p:txBody>
      </p:sp>
      <p:sp>
        <p:nvSpPr>
          <p:cNvPr id="20489" name="Content Placeholder 2"/>
          <p:cNvSpPr>
            <a:spLocks noGrp="1"/>
          </p:cNvSpPr>
          <p:nvPr>
            <p:ph idx="1"/>
          </p:nvPr>
        </p:nvSpPr>
        <p:spPr>
          <a:xfrm>
            <a:off x="0" y="1417638"/>
            <a:ext cx="9144000" cy="4938712"/>
          </a:xfrm>
        </p:spPr>
        <p:txBody>
          <a:bodyPr/>
          <a:lstStyle/>
          <a:p>
            <a:pPr marL="609600" indent="-609600"/>
            <a:r>
              <a:rPr lang="en-US" sz="2000" smtClean="0">
                <a:ea typeface="ＭＳ Ｐゴシック" charset="-128"/>
              </a:rPr>
              <a:t>The new installation planning has been presented. In order to avoid any interference with the LINAC2 runs, some shutdown periods have been indentified for possible installation. The modification in the existing transfer line and the upgrade of the PSB are depending of the General Schedule and will be  precise at the next LHC workshop in January 2011. For the moment, the earliest date for transfer line readiness is beginning of 2013.</a:t>
            </a:r>
          </a:p>
          <a:p>
            <a:pPr marL="609600" indent="-609600"/>
            <a:r>
              <a:rPr lang="en-US" sz="2000" smtClean="0">
                <a:ea typeface="ＭＳ Ｐゴシック" charset="-128"/>
              </a:rPr>
              <a:t>The coordination teams have been precise for each different sector of the LINAC4 project :</a:t>
            </a:r>
          </a:p>
          <a:p>
            <a:pPr marL="609600" indent="-609600"/>
            <a:r>
              <a:rPr lang="en-US" sz="2000" smtClean="0">
                <a:ea typeface="ＭＳ Ｐゴシック" charset="-128"/>
              </a:rPr>
              <a:t>EN/MEF-LPC takes the responsibility of the coordination and installation inside the new Linac4 building, the new transfer line until BHZ20 in the LINAC2 building.</a:t>
            </a:r>
          </a:p>
          <a:p>
            <a:pPr marL="609600" indent="-609600"/>
            <a:r>
              <a:rPr lang="en-US" sz="2000" smtClean="0">
                <a:ea typeface="ＭＳ Ｐゴシック" charset="-128"/>
              </a:rPr>
              <a:t>BE/ABP-HSL takes the responsibility of the in situ coordination and installation or modification between  BHZ20 and the PSB separation wall and the general coordination is under the responsibility of EN/MEF-LPC.</a:t>
            </a:r>
            <a:r>
              <a:rPr lang="en-US" sz="2000" smtClean="0">
                <a:solidFill>
                  <a:schemeClr val="accent2"/>
                </a:solidFill>
                <a:ea typeface="ＭＳ Ｐゴシック" charset="-128"/>
              </a:rPr>
              <a:t> </a:t>
            </a:r>
          </a:p>
          <a:p>
            <a:pPr marL="609600" indent="-609600"/>
            <a:r>
              <a:rPr lang="en-US" sz="2000" smtClean="0">
                <a:ea typeface="ＭＳ Ｐゴシック" charset="-128"/>
              </a:rPr>
              <a:t>EN/MEF-ABA takes the responsibility of the coordination and installation or modification of the PSB machine after the separation wall.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r>
              <a:rPr lang="en-US"/>
              <a:t>L4 meeting 11 Nov 2010</a:t>
            </a:r>
          </a:p>
        </p:txBody>
      </p:sp>
      <p:sp>
        <p:nvSpPr>
          <p:cNvPr id="9" name="Footer Placeholder 4"/>
          <p:cNvSpPr>
            <a:spLocks noGrp="1"/>
          </p:cNvSpPr>
          <p:nvPr>
            <p:ph type="ftr" sz="quarter" idx="11"/>
          </p:nvPr>
        </p:nvSpPr>
        <p:spPr/>
        <p:txBody>
          <a:bodyPr/>
          <a:lstStyle/>
          <a:p>
            <a:r>
              <a:rPr lang="en-US"/>
              <a:t>Conclusion of the L4T Review/ S. Maury</a:t>
            </a:r>
          </a:p>
        </p:txBody>
      </p:sp>
      <p:sp>
        <p:nvSpPr>
          <p:cNvPr id="10" name="Slide Number Placeholder 5"/>
          <p:cNvSpPr>
            <a:spLocks noGrp="1"/>
          </p:cNvSpPr>
          <p:nvPr>
            <p:ph type="sldNum" sz="quarter" idx="12"/>
          </p:nvPr>
        </p:nvSpPr>
        <p:spPr/>
        <p:txBody>
          <a:bodyPr/>
          <a:lstStyle/>
          <a:p>
            <a:fld id="{81F60EF9-6E9E-456B-BAE7-60F6379720F9}" type="slidenum">
              <a:rPr lang="en-US"/>
              <a:pPr/>
              <a:t>17</a:t>
            </a:fld>
            <a:endParaRPr lang="en-US"/>
          </a:p>
        </p:txBody>
      </p:sp>
      <p:sp>
        <p:nvSpPr>
          <p:cNvPr id="21508"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0B241052-132E-475F-ACDF-3C17BDF5DC13}" type="slidenum">
              <a:rPr lang="en-US" sz="1200">
                <a:solidFill>
                  <a:srgbClr val="898989"/>
                </a:solidFill>
                <a:latin typeface="Calibri" pitchFamily="34" charset="0"/>
              </a:rPr>
              <a:pPr algn="r"/>
              <a:t>17</a:t>
            </a:fld>
            <a:endParaRPr lang="en-US" sz="1200">
              <a:solidFill>
                <a:srgbClr val="898989"/>
              </a:solidFill>
              <a:latin typeface="Calibri" pitchFamily="34" charset="0"/>
            </a:endParaRPr>
          </a:p>
        </p:txBody>
      </p:sp>
      <p:sp>
        <p:nvSpPr>
          <p:cNvPr id="21509" name="Date Placeholder 3"/>
          <p:cNvSpPr txBox="1">
            <a:spLocks noGrp="1"/>
          </p:cNvSpPr>
          <p:nvPr/>
        </p:nvSpPr>
        <p:spPr bwMode="auto">
          <a:xfrm>
            <a:off x="457200" y="6356350"/>
            <a:ext cx="2133600" cy="365125"/>
          </a:xfrm>
          <a:prstGeom prst="rect">
            <a:avLst/>
          </a:prstGeom>
          <a:noFill/>
          <a:ln w="9525">
            <a:noFill/>
            <a:miter lim="800000"/>
            <a:headEnd/>
            <a:tailEnd/>
          </a:ln>
        </p:spPr>
        <p:txBody>
          <a:bodyPr anchor="ctr"/>
          <a:lstStyle/>
          <a:p>
            <a:endParaRPr lang="en-US" sz="1200">
              <a:solidFill>
                <a:srgbClr val="898989"/>
              </a:solidFill>
              <a:latin typeface="Calibri" pitchFamily="34" charset="0"/>
            </a:endParaRPr>
          </a:p>
        </p:txBody>
      </p:sp>
      <p:sp>
        <p:nvSpPr>
          <p:cNvPr id="21510" name="Footer Placeholder 4"/>
          <p:cNvSpPr txBox="1">
            <a:spLocks noGrp="1"/>
          </p:cNvSpPr>
          <p:nvPr/>
        </p:nvSpPr>
        <p:spPr bwMode="auto">
          <a:xfrm>
            <a:off x="3124200" y="6356350"/>
            <a:ext cx="2895600" cy="365125"/>
          </a:xfrm>
          <a:prstGeom prst="rect">
            <a:avLst/>
          </a:prstGeom>
          <a:noFill/>
          <a:ln w="9525">
            <a:noFill/>
            <a:miter lim="800000"/>
            <a:headEnd/>
            <a:tailEnd/>
          </a:ln>
        </p:spPr>
        <p:txBody>
          <a:bodyPr anchor="ctr"/>
          <a:lstStyle/>
          <a:p>
            <a:pPr algn="ctr"/>
            <a:endParaRPr lang="en-US" sz="1200">
              <a:solidFill>
                <a:srgbClr val="898989"/>
              </a:solidFill>
              <a:latin typeface="Calibri" pitchFamily="34" charset="0"/>
            </a:endParaRPr>
          </a:p>
        </p:txBody>
      </p:sp>
      <p:sp>
        <p:nvSpPr>
          <p:cNvPr id="21511"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A0C7BB86-5F92-49C1-8ED6-94A5389D1C91}" type="slidenum">
              <a:rPr lang="en-US" sz="1200">
                <a:solidFill>
                  <a:srgbClr val="898989"/>
                </a:solidFill>
                <a:latin typeface="Calibri" pitchFamily="34" charset="0"/>
              </a:rPr>
              <a:pPr algn="r"/>
              <a:t>17</a:t>
            </a:fld>
            <a:endParaRPr lang="en-US" sz="1200">
              <a:solidFill>
                <a:srgbClr val="898989"/>
              </a:solidFill>
              <a:latin typeface="Calibri" pitchFamily="34" charset="0"/>
            </a:endParaRPr>
          </a:p>
        </p:txBody>
      </p:sp>
      <p:sp>
        <p:nvSpPr>
          <p:cNvPr id="6149" name="Title 1"/>
          <p:cNvSpPr>
            <a:spLocks noGrp="1"/>
          </p:cNvSpPr>
          <p:nvPr>
            <p:ph type="title"/>
          </p:nvPr>
        </p:nvSpPr>
        <p:spPr>
          <a:xfrm>
            <a:off x="0" y="233363"/>
            <a:ext cx="9144000" cy="762000"/>
          </a:xfrm>
        </p:spPr>
        <p:txBody>
          <a:bodyPr>
            <a:spAutoFit/>
          </a:bodyPr>
          <a:lstStyle/>
          <a:p>
            <a:pPr eaLnBrk="1" hangingPunct="1"/>
            <a:r>
              <a:rPr lang="en-US" b="1" smtClean="0">
                <a:effectLst>
                  <a:outerShdw blurRad="38100" dist="38100" dir="2700000" algn="tl">
                    <a:srgbClr val="C0C0C0"/>
                  </a:outerShdw>
                </a:effectLst>
                <a:ea typeface="ＭＳ Ｐゴシック" charset="-128"/>
              </a:rPr>
              <a:t>Optics</a:t>
            </a:r>
            <a:endParaRPr lang="en-US" b="1" smtClean="0">
              <a:ea typeface="ＭＳ Ｐゴシック" charset="-128"/>
            </a:endParaRPr>
          </a:p>
        </p:txBody>
      </p:sp>
      <p:sp>
        <p:nvSpPr>
          <p:cNvPr id="21513" name="Content Placeholder 9"/>
          <p:cNvSpPr>
            <a:spLocks noGrp="1"/>
          </p:cNvSpPr>
          <p:nvPr>
            <p:ph idx="1"/>
          </p:nvPr>
        </p:nvSpPr>
        <p:spPr>
          <a:xfrm>
            <a:off x="0" y="1600200"/>
            <a:ext cx="9144000" cy="4756150"/>
          </a:xfrm>
        </p:spPr>
        <p:txBody>
          <a:bodyPr/>
          <a:lstStyle/>
          <a:p>
            <a:pPr marL="1371600" lvl="2" indent="-457200"/>
            <a:r>
              <a:rPr lang="en-US" smtClean="0">
                <a:ea typeface="ＭＳ Ｐゴシック" charset="-128"/>
              </a:rPr>
              <a:t>The new Linac4 transfer line optics has been presented: two quadrupoles doublets were replaced by a triplet and the buncher cavity was moved downstream. The bottlenecks of the line are the distributor, RF cavity and the septum magnet. </a:t>
            </a:r>
            <a:r>
              <a:rPr lang="en-US" b="1" smtClean="0">
                <a:ea typeface="ＭＳ Ｐゴシック" charset="-128"/>
              </a:rPr>
              <a:t>The new transfer line will be send for the integration.</a:t>
            </a:r>
          </a:p>
          <a:p>
            <a:pPr marL="990600" lvl="1" indent="-533400"/>
            <a:endParaRPr lang="en-US" sz="2400" b="1" smtClean="0">
              <a:ea typeface="ＭＳ Ｐゴシック" charset="-128"/>
            </a:endParaRPr>
          </a:p>
          <a:p>
            <a:pPr marL="609600" indent="-609600"/>
            <a:r>
              <a:rPr lang="en-US" sz="2400" smtClean="0">
                <a:ea typeface="ＭＳ Ｐゴシック" charset="-128"/>
              </a:rPr>
              <a:t>The static alignment errors can be corrected with the steerers and the jitter in the bending power supplies should be below 10-4.</a:t>
            </a:r>
          </a:p>
          <a:p>
            <a:pPr marL="609600" indent="-609600">
              <a:buFont typeface="Arial" charset="0"/>
              <a:buNone/>
            </a:pPr>
            <a:endParaRPr lang="en-US" sz="2400" smtClean="0">
              <a:ea typeface="ＭＳ Ｐゴシック" charset="-128"/>
            </a:endParaRPr>
          </a:p>
          <a:p>
            <a:pPr marL="1371600" lvl="2" indent="-457200">
              <a:buFont typeface="Arial" charset="0"/>
              <a:buNone/>
            </a:pPr>
            <a:endParaRPr lang="en-US" smtClean="0">
              <a:ea typeface="ＭＳ Ｐゴシック"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r>
              <a:rPr lang="en-US"/>
              <a:t>L4 meeting 11 Nov 2010</a:t>
            </a:r>
          </a:p>
        </p:txBody>
      </p:sp>
      <p:sp>
        <p:nvSpPr>
          <p:cNvPr id="9" name="Footer Placeholder 4"/>
          <p:cNvSpPr>
            <a:spLocks noGrp="1"/>
          </p:cNvSpPr>
          <p:nvPr>
            <p:ph type="ftr" sz="quarter" idx="11"/>
          </p:nvPr>
        </p:nvSpPr>
        <p:spPr/>
        <p:txBody>
          <a:bodyPr/>
          <a:lstStyle/>
          <a:p>
            <a:r>
              <a:rPr lang="en-US"/>
              <a:t>Conclusion of the L4T Review/ S. Maury</a:t>
            </a:r>
          </a:p>
        </p:txBody>
      </p:sp>
      <p:sp>
        <p:nvSpPr>
          <p:cNvPr id="10" name="Slide Number Placeholder 5"/>
          <p:cNvSpPr>
            <a:spLocks noGrp="1"/>
          </p:cNvSpPr>
          <p:nvPr>
            <p:ph type="sldNum" sz="quarter" idx="12"/>
          </p:nvPr>
        </p:nvSpPr>
        <p:spPr/>
        <p:txBody>
          <a:bodyPr/>
          <a:lstStyle/>
          <a:p>
            <a:fld id="{DC277C30-3910-41BC-89CE-09ADDF944E2E}" type="slidenum">
              <a:rPr lang="en-US"/>
              <a:pPr/>
              <a:t>18</a:t>
            </a:fld>
            <a:endParaRPr lang="en-US"/>
          </a:p>
        </p:txBody>
      </p:sp>
      <p:sp>
        <p:nvSpPr>
          <p:cNvPr id="22532"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DCF165E-55E0-4689-A77C-AA81074F694E}" type="slidenum">
              <a:rPr lang="en-US" sz="1200">
                <a:solidFill>
                  <a:srgbClr val="898989"/>
                </a:solidFill>
                <a:latin typeface="Calibri" pitchFamily="34" charset="0"/>
              </a:rPr>
              <a:pPr algn="r"/>
              <a:t>18</a:t>
            </a:fld>
            <a:endParaRPr lang="en-US" sz="1200">
              <a:solidFill>
                <a:srgbClr val="898989"/>
              </a:solidFill>
              <a:latin typeface="Calibri" pitchFamily="34" charset="0"/>
            </a:endParaRPr>
          </a:p>
        </p:txBody>
      </p:sp>
      <p:sp>
        <p:nvSpPr>
          <p:cNvPr id="62466" name="Rectangle 2"/>
          <p:cNvSpPr>
            <a:spLocks noGrp="1" noChangeArrowheads="1"/>
          </p:cNvSpPr>
          <p:nvPr>
            <p:ph type="title" idx="4294967295"/>
          </p:nvPr>
        </p:nvSpPr>
        <p:spPr>
          <a:xfrm>
            <a:off x="0" y="114300"/>
            <a:ext cx="9144000" cy="792163"/>
          </a:xfrm>
        </p:spPr>
        <p:txBody>
          <a:bodyPr/>
          <a:lstStyle/>
          <a:p>
            <a:pPr eaLnBrk="1" hangingPunct="1"/>
            <a:r>
              <a:rPr lang="en-US" b="1" smtClean="0">
                <a:effectLst>
                  <a:outerShdw blurRad="38100" dist="38100" dir="2700000" algn="tl">
                    <a:srgbClr val="C0C0C0"/>
                  </a:outerShdw>
                </a:effectLst>
                <a:ea typeface="ＭＳ Ｐゴシック" charset="-128"/>
              </a:rPr>
              <a:t>Integration</a:t>
            </a:r>
            <a:endParaRPr lang="en-GB" b="1" smtClean="0">
              <a:effectLst>
                <a:outerShdw blurRad="38100" dist="38100" dir="2700000" algn="tl">
                  <a:srgbClr val="C0C0C0"/>
                </a:outerShdw>
              </a:effectLst>
              <a:ea typeface="ＭＳ Ｐゴシック" charset="-128"/>
            </a:endParaRPr>
          </a:p>
        </p:txBody>
      </p:sp>
      <p:sp>
        <p:nvSpPr>
          <p:cNvPr id="22535" name="Date Placeholder 6"/>
          <p:cNvSpPr txBox="1">
            <a:spLocks noGrp="1"/>
          </p:cNvSpPr>
          <p:nvPr/>
        </p:nvSpPr>
        <p:spPr bwMode="auto">
          <a:xfrm>
            <a:off x="457200" y="6356350"/>
            <a:ext cx="2133600" cy="365125"/>
          </a:xfrm>
          <a:prstGeom prst="rect">
            <a:avLst/>
          </a:prstGeom>
          <a:noFill/>
          <a:ln w="9525">
            <a:noFill/>
            <a:miter lim="800000"/>
            <a:headEnd/>
            <a:tailEnd/>
          </a:ln>
        </p:spPr>
        <p:txBody>
          <a:bodyPr anchor="ctr"/>
          <a:lstStyle/>
          <a:p>
            <a:endParaRPr lang="en-US" sz="1200">
              <a:solidFill>
                <a:srgbClr val="898989"/>
              </a:solidFill>
              <a:latin typeface="Calibri" pitchFamily="34" charset="0"/>
            </a:endParaRPr>
          </a:p>
        </p:txBody>
      </p:sp>
      <p:sp>
        <p:nvSpPr>
          <p:cNvPr id="22536" name="Slide Number Placeholder 7"/>
          <p:cNvSpPr txBox="1">
            <a:spLocks noGrp="1"/>
          </p:cNvSpPr>
          <p:nvPr/>
        </p:nvSpPr>
        <p:spPr bwMode="auto">
          <a:xfrm>
            <a:off x="6400800" y="6356350"/>
            <a:ext cx="2133600" cy="365125"/>
          </a:xfrm>
          <a:prstGeom prst="rect">
            <a:avLst/>
          </a:prstGeom>
          <a:noFill/>
          <a:ln w="9525">
            <a:noFill/>
            <a:miter lim="800000"/>
            <a:headEnd/>
            <a:tailEnd/>
          </a:ln>
        </p:spPr>
        <p:txBody>
          <a:bodyPr anchor="ctr"/>
          <a:lstStyle/>
          <a:p>
            <a:pPr algn="r"/>
            <a:endParaRPr lang="en-US" sz="1200">
              <a:solidFill>
                <a:srgbClr val="898989"/>
              </a:solidFill>
              <a:latin typeface="Calibri" pitchFamily="34" charset="0"/>
            </a:endParaRPr>
          </a:p>
        </p:txBody>
      </p:sp>
      <p:sp>
        <p:nvSpPr>
          <p:cNvPr id="22537" name="Footer Placeholder 8"/>
          <p:cNvSpPr txBox="1">
            <a:spLocks noGrp="1"/>
          </p:cNvSpPr>
          <p:nvPr/>
        </p:nvSpPr>
        <p:spPr bwMode="auto">
          <a:xfrm>
            <a:off x="3124200" y="6356350"/>
            <a:ext cx="2895600" cy="365125"/>
          </a:xfrm>
          <a:prstGeom prst="rect">
            <a:avLst/>
          </a:prstGeom>
          <a:noFill/>
          <a:ln w="9525">
            <a:noFill/>
            <a:miter lim="800000"/>
            <a:headEnd/>
            <a:tailEnd/>
          </a:ln>
        </p:spPr>
        <p:txBody>
          <a:bodyPr anchor="ctr"/>
          <a:lstStyle/>
          <a:p>
            <a:pPr algn="ctr"/>
            <a:endParaRPr lang="en-US" sz="1200">
              <a:solidFill>
                <a:srgbClr val="898989"/>
              </a:solidFill>
              <a:latin typeface="Calibri" pitchFamily="34" charset="0"/>
            </a:endParaRPr>
          </a:p>
        </p:txBody>
      </p:sp>
      <p:sp>
        <p:nvSpPr>
          <p:cNvPr id="11" name="Content Placeholder 9"/>
          <p:cNvSpPr txBox="1">
            <a:spLocks/>
          </p:cNvSpPr>
          <p:nvPr/>
        </p:nvSpPr>
        <p:spPr bwMode="auto">
          <a:xfrm>
            <a:off x="0" y="838200"/>
            <a:ext cx="9144000" cy="5518150"/>
          </a:xfrm>
          <a:prstGeom prst="rect">
            <a:avLst/>
          </a:prstGeom>
          <a:noFill/>
          <a:ln w="9525">
            <a:noFill/>
            <a:miter lim="800000"/>
            <a:headEnd/>
            <a:tailEnd/>
          </a:ln>
        </p:spPr>
        <p:txBody>
          <a:bodyPr/>
          <a:lstStyle/>
          <a:p>
            <a:pPr marL="457200" indent="-457200" eaLnBrk="0" hangingPunct="0">
              <a:spcBef>
                <a:spcPct val="20000"/>
              </a:spcBef>
              <a:buFont typeface="Arial" charset="0"/>
              <a:buChar char="•"/>
            </a:pPr>
            <a:endParaRPr lang="en-US" sz="2400">
              <a:latin typeface="Calibri" pitchFamily="34" charset="0"/>
            </a:endParaRPr>
          </a:p>
          <a:p>
            <a:pPr lvl="3"/>
            <a:r>
              <a:rPr lang="en-US" sz="2400">
                <a:latin typeface="Calibri" pitchFamily="34" charset="0"/>
              </a:rPr>
              <a:t>All the positions of equipments are now defined. </a:t>
            </a:r>
          </a:p>
          <a:p>
            <a:pPr lvl="3"/>
            <a:endParaRPr lang="en-US" sz="2400">
              <a:latin typeface="Calibri" pitchFamily="34" charset="0"/>
            </a:endParaRPr>
          </a:p>
          <a:p>
            <a:pPr marL="914400" lvl="1" indent="-457200">
              <a:buFontTx/>
              <a:buChar char="•"/>
            </a:pPr>
            <a:r>
              <a:rPr lang="en-US" sz="2400">
                <a:latin typeface="Calibri" pitchFamily="34" charset="0"/>
              </a:rPr>
              <a:t>	The LTP, LTB and LBI lines will be modified and some elements will be inserted. Only 2D AUTOCAD drawings are available for these lines. Some 3D scans are performed to provide accurate and complete view of the environment. </a:t>
            </a:r>
          </a:p>
          <a:p>
            <a:pPr marL="914400" lvl="1" indent="-457200">
              <a:buFontTx/>
              <a:buChar char="•"/>
            </a:pPr>
            <a:endParaRPr lang="en-US" sz="2400">
              <a:latin typeface="Calibri" pitchFamily="34" charset="0"/>
            </a:endParaRPr>
          </a:p>
          <a:p>
            <a:pPr marL="914400" lvl="1" indent="-457200">
              <a:buFontTx/>
              <a:buChar char="•"/>
            </a:pPr>
            <a:r>
              <a:rPr lang="en-US" sz="2400" b="1" i="1">
                <a:latin typeface="Calibri" pitchFamily="34" charset="0"/>
              </a:rPr>
              <a:t>	The positions of the Pick-Ups and the BCT, before BHZ20, should be redefined. </a:t>
            </a:r>
          </a:p>
          <a:p>
            <a:pPr marL="914400" lvl="1" indent="-457200">
              <a:buFontTx/>
              <a:buChar char="•"/>
            </a:pPr>
            <a:endParaRPr lang="en-US" sz="2400" b="1" i="1">
              <a:latin typeface="Calibri" pitchFamily="34" charset="0"/>
            </a:endParaRPr>
          </a:p>
          <a:p>
            <a:pPr marL="914400" lvl="1" indent="-457200">
              <a:buFontTx/>
              <a:buChar char="•"/>
            </a:pPr>
            <a:r>
              <a:rPr lang="en-US" sz="2400" b="1" i="1">
                <a:latin typeface="Calibri" pitchFamily="34" charset="0"/>
              </a:rPr>
              <a:t>	As the energy of the beam is different of the present Linac2, a decision about the removal of the C-collimators installed in the present transfer line should be taken soon (next BCC meeting). </a:t>
            </a:r>
            <a:endParaRPr lang="en-US" sz="2400">
              <a:latin typeface="Calibri" pitchFamily="34" charset="0"/>
            </a:endParaRPr>
          </a:p>
          <a:p>
            <a:pPr marL="457200" indent="-457200" eaLnBrk="0" hangingPunct="0">
              <a:spcBef>
                <a:spcPct val="20000"/>
              </a:spcBef>
              <a:buFont typeface="Arial" charset="0"/>
              <a:buChar char="•"/>
            </a:pPr>
            <a:endParaRPr lang="en-US" sz="1600">
              <a:latin typeface="Calibri" pitchFamily="34" charset="0"/>
            </a:endParaRPr>
          </a:p>
          <a:p>
            <a:pPr marL="457200" indent="-457200" eaLnBrk="0" hangingPunct="0">
              <a:spcBef>
                <a:spcPct val="20000"/>
              </a:spcBef>
            </a:pPr>
            <a:endParaRPr lang="en-US" sz="240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L4 meeting 11 Nov 2010</a:t>
            </a:r>
          </a:p>
        </p:txBody>
      </p:sp>
      <p:sp>
        <p:nvSpPr>
          <p:cNvPr id="7" name="Footer Placeholder 4"/>
          <p:cNvSpPr>
            <a:spLocks noGrp="1"/>
          </p:cNvSpPr>
          <p:nvPr>
            <p:ph type="ftr" sz="quarter" idx="11"/>
          </p:nvPr>
        </p:nvSpPr>
        <p:spPr/>
        <p:txBody>
          <a:bodyPr/>
          <a:lstStyle/>
          <a:p>
            <a:r>
              <a:rPr lang="en-US"/>
              <a:t>Conclusion of the L4T Review/ S. Maury</a:t>
            </a:r>
          </a:p>
        </p:txBody>
      </p:sp>
      <p:sp>
        <p:nvSpPr>
          <p:cNvPr id="8" name="Slide Number Placeholder 5"/>
          <p:cNvSpPr>
            <a:spLocks noGrp="1"/>
          </p:cNvSpPr>
          <p:nvPr>
            <p:ph type="sldNum" sz="quarter" idx="12"/>
          </p:nvPr>
        </p:nvSpPr>
        <p:spPr/>
        <p:txBody>
          <a:bodyPr/>
          <a:lstStyle/>
          <a:p>
            <a:fld id="{0549875C-B719-4604-8167-EFA822AACD38}" type="slidenum">
              <a:rPr lang="en-US"/>
              <a:pPr/>
              <a:t>19</a:t>
            </a:fld>
            <a:endParaRPr lang="en-US"/>
          </a:p>
        </p:txBody>
      </p:sp>
      <p:sp>
        <p:nvSpPr>
          <p:cNvPr id="23556" name="Slide Number Placeholder 3"/>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3DA8B35-4ABA-4924-91DC-7FC939AF2436}" type="slidenum">
              <a:rPr lang="en-US" sz="1200">
                <a:solidFill>
                  <a:srgbClr val="898989"/>
                </a:solidFill>
                <a:latin typeface="Calibri" pitchFamily="34" charset="0"/>
              </a:rPr>
              <a:pPr algn="r"/>
              <a:t>19</a:t>
            </a:fld>
            <a:endParaRPr lang="en-US" sz="1200">
              <a:solidFill>
                <a:srgbClr val="898989"/>
              </a:solidFill>
              <a:latin typeface="Calibri" pitchFamily="34" charset="0"/>
            </a:endParaRPr>
          </a:p>
        </p:txBody>
      </p:sp>
      <p:sp>
        <p:nvSpPr>
          <p:cNvPr id="23557" name="Rectangle 4"/>
          <p:cNvSpPr>
            <a:spLocks noChangeArrowheads="1"/>
          </p:cNvSpPr>
          <p:nvPr/>
        </p:nvSpPr>
        <p:spPr bwMode="auto">
          <a:xfrm>
            <a:off x="0" y="1038225"/>
            <a:ext cx="9144000" cy="5551488"/>
          </a:xfrm>
          <a:prstGeom prst="rect">
            <a:avLst/>
          </a:prstGeom>
          <a:noFill/>
          <a:ln w="9525">
            <a:noFill/>
            <a:miter lim="800000"/>
            <a:headEnd/>
            <a:tailEnd/>
          </a:ln>
        </p:spPr>
        <p:txBody>
          <a:bodyPr>
            <a:spAutoFit/>
          </a:bodyPr>
          <a:lstStyle/>
          <a:p>
            <a:pPr marL="914400" lvl="1" indent="-457200"/>
            <a:endParaRPr lang="en-GB" b="1"/>
          </a:p>
          <a:p>
            <a:pPr marL="457200" indent="-457200">
              <a:buFontTx/>
              <a:buChar char="•"/>
            </a:pPr>
            <a:r>
              <a:rPr lang="en-US" sz="2400" b="1" i="1">
                <a:latin typeface="Calibri" pitchFamily="34" charset="0"/>
              </a:rPr>
              <a:t>	For all the different parts of the transfer line (L4T, LT, LTB, BI, LBE/LBS, PSB injection), an exhaustive list of the equipments, their responsible person, the deliverables and deadline should be built as soon as possible</a:t>
            </a:r>
            <a:r>
              <a:rPr lang="en-US" sz="2400">
                <a:latin typeface="Calibri" pitchFamily="34" charset="0"/>
              </a:rPr>
              <a:t>. </a:t>
            </a:r>
          </a:p>
          <a:p>
            <a:pPr marL="457200" indent="-457200">
              <a:buFontTx/>
              <a:buChar char="•"/>
            </a:pPr>
            <a:r>
              <a:rPr lang="en-US" sz="2400">
                <a:latin typeface="Calibri" pitchFamily="34" charset="0"/>
              </a:rPr>
              <a:t>	As all the drawings released for production should be completed by the end of 2012, the requests have to be addressed to the design office by the end of 2010.</a:t>
            </a:r>
          </a:p>
          <a:p>
            <a:pPr marL="457200" indent="-457200">
              <a:buFontTx/>
              <a:buChar char="•"/>
            </a:pPr>
            <a:r>
              <a:rPr lang="en-US" sz="2400">
                <a:latin typeface="Calibri" pitchFamily="34" charset="0"/>
              </a:rPr>
              <a:t>	It has been underlined that Design Office is not simply a drawing office and all drafting of mechanical designs not under Design Office responsibility will be carried out by sub-contractors following a procedure. </a:t>
            </a:r>
          </a:p>
          <a:p>
            <a:pPr marL="457200" indent="-457200">
              <a:buFontTx/>
              <a:buChar char="•"/>
            </a:pPr>
            <a:r>
              <a:rPr lang="en-US" sz="2400">
                <a:latin typeface="Calibri" pitchFamily="34" charset="0"/>
              </a:rPr>
              <a:t>	It has been reminded that the Design Office will be overloaded during the next years 2011 to 2013.</a:t>
            </a:r>
          </a:p>
          <a:p>
            <a:pPr marL="914400" lvl="1" indent="-457200" eaLnBrk="0" hangingPunct="0">
              <a:spcBef>
                <a:spcPct val="20000"/>
              </a:spcBef>
              <a:buFont typeface="Arial" charset="0"/>
              <a:buChar char="•"/>
            </a:pPr>
            <a:endParaRPr lang="en-US" sz="2400">
              <a:latin typeface="Calibri" pitchFamily="34" charset="0"/>
            </a:endParaRPr>
          </a:p>
        </p:txBody>
      </p:sp>
      <p:sp>
        <p:nvSpPr>
          <p:cNvPr id="6" name="Rectangle 2"/>
          <p:cNvSpPr txBox="1">
            <a:spLocks noChangeArrowheads="1"/>
          </p:cNvSpPr>
          <p:nvPr/>
        </p:nvSpPr>
        <p:spPr bwMode="auto">
          <a:xfrm>
            <a:off x="0" y="114300"/>
            <a:ext cx="9144000" cy="792163"/>
          </a:xfrm>
          <a:prstGeom prst="rect">
            <a:avLst/>
          </a:prstGeom>
          <a:noFill/>
          <a:ln w="9525">
            <a:noFill/>
            <a:miter lim="800000"/>
            <a:headEnd/>
            <a:tailEnd/>
          </a:ln>
        </p:spPr>
        <p:txBody>
          <a:bodyPr anchor="ctr"/>
          <a:lstStyle/>
          <a:p>
            <a:pPr algn="ctr"/>
            <a:r>
              <a:rPr lang="en-US" sz="4400" b="1">
                <a:effectLst>
                  <a:outerShdw blurRad="38100" dist="38100" dir="2700000" algn="tl">
                    <a:srgbClr val="C0C0C0"/>
                  </a:outerShdw>
                </a:effectLst>
                <a:latin typeface="Calibri" pitchFamily="34" charset="0"/>
              </a:rPr>
              <a:t>Design Office Plans</a:t>
            </a:r>
            <a:endParaRPr lang="en-GB" sz="4400" b="1">
              <a:effectLst>
                <a:outerShdw blurRad="38100" dist="38100" dir="2700000" algn="tl">
                  <a:srgbClr val="C0C0C0"/>
                </a:outerShdw>
              </a:effectLst>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Coordination teams</a:t>
            </a:r>
            <a:endParaRPr lang="fr-CH" dirty="0"/>
          </a:p>
        </p:txBody>
      </p:sp>
      <p:sp>
        <p:nvSpPr>
          <p:cNvPr id="4" name="Date Placeholder 3"/>
          <p:cNvSpPr>
            <a:spLocks noGrp="1"/>
          </p:cNvSpPr>
          <p:nvPr>
            <p:ph type="dt" sz="half" idx="10"/>
          </p:nvPr>
        </p:nvSpPr>
        <p:spPr/>
        <p:txBody>
          <a:bodyPr/>
          <a:lstStyle/>
          <a:p>
            <a:r>
              <a:rPr lang="en-US" smtClean="0"/>
              <a:t>14/10/2010</a:t>
            </a:r>
            <a:endParaRPr lang="en-US" dirty="0"/>
          </a:p>
        </p:txBody>
      </p:sp>
      <p:sp>
        <p:nvSpPr>
          <p:cNvPr id="5" name="Footer Placeholder 4"/>
          <p:cNvSpPr>
            <a:spLocks noGrp="1"/>
          </p:cNvSpPr>
          <p:nvPr>
            <p:ph type="ftr" sz="quarter" idx="11"/>
          </p:nvPr>
        </p:nvSpPr>
        <p:spPr/>
        <p:txBody>
          <a:bodyPr/>
          <a:lstStyle/>
          <a:p>
            <a:r>
              <a:rPr lang="en-US" smtClean="0"/>
              <a:t>J.Coupard</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pic>
        <p:nvPicPr>
          <p:cNvPr id="7" name="Picture 2" descr="G:\Departments\EN\Groups\MEF\LPC\Linac4\Documents-Images\TopView-ComplexePS-21092010.gif"/>
          <p:cNvPicPr>
            <a:picLocks noChangeAspect="1" noChangeArrowheads="1"/>
          </p:cNvPicPr>
          <p:nvPr/>
        </p:nvPicPr>
        <p:blipFill>
          <a:blip r:embed="rId2" cstate="print"/>
          <a:srcRect t="52414"/>
          <a:stretch>
            <a:fillRect/>
          </a:stretch>
        </p:blipFill>
        <p:spPr bwMode="auto">
          <a:xfrm>
            <a:off x="381000" y="2362200"/>
            <a:ext cx="8360664" cy="2679700"/>
          </a:xfrm>
          <a:prstGeom prst="rect">
            <a:avLst/>
          </a:prstGeom>
          <a:noFill/>
        </p:spPr>
      </p:pic>
      <p:sp>
        <p:nvSpPr>
          <p:cNvPr id="11" name="Freeform 10"/>
          <p:cNvSpPr/>
          <p:nvPr/>
        </p:nvSpPr>
        <p:spPr>
          <a:xfrm>
            <a:off x="4672584" y="2935224"/>
            <a:ext cx="3725291" cy="1536192"/>
          </a:xfrm>
          <a:custGeom>
            <a:avLst/>
            <a:gdLst>
              <a:gd name="connsiteX0" fmla="*/ 0 w 3703320"/>
              <a:gd name="connsiteY0" fmla="*/ 347472 h 1536192"/>
              <a:gd name="connsiteX1" fmla="*/ 219456 w 3703320"/>
              <a:gd name="connsiteY1" fmla="*/ 356616 h 1536192"/>
              <a:gd name="connsiteX2" fmla="*/ 1051560 w 3703320"/>
              <a:gd name="connsiteY2" fmla="*/ 1106424 h 1536192"/>
              <a:gd name="connsiteX3" fmla="*/ 1289304 w 3703320"/>
              <a:gd name="connsiteY3" fmla="*/ 1152144 h 1536192"/>
              <a:gd name="connsiteX4" fmla="*/ 3456432 w 3703320"/>
              <a:gd name="connsiteY4" fmla="*/ 0 h 1536192"/>
              <a:gd name="connsiteX5" fmla="*/ 3703320 w 3703320"/>
              <a:gd name="connsiteY5" fmla="*/ 493776 h 1536192"/>
              <a:gd name="connsiteX6" fmla="*/ 3474720 w 3703320"/>
              <a:gd name="connsiteY6" fmla="*/ 612648 h 1536192"/>
              <a:gd name="connsiteX7" fmla="*/ 3337560 w 3703320"/>
              <a:gd name="connsiteY7" fmla="*/ 338328 h 1536192"/>
              <a:gd name="connsiteX8" fmla="*/ 1106424 w 3703320"/>
              <a:gd name="connsiteY8" fmla="*/ 1536192 h 1536192"/>
              <a:gd name="connsiteX9" fmla="*/ 960120 w 3703320"/>
              <a:gd name="connsiteY9" fmla="*/ 1243584 h 1536192"/>
              <a:gd name="connsiteX10" fmla="*/ 0 w 3703320"/>
              <a:gd name="connsiteY10" fmla="*/ 347472 h 1536192"/>
              <a:gd name="connsiteX0" fmla="*/ 0 w 3703320"/>
              <a:gd name="connsiteY0" fmla="*/ 347472 h 1536192"/>
              <a:gd name="connsiteX1" fmla="*/ 219456 w 3703320"/>
              <a:gd name="connsiteY1" fmla="*/ 356616 h 1536192"/>
              <a:gd name="connsiteX2" fmla="*/ 1051560 w 3703320"/>
              <a:gd name="connsiteY2" fmla="*/ 1106424 h 1536192"/>
              <a:gd name="connsiteX3" fmla="*/ 1289304 w 3703320"/>
              <a:gd name="connsiteY3" fmla="*/ 1152144 h 1536192"/>
              <a:gd name="connsiteX4" fmla="*/ 3456432 w 3703320"/>
              <a:gd name="connsiteY4" fmla="*/ 0 h 1536192"/>
              <a:gd name="connsiteX5" fmla="*/ 3703320 w 3703320"/>
              <a:gd name="connsiteY5" fmla="*/ 493776 h 1536192"/>
              <a:gd name="connsiteX6" fmla="*/ 3480816 w 3703320"/>
              <a:gd name="connsiteY6" fmla="*/ 646176 h 1536192"/>
              <a:gd name="connsiteX7" fmla="*/ 3337560 w 3703320"/>
              <a:gd name="connsiteY7" fmla="*/ 338328 h 1536192"/>
              <a:gd name="connsiteX8" fmla="*/ 1106424 w 3703320"/>
              <a:gd name="connsiteY8" fmla="*/ 1536192 h 1536192"/>
              <a:gd name="connsiteX9" fmla="*/ 960120 w 3703320"/>
              <a:gd name="connsiteY9" fmla="*/ 1243584 h 1536192"/>
              <a:gd name="connsiteX10" fmla="*/ 0 w 3703320"/>
              <a:gd name="connsiteY10" fmla="*/ 347472 h 1536192"/>
              <a:gd name="connsiteX0" fmla="*/ 0 w 3703320"/>
              <a:gd name="connsiteY0" fmla="*/ 347472 h 1536192"/>
              <a:gd name="connsiteX1" fmla="*/ 219456 w 3703320"/>
              <a:gd name="connsiteY1" fmla="*/ 356616 h 1536192"/>
              <a:gd name="connsiteX2" fmla="*/ 1051560 w 3703320"/>
              <a:gd name="connsiteY2" fmla="*/ 1106424 h 1536192"/>
              <a:gd name="connsiteX3" fmla="*/ 1289304 w 3703320"/>
              <a:gd name="connsiteY3" fmla="*/ 1152144 h 1536192"/>
              <a:gd name="connsiteX4" fmla="*/ 3456432 w 3703320"/>
              <a:gd name="connsiteY4" fmla="*/ 0 h 1536192"/>
              <a:gd name="connsiteX5" fmla="*/ 3703320 w 3703320"/>
              <a:gd name="connsiteY5" fmla="*/ 493776 h 1536192"/>
              <a:gd name="connsiteX6" fmla="*/ 3480816 w 3703320"/>
              <a:gd name="connsiteY6" fmla="*/ 646176 h 1536192"/>
              <a:gd name="connsiteX7" fmla="*/ 3328416 w 3703320"/>
              <a:gd name="connsiteY7" fmla="*/ 341376 h 1536192"/>
              <a:gd name="connsiteX8" fmla="*/ 1106424 w 3703320"/>
              <a:gd name="connsiteY8" fmla="*/ 1536192 h 1536192"/>
              <a:gd name="connsiteX9" fmla="*/ 960120 w 3703320"/>
              <a:gd name="connsiteY9" fmla="*/ 1243584 h 1536192"/>
              <a:gd name="connsiteX10" fmla="*/ 0 w 3703320"/>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861816"/>
              <a:gd name="connsiteY0" fmla="*/ 347472 h 1536192"/>
              <a:gd name="connsiteX1" fmla="*/ 219456 w 3861816"/>
              <a:gd name="connsiteY1" fmla="*/ 356616 h 1536192"/>
              <a:gd name="connsiteX2" fmla="*/ 1051560 w 3861816"/>
              <a:gd name="connsiteY2" fmla="*/ 1106424 h 1536192"/>
              <a:gd name="connsiteX3" fmla="*/ 1289304 w 3861816"/>
              <a:gd name="connsiteY3" fmla="*/ 1152144 h 1536192"/>
              <a:gd name="connsiteX4" fmla="*/ 3456432 w 3861816"/>
              <a:gd name="connsiteY4" fmla="*/ 0 h 1536192"/>
              <a:gd name="connsiteX5" fmla="*/ 3861816 w 3861816"/>
              <a:gd name="connsiteY5" fmla="*/ 569976 h 1536192"/>
              <a:gd name="connsiteX6" fmla="*/ 3480816 w 3861816"/>
              <a:gd name="connsiteY6" fmla="*/ 646176 h 1536192"/>
              <a:gd name="connsiteX7" fmla="*/ 3328416 w 3861816"/>
              <a:gd name="connsiteY7" fmla="*/ 341376 h 1536192"/>
              <a:gd name="connsiteX8" fmla="*/ 1106424 w 3861816"/>
              <a:gd name="connsiteY8" fmla="*/ 1536192 h 1536192"/>
              <a:gd name="connsiteX9" fmla="*/ 960120 w 3861816"/>
              <a:gd name="connsiteY9" fmla="*/ 1243584 h 1536192"/>
              <a:gd name="connsiteX10" fmla="*/ 0 w 38618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557016"/>
              <a:gd name="connsiteY0" fmla="*/ 347472 h 1536192"/>
              <a:gd name="connsiteX1" fmla="*/ 219456 w 3557016"/>
              <a:gd name="connsiteY1" fmla="*/ 356616 h 1536192"/>
              <a:gd name="connsiteX2" fmla="*/ 1051560 w 3557016"/>
              <a:gd name="connsiteY2" fmla="*/ 1106424 h 1536192"/>
              <a:gd name="connsiteX3" fmla="*/ 1289304 w 3557016"/>
              <a:gd name="connsiteY3" fmla="*/ 1152144 h 1536192"/>
              <a:gd name="connsiteX4" fmla="*/ 3456432 w 3557016"/>
              <a:gd name="connsiteY4" fmla="*/ 0 h 1536192"/>
              <a:gd name="connsiteX5" fmla="*/ 3557016 w 3557016"/>
              <a:gd name="connsiteY5" fmla="*/ 493776 h 1536192"/>
              <a:gd name="connsiteX6" fmla="*/ 3480816 w 3557016"/>
              <a:gd name="connsiteY6" fmla="*/ 646176 h 1536192"/>
              <a:gd name="connsiteX7" fmla="*/ 3328416 w 3557016"/>
              <a:gd name="connsiteY7" fmla="*/ 341376 h 1536192"/>
              <a:gd name="connsiteX8" fmla="*/ 1106424 w 3557016"/>
              <a:gd name="connsiteY8" fmla="*/ 1536192 h 1536192"/>
              <a:gd name="connsiteX9" fmla="*/ 960120 w 3557016"/>
              <a:gd name="connsiteY9" fmla="*/ 1243584 h 1536192"/>
              <a:gd name="connsiteX10" fmla="*/ 0 w 35570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4175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2651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4175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28416 w 3709416"/>
              <a:gd name="connsiteY7" fmla="*/ 34137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80816 w 3709416"/>
              <a:gd name="connsiteY6" fmla="*/ 646176 h 1536192"/>
              <a:gd name="connsiteX7" fmla="*/ 3318891 w 3709416"/>
              <a:gd name="connsiteY7" fmla="*/ 36042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58591 w 3709416"/>
              <a:gd name="connsiteY6" fmla="*/ 633476 h 1536192"/>
              <a:gd name="connsiteX7" fmla="*/ 3318891 w 3709416"/>
              <a:gd name="connsiteY7" fmla="*/ 36042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09416"/>
              <a:gd name="connsiteY0" fmla="*/ 347472 h 1536192"/>
              <a:gd name="connsiteX1" fmla="*/ 219456 w 3709416"/>
              <a:gd name="connsiteY1" fmla="*/ 356616 h 1536192"/>
              <a:gd name="connsiteX2" fmla="*/ 1051560 w 3709416"/>
              <a:gd name="connsiteY2" fmla="*/ 1106424 h 1536192"/>
              <a:gd name="connsiteX3" fmla="*/ 1289304 w 3709416"/>
              <a:gd name="connsiteY3" fmla="*/ 1152144 h 1536192"/>
              <a:gd name="connsiteX4" fmla="*/ 3456432 w 3709416"/>
              <a:gd name="connsiteY4" fmla="*/ 0 h 1536192"/>
              <a:gd name="connsiteX5" fmla="*/ 3709416 w 3709416"/>
              <a:gd name="connsiteY5" fmla="*/ 493776 h 1536192"/>
              <a:gd name="connsiteX6" fmla="*/ 3461766 w 3709416"/>
              <a:gd name="connsiteY6" fmla="*/ 646176 h 1536192"/>
              <a:gd name="connsiteX7" fmla="*/ 3318891 w 3709416"/>
              <a:gd name="connsiteY7" fmla="*/ 360426 h 1536192"/>
              <a:gd name="connsiteX8" fmla="*/ 1106424 w 3709416"/>
              <a:gd name="connsiteY8" fmla="*/ 1536192 h 1536192"/>
              <a:gd name="connsiteX9" fmla="*/ 960120 w 3709416"/>
              <a:gd name="connsiteY9" fmla="*/ 1243584 h 1536192"/>
              <a:gd name="connsiteX10" fmla="*/ 0 w 3709416"/>
              <a:gd name="connsiteY10" fmla="*/ 347472 h 1536192"/>
              <a:gd name="connsiteX0" fmla="*/ 0 w 3712591"/>
              <a:gd name="connsiteY0" fmla="*/ 347472 h 1536192"/>
              <a:gd name="connsiteX1" fmla="*/ 219456 w 3712591"/>
              <a:gd name="connsiteY1" fmla="*/ 356616 h 1536192"/>
              <a:gd name="connsiteX2" fmla="*/ 1051560 w 3712591"/>
              <a:gd name="connsiteY2" fmla="*/ 1106424 h 1536192"/>
              <a:gd name="connsiteX3" fmla="*/ 1289304 w 3712591"/>
              <a:gd name="connsiteY3" fmla="*/ 1152144 h 1536192"/>
              <a:gd name="connsiteX4" fmla="*/ 3456432 w 3712591"/>
              <a:gd name="connsiteY4" fmla="*/ 0 h 1536192"/>
              <a:gd name="connsiteX5" fmla="*/ 3712591 w 3712591"/>
              <a:gd name="connsiteY5" fmla="*/ 516001 h 1536192"/>
              <a:gd name="connsiteX6" fmla="*/ 3461766 w 3712591"/>
              <a:gd name="connsiteY6" fmla="*/ 646176 h 1536192"/>
              <a:gd name="connsiteX7" fmla="*/ 3318891 w 3712591"/>
              <a:gd name="connsiteY7" fmla="*/ 360426 h 1536192"/>
              <a:gd name="connsiteX8" fmla="*/ 1106424 w 3712591"/>
              <a:gd name="connsiteY8" fmla="*/ 1536192 h 1536192"/>
              <a:gd name="connsiteX9" fmla="*/ 960120 w 3712591"/>
              <a:gd name="connsiteY9" fmla="*/ 1243584 h 1536192"/>
              <a:gd name="connsiteX10" fmla="*/ 0 w 3712591"/>
              <a:gd name="connsiteY10" fmla="*/ 347472 h 1536192"/>
              <a:gd name="connsiteX0" fmla="*/ 0 w 3725291"/>
              <a:gd name="connsiteY0" fmla="*/ 347472 h 1536192"/>
              <a:gd name="connsiteX1" fmla="*/ 219456 w 3725291"/>
              <a:gd name="connsiteY1" fmla="*/ 356616 h 1536192"/>
              <a:gd name="connsiteX2" fmla="*/ 1051560 w 3725291"/>
              <a:gd name="connsiteY2" fmla="*/ 1106424 h 1536192"/>
              <a:gd name="connsiteX3" fmla="*/ 1289304 w 3725291"/>
              <a:gd name="connsiteY3" fmla="*/ 1152144 h 1536192"/>
              <a:gd name="connsiteX4" fmla="*/ 3456432 w 3725291"/>
              <a:gd name="connsiteY4" fmla="*/ 0 h 1536192"/>
              <a:gd name="connsiteX5" fmla="*/ 3725291 w 3725291"/>
              <a:gd name="connsiteY5" fmla="*/ 516001 h 1536192"/>
              <a:gd name="connsiteX6" fmla="*/ 3461766 w 3725291"/>
              <a:gd name="connsiteY6" fmla="*/ 646176 h 1536192"/>
              <a:gd name="connsiteX7" fmla="*/ 3318891 w 3725291"/>
              <a:gd name="connsiteY7" fmla="*/ 360426 h 1536192"/>
              <a:gd name="connsiteX8" fmla="*/ 1106424 w 3725291"/>
              <a:gd name="connsiteY8" fmla="*/ 1536192 h 1536192"/>
              <a:gd name="connsiteX9" fmla="*/ 960120 w 3725291"/>
              <a:gd name="connsiteY9" fmla="*/ 1243584 h 1536192"/>
              <a:gd name="connsiteX10" fmla="*/ 0 w 3725291"/>
              <a:gd name="connsiteY10" fmla="*/ 347472 h 1536192"/>
              <a:gd name="connsiteX0" fmla="*/ 0 w 3725291"/>
              <a:gd name="connsiteY0" fmla="*/ 347472 h 1536192"/>
              <a:gd name="connsiteX1" fmla="*/ 219456 w 3725291"/>
              <a:gd name="connsiteY1" fmla="*/ 356616 h 1536192"/>
              <a:gd name="connsiteX2" fmla="*/ 1051560 w 3725291"/>
              <a:gd name="connsiteY2" fmla="*/ 1106424 h 1536192"/>
              <a:gd name="connsiteX3" fmla="*/ 1289304 w 3725291"/>
              <a:gd name="connsiteY3" fmla="*/ 1152144 h 1536192"/>
              <a:gd name="connsiteX4" fmla="*/ 3456432 w 3725291"/>
              <a:gd name="connsiteY4" fmla="*/ 0 h 1536192"/>
              <a:gd name="connsiteX5" fmla="*/ 3725291 w 3725291"/>
              <a:gd name="connsiteY5" fmla="*/ 506476 h 1536192"/>
              <a:gd name="connsiteX6" fmla="*/ 3461766 w 3725291"/>
              <a:gd name="connsiteY6" fmla="*/ 646176 h 1536192"/>
              <a:gd name="connsiteX7" fmla="*/ 3318891 w 3725291"/>
              <a:gd name="connsiteY7" fmla="*/ 360426 h 1536192"/>
              <a:gd name="connsiteX8" fmla="*/ 1106424 w 3725291"/>
              <a:gd name="connsiteY8" fmla="*/ 1536192 h 1536192"/>
              <a:gd name="connsiteX9" fmla="*/ 960120 w 3725291"/>
              <a:gd name="connsiteY9" fmla="*/ 1243584 h 1536192"/>
              <a:gd name="connsiteX10" fmla="*/ 0 w 3725291"/>
              <a:gd name="connsiteY10" fmla="*/ 347472 h 153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25291" h="1536192">
                <a:moveTo>
                  <a:pt x="0" y="347472"/>
                </a:moveTo>
                <a:lnTo>
                  <a:pt x="219456" y="356616"/>
                </a:lnTo>
                <a:lnTo>
                  <a:pt x="1051560" y="1106424"/>
                </a:lnTo>
                <a:lnTo>
                  <a:pt x="1289304" y="1152144"/>
                </a:lnTo>
                <a:lnTo>
                  <a:pt x="3456432" y="0"/>
                </a:lnTo>
                <a:lnTo>
                  <a:pt x="3725291" y="506476"/>
                </a:lnTo>
                <a:lnTo>
                  <a:pt x="3461766" y="646176"/>
                </a:lnTo>
                <a:lnTo>
                  <a:pt x="3318891" y="360426"/>
                </a:lnTo>
                <a:lnTo>
                  <a:pt x="1106424" y="1536192"/>
                </a:lnTo>
                <a:lnTo>
                  <a:pt x="960120" y="1243584"/>
                </a:lnTo>
                <a:lnTo>
                  <a:pt x="0" y="347472"/>
                </a:lnTo>
                <a:close/>
              </a:path>
            </a:pathLst>
          </a:custGeom>
          <a:solidFill>
            <a:srgbClr val="00FF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Oval 11"/>
          <p:cNvSpPr/>
          <p:nvPr/>
        </p:nvSpPr>
        <p:spPr>
          <a:xfrm>
            <a:off x="1114425" y="3067050"/>
            <a:ext cx="1314450" cy="1323975"/>
          </a:xfrm>
          <a:prstGeom prst="ellipse">
            <a:avLst/>
          </a:prstGeom>
          <a:noFill/>
          <a:ln w="127000">
            <a:solidFill>
              <a:srgbClr val="FFC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3" name="Freeform 12"/>
          <p:cNvSpPr/>
          <p:nvPr/>
        </p:nvSpPr>
        <p:spPr>
          <a:xfrm>
            <a:off x="1905754" y="2869949"/>
            <a:ext cx="4490519" cy="538681"/>
          </a:xfrm>
          <a:custGeom>
            <a:avLst/>
            <a:gdLst>
              <a:gd name="connsiteX0" fmla="*/ 4490519 w 4490519"/>
              <a:gd name="connsiteY0" fmla="*/ 538681 h 538681"/>
              <a:gd name="connsiteX1" fmla="*/ 4490519 w 4490519"/>
              <a:gd name="connsiteY1" fmla="*/ 312344 h 538681"/>
              <a:gd name="connsiteX2" fmla="*/ 2734147 w 4490519"/>
              <a:gd name="connsiteY2" fmla="*/ 235390 h 538681"/>
              <a:gd name="connsiteX3" fmla="*/ 2100404 w 4490519"/>
              <a:gd name="connsiteY3" fmla="*/ 0 h 538681"/>
              <a:gd name="connsiteX4" fmla="*/ 0 w 4490519"/>
              <a:gd name="connsiteY4" fmla="*/ 131275 h 538681"/>
              <a:gd name="connsiteX5" fmla="*/ 389299 w 4490519"/>
              <a:gd name="connsiteY5" fmla="*/ 294237 h 538681"/>
              <a:gd name="connsiteX6" fmla="*/ 430040 w 4490519"/>
              <a:gd name="connsiteY6" fmla="*/ 203702 h 538681"/>
              <a:gd name="connsiteX7" fmla="*/ 2086824 w 4490519"/>
              <a:gd name="connsiteY7" fmla="*/ 194649 h 538681"/>
              <a:gd name="connsiteX8" fmla="*/ 2734147 w 4490519"/>
              <a:gd name="connsiteY8" fmla="*/ 411932 h 538681"/>
              <a:gd name="connsiteX9" fmla="*/ 3078179 w 4490519"/>
              <a:gd name="connsiteY9" fmla="*/ 416459 h 538681"/>
              <a:gd name="connsiteX10" fmla="*/ 3118919 w 4490519"/>
              <a:gd name="connsiteY10" fmla="*/ 479833 h 538681"/>
              <a:gd name="connsiteX11" fmla="*/ 4490519 w 4490519"/>
              <a:gd name="connsiteY11" fmla="*/ 538681 h 538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90519" h="538681">
                <a:moveTo>
                  <a:pt x="4490519" y="538681"/>
                </a:moveTo>
                <a:lnTo>
                  <a:pt x="4490519" y="312344"/>
                </a:lnTo>
                <a:lnTo>
                  <a:pt x="2734147" y="235390"/>
                </a:lnTo>
                <a:lnTo>
                  <a:pt x="2100404" y="0"/>
                </a:lnTo>
                <a:lnTo>
                  <a:pt x="0" y="131275"/>
                </a:lnTo>
                <a:lnTo>
                  <a:pt x="389299" y="294237"/>
                </a:lnTo>
                <a:lnTo>
                  <a:pt x="430040" y="203702"/>
                </a:lnTo>
                <a:lnTo>
                  <a:pt x="2086824" y="194649"/>
                </a:lnTo>
                <a:lnTo>
                  <a:pt x="2734147" y="411932"/>
                </a:lnTo>
                <a:lnTo>
                  <a:pt x="3078179" y="416459"/>
                </a:lnTo>
                <a:lnTo>
                  <a:pt x="3118919" y="479833"/>
                </a:lnTo>
                <a:lnTo>
                  <a:pt x="4490519" y="538681"/>
                </a:lnTo>
                <a:close/>
              </a:path>
            </a:pathLst>
          </a:custGeom>
          <a:solidFill>
            <a:srgbClr val="00B0F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Rectangle 13"/>
          <p:cNvSpPr/>
          <p:nvPr/>
        </p:nvSpPr>
        <p:spPr>
          <a:xfrm>
            <a:off x="6553200" y="4419600"/>
            <a:ext cx="1143000" cy="457200"/>
          </a:xfrm>
          <a:prstGeom prst="rect">
            <a:avLst/>
          </a:prstGeom>
          <a:solidFill>
            <a:srgbClr val="66FF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400" dirty="0" smtClean="0">
                <a:solidFill>
                  <a:schemeClr val="tx1"/>
                </a:solidFill>
              </a:rPr>
              <a:t>EN/MEF-LPC</a:t>
            </a:r>
          </a:p>
          <a:p>
            <a:r>
              <a:rPr lang="fr-CH" sz="1400" b="1" dirty="0" err="1" smtClean="0">
                <a:solidFill>
                  <a:schemeClr val="tx1"/>
                </a:solidFill>
              </a:rPr>
              <a:t>J.Coupard</a:t>
            </a:r>
            <a:endParaRPr lang="fr-CH" sz="1400" b="1" dirty="0">
              <a:solidFill>
                <a:schemeClr val="tx1"/>
              </a:solidFill>
            </a:endParaRPr>
          </a:p>
        </p:txBody>
      </p:sp>
      <p:sp>
        <p:nvSpPr>
          <p:cNvPr id="15" name="Rectangle 14"/>
          <p:cNvSpPr/>
          <p:nvPr/>
        </p:nvSpPr>
        <p:spPr>
          <a:xfrm>
            <a:off x="1524000" y="4495800"/>
            <a:ext cx="1219200" cy="457200"/>
          </a:xfrm>
          <a:prstGeom prst="rect">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400" dirty="0" smtClean="0">
                <a:solidFill>
                  <a:schemeClr val="tx1"/>
                </a:solidFill>
              </a:rPr>
              <a:t>EN/MEF-ABA</a:t>
            </a:r>
          </a:p>
          <a:p>
            <a:r>
              <a:rPr lang="fr-CH" sz="1400" b="1" dirty="0" err="1" smtClean="0">
                <a:solidFill>
                  <a:schemeClr val="tx1"/>
                </a:solidFill>
              </a:rPr>
              <a:t>N.Gilbert</a:t>
            </a:r>
            <a:endParaRPr lang="fr-CH" sz="1400" b="1" dirty="0">
              <a:solidFill>
                <a:schemeClr val="tx1"/>
              </a:solidFill>
            </a:endParaRPr>
          </a:p>
        </p:txBody>
      </p:sp>
      <p:sp>
        <p:nvSpPr>
          <p:cNvPr id="16" name="Rectangle 15"/>
          <p:cNvSpPr/>
          <p:nvPr/>
        </p:nvSpPr>
        <p:spPr>
          <a:xfrm>
            <a:off x="3429000" y="3276600"/>
            <a:ext cx="1219200" cy="457200"/>
          </a:xfrm>
          <a:prstGeom prst="rect">
            <a:avLst/>
          </a:prstGeom>
          <a:solidFill>
            <a:srgbClr val="00B0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400" dirty="0" smtClean="0">
                <a:solidFill>
                  <a:schemeClr val="bg1"/>
                </a:solidFill>
              </a:rPr>
              <a:t>BE/ABP-HSL</a:t>
            </a:r>
          </a:p>
          <a:p>
            <a:r>
              <a:rPr lang="fr-CH" sz="1400" b="1" dirty="0" err="1" smtClean="0">
                <a:solidFill>
                  <a:schemeClr val="bg1"/>
                </a:solidFill>
              </a:rPr>
              <a:t>R.Scrivens</a:t>
            </a:r>
            <a:endParaRPr lang="fr-CH" sz="1400" b="1" dirty="0">
              <a:solidFill>
                <a:schemeClr val="bg1"/>
              </a:solidFill>
            </a:endParaRPr>
          </a:p>
        </p:txBody>
      </p:sp>
      <p:sp>
        <p:nvSpPr>
          <p:cNvPr id="17" name="TextBox 16"/>
          <p:cNvSpPr txBox="1"/>
          <p:nvPr/>
        </p:nvSpPr>
        <p:spPr>
          <a:xfrm>
            <a:off x="5846813" y="4343400"/>
            <a:ext cx="782587" cy="369332"/>
          </a:xfrm>
          <a:prstGeom prst="rect">
            <a:avLst/>
          </a:prstGeom>
          <a:noFill/>
        </p:spPr>
        <p:txBody>
          <a:bodyPr wrap="none" rtlCol="0">
            <a:spAutoFit/>
          </a:bodyPr>
          <a:lstStyle/>
          <a:p>
            <a:r>
              <a:rPr lang="fr-CH" b="1" dirty="0" smtClean="0">
                <a:solidFill>
                  <a:srgbClr val="FFFF00"/>
                </a:solidFill>
                <a:effectLst>
                  <a:outerShdw blurRad="38100" dist="38100" dir="2700000" algn="tl">
                    <a:srgbClr val="000000">
                      <a:alpha val="43137"/>
                    </a:srgbClr>
                  </a:outerShdw>
                </a:effectLst>
              </a:rPr>
              <a:t>Linac4</a:t>
            </a:r>
            <a:endParaRPr lang="fr-CH" b="1" dirty="0">
              <a:solidFill>
                <a:srgbClr val="FFFF00"/>
              </a:solidFill>
              <a:effectLst>
                <a:outerShdw blurRad="38100" dist="38100" dir="2700000" algn="tl">
                  <a:srgbClr val="000000">
                    <a:alpha val="43137"/>
                  </a:srgbClr>
                </a:outerShdw>
              </a:effectLst>
            </a:endParaRPr>
          </a:p>
        </p:txBody>
      </p:sp>
      <p:sp>
        <p:nvSpPr>
          <p:cNvPr id="18" name="TextBox 17"/>
          <p:cNvSpPr txBox="1"/>
          <p:nvPr/>
        </p:nvSpPr>
        <p:spPr>
          <a:xfrm>
            <a:off x="2919822" y="3200400"/>
            <a:ext cx="509178" cy="369332"/>
          </a:xfrm>
          <a:prstGeom prst="rect">
            <a:avLst/>
          </a:prstGeom>
          <a:noFill/>
        </p:spPr>
        <p:txBody>
          <a:bodyPr wrap="none" rtlCol="0">
            <a:spAutoFit/>
          </a:bodyPr>
          <a:lstStyle/>
          <a:p>
            <a:r>
              <a:rPr lang="fr-CH" b="1" dirty="0" smtClean="0">
                <a:solidFill>
                  <a:srgbClr val="FFFF00"/>
                </a:solidFill>
                <a:effectLst>
                  <a:outerShdw blurRad="38100" dist="38100" dir="2700000" algn="tl">
                    <a:srgbClr val="000000">
                      <a:alpha val="43137"/>
                    </a:srgbClr>
                  </a:outerShdw>
                </a:effectLst>
              </a:rPr>
              <a:t>LTB</a:t>
            </a:r>
            <a:endParaRPr lang="fr-CH" b="1" dirty="0">
              <a:solidFill>
                <a:srgbClr val="FFFF00"/>
              </a:solidFill>
              <a:effectLst>
                <a:outerShdw blurRad="38100" dist="38100" dir="2700000" algn="tl">
                  <a:srgbClr val="000000">
                    <a:alpha val="43137"/>
                  </a:srgbClr>
                </a:outerShdw>
              </a:effectLst>
            </a:endParaRPr>
          </a:p>
        </p:txBody>
      </p:sp>
      <p:sp>
        <p:nvSpPr>
          <p:cNvPr id="19" name="TextBox 18"/>
          <p:cNvSpPr txBox="1"/>
          <p:nvPr/>
        </p:nvSpPr>
        <p:spPr>
          <a:xfrm>
            <a:off x="304800" y="4355068"/>
            <a:ext cx="1210011" cy="369332"/>
          </a:xfrm>
          <a:prstGeom prst="rect">
            <a:avLst/>
          </a:prstGeom>
          <a:noFill/>
        </p:spPr>
        <p:txBody>
          <a:bodyPr wrap="none" rtlCol="0">
            <a:spAutoFit/>
          </a:bodyPr>
          <a:lstStyle/>
          <a:p>
            <a:r>
              <a:rPr lang="fr-CH" b="1" dirty="0" smtClean="0">
                <a:solidFill>
                  <a:srgbClr val="FFFF00"/>
                </a:solidFill>
                <a:effectLst>
                  <a:outerShdw blurRad="38100" dist="38100" dir="2700000" algn="tl">
                    <a:srgbClr val="000000">
                      <a:alpha val="43137"/>
                    </a:srgbClr>
                  </a:outerShdw>
                </a:effectLst>
              </a:rPr>
              <a:t>PS Booster</a:t>
            </a:r>
            <a:endParaRPr lang="fr-CH" b="1" dirty="0">
              <a:solidFill>
                <a:srgbClr val="FFFF00"/>
              </a:solidFill>
              <a:effectLst>
                <a:outerShdw blurRad="38100" dist="38100" dir="2700000" algn="tl">
                  <a:srgbClr val="000000">
                    <a:alpha val="43137"/>
                  </a:srgbClr>
                </a:outerShdw>
              </a:effectLst>
            </a:endParaRPr>
          </a:p>
        </p:txBody>
      </p:sp>
      <p:cxnSp>
        <p:nvCxnSpPr>
          <p:cNvPr id="21" name="Straight Connector 20"/>
          <p:cNvCxnSpPr>
            <a:stCxn id="36" idx="2"/>
          </p:cNvCxnSpPr>
          <p:nvPr/>
        </p:nvCxnSpPr>
        <p:spPr>
          <a:xfrm rot="16200000" flipH="1">
            <a:off x="4021372" y="2725976"/>
            <a:ext cx="316472" cy="327583"/>
          </a:xfrm>
          <a:prstGeom prst="line">
            <a:avLst/>
          </a:prstGeom>
          <a:ln w="1905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8" idx="0"/>
          </p:cNvCxnSpPr>
          <p:nvPr/>
        </p:nvCxnSpPr>
        <p:spPr>
          <a:xfrm rot="16200000" flipV="1">
            <a:off x="3035006" y="3060994"/>
            <a:ext cx="228600" cy="50211"/>
          </a:xfrm>
          <a:prstGeom prst="line">
            <a:avLst/>
          </a:prstGeom>
          <a:ln w="1905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334000" y="3352800"/>
            <a:ext cx="788999" cy="369332"/>
          </a:xfrm>
          <a:prstGeom prst="rect">
            <a:avLst/>
          </a:prstGeom>
          <a:noFill/>
        </p:spPr>
        <p:txBody>
          <a:bodyPr wrap="none" rtlCol="0">
            <a:spAutoFit/>
          </a:bodyPr>
          <a:lstStyle/>
          <a:p>
            <a:r>
              <a:rPr lang="fr-CH" b="1" dirty="0" smtClean="0">
                <a:solidFill>
                  <a:srgbClr val="FFFF00"/>
                </a:solidFill>
                <a:effectLst>
                  <a:outerShdw blurRad="38100" dist="38100" dir="2700000" algn="tl">
                    <a:srgbClr val="000000">
                      <a:alpha val="43137"/>
                    </a:srgbClr>
                  </a:outerShdw>
                </a:effectLst>
              </a:rPr>
              <a:t>Linac2</a:t>
            </a:r>
            <a:endParaRPr lang="fr-CH" b="1" dirty="0">
              <a:solidFill>
                <a:srgbClr val="FFFF00"/>
              </a:solidFill>
              <a:effectLst>
                <a:outerShdw blurRad="38100" dist="38100" dir="2700000" algn="tl">
                  <a:srgbClr val="000000">
                    <a:alpha val="43137"/>
                  </a:srgbClr>
                </a:outerShdw>
              </a:effectLst>
            </a:endParaRPr>
          </a:p>
        </p:txBody>
      </p:sp>
      <p:cxnSp>
        <p:nvCxnSpPr>
          <p:cNvPr id="26" name="Straight Connector 25"/>
          <p:cNvCxnSpPr>
            <a:stCxn id="25" idx="1"/>
          </p:cNvCxnSpPr>
          <p:nvPr/>
        </p:nvCxnSpPr>
        <p:spPr>
          <a:xfrm rot="10800000">
            <a:off x="5181600" y="3276600"/>
            <a:ext cx="152400" cy="260866"/>
          </a:xfrm>
          <a:prstGeom prst="line">
            <a:avLst/>
          </a:prstGeom>
          <a:ln w="1905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7" idx="0"/>
          </p:cNvCxnSpPr>
          <p:nvPr/>
        </p:nvCxnSpPr>
        <p:spPr>
          <a:xfrm rot="5400000" flipH="1" flipV="1">
            <a:off x="6128953" y="4223954"/>
            <a:ext cx="228600" cy="10293"/>
          </a:xfrm>
          <a:prstGeom prst="line">
            <a:avLst/>
          </a:prstGeom>
          <a:ln w="1905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9" idx="0"/>
            <a:endCxn id="12" idx="3"/>
          </p:cNvCxnSpPr>
          <p:nvPr/>
        </p:nvCxnSpPr>
        <p:spPr>
          <a:xfrm rot="5400000" flipH="1" flipV="1">
            <a:off x="1029397" y="4077543"/>
            <a:ext cx="157935" cy="397116"/>
          </a:xfrm>
          <a:prstGeom prst="line">
            <a:avLst/>
          </a:prstGeom>
          <a:ln w="19050">
            <a:solidFill>
              <a:srgbClr val="FFFF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764434" y="2362200"/>
            <a:ext cx="502766" cy="369332"/>
          </a:xfrm>
          <a:prstGeom prst="rect">
            <a:avLst/>
          </a:prstGeom>
          <a:noFill/>
        </p:spPr>
        <p:txBody>
          <a:bodyPr wrap="none" rtlCol="0">
            <a:spAutoFit/>
          </a:bodyPr>
          <a:lstStyle/>
          <a:p>
            <a:r>
              <a:rPr lang="fr-CH" b="1" dirty="0" smtClean="0">
                <a:solidFill>
                  <a:srgbClr val="FFFF00"/>
                </a:solidFill>
                <a:effectLst>
                  <a:outerShdw blurRad="38100" dist="38100" dir="2700000" algn="tl">
                    <a:srgbClr val="000000">
                      <a:alpha val="43137"/>
                    </a:srgbClr>
                  </a:outerShdw>
                </a:effectLst>
              </a:rPr>
              <a:t>LTP</a:t>
            </a:r>
            <a:endParaRPr lang="fr-CH" b="1" dirty="0">
              <a:solidFill>
                <a:srgbClr val="FFFF00"/>
              </a:solidFill>
              <a:effectLst>
                <a:outerShdw blurRad="38100" dist="38100" dir="2700000" algn="tl">
                  <a:srgbClr val="000000">
                    <a:alpha val="43137"/>
                  </a:srgbClr>
                </a:outerShdw>
              </a:effectLst>
            </a:endParaRPr>
          </a:p>
        </p:txBody>
      </p:sp>
      <p:sp>
        <p:nvSpPr>
          <p:cNvPr id="23" name="TextBox 22"/>
          <p:cNvSpPr txBox="1"/>
          <p:nvPr/>
        </p:nvSpPr>
        <p:spPr>
          <a:xfrm>
            <a:off x="395536" y="5445224"/>
            <a:ext cx="4434612" cy="369332"/>
          </a:xfrm>
          <a:prstGeom prst="rect">
            <a:avLst/>
          </a:prstGeom>
          <a:noFill/>
        </p:spPr>
        <p:txBody>
          <a:bodyPr wrap="none" rtlCol="0">
            <a:spAutoFit/>
          </a:bodyPr>
          <a:lstStyle/>
          <a:p>
            <a:r>
              <a:rPr lang="en-US" dirty="0"/>
              <a:t>4</a:t>
            </a:r>
            <a:r>
              <a:rPr lang="en-US" dirty="0" smtClean="0"/>
              <a:t> access zones (Linac4, Linac2, inflector, PSB)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a:t>L4 meeting 11 Nov 2010</a:t>
            </a:r>
          </a:p>
        </p:txBody>
      </p:sp>
      <p:sp>
        <p:nvSpPr>
          <p:cNvPr id="8" name="Footer Placeholder 4"/>
          <p:cNvSpPr>
            <a:spLocks noGrp="1"/>
          </p:cNvSpPr>
          <p:nvPr>
            <p:ph type="ftr" sz="quarter" idx="11"/>
          </p:nvPr>
        </p:nvSpPr>
        <p:spPr/>
        <p:txBody>
          <a:bodyPr/>
          <a:lstStyle/>
          <a:p>
            <a:r>
              <a:rPr lang="en-US"/>
              <a:t>Conclusion of the L4T Review/ S. Maury</a:t>
            </a:r>
          </a:p>
        </p:txBody>
      </p:sp>
      <p:sp>
        <p:nvSpPr>
          <p:cNvPr id="9" name="Slide Number Placeholder 5"/>
          <p:cNvSpPr>
            <a:spLocks noGrp="1"/>
          </p:cNvSpPr>
          <p:nvPr>
            <p:ph type="sldNum" sz="quarter" idx="12"/>
          </p:nvPr>
        </p:nvSpPr>
        <p:spPr/>
        <p:txBody>
          <a:bodyPr/>
          <a:lstStyle/>
          <a:p>
            <a:fld id="{7F692FDC-2F58-4B66-8814-ABC358E6D320}" type="slidenum">
              <a:rPr lang="en-US"/>
              <a:pPr/>
              <a:t>20</a:t>
            </a:fld>
            <a:endParaRPr lang="en-US"/>
          </a:p>
        </p:txBody>
      </p:sp>
      <p:sp>
        <p:nvSpPr>
          <p:cNvPr id="24580"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456B2BF7-958C-4938-A103-7882B307F663}" type="slidenum">
              <a:rPr lang="en-US" sz="1200">
                <a:solidFill>
                  <a:srgbClr val="898989"/>
                </a:solidFill>
                <a:latin typeface="Calibri" pitchFamily="34" charset="0"/>
              </a:rPr>
              <a:pPr algn="r"/>
              <a:t>20</a:t>
            </a:fld>
            <a:endParaRPr lang="en-US" sz="1200">
              <a:solidFill>
                <a:srgbClr val="898989"/>
              </a:solidFill>
              <a:latin typeface="Calibri" pitchFamily="34" charset="0"/>
            </a:endParaRPr>
          </a:p>
        </p:txBody>
      </p:sp>
      <p:sp>
        <p:nvSpPr>
          <p:cNvPr id="24581" name="Date Placeholder 3"/>
          <p:cNvSpPr txBox="1">
            <a:spLocks noGrp="1"/>
          </p:cNvSpPr>
          <p:nvPr/>
        </p:nvSpPr>
        <p:spPr bwMode="auto">
          <a:xfrm>
            <a:off x="457200" y="6356350"/>
            <a:ext cx="2133600" cy="365125"/>
          </a:xfrm>
          <a:prstGeom prst="rect">
            <a:avLst/>
          </a:prstGeom>
          <a:noFill/>
          <a:ln w="9525">
            <a:noFill/>
            <a:miter lim="800000"/>
            <a:headEnd/>
            <a:tailEnd/>
          </a:ln>
        </p:spPr>
        <p:txBody>
          <a:bodyPr anchor="ctr"/>
          <a:lstStyle/>
          <a:p>
            <a:endParaRPr lang="en-US" sz="1200">
              <a:solidFill>
                <a:srgbClr val="898989"/>
              </a:solidFill>
              <a:latin typeface="Calibri" pitchFamily="34" charset="0"/>
            </a:endParaRPr>
          </a:p>
        </p:txBody>
      </p:sp>
      <p:sp>
        <p:nvSpPr>
          <p:cNvPr id="24583"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6E62D99-ADB3-46B7-8EBA-1831D9AA1872}" type="slidenum">
              <a:rPr lang="en-US" sz="1200">
                <a:solidFill>
                  <a:srgbClr val="898989"/>
                </a:solidFill>
                <a:latin typeface="Calibri" pitchFamily="34" charset="0"/>
              </a:rPr>
              <a:pPr algn="r"/>
              <a:t>20</a:t>
            </a:fld>
            <a:endParaRPr lang="en-US" sz="1200">
              <a:solidFill>
                <a:srgbClr val="898989"/>
              </a:solidFill>
              <a:latin typeface="Calibri" pitchFamily="34" charset="0"/>
            </a:endParaRPr>
          </a:p>
        </p:txBody>
      </p:sp>
      <p:sp>
        <p:nvSpPr>
          <p:cNvPr id="24584" name="Title 1"/>
          <p:cNvSpPr>
            <a:spLocks noGrp="1"/>
          </p:cNvSpPr>
          <p:nvPr>
            <p:ph type="title"/>
          </p:nvPr>
        </p:nvSpPr>
        <p:spPr>
          <a:xfrm>
            <a:off x="0" y="274638"/>
            <a:ext cx="9144000" cy="1143000"/>
          </a:xfrm>
        </p:spPr>
        <p:txBody>
          <a:bodyPr/>
          <a:lstStyle/>
          <a:p>
            <a:pPr eaLnBrk="1" hangingPunct="1"/>
            <a:r>
              <a:rPr lang="en-US" b="1" smtClean="0">
                <a:ea typeface="ＭＳ Ｐゴシック" charset="-128"/>
              </a:rPr>
              <a:t>Magnet Status</a:t>
            </a:r>
          </a:p>
        </p:txBody>
      </p:sp>
      <p:sp>
        <p:nvSpPr>
          <p:cNvPr id="24585" name="Content Placeholder 2"/>
          <p:cNvSpPr>
            <a:spLocks noGrp="1"/>
          </p:cNvSpPr>
          <p:nvPr>
            <p:ph idx="1"/>
          </p:nvPr>
        </p:nvSpPr>
        <p:spPr>
          <a:xfrm>
            <a:off x="0" y="1417638"/>
            <a:ext cx="9144000" cy="3657600"/>
          </a:xfrm>
        </p:spPr>
        <p:txBody>
          <a:bodyPr/>
          <a:lstStyle/>
          <a:p>
            <a:pPr marL="609600" indent="-609600"/>
            <a:r>
              <a:rPr lang="en-US" sz="2000" smtClean="0">
                <a:ea typeface="ＭＳ Ｐゴシック" charset="-128"/>
              </a:rPr>
              <a:t>For the new part of the transfer line, 5 bendings, 20 quadrupoles and 6 steering magnets are required. Detailed parameters list exists for all the magnets. </a:t>
            </a:r>
          </a:p>
          <a:p>
            <a:pPr marL="609600" indent="-609600"/>
            <a:r>
              <a:rPr lang="en-US" sz="2000" smtClean="0">
                <a:ea typeface="ＭＳ Ｐゴシック" charset="-128"/>
              </a:rPr>
              <a:t>The 2D design for dipole and quadrupoles is available. The 3D magnetic design of the dipoles will be finished by the end of 2010. </a:t>
            </a:r>
            <a:r>
              <a:rPr lang="en-US" sz="2000" b="1" smtClean="0">
                <a:ea typeface="ＭＳ Ｐゴシック" charset="-128"/>
              </a:rPr>
              <a:t>3D CAD model and 2D specification drawings for dipole will be complete by April 2011.</a:t>
            </a:r>
          </a:p>
          <a:p>
            <a:pPr marL="609600" indent="-609600"/>
            <a:r>
              <a:rPr lang="en-US" sz="2000" b="1" smtClean="0">
                <a:ea typeface="ＭＳ Ｐゴシック" charset="-128"/>
              </a:rPr>
              <a:t> In parallel, the 3D magnetic design of quadrupoles and correctors are prepared.</a:t>
            </a:r>
            <a:r>
              <a:rPr lang="en-US" sz="2000" smtClean="0">
                <a:ea typeface="ＭＳ Ｐゴシック" charset="-128"/>
              </a:rPr>
              <a:t> </a:t>
            </a:r>
          </a:p>
          <a:p>
            <a:pPr marL="609600" indent="-609600"/>
            <a:r>
              <a:rPr lang="en-US" sz="2000" smtClean="0">
                <a:ea typeface="ＭＳ Ｐゴシック" charset="-128"/>
              </a:rPr>
              <a:t>The tendering procedure will start in June 2011.</a:t>
            </a:r>
          </a:p>
          <a:p>
            <a:pPr marL="609600" indent="-609600"/>
            <a:r>
              <a:rPr lang="en-US" sz="2000" smtClean="0">
                <a:ea typeface="ＭＳ Ｐゴシック" charset="-128"/>
              </a:rPr>
              <a:t> </a:t>
            </a:r>
            <a:r>
              <a:rPr lang="en-US" sz="2000" b="1" smtClean="0">
                <a:ea typeface="ＭＳ Ｐゴシック" charset="-128"/>
              </a:rPr>
              <a:t>Up to now there is no technical show-stoppers or specific difficulties of the design of the transfer line magnet.</a:t>
            </a:r>
          </a:p>
          <a:p>
            <a:pPr marL="990600" lvl="1" indent="-533400"/>
            <a:r>
              <a:rPr lang="en-US" sz="1800" smtClean="0">
                <a:ea typeface="ＭＳ Ｐゴシック" charset="-128"/>
              </a:rPr>
              <a:t>All the supports and vacuum chambers of the transfer line will be designed and produced within the Pakistanese in-kind contribution. A provisional budget was allocated to face any major issue. </a:t>
            </a:r>
            <a:r>
              <a:rPr lang="en-US" sz="1800" b="1" i="1" smtClean="0">
                <a:ea typeface="ＭＳ Ｐゴシック" charset="-128"/>
              </a:rPr>
              <a:t>The collaboration will be reactivated in order to start the drawings under MME supervision in April 2011.</a:t>
            </a:r>
            <a:endParaRPr lang="en-US" sz="1800" smtClean="0">
              <a:solidFill>
                <a:srgbClr val="000000"/>
              </a:solidFill>
              <a:ea typeface="ＭＳ Ｐゴシック" charset="-128"/>
            </a:endParaRPr>
          </a:p>
          <a:p>
            <a:pPr marL="609600" indent="-609600" eaLnBrk="1" hangingPunct="1"/>
            <a:endParaRPr lang="en-US" sz="2000" smtClean="0">
              <a:solidFill>
                <a:srgbClr val="000000"/>
              </a:solidFill>
              <a:ea typeface="ＭＳ Ｐゴシック" charset="-128"/>
            </a:endParaRPr>
          </a:p>
          <a:p>
            <a:pPr marL="609600" indent="-609600" eaLnBrk="1" hangingPunct="1"/>
            <a:endParaRPr lang="en-US" sz="2800" smtClean="0">
              <a:solidFill>
                <a:srgbClr val="000000"/>
              </a:solidFill>
              <a:ea typeface="ＭＳ Ｐゴシック"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L4 meeting 11 Nov 2010</a:t>
            </a:r>
          </a:p>
        </p:txBody>
      </p:sp>
      <p:sp>
        <p:nvSpPr>
          <p:cNvPr id="6" name="Footer Placeholder 4"/>
          <p:cNvSpPr>
            <a:spLocks noGrp="1"/>
          </p:cNvSpPr>
          <p:nvPr>
            <p:ph type="ftr" sz="quarter" idx="11"/>
          </p:nvPr>
        </p:nvSpPr>
        <p:spPr/>
        <p:txBody>
          <a:bodyPr/>
          <a:lstStyle/>
          <a:p>
            <a:r>
              <a:rPr lang="en-US"/>
              <a:t>Conclusion of the L4T Review/ S. Maury</a:t>
            </a:r>
          </a:p>
        </p:txBody>
      </p:sp>
      <p:sp>
        <p:nvSpPr>
          <p:cNvPr id="7" name="Slide Number Placeholder 5"/>
          <p:cNvSpPr>
            <a:spLocks noGrp="1"/>
          </p:cNvSpPr>
          <p:nvPr>
            <p:ph type="sldNum" sz="quarter" idx="12"/>
          </p:nvPr>
        </p:nvSpPr>
        <p:spPr/>
        <p:txBody>
          <a:bodyPr/>
          <a:lstStyle/>
          <a:p>
            <a:fld id="{A9B58BF9-8D46-4978-9117-B8DBB91CE326}" type="slidenum">
              <a:rPr lang="en-US"/>
              <a:pPr/>
              <a:t>21</a:t>
            </a:fld>
            <a:endParaRPr lang="en-US"/>
          </a:p>
        </p:txBody>
      </p:sp>
      <p:sp>
        <p:nvSpPr>
          <p:cNvPr id="25604"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4B3B16F9-25D5-4AED-9D3F-E38989D7600C}" type="slidenum">
              <a:rPr lang="en-US" sz="1200">
                <a:solidFill>
                  <a:srgbClr val="898989"/>
                </a:solidFill>
                <a:latin typeface="Calibri" pitchFamily="34" charset="0"/>
              </a:rPr>
              <a:pPr algn="r"/>
              <a:t>21</a:t>
            </a:fld>
            <a:endParaRPr lang="en-US" sz="1200">
              <a:solidFill>
                <a:srgbClr val="898989"/>
              </a:solidFill>
              <a:latin typeface="Calibri" pitchFamily="34" charset="0"/>
            </a:endParaRPr>
          </a:p>
        </p:txBody>
      </p:sp>
      <p:sp>
        <p:nvSpPr>
          <p:cNvPr id="25605" name="Rectangle 2"/>
          <p:cNvSpPr>
            <a:spLocks noGrp="1"/>
          </p:cNvSpPr>
          <p:nvPr>
            <p:ph type="title"/>
          </p:nvPr>
        </p:nvSpPr>
        <p:spPr>
          <a:xfrm>
            <a:off x="0" y="274638"/>
            <a:ext cx="9144000" cy="1143000"/>
          </a:xfrm>
        </p:spPr>
        <p:txBody>
          <a:bodyPr/>
          <a:lstStyle/>
          <a:p>
            <a:r>
              <a:rPr lang="en-US" b="1" smtClean="0">
                <a:ea typeface="ＭＳ Ｐゴシック" charset="-128"/>
              </a:rPr>
              <a:t>Measurements and dump lines</a:t>
            </a:r>
          </a:p>
        </p:txBody>
      </p:sp>
      <p:sp>
        <p:nvSpPr>
          <p:cNvPr id="25606" name="Rectangle 3"/>
          <p:cNvSpPr>
            <a:spLocks noGrp="1"/>
          </p:cNvSpPr>
          <p:nvPr>
            <p:ph type="body" idx="1"/>
          </p:nvPr>
        </p:nvSpPr>
        <p:spPr>
          <a:xfrm>
            <a:off x="0" y="1600200"/>
            <a:ext cx="9144000" cy="3611563"/>
          </a:xfrm>
        </p:spPr>
        <p:txBody>
          <a:bodyPr/>
          <a:lstStyle/>
          <a:p>
            <a:pPr marL="990600" lvl="1" indent="-533400"/>
            <a:r>
              <a:rPr lang="en-US" sz="2400" smtClean="0">
                <a:ea typeface="ＭＳ Ｐゴシック" charset="-128"/>
              </a:rPr>
              <a:t>The design of the Linac4 dump line and LBE line are complete.</a:t>
            </a:r>
          </a:p>
          <a:p>
            <a:pPr marL="990600" lvl="1" indent="-533400"/>
            <a:r>
              <a:rPr lang="en-US" sz="2400" b="1" i="1" smtClean="0">
                <a:ea typeface="ＭＳ Ｐゴシック" charset="-128"/>
              </a:rPr>
              <a:t>Some clarifications on dump and slit design and position are still needed in order to finalize the design of the LBS line</a:t>
            </a:r>
            <a:r>
              <a:rPr lang="en-US" sz="2400" smtClean="0">
                <a:ea typeface="ＭＳ Ｐゴシック" charset="-128"/>
              </a:rPr>
              <a:t>. </a:t>
            </a:r>
          </a:p>
          <a:p>
            <a:pPr marL="990600" lvl="1" indent="-533400"/>
            <a:r>
              <a:rPr lang="en-US" sz="2400" smtClean="0">
                <a:ea typeface="ＭＳ Ｐゴシック" charset="-128"/>
              </a:rPr>
              <a:t>An integration study is needed once the slit and spectrometer magnet design will have been finished. </a:t>
            </a:r>
          </a:p>
          <a:p>
            <a:pPr marL="990600" lvl="1" indent="-533400"/>
            <a:r>
              <a:rPr lang="en-US" sz="2400" smtClean="0">
                <a:ea typeface="ＭＳ Ｐゴシック" charset="-128"/>
              </a:rPr>
              <a:t>Specifications have been provided for the three dumps, the slit, quadrupoles and the emittance measurement screens. SEM grid and spectrometer magnet specifications need finalization once all equipment positions in the LBS line will be fixed. </a:t>
            </a:r>
          </a:p>
          <a:p>
            <a:pPr marL="990600" lvl="1" indent="-533400"/>
            <a:r>
              <a:rPr lang="en-US" sz="2400" b="1" i="1" smtClean="0">
                <a:ea typeface="ＭＳ Ｐゴシック" charset="-128"/>
              </a:rPr>
              <a:t>There is a lift problem for the installation of the LBS line, a visit of the zone is organized.</a:t>
            </a:r>
            <a:endParaRPr lang="en-US" sz="2400" smtClean="0">
              <a:ea typeface="ＭＳ Ｐゴシック" charset="-128"/>
            </a:endParaRPr>
          </a:p>
          <a:p>
            <a:pPr marL="609600" indent="-609600"/>
            <a:endParaRPr lang="en-US" sz="2400" smtClean="0">
              <a:ea typeface="ＭＳ Ｐゴシック"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a:t>L4 meeting 11 Nov 2010</a:t>
            </a:r>
          </a:p>
        </p:txBody>
      </p:sp>
      <p:sp>
        <p:nvSpPr>
          <p:cNvPr id="6" name="Footer Placeholder 4"/>
          <p:cNvSpPr>
            <a:spLocks noGrp="1"/>
          </p:cNvSpPr>
          <p:nvPr>
            <p:ph type="ftr" sz="quarter" idx="11"/>
          </p:nvPr>
        </p:nvSpPr>
        <p:spPr/>
        <p:txBody>
          <a:bodyPr/>
          <a:lstStyle/>
          <a:p>
            <a:r>
              <a:rPr lang="en-US"/>
              <a:t>Conclusion of the L4T Review/ S. Maury</a:t>
            </a:r>
          </a:p>
        </p:txBody>
      </p:sp>
      <p:sp>
        <p:nvSpPr>
          <p:cNvPr id="7" name="Slide Number Placeholder 5"/>
          <p:cNvSpPr>
            <a:spLocks noGrp="1"/>
          </p:cNvSpPr>
          <p:nvPr>
            <p:ph type="sldNum" sz="quarter" idx="12"/>
          </p:nvPr>
        </p:nvSpPr>
        <p:spPr/>
        <p:txBody>
          <a:bodyPr/>
          <a:lstStyle/>
          <a:p>
            <a:fld id="{91B1CF29-FB21-4D66-B447-68B1BFE91465}" type="slidenum">
              <a:rPr lang="en-US"/>
              <a:pPr/>
              <a:t>22</a:t>
            </a:fld>
            <a:endParaRPr lang="en-US"/>
          </a:p>
        </p:txBody>
      </p:sp>
      <p:sp>
        <p:nvSpPr>
          <p:cNvPr id="26626" name="Title 1"/>
          <p:cNvSpPr>
            <a:spLocks noGrp="1"/>
          </p:cNvSpPr>
          <p:nvPr>
            <p:ph type="title"/>
          </p:nvPr>
        </p:nvSpPr>
        <p:spPr>
          <a:xfrm>
            <a:off x="0" y="274638"/>
            <a:ext cx="9144000" cy="1143000"/>
          </a:xfrm>
        </p:spPr>
        <p:txBody>
          <a:bodyPr/>
          <a:lstStyle/>
          <a:p>
            <a:r>
              <a:rPr lang="en-US" b="1" smtClean="0">
                <a:ea typeface="ＭＳ Ｐゴシック" charset="-128"/>
              </a:rPr>
              <a:t>Power converters</a:t>
            </a:r>
          </a:p>
        </p:txBody>
      </p:sp>
      <p:sp>
        <p:nvSpPr>
          <p:cNvPr id="26627" name="Content Placeholder 2"/>
          <p:cNvSpPr>
            <a:spLocks noGrp="1"/>
          </p:cNvSpPr>
          <p:nvPr>
            <p:ph idx="1"/>
          </p:nvPr>
        </p:nvSpPr>
        <p:spPr>
          <a:xfrm>
            <a:off x="0" y="1600200"/>
            <a:ext cx="9144000" cy="4525963"/>
          </a:xfrm>
        </p:spPr>
        <p:txBody>
          <a:bodyPr/>
          <a:lstStyle/>
          <a:p>
            <a:pPr marL="990600" lvl="1" indent="-533400"/>
            <a:r>
              <a:rPr lang="en-US" sz="2400" smtClean="0">
                <a:ea typeface="ＭＳ Ｐゴシック" charset="-128"/>
              </a:rPr>
              <a:t>There are 130 power converters circuits between Linac4 and PS Booster (more than 50% will be installed or modified for Linac4 operation). </a:t>
            </a:r>
          </a:p>
          <a:p>
            <a:pPr marL="990600" lvl="1" indent="-533400"/>
            <a:r>
              <a:rPr lang="en-US" sz="2400" smtClean="0">
                <a:ea typeface="ＭＳ Ｐゴシック" charset="-128"/>
              </a:rPr>
              <a:t>18 powering solutions are not yet defined (waiting for magnet parameters) and resources have not been yet allocated. </a:t>
            </a:r>
          </a:p>
          <a:p>
            <a:pPr marL="990600" lvl="1" indent="-533400"/>
            <a:r>
              <a:rPr lang="en-US" sz="2400" b="1" i="1" smtClean="0">
                <a:ea typeface="ＭＳ Ｐゴシック" charset="-128"/>
              </a:rPr>
              <a:t>A proposal for the racks installation in 361-1-12 is still need to be confirmed.</a:t>
            </a:r>
          </a:p>
          <a:p>
            <a:pPr marL="990600" lvl="1" indent="-533400"/>
            <a:r>
              <a:rPr lang="en-US" sz="2400" b="1" i="1" smtClean="0">
                <a:ea typeface="ＭＳ Ｐゴシック" charset="-128"/>
              </a:rPr>
              <a:t> Integration studies are required for BS[1,2,3,4] the 4 bending magnets around the stripper foil chicane.</a:t>
            </a:r>
            <a:r>
              <a:rPr lang="en-US" sz="2400" smtClean="0">
                <a:ea typeface="ＭＳ Ｐゴシック" charset="-128"/>
              </a:rPr>
              <a:t> </a:t>
            </a:r>
          </a:p>
        </p:txBody>
      </p:sp>
      <p:sp>
        <p:nvSpPr>
          <p:cNvPr id="26630"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DFCCFF89-9CCF-446C-8FF7-2524D2ECF5FE}" type="slidenum">
              <a:rPr lang="en-US" sz="1200">
                <a:solidFill>
                  <a:srgbClr val="898989"/>
                </a:solidFill>
                <a:latin typeface="Calibri" pitchFamily="34" charset="0"/>
              </a:rPr>
              <a:pPr algn="r"/>
              <a:t>22</a:t>
            </a:fld>
            <a:endParaRPr lang="en-US" sz="1200">
              <a:solidFill>
                <a:srgbClr val="898989"/>
              </a:solidFill>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578C42D4-E1DC-407B-A633-D95643B6EBEF}" type="slidenum">
              <a:rPr lang="en-US"/>
              <a:pPr/>
              <a:t>23</a:t>
            </a:fld>
            <a:endParaRPr lang="en-US"/>
          </a:p>
        </p:txBody>
      </p:sp>
      <p:sp>
        <p:nvSpPr>
          <p:cNvPr id="66562" name="Rectangle 2"/>
          <p:cNvSpPr>
            <a:spLocks noGrp="1"/>
          </p:cNvSpPr>
          <p:nvPr>
            <p:ph type="title"/>
          </p:nvPr>
        </p:nvSpPr>
        <p:spPr/>
        <p:txBody>
          <a:bodyPr/>
          <a:lstStyle/>
          <a:p>
            <a:r>
              <a:rPr lang="en-US" b="1" smtClean="0">
                <a:ea typeface="ＭＳ Ｐゴシック" charset="-128"/>
              </a:rPr>
              <a:t>Status of vacuum</a:t>
            </a:r>
          </a:p>
        </p:txBody>
      </p:sp>
      <p:sp>
        <p:nvSpPr>
          <p:cNvPr id="66563" name="Rectangle 3"/>
          <p:cNvSpPr>
            <a:spLocks noGrp="1"/>
          </p:cNvSpPr>
          <p:nvPr>
            <p:ph type="body" idx="1"/>
          </p:nvPr>
        </p:nvSpPr>
        <p:spPr>
          <a:xfrm>
            <a:off x="0" y="1600200"/>
            <a:ext cx="9144000" cy="4525963"/>
          </a:xfrm>
        </p:spPr>
        <p:txBody>
          <a:bodyPr/>
          <a:lstStyle/>
          <a:p>
            <a:pPr marL="609600" indent="-609600">
              <a:lnSpc>
                <a:spcPct val="90000"/>
              </a:lnSpc>
            </a:pPr>
            <a:r>
              <a:rPr lang="en-US" sz="2400" smtClean="0">
                <a:ea typeface="ＭＳ Ｐゴシック" charset="-128"/>
              </a:rPr>
              <a:t>A draft layout for the vacuum in the L4T line already exists.</a:t>
            </a:r>
          </a:p>
          <a:p>
            <a:pPr marL="609600" indent="-609600">
              <a:lnSpc>
                <a:spcPct val="90000"/>
              </a:lnSpc>
              <a:buFont typeface="Arial" charset="0"/>
              <a:buNone/>
            </a:pPr>
            <a:r>
              <a:rPr lang="en-US" sz="2400" smtClean="0">
                <a:ea typeface="ＭＳ Ｐゴシック" charset="-128"/>
              </a:rPr>
              <a:t> </a:t>
            </a:r>
          </a:p>
          <a:p>
            <a:pPr marL="609600" indent="-609600">
              <a:lnSpc>
                <a:spcPct val="90000"/>
              </a:lnSpc>
            </a:pPr>
            <a:r>
              <a:rPr lang="en-US" sz="2400" smtClean="0">
                <a:ea typeface="ＭＳ Ｐゴシック" charset="-128"/>
              </a:rPr>
              <a:t>Still need to define the exact position of every vacuum objects with the integration team.</a:t>
            </a:r>
          </a:p>
          <a:p>
            <a:pPr marL="609600" indent="-609600">
              <a:lnSpc>
                <a:spcPct val="90000"/>
              </a:lnSpc>
            </a:pPr>
            <a:endParaRPr lang="en-US" sz="2400" smtClean="0">
              <a:ea typeface="ＭＳ Ｐゴシック" charset="-128"/>
            </a:endParaRPr>
          </a:p>
          <a:p>
            <a:pPr marL="609600" indent="-609600">
              <a:lnSpc>
                <a:spcPct val="90000"/>
              </a:lnSpc>
            </a:pPr>
            <a:r>
              <a:rPr lang="en-US" sz="2400" smtClean="0">
                <a:ea typeface="ＭＳ Ｐゴシック" charset="-128"/>
              </a:rPr>
              <a:t> </a:t>
            </a:r>
            <a:r>
              <a:rPr lang="en-US" sz="2400" b="1" i="1" smtClean="0">
                <a:ea typeface="ＭＳ Ｐゴシック" charset="-128"/>
              </a:rPr>
              <a:t>Procurement of flanges, bellows and raw pipes, as well as the definition of apertures, instrumentation interfaces and magnet chamber shape should be done as soon as possible</a:t>
            </a:r>
            <a:r>
              <a:rPr lang="en-US" sz="2400" smtClean="0">
                <a:ea typeface="ＭＳ Ｐゴシック" charset="-128"/>
              </a:rPr>
              <a:t>.</a:t>
            </a:r>
          </a:p>
          <a:p>
            <a:pPr marL="609600" indent="-609600">
              <a:lnSpc>
                <a:spcPct val="90000"/>
              </a:lnSpc>
              <a:buFont typeface="Arial" charset="0"/>
              <a:buNone/>
            </a:pPr>
            <a:r>
              <a:rPr lang="en-US" sz="2400" smtClean="0">
                <a:ea typeface="ＭＳ Ｐゴシック" charset="-128"/>
              </a:rPr>
              <a:t> </a:t>
            </a:r>
          </a:p>
          <a:p>
            <a:pPr marL="609600" indent="-609600">
              <a:lnSpc>
                <a:spcPct val="90000"/>
              </a:lnSpc>
            </a:pPr>
            <a:r>
              <a:rPr lang="en-US" sz="2400" b="1" i="1" smtClean="0">
                <a:ea typeface="ＭＳ Ｐゴシック" charset="-128"/>
              </a:rPr>
              <a:t>A strategy needs to be defined for the production of the vacuum chamber in Pakistan.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E05E9FE1-AFAB-40AF-85E9-17624ACDD44B}" type="slidenum">
              <a:rPr lang="en-US"/>
              <a:pPr/>
              <a:t>24</a:t>
            </a:fld>
            <a:endParaRPr lang="en-US"/>
          </a:p>
        </p:txBody>
      </p:sp>
      <p:sp>
        <p:nvSpPr>
          <p:cNvPr id="67586" name="Rectangle 2"/>
          <p:cNvSpPr>
            <a:spLocks noGrp="1"/>
          </p:cNvSpPr>
          <p:nvPr>
            <p:ph type="title"/>
          </p:nvPr>
        </p:nvSpPr>
        <p:spPr/>
        <p:txBody>
          <a:bodyPr/>
          <a:lstStyle/>
          <a:p>
            <a:r>
              <a:rPr lang="en-US" b="1" smtClean="0">
                <a:ea typeface="ＭＳ Ｐゴシック" charset="-128"/>
              </a:rPr>
              <a:t>Status of beam Instrumentation</a:t>
            </a:r>
          </a:p>
        </p:txBody>
      </p:sp>
      <p:sp>
        <p:nvSpPr>
          <p:cNvPr id="67587" name="Rectangle 3"/>
          <p:cNvSpPr>
            <a:spLocks noGrp="1"/>
          </p:cNvSpPr>
          <p:nvPr>
            <p:ph type="body" idx="1"/>
          </p:nvPr>
        </p:nvSpPr>
        <p:spPr>
          <a:xfrm>
            <a:off x="0" y="1600200"/>
            <a:ext cx="9144000" cy="4525963"/>
          </a:xfrm>
        </p:spPr>
        <p:txBody>
          <a:bodyPr/>
          <a:lstStyle/>
          <a:p>
            <a:pPr marL="609600" indent="-609600"/>
            <a:r>
              <a:rPr lang="en-US" sz="2400" smtClean="0">
                <a:ea typeface="ＭＳ Ｐゴシック" charset="-128"/>
              </a:rPr>
              <a:t>A list of the available diagnostics in the transfer line has been presented.</a:t>
            </a:r>
          </a:p>
          <a:p>
            <a:pPr marL="609600" indent="-609600">
              <a:buFont typeface="Arial" charset="0"/>
              <a:buNone/>
            </a:pPr>
            <a:r>
              <a:rPr lang="en-US" sz="2400" smtClean="0">
                <a:ea typeface="ＭＳ Ｐゴシック" charset="-128"/>
              </a:rPr>
              <a:t> </a:t>
            </a:r>
          </a:p>
          <a:p>
            <a:pPr marL="609600" indent="-609600"/>
            <a:r>
              <a:rPr lang="en-US" sz="2400" smtClean="0">
                <a:ea typeface="ＭＳ Ｐゴシック" charset="-128"/>
              </a:rPr>
              <a:t>The BCTs will be identical to the one used in Linac4 and the new electronics will be tested at the 3 MeV test stand. </a:t>
            </a:r>
          </a:p>
          <a:p>
            <a:pPr marL="609600" indent="-609600"/>
            <a:endParaRPr lang="en-US" sz="2400" smtClean="0">
              <a:ea typeface="ＭＳ Ｐゴシック" charset="-128"/>
            </a:endParaRPr>
          </a:p>
          <a:p>
            <a:pPr marL="609600" indent="-609600"/>
            <a:r>
              <a:rPr lang="en-US" sz="2400" smtClean="0">
                <a:ea typeface="ＭＳ Ｐゴシック" charset="-128"/>
              </a:rPr>
              <a:t>According to energy deposition simulation, SEMGrids will be built with carbon wires. </a:t>
            </a:r>
          </a:p>
          <a:p>
            <a:pPr marL="609600" indent="-609600"/>
            <a:endParaRPr lang="en-US" sz="2400" smtClean="0">
              <a:ea typeface="ＭＳ Ｐゴシック" charset="-128"/>
            </a:endParaRPr>
          </a:p>
          <a:p>
            <a:pPr marL="609600" indent="-609600"/>
            <a:r>
              <a:rPr lang="en-US" sz="2400" smtClean="0">
                <a:ea typeface="ＭＳ Ｐゴシック" charset="-128"/>
              </a:rPr>
              <a:t>The BSM (Feschenko) construction is almost finished</a:t>
            </a:r>
            <a:r>
              <a:rPr lang="en-US" smtClean="0">
                <a:ea typeface="ＭＳ Ｐゴシック" charset="-128"/>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L4 meeting 11 Nov 2010</a:t>
            </a:r>
          </a:p>
        </p:txBody>
      </p:sp>
      <p:sp>
        <p:nvSpPr>
          <p:cNvPr id="5" name="Footer Placeholder 4"/>
          <p:cNvSpPr>
            <a:spLocks noGrp="1"/>
          </p:cNvSpPr>
          <p:nvPr>
            <p:ph type="ftr" sz="quarter" idx="11"/>
          </p:nvPr>
        </p:nvSpPr>
        <p:spPr/>
        <p:txBody>
          <a:bodyPr/>
          <a:lstStyle/>
          <a:p>
            <a:r>
              <a:rPr lang="en-US"/>
              <a:t>Conclusion of the L4T Review/ S. Maury</a:t>
            </a:r>
          </a:p>
        </p:txBody>
      </p:sp>
      <p:sp>
        <p:nvSpPr>
          <p:cNvPr id="6" name="Slide Number Placeholder 5"/>
          <p:cNvSpPr>
            <a:spLocks noGrp="1"/>
          </p:cNvSpPr>
          <p:nvPr>
            <p:ph type="sldNum" sz="quarter" idx="12"/>
          </p:nvPr>
        </p:nvSpPr>
        <p:spPr/>
        <p:txBody>
          <a:bodyPr/>
          <a:lstStyle/>
          <a:p>
            <a:fld id="{332C0B1F-BAC4-47C2-A2E1-0EBCE49A7C92}" type="slidenum">
              <a:rPr lang="en-US"/>
              <a:pPr/>
              <a:t>25</a:t>
            </a:fld>
            <a:endParaRPr lang="en-US"/>
          </a:p>
        </p:txBody>
      </p:sp>
      <p:sp>
        <p:nvSpPr>
          <p:cNvPr id="68610" name="Rectangle 2"/>
          <p:cNvSpPr>
            <a:spLocks noGrp="1"/>
          </p:cNvSpPr>
          <p:nvPr>
            <p:ph type="title"/>
          </p:nvPr>
        </p:nvSpPr>
        <p:spPr/>
        <p:txBody>
          <a:bodyPr/>
          <a:lstStyle/>
          <a:p>
            <a:r>
              <a:rPr lang="en-US" b="1" smtClean="0">
                <a:ea typeface="ＭＳ Ｐゴシック" charset="-128"/>
              </a:rPr>
              <a:t>Radio protection</a:t>
            </a:r>
          </a:p>
        </p:txBody>
      </p:sp>
      <p:sp>
        <p:nvSpPr>
          <p:cNvPr id="68611" name="Rectangle 3"/>
          <p:cNvSpPr>
            <a:spLocks noGrp="1"/>
          </p:cNvSpPr>
          <p:nvPr>
            <p:ph type="body" idx="1"/>
          </p:nvPr>
        </p:nvSpPr>
        <p:spPr>
          <a:xfrm>
            <a:off x="0" y="1600200"/>
            <a:ext cx="9144000" cy="4525963"/>
          </a:xfrm>
        </p:spPr>
        <p:txBody>
          <a:bodyPr/>
          <a:lstStyle/>
          <a:p>
            <a:pPr marL="990600" lvl="1" indent="-533400"/>
            <a:r>
              <a:rPr lang="en-US" sz="2400" smtClean="0">
                <a:ea typeface="ＭＳ Ｐゴシック" charset="-128"/>
              </a:rPr>
              <a:t>The higher part of the transfer tunnel will be classified as a supervised radiation area during LINAC2 operation.</a:t>
            </a:r>
          </a:p>
          <a:p>
            <a:pPr marL="990600" lvl="1" indent="-533400">
              <a:buFont typeface="Arial" charset="0"/>
              <a:buNone/>
            </a:pPr>
            <a:r>
              <a:rPr lang="en-US" sz="2400" smtClean="0">
                <a:ea typeface="ＭＳ Ｐゴシック" charset="-128"/>
              </a:rPr>
              <a:t> </a:t>
            </a:r>
          </a:p>
          <a:p>
            <a:pPr marL="990600" lvl="1" indent="-533400"/>
            <a:r>
              <a:rPr lang="en-US" sz="2400" smtClean="0">
                <a:ea typeface="ＭＳ Ｐゴシック" charset="-128"/>
              </a:rPr>
              <a:t>Temporary shielding on the LINAC2 side has to remain in place. The shielding requirements in the LINAC2-4 area for Linac4 operation will be specified by RP (end of 2010).</a:t>
            </a:r>
          </a:p>
          <a:p>
            <a:pPr marL="990600" lvl="1" indent="-533400">
              <a:buFont typeface="Arial" charset="0"/>
              <a:buNone/>
            </a:pPr>
            <a:r>
              <a:rPr lang="en-US" sz="2400" smtClean="0">
                <a:ea typeface="ＭＳ Ｐゴシック" charset="-128"/>
              </a:rPr>
              <a:t> </a:t>
            </a:r>
          </a:p>
          <a:p>
            <a:pPr marL="990600" lvl="1" indent="-533400"/>
            <a:r>
              <a:rPr lang="en-US" sz="2400" b="1" i="1" smtClean="0">
                <a:ea typeface="ＭＳ Ｐゴシック" charset="-128"/>
              </a:rPr>
              <a:t>The project management should confirm beam loss assumptions taken into account in the design. The radiological aspects of the H0/H- dump for the PSB should be studied.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CH" dirty="0" smtClean="0"/>
              <a:t>Coordination teams</a:t>
            </a:r>
            <a:endParaRPr lang="fr-CH" dirty="0"/>
          </a:p>
        </p:txBody>
      </p:sp>
      <p:sp>
        <p:nvSpPr>
          <p:cNvPr id="7" name="Content Placeholder 6"/>
          <p:cNvSpPr>
            <a:spLocks noGrp="1"/>
          </p:cNvSpPr>
          <p:nvPr>
            <p:ph idx="1"/>
          </p:nvPr>
        </p:nvSpPr>
        <p:spPr/>
        <p:txBody>
          <a:bodyPr>
            <a:normAutofit/>
          </a:bodyPr>
          <a:lstStyle/>
          <a:p>
            <a:pPr marL="0" indent="0">
              <a:buNone/>
            </a:pPr>
            <a:r>
              <a:rPr lang="fr-CH" sz="2400" dirty="0" smtClean="0"/>
              <a:t>buildings 400 and 410 </a:t>
            </a:r>
            <a:r>
              <a:rPr lang="fr-CH" sz="1400" b="0" dirty="0" smtClean="0"/>
              <a:t>(till the </a:t>
            </a:r>
            <a:r>
              <a:rPr lang="fr-CH" sz="1400" b="0" dirty="0" err="1" smtClean="0"/>
              <a:t>wall</a:t>
            </a:r>
            <a:r>
              <a:rPr lang="fr-CH" sz="1400" b="0" dirty="0" smtClean="0"/>
              <a:t> </a:t>
            </a:r>
            <a:r>
              <a:rPr lang="fr-CH" sz="1400" b="0" dirty="0" err="1" smtClean="0"/>
              <a:t>at</a:t>
            </a:r>
            <a:r>
              <a:rPr lang="fr-CH" sz="1400" b="0" dirty="0" smtClean="0"/>
              <a:t> the end of transfert tunnel Transfert line)</a:t>
            </a:r>
            <a:endParaRPr lang="fr-CH" sz="1600" b="0" dirty="0" smtClean="0"/>
          </a:p>
          <a:p>
            <a:pPr marL="0" indent="0">
              <a:buNone/>
            </a:pPr>
            <a:r>
              <a:rPr lang="fr-CH" sz="2400" dirty="0" smtClean="0">
                <a:solidFill>
                  <a:schemeClr val="tx1">
                    <a:lumMod val="50000"/>
                    <a:lumOff val="50000"/>
                  </a:schemeClr>
                </a:solidFill>
              </a:rPr>
              <a:t>EN/MEF-LPC</a:t>
            </a:r>
          </a:p>
          <a:p>
            <a:pPr marL="0" indent="0">
              <a:spcBef>
                <a:spcPts val="0"/>
              </a:spcBef>
              <a:buNone/>
            </a:pPr>
            <a:r>
              <a:rPr lang="fr-CH" sz="2400" b="0" dirty="0" smtClean="0">
                <a:solidFill>
                  <a:schemeClr val="tx1">
                    <a:lumMod val="50000"/>
                    <a:lumOff val="50000"/>
                  </a:schemeClr>
                </a:solidFill>
              </a:rPr>
              <a:t>Julie Coupard</a:t>
            </a:r>
          </a:p>
          <a:p>
            <a:pPr marL="0" indent="0">
              <a:spcBef>
                <a:spcPts val="0"/>
              </a:spcBef>
              <a:buNone/>
            </a:pPr>
            <a:r>
              <a:rPr lang="fr-CH" sz="2400" b="0" dirty="0" smtClean="0">
                <a:solidFill>
                  <a:schemeClr val="tx1">
                    <a:lumMod val="50000"/>
                    <a:lumOff val="50000"/>
                  </a:schemeClr>
                </a:solidFill>
              </a:rPr>
              <a:t>Serge Grillot</a:t>
            </a:r>
            <a:r>
              <a:rPr lang="fr-CH" sz="2400" b="0" dirty="0" smtClean="0"/>
              <a:t> </a:t>
            </a:r>
          </a:p>
          <a:p>
            <a:pPr marL="0" indent="0">
              <a:spcBef>
                <a:spcPts val="0"/>
              </a:spcBef>
              <a:buNone/>
            </a:pPr>
            <a:endParaRPr lang="fr-CH" sz="2400" b="0" dirty="0" smtClean="0"/>
          </a:p>
          <a:p>
            <a:pPr marL="0" indent="0">
              <a:spcBef>
                <a:spcPts val="0"/>
              </a:spcBef>
              <a:buNone/>
            </a:pPr>
            <a:endParaRPr lang="fr-CH" sz="2400" b="0" dirty="0" smtClean="0"/>
          </a:p>
          <a:p>
            <a:pPr marL="0" lvl="0" indent="0">
              <a:buNone/>
            </a:pPr>
            <a:r>
              <a:rPr lang="fr-CH" sz="2400" dirty="0" smtClean="0">
                <a:solidFill>
                  <a:srgbClr val="1F497D"/>
                </a:solidFill>
              </a:rPr>
              <a:t>Building 363, LTP and LTB line</a:t>
            </a:r>
          </a:p>
          <a:p>
            <a:pPr marL="0" lvl="0" indent="0">
              <a:buNone/>
            </a:pPr>
            <a:r>
              <a:rPr lang="fr-CH" sz="2400" dirty="0" smtClean="0">
                <a:solidFill>
                  <a:prstClr val="black">
                    <a:lumMod val="50000"/>
                    <a:lumOff val="50000"/>
                  </a:prstClr>
                </a:solidFill>
              </a:rPr>
              <a:t>BE/ABP-HSL</a:t>
            </a:r>
          </a:p>
          <a:p>
            <a:pPr marL="0" lvl="0" indent="0">
              <a:spcBef>
                <a:spcPts val="0"/>
              </a:spcBef>
              <a:buNone/>
            </a:pPr>
            <a:r>
              <a:rPr lang="fr-CH" sz="2400" b="0" dirty="0" smtClean="0">
                <a:solidFill>
                  <a:prstClr val="black">
                    <a:lumMod val="50000"/>
                    <a:lumOff val="50000"/>
                  </a:prstClr>
                </a:solidFill>
              </a:rPr>
              <a:t>Richard Scrivens</a:t>
            </a:r>
          </a:p>
          <a:p>
            <a:pPr marL="0" lvl="0" indent="0">
              <a:spcBef>
                <a:spcPts val="0"/>
              </a:spcBef>
              <a:buNone/>
            </a:pPr>
            <a:r>
              <a:rPr lang="fr-CH" sz="2400" b="0" dirty="0" smtClean="0">
                <a:solidFill>
                  <a:prstClr val="black">
                    <a:lumMod val="50000"/>
                    <a:lumOff val="50000"/>
                  </a:prstClr>
                </a:solidFill>
              </a:rPr>
              <a:t>Cristiano Mastrostefano</a:t>
            </a:r>
            <a:endParaRPr lang="fr-CH" sz="2400" dirty="0" smtClean="0"/>
          </a:p>
          <a:p>
            <a:pPr marL="0" indent="0">
              <a:spcBef>
                <a:spcPts val="0"/>
              </a:spcBef>
              <a:buNone/>
            </a:pPr>
            <a:endParaRPr lang="fr-CH" sz="2400" b="0" dirty="0"/>
          </a:p>
        </p:txBody>
      </p:sp>
      <p:sp>
        <p:nvSpPr>
          <p:cNvPr id="2" name="Date Placeholder 1"/>
          <p:cNvSpPr>
            <a:spLocks noGrp="1"/>
          </p:cNvSpPr>
          <p:nvPr>
            <p:ph type="dt" sz="half" idx="10"/>
          </p:nvPr>
        </p:nvSpPr>
        <p:spPr/>
        <p:txBody>
          <a:bodyPr/>
          <a:lstStyle/>
          <a:p>
            <a:r>
              <a:rPr lang="en-US" smtClean="0"/>
              <a:t>14/10/2010</a:t>
            </a:r>
            <a:endParaRPr lang="en-US" dirty="0"/>
          </a:p>
        </p:txBody>
      </p:sp>
      <p:sp>
        <p:nvSpPr>
          <p:cNvPr id="3" name="Footer Placeholder 2"/>
          <p:cNvSpPr>
            <a:spLocks noGrp="1"/>
          </p:cNvSpPr>
          <p:nvPr>
            <p:ph type="ftr" sz="quarter" idx="11"/>
          </p:nvPr>
        </p:nvSpPr>
        <p:spPr/>
        <p:txBody>
          <a:bodyPr/>
          <a:lstStyle/>
          <a:p>
            <a:r>
              <a:rPr lang="en-US" smtClean="0"/>
              <a:t>J.Coupard</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pic>
        <p:nvPicPr>
          <p:cNvPr id="1028" name="Picture 4" descr="G:\Departments\EN\Groups\MEF\LPC\Linac4\L4-L2_Interface\Linac2-topview.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733800" y="2273327"/>
            <a:ext cx="5257800" cy="2984473"/>
          </a:xfrm>
          <a:prstGeom prst="rect">
            <a:avLst/>
          </a:prstGeom>
          <a:noFill/>
        </p:spPr>
      </p:pic>
      <p:sp>
        <p:nvSpPr>
          <p:cNvPr id="11" name="Freeform 10"/>
          <p:cNvSpPr/>
          <p:nvPr/>
        </p:nvSpPr>
        <p:spPr>
          <a:xfrm>
            <a:off x="539496" y="2145792"/>
            <a:ext cx="7580376" cy="1810512"/>
          </a:xfrm>
          <a:custGeom>
            <a:avLst/>
            <a:gdLst>
              <a:gd name="connsiteX0" fmla="*/ 0 w 7580376"/>
              <a:gd name="connsiteY0" fmla="*/ 1810512 h 1810512"/>
              <a:gd name="connsiteX1" fmla="*/ 5449824 w 7580376"/>
              <a:gd name="connsiteY1" fmla="*/ 1810512 h 1810512"/>
              <a:gd name="connsiteX2" fmla="*/ 7580376 w 7580376"/>
              <a:gd name="connsiteY2" fmla="*/ 0 h 1810512"/>
            </a:gdLst>
            <a:ahLst/>
            <a:cxnLst>
              <a:cxn ang="0">
                <a:pos x="connsiteX0" y="connsiteY0"/>
              </a:cxn>
              <a:cxn ang="0">
                <a:pos x="connsiteX1" y="connsiteY1"/>
              </a:cxn>
              <a:cxn ang="0">
                <a:pos x="connsiteX2" y="connsiteY2"/>
              </a:cxn>
            </a:cxnLst>
            <a:rect l="l" t="t" r="r" b="b"/>
            <a:pathLst>
              <a:path w="7580376" h="1810512">
                <a:moveTo>
                  <a:pt x="0" y="1810512"/>
                </a:moveTo>
                <a:lnTo>
                  <a:pt x="5449824" y="1810512"/>
                </a:lnTo>
                <a:lnTo>
                  <a:pt x="7580376" y="0"/>
                </a:lnTo>
              </a:path>
            </a:pathLst>
          </a:custGeom>
          <a:ln w="76200">
            <a:solidFill>
              <a:schemeClr val="tx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Content Placeholder 3" descr="INJECsven.gif"/>
          <p:cNvPicPr>
            <a:picLocks noGrp="1" noChangeAspect="1"/>
          </p:cNvPicPr>
          <p:nvPr>
            <p:ph idx="1"/>
          </p:nvPr>
        </p:nvPicPr>
        <p:blipFill>
          <a:blip r:embed="rId2" cstate="print"/>
          <a:srcRect/>
          <a:stretch>
            <a:fillRect/>
          </a:stretch>
        </p:blipFill>
        <p:spPr bwMode="auto">
          <a:xfrm>
            <a:off x="179511" y="332656"/>
            <a:ext cx="8865747" cy="6087729"/>
          </a:xfrm>
          <a:noFill/>
          <a:ln>
            <a:miter lim="800000"/>
            <a:headEnd/>
            <a:tailEnd/>
          </a:ln>
        </p:spPr>
      </p:pic>
      <p:cxnSp>
        <p:nvCxnSpPr>
          <p:cNvPr id="6" name="Straight Connector 5"/>
          <p:cNvCxnSpPr/>
          <p:nvPr/>
        </p:nvCxnSpPr>
        <p:spPr>
          <a:xfrm rot="5400000">
            <a:off x="7524328" y="1556792"/>
            <a:ext cx="1296144" cy="0"/>
          </a:xfrm>
          <a:prstGeom prst="line">
            <a:avLst/>
          </a:prstGeom>
          <a:ln w="63500" cap="flat">
            <a:prstDash val="sysDot"/>
            <a:roun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452320" y="548680"/>
            <a:ext cx="1373774" cy="369332"/>
          </a:xfrm>
          <a:prstGeom prst="rect">
            <a:avLst/>
          </a:prstGeom>
          <a:noFill/>
        </p:spPr>
        <p:txBody>
          <a:bodyPr wrap="none" rtlCol="0">
            <a:spAutoFit/>
          </a:bodyPr>
          <a:lstStyle/>
          <a:p>
            <a:r>
              <a:rPr lang="en-US" dirty="0"/>
              <a:t>p</a:t>
            </a:r>
            <a:r>
              <a:rPr lang="en-US" dirty="0" smtClean="0"/>
              <a:t>resent limit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1628800"/>
            <a:ext cx="7344816" cy="3416320"/>
          </a:xfrm>
          <a:prstGeom prst="rect">
            <a:avLst/>
          </a:prstGeom>
          <a:noFill/>
        </p:spPr>
        <p:txBody>
          <a:bodyPr wrap="square" rtlCol="0">
            <a:spAutoFit/>
          </a:bodyPr>
          <a:lstStyle/>
          <a:p>
            <a:r>
              <a:rPr lang="en-US" dirty="0" smtClean="0"/>
              <a:t>PRESENT LIMITS OF TRANSFER LINE LINAC4/PSB:</a:t>
            </a:r>
          </a:p>
          <a:p>
            <a:endParaRPr lang="en-US" dirty="0"/>
          </a:p>
          <a:p>
            <a:pPr>
              <a:buFontTx/>
              <a:buChar char="-"/>
            </a:pPr>
            <a:r>
              <a:rPr lang="en-US" dirty="0" smtClean="0"/>
              <a:t>Beam optics: to stripper foil (AL)</a:t>
            </a:r>
          </a:p>
          <a:p>
            <a:pPr>
              <a:buFontTx/>
              <a:buChar char="-"/>
            </a:pPr>
            <a:r>
              <a:rPr lang="en-US" dirty="0" smtClean="0"/>
              <a:t>Installation, coordination: to PSB wall</a:t>
            </a:r>
          </a:p>
          <a:p>
            <a:endParaRPr lang="en-US" dirty="0"/>
          </a:p>
          <a:p>
            <a:r>
              <a:rPr lang="en-US" dirty="0" smtClean="0"/>
              <a:t>No reason to have a common boundary at the distributor flange:</a:t>
            </a:r>
          </a:p>
          <a:p>
            <a:r>
              <a:rPr lang="en-US" dirty="0"/>
              <a:t>	</a:t>
            </a:r>
            <a:r>
              <a:rPr lang="en-US" dirty="0" smtClean="0"/>
              <a:t>1. zoning (common line would extend over 2 access zones).</a:t>
            </a:r>
          </a:p>
          <a:p>
            <a:r>
              <a:rPr lang="en-US" dirty="0"/>
              <a:t>	</a:t>
            </a:r>
            <a:r>
              <a:rPr lang="en-US" dirty="0" smtClean="0"/>
              <a:t>2. coordination responsibility.</a:t>
            </a:r>
          </a:p>
          <a:p>
            <a:r>
              <a:rPr lang="en-US" dirty="0"/>
              <a:t>	</a:t>
            </a:r>
            <a:r>
              <a:rPr lang="en-US" dirty="0" smtClean="0"/>
              <a:t>3. control system and naming (existing limit LTB/BI).</a:t>
            </a:r>
          </a:p>
          <a:p>
            <a:r>
              <a:rPr lang="en-US" dirty="0"/>
              <a:t>	</a:t>
            </a:r>
            <a:r>
              <a:rPr lang="en-US" dirty="0" smtClean="0"/>
              <a:t>4. elements </a:t>
            </a:r>
            <a:r>
              <a:rPr lang="en-US" dirty="0" err="1" smtClean="0"/>
              <a:t>bw</a:t>
            </a:r>
            <a:r>
              <a:rPr lang="en-US" dirty="0" smtClean="0"/>
              <a:t>. present boundary and distributor are used by the 	    PSB operators for matching to PSB and alignment on distributor.  </a:t>
            </a:r>
          </a:p>
          <a:p>
            <a:r>
              <a:rPr lang="en-US" dirty="0" smtClean="0"/>
              <a:t>In any case, linac beam optics goes further than the distributor…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INJECsven.gif"/>
          <p:cNvPicPr>
            <a:picLocks noGrp="1" noChangeAspect="1"/>
          </p:cNvPicPr>
          <p:nvPr>
            <p:ph idx="1"/>
          </p:nvPr>
        </p:nvPicPr>
        <p:blipFill>
          <a:blip r:embed="rId2" cstate="print"/>
          <a:srcRect/>
          <a:stretch>
            <a:fillRect/>
          </a:stretch>
        </p:blipFill>
        <p:spPr bwMode="auto">
          <a:xfrm>
            <a:off x="899592" y="116632"/>
            <a:ext cx="7365693" cy="3652689"/>
          </a:xfrm>
          <a:noFill/>
          <a:ln>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971600" y="2852936"/>
            <a:ext cx="5214342" cy="3692285"/>
          </a:xfrm>
          <a:prstGeom prst="rect">
            <a:avLst/>
          </a:prstGeom>
          <a:noFill/>
          <a:ln>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20688"/>
            <a:ext cx="2160240" cy="1728192"/>
          </a:xfrm>
        </p:spPr>
        <p:txBody>
          <a:bodyPr>
            <a:normAutofit fontScale="90000"/>
          </a:bodyPr>
          <a:lstStyle/>
          <a:p>
            <a:r>
              <a:rPr lang="en-US" sz="4000" dirty="0" smtClean="0"/>
              <a:t>Measurement lines LBE, LBS</a:t>
            </a:r>
            <a:endParaRPr lang="en-US" sz="4000" dirty="0"/>
          </a:p>
        </p:txBody>
      </p:sp>
      <p:pic>
        <p:nvPicPr>
          <p:cNvPr id="4" name="Picture 6" descr="LBELBSBILayout.tiff"/>
          <p:cNvPicPr>
            <a:picLocks noChangeAspect="1"/>
          </p:cNvPicPr>
          <p:nvPr/>
        </p:nvPicPr>
        <p:blipFill>
          <a:blip r:embed="rId2" cstate="print"/>
          <a:srcRect/>
          <a:stretch>
            <a:fillRect/>
          </a:stretch>
        </p:blipFill>
        <p:spPr bwMode="auto">
          <a:xfrm>
            <a:off x="2670788" y="332656"/>
            <a:ext cx="6326320" cy="2736304"/>
          </a:xfrm>
          <a:prstGeom prst="rect">
            <a:avLst/>
          </a:prstGeom>
          <a:noFill/>
          <a:ln w="9525">
            <a:solidFill>
              <a:schemeClr val="tx1"/>
            </a:solidFill>
            <a:miter lim="800000"/>
            <a:headEnd/>
            <a:tailEnd/>
          </a:ln>
        </p:spPr>
      </p:pic>
      <p:sp>
        <p:nvSpPr>
          <p:cNvPr id="5" name="Content Placeholder 2"/>
          <p:cNvSpPr>
            <a:spLocks noGrp="1"/>
          </p:cNvSpPr>
          <p:nvPr>
            <p:ph idx="1"/>
          </p:nvPr>
        </p:nvSpPr>
        <p:spPr>
          <a:xfrm>
            <a:off x="467544" y="3212976"/>
            <a:ext cx="3600399" cy="3312368"/>
          </a:xfrm>
        </p:spPr>
        <p:txBody>
          <a:bodyPr>
            <a:normAutofit fontScale="92500" lnSpcReduction="10000"/>
          </a:bodyPr>
          <a:lstStyle/>
          <a:p>
            <a:pPr>
              <a:spcBef>
                <a:spcPts val="0"/>
              </a:spcBef>
            </a:pPr>
            <a:r>
              <a:rPr lang="en-US" sz="1600" b="1" dirty="0" smtClean="0">
                <a:solidFill>
                  <a:srgbClr val="FF0000"/>
                </a:solidFill>
              </a:rPr>
              <a:t>LBE:</a:t>
            </a:r>
            <a:endParaRPr lang="en-US" sz="1600" b="1" dirty="0" smtClean="0">
              <a:solidFill>
                <a:srgbClr val="FF0000"/>
              </a:solidFill>
            </a:endParaRPr>
          </a:p>
          <a:p>
            <a:pPr lvl="1">
              <a:spcBef>
                <a:spcPts val="0"/>
              </a:spcBef>
            </a:pPr>
            <a:r>
              <a:rPr lang="en-US" sz="1400" dirty="0"/>
              <a:t>L</a:t>
            </a:r>
            <a:r>
              <a:rPr lang="en-US" sz="1400" dirty="0" smtClean="0"/>
              <a:t>ayout fixed</a:t>
            </a:r>
            <a:r>
              <a:rPr lang="en-US" sz="1400" dirty="0" smtClean="0"/>
              <a:t>. </a:t>
            </a:r>
            <a:r>
              <a:rPr lang="en-US" sz="1400" dirty="0" smtClean="0"/>
              <a:t>Compatible </a:t>
            </a:r>
            <a:r>
              <a:rPr lang="en-US" sz="1400" dirty="0" smtClean="0"/>
              <a:t>with ion operation.</a:t>
            </a:r>
          </a:p>
          <a:p>
            <a:pPr lvl="1">
              <a:spcBef>
                <a:spcPts val="0"/>
              </a:spcBef>
            </a:pPr>
            <a:r>
              <a:rPr lang="en-US" sz="1400" dirty="0" smtClean="0"/>
              <a:t>Laser scanning </a:t>
            </a:r>
            <a:r>
              <a:rPr lang="en-US" sz="1400" dirty="0" smtClean="0"/>
              <a:t>done </a:t>
            </a:r>
            <a:r>
              <a:rPr lang="en-US" sz="1400" dirty="0" smtClean="0"/>
              <a:t>to prepare an integration drawing.</a:t>
            </a:r>
          </a:p>
          <a:p>
            <a:pPr lvl="1">
              <a:spcBef>
                <a:spcPts val="0"/>
              </a:spcBef>
            </a:pPr>
            <a:r>
              <a:rPr lang="en-US" sz="1400" dirty="0" smtClean="0"/>
              <a:t>Equipment </a:t>
            </a:r>
            <a:r>
              <a:rPr lang="en-US" sz="1400" dirty="0" smtClean="0"/>
              <a:t>specifications provided; </a:t>
            </a:r>
            <a:r>
              <a:rPr lang="en-US" sz="1400" dirty="0" smtClean="0"/>
              <a:t>EDMS document </a:t>
            </a:r>
            <a:r>
              <a:rPr lang="en-US" sz="1400" dirty="0" smtClean="0"/>
              <a:t>released.</a:t>
            </a:r>
            <a:endParaRPr lang="en-US" sz="1400" dirty="0" smtClean="0"/>
          </a:p>
          <a:p>
            <a:pPr>
              <a:spcBef>
                <a:spcPts val="0"/>
              </a:spcBef>
            </a:pPr>
            <a:r>
              <a:rPr lang="en-US" sz="1600" dirty="0" smtClean="0"/>
              <a:t>Still to be done before installation:</a:t>
            </a:r>
          </a:p>
          <a:p>
            <a:pPr lvl="1">
              <a:spcBef>
                <a:spcPts val="0"/>
              </a:spcBef>
            </a:pPr>
            <a:r>
              <a:rPr lang="en-US" sz="1400" dirty="0" smtClean="0"/>
              <a:t>Final screen and camera design (same as for Linac4 dump line), equipment and support drawings and layout.</a:t>
            </a:r>
          </a:p>
          <a:p>
            <a:pPr lvl="1">
              <a:spcBef>
                <a:spcPts val="0"/>
              </a:spcBef>
            </a:pPr>
            <a:r>
              <a:rPr lang="en-US" sz="1400" dirty="0" smtClean="0"/>
              <a:t>Add water-cooling to quadrupoles, exchange power converters</a:t>
            </a:r>
          </a:p>
          <a:p>
            <a:pPr lvl="1">
              <a:spcBef>
                <a:spcPts val="0"/>
              </a:spcBef>
            </a:pPr>
            <a:r>
              <a:rPr lang="en-US" sz="1400" dirty="0" smtClean="0"/>
              <a:t>Move steerer dipole.</a:t>
            </a:r>
          </a:p>
          <a:p>
            <a:pPr lvl="1">
              <a:spcBef>
                <a:spcPts val="0"/>
              </a:spcBef>
            </a:pPr>
            <a:r>
              <a:rPr lang="en-US" sz="1400" dirty="0" smtClean="0"/>
              <a:t>Dump design.</a:t>
            </a:r>
          </a:p>
          <a:p>
            <a:pPr lvl="1">
              <a:spcBef>
                <a:spcPts val="0"/>
              </a:spcBef>
            </a:pPr>
            <a:r>
              <a:rPr lang="en-US" sz="1400" dirty="0" smtClean="0"/>
              <a:t>Beam pipes</a:t>
            </a:r>
            <a:r>
              <a:rPr lang="en-US" sz="1400" dirty="0" smtClean="0"/>
              <a:t>.</a:t>
            </a:r>
            <a:endParaRPr lang="en-US" sz="1400" dirty="0" smtClean="0"/>
          </a:p>
        </p:txBody>
      </p:sp>
      <p:sp>
        <p:nvSpPr>
          <p:cNvPr id="7" name="Content Placeholder 2"/>
          <p:cNvSpPr txBox="1">
            <a:spLocks/>
          </p:cNvSpPr>
          <p:nvPr/>
        </p:nvSpPr>
        <p:spPr>
          <a:xfrm>
            <a:off x="3851920" y="3212976"/>
            <a:ext cx="5112568" cy="3168352"/>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Aft>
                <a:spcPts val="0"/>
              </a:spcAft>
              <a:buClrTx/>
              <a:buSzTx/>
              <a:buFont typeface="Arial" pitchFamily="34" charset="0"/>
              <a:buChar char="•"/>
              <a:tabLst/>
              <a:defRPr/>
            </a:pPr>
            <a:r>
              <a:rPr lang="en-US" sz="1300" b="1" dirty="0" smtClean="0">
                <a:solidFill>
                  <a:srgbClr val="FF0000"/>
                </a:solidFill>
              </a:rPr>
              <a:t>LBS</a:t>
            </a:r>
            <a:r>
              <a:rPr kumimoji="0" lang="en-US" sz="1300" b="1" i="0" u="none" strike="noStrike" kern="1200" cap="none" spc="0" normalizeH="0" baseline="0" noProof="0" dirty="0" smtClean="0">
                <a:ln>
                  <a:noFill/>
                </a:ln>
                <a:solidFill>
                  <a:srgbClr val="FF0000"/>
                </a:solidFill>
                <a:effectLst/>
                <a:uLnTx/>
                <a:uFillTx/>
                <a:latin typeface="+mn-lt"/>
                <a:ea typeface="+mn-ea"/>
                <a:cs typeface="+mn-cs"/>
              </a:rPr>
              <a:t>:</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lang="en-US" sz="1300" dirty="0"/>
              <a:t>L</a:t>
            </a:r>
            <a:r>
              <a:rPr kumimoji="0" lang="en-US" sz="1300" b="0" i="0" u="none" strike="noStrike" kern="1200" cap="none" spc="0" normalizeH="0" baseline="0" noProof="0" dirty="0" err="1" smtClean="0">
                <a:ln>
                  <a:noFill/>
                </a:ln>
                <a:solidFill>
                  <a:schemeClr val="tx1"/>
                </a:solidFill>
                <a:effectLst/>
                <a:uLnTx/>
                <a:uFillTx/>
                <a:latin typeface="+mn-lt"/>
                <a:ea typeface="+mn-ea"/>
                <a:cs typeface="+mn-cs"/>
              </a:rPr>
              <a:t>ayout</a:t>
            </a:r>
            <a:r>
              <a:rPr kumimoji="0" lang="en-US" sz="1300" b="0" i="0" u="none" strike="noStrike" kern="1200" cap="none" spc="0" normalizeH="0" baseline="0" noProof="0" dirty="0" smtClean="0">
                <a:ln>
                  <a:noFill/>
                </a:ln>
                <a:solidFill>
                  <a:schemeClr val="tx1"/>
                </a:solidFill>
                <a:effectLst/>
                <a:uLnTx/>
                <a:uFillTx/>
                <a:latin typeface="+mn-lt"/>
                <a:ea typeface="+mn-ea"/>
                <a:cs typeface="+mn-cs"/>
              </a:rPr>
              <a:t> proposed, compatible with ion operation. To be adapted in case slit dimensions and equipment positions (dump!) change.</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Equipment specifications partially provided (depend on final layout); EDMS document on beam dump specifications has been released, slit specifications under approval.</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Laser scanning done to prepare an integration drawing. </a:t>
            </a:r>
          </a:p>
          <a:p>
            <a:pPr marL="342900" marR="0" lvl="0" indent="-34290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Still to be done before installation:</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Propose slit and dump designs, check compatibility with RP restrictions.</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Finalize SEM grid and spectrometer magnet specifications.</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Integration drawings needed in addition to layout drawings.</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Prepare software application.</a:t>
            </a:r>
          </a:p>
          <a:p>
            <a:pPr marL="742950" marR="0" lvl="1" indent="-285750" algn="l" defTabSz="914400" rtl="0" eaLnBrk="1" fontAlgn="auto" latinLnBrk="0" hangingPunct="1">
              <a:lnSpc>
                <a:spcPct val="100000"/>
              </a:lnSpc>
              <a:spcAft>
                <a:spcPts val="0"/>
              </a:spcAft>
              <a:buClrTx/>
              <a:buSzTx/>
              <a:buFont typeface="Arial" pitchFamily="34" charset="0"/>
              <a:buChar char="–"/>
              <a:tabLst/>
              <a:defRPr/>
            </a:pPr>
            <a:r>
              <a:rPr kumimoji="0" lang="en-US" sz="1300" b="0" i="0" u="none" strike="noStrike" kern="1200" cap="none" spc="0" normalizeH="0" baseline="0" noProof="0" dirty="0" smtClean="0">
                <a:ln>
                  <a:noFill/>
                </a:ln>
                <a:solidFill>
                  <a:schemeClr val="tx1"/>
                </a:solidFill>
                <a:effectLst/>
                <a:uLnTx/>
                <a:uFillTx/>
                <a:latin typeface="+mn-lt"/>
                <a:ea typeface="+mn-ea"/>
                <a:cs typeface="+mn-cs"/>
              </a:rPr>
              <a:t>Solve problem of lifting existing/new equipment over BI line.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6048672" cy="778098"/>
          </a:xfrm>
        </p:spPr>
        <p:txBody>
          <a:bodyPr/>
          <a:lstStyle/>
          <a:p>
            <a:r>
              <a:rPr lang="en-US" dirty="0" smtClean="0"/>
              <a:t>Responsibilities</a:t>
            </a:r>
            <a:endParaRPr lang="en-US" dirty="0"/>
          </a:p>
        </p:txBody>
      </p:sp>
      <p:sp>
        <p:nvSpPr>
          <p:cNvPr id="4" name="TextBox 3"/>
          <p:cNvSpPr txBox="1"/>
          <p:nvPr/>
        </p:nvSpPr>
        <p:spPr>
          <a:xfrm>
            <a:off x="395536" y="1340768"/>
            <a:ext cx="8280920" cy="4247317"/>
          </a:xfrm>
          <a:prstGeom prst="rect">
            <a:avLst/>
          </a:prstGeom>
          <a:noFill/>
        </p:spPr>
        <p:txBody>
          <a:bodyPr wrap="square" rtlCol="0">
            <a:spAutoFit/>
          </a:bodyPr>
          <a:lstStyle/>
          <a:p>
            <a:r>
              <a:rPr lang="en-US" dirty="0" smtClean="0"/>
              <a:t>Coordination of installation: ok (J. Coupard, R. Scrivens/C. Mastrostefano) </a:t>
            </a:r>
          </a:p>
          <a:p>
            <a:r>
              <a:rPr lang="en-US" dirty="0" smtClean="0"/>
              <a:t>Layout to be frozen beginning 2011</a:t>
            </a:r>
          </a:p>
          <a:p>
            <a:endParaRPr lang="en-US" dirty="0"/>
          </a:p>
          <a:p>
            <a:r>
              <a:rPr lang="en-US" dirty="0" smtClean="0"/>
              <a:t>General coordination (beam parameters, consistency, progress): C. Carli (was S. Maury)</a:t>
            </a:r>
          </a:p>
          <a:p>
            <a:endParaRPr lang="en-US" dirty="0"/>
          </a:p>
          <a:p>
            <a:r>
              <a:rPr lang="en-US" dirty="0" smtClean="0"/>
              <a:t>Beam optics: A. Lombardi</a:t>
            </a:r>
          </a:p>
          <a:p>
            <a:r>
              <a:rPr lang="en-US" dirty="0" smtClean="0"/>
              <a:t>Measurement lines: B. Mikulec (</a:t>
            </a:r>
            <a:r>
              <a:rPr lang="en-US" dirty="0"/>
              <a:t>T</a:t>
            </a:r>
            <a:r>
              <a:rPr lang="en-US" dirty="0" smtClean="0"/>
              <a:t>h. Hermann)</a:t>
            </a:r>
          </a:p>
          <a:p>
            <a:r>
              <a:rPr lang="en-US" dirty="0" smtClean="0"/>
              <a:t>Magnets: Th. Zickler</a:t>
            </a:r>
          </a:p>
          <a:p>
            <a:r>
              <a:rPr lang="en-US" dirty="0" smtClean="0"/>
              <a:t>Power supplies: D. Nisbet</a:t>
            </a:r>
          </a:p>
          <a:p>
            <a:r>
              <a:rPr lang="en-US" dirty="0" smtClean="0"/>
              <a:t>Vacuum: G. Vandoni</a:t>
            </a:r>
          </a:p>
          <a:p>
            <a:r>
              <a:rPr lang="en-US" dirty="0" smtClean="0"/>
              <a:t>Diagnostics: U. Raich</a:t>
            </a:r>
          </a:p>
          <a:p>
            <a:endParaRPr lang="en-US" dirty="0"/>
          </a:p>
          <a:p>
            <a:r>
              <a:rPr lang="en-US" dirty="0" smtClean="0"/>
              <a:t>Question of the Pakistani contribution: design will be integrated with design office, but who will supervise the (potential) construction?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9" descr="Layout-MCHV.jpg"/>
          <p:cNvPicPr>
            <a:picLocks noGrp="1" noChangeAspect="1"/>
          </p:cNvPicPr>
          <p:nvPr>
            <p:ph idx="1"/>
          </p:nvPr>
        </p:nvPicPr>
        <p:blipFill>
          <a:blip r:embed="rId2" cstate="print"/>
          <a:stretch>
            <a:fillRect/>
          </a:stretch>
        </p:blipFill>
        <p:spPr>
          <a:xfrm>
            <a:off x="1259632" y="692696"/>
            <a:ext cx="6438134" cy="55626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1144</TotalTime>
  <Words>2145</Words>
  <Application>Microsoft Office PowerPoint</Application>
  <PresentationFormat>On-screen Show (4:3)</PresentationFormat>
  <Paragraphs>254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Coordination teams</vt:lpstr>
      <vt:lpstr>Coordination teams</vt:lpstr>
      <vt:lpstr>Slide 4</vt:lpstr>
      <vt:lpstr>Slide 5</vt:lpstr>
      <vt:lpstr>Slide 6</vt:lpstr>
      <vt:lpstr>Measurement lines LBE, LBS</vt:lpstr>
      <vt:lpstr>Responsibilities</vt:lpstr>
      <vt:lpstr>Slide 9</vt:lpstr>
      <vt:lpstr>L4 Project meeting</vt:lpstr>
      <vt:lpstr>Conclusion1</vt:lpstr>
      <vt:lpstr>Conclusion2</vt:lpstr>
      <vt:lpstr>Conclusion3</vt:lpstr>
      <vt:lpstr>Conclusion4</vt:lpstr>
      <vt:lpstr>Conclusion5</vt:lpstr>
      <vt:lpstr>Schedule</vt:lpstr>
      <vt:lpstr>Optics</vt:lpstr>
      <vt:lpstr>Integration</vt:lpstr>
      <vt:lpstr>Slide 19</vt:lpstr>
      <vt:lpstr>Magnet Status</vt:lpstr>
      <vt:lpstr>Measurements and dump lines</vt:lpstr>
      <vt:lpstr>Power converters</vt:lpstr>
      <vt:lpstr>Status of vacuum</vt:lpstr>
      <vt:lpstr>Status of beam Instrumentation</vt:lpstr>
      <vt:lpstr>Radio protection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vretenar</dc:creator>
  <cp:lastModifiedBy>vretenar</cp:lastModifiedBy>
  <cp:revision>2</cp:revision>
  <dcterms:created xsi:type="dcterms:W3CDTF">2010-11-23T14:13:25Z</dcterms:created>
  <dcterms:modified xsi:type="dcterms:W3CDTF">2010-11-24T09:17:31Z</dcterms:modified>
</cp:coreProperties>
</file>