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5"/>
  </p:notesMasterIdLst>
  <p:sldIdLst>
    <p:sldId id="263" r:id="rId6"/>
    <p:sldId id="284" r:id="rId7"/>
    <p:sldId id="283" r:id="rId8"/>
    <p:sldId id="280" r:id="rId9"/>
    <p:sldId id="1320" r:id="rId10"/>
    <p:sldId id="1319" r:id="rId11"/>
    <p:sldId id="1318" r:id="rId12"/>
    <p:sldId id="285" r:id="rId13"/>
    <p:sldId id="281" r:id="rId1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7271"/>
    <a:srgbClr val="66D1B7"/>
    <a:srgbClr val="4472C4"/>
    <a:srgbClr val="00B287"/>
    <a:srgbClr val="C3C3C3"/>
    <a:srgbClr val="FF5859"/>
    <a:srgbClr val="FFFFFF"/>
    <a:srgbClr val="000000"/>
    <a:srgbClr val="7F7F7F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53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626DF-989E-4D03-A75B-B2F13DEF99F1}" type="datetimeFigureOut">
              <a:rPr lang="pt-PT" smtClean="0"/>
              <a:t>19/06/2022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21770-63E5-4167-8259-8D5DB8506F0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3695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A89E6-39E3-4161-A75B-F4D0694E9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fld id="{1C19D3FA-EFF4-4B92-8E3A-820E0D497709}" type="datetimeFigureOut">
              <a:rPr lang="pt-PT" smtClean="0"/>
              <a:pPr/>
              <a:t>19/06/2022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0818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86EEE-4C41-4620-A4AE-AC31460B0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B70F12-86CA-4FC5-AE1A-CA2332900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9D3FA-EFF4-4B92-8E3A-820E0D497709}" type="datetimeFigureOut">
              <a:rPr lang="pt-PT" smtClean="0"/>
              <a:pPr/>
              <a:t>19/06/2022</a:t>
            </a:fld>
            <a:endParaRPr lang="pt-P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FCC57D-6730-49C5-959A-A21BFFE39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324FDA-58F9-4637-A87C-9FCD20ABF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273D-75AF-4401-8592-B93175042046}" type="slidenum">
              <a:rPr lang="pt-PT" smtClean="0"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0529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2" descr="Icon&#10;&#10;Description automatically generated">
            <a:extLst>
              <a:ext uri="{FF2B5EF4-FFF2-40B4-BE49-F238E27FC236}">
                <a16:creationId xmlns:a16="http://schemas.microsoft.com/office/drawing/2014/main" id="{CAF01C6D-E05C-4A0D-8DF8-EAEC2B8F2F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297" y="5956663"/>
            <a:ext cx="720000" cy="72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9EBE2DDB-2CE0-4646-9F81-B9BB411D79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" b="1085"/>
          <a:stretch/>
        </p:blipFill>
        <p:spPr>
          <a:xfrm>
            <a:off x="0" y="1"/>
            <a:ext cx="12192000" cy="1630680"/>
          </a:xfrm>
          <a:prstGeom prst="rect">
            <a:avLst/>
          </a:prstGeom>
        </p:spPr>
      </p:pic>
      <p:sp>
        <p:nvSpPr>
          <p:cNvPr id="105" name="Title 1">
            <a:extLst>
              <a:ext uri="{FF2B5EF4-FFF2-40B4-BE49-F238E27FC236}">
                <a16:creationId xmlns:a16="http://schemas.microsoft.com/office/drawing/2014/main" id="{24DFA698-628F-4B60-A5D1-E7D8C0FF4DC5}"/>
              </a:ext>
            </a:extLst>
          </p:cNvPr>
          <p:cNvSpPr txBox="1">
            <a:spLocks/>
          </p:cNvSpPr>
          <p:nvPr userDrawn="1"/>
        </p:nvSpPr>
        <p:spPr>
          <a:xfrm>
            <a:off x="302756" y="0"/>
            <a:ext cx="10515600" cy="973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bg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latin typeface="Tenorite Display" panose="00000500000000000000" pitchFamily="2" charset="0"/>
              </a:rPr>
              <a:t>TÍTULO</a:t>
            </a:r>
            <a:endParaRPr lang="pt-PT" dirty="0">
              <a:latin typeface="Tenorite Display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498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20E0934-BFCF-4465-B10D-75EEDEE055DF}"/>
              </a:ext>
            </a:extLst>
          </p:cNvPr>
          <p:cNvSpPr txBox="1">
            <a:spLocks/>
          </p:cNvSpPr>
          <p:nvPr userDrawn="1"/>
        </p:nvSpPr>
        <p:spPr>
          <a:xfrm>
            <a:off x="5078475" y="2379294"/>
            <a:ext cx="5691884" cy="12055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pt-PT" sz="4000" b="1" dirty="0">
                <a:solidFill>
                  <a:schemeClr val="bg1"/>
                </a:solidFill>
              </a:rPr>
              <a:t>Título da apresentação</a:t>
            </a:r>
          </a:p>
        </p:txBody>
      </p:sp>
      <p:pic>
        <p:nvPicPr>
          <p:cNvPr id="71" name="Picture 70" descr="Icon&#10;&#10;Description automatically generated">
            <a:extLst>
              <a:ext uri="{FF2B5EF4-FFF2-40B4-BE49-F238E27FC236}">
                <a16:creationId xmlns:a16="http://schemas.microsoft.com/office/drawing/2014/main" id="{0850F9A2-CFF4-47D3-94FC-6518FC099F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297" y="5956663"/>
            <a:ext cx="720000" cy="72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7D73D544-7505-4848-B479-77A5A0831A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" b="1085"/>
          <a:stretch/>
        </p:blipFill>
        <p:spPr>
          <a:xfrm>
            <a:off x="0" y="0"/>
            <a:ext cx="12192000" cy="1630680"/>
          </a:xfrm>
          <a:prstGeom prst="rect">
            <a:avLst/>
          </a:prstGeom>
        </p:spPr>
      </p:pic>
      <p:sp>
        <p:nvSpPr>
          <p:cNvPr id="76" name="Title 1">
            <a:extLst>
              <a:ext uri="{FF2B5EF4-FFF2-40B4-BE49-F238E27FC236}">
                <a16:creationId xmlns:a16="http://schemas.microsoft.com/office/drawing/2014/main" id="{A1058146-DE5A-410E-A2D5-EC1F0C4EB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2756" y="0"/>
            <a:ext cx="5733902" cy="974035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lang="pt-PT" sz="4800" b="1" kern="12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norite Display" panose="00000500000000000000" pitchFamily="2" charset="0"/>
                <a:ea typeface="+mj-ea"/>
                <a:cs typeface="Aharoni" panose="02010803020104030203" pitchFamily="2" charset="-79"/>
              </a:defRPr>
            </a:lvl1pPr>
          </a:lstStyle>
          <a:p>
            <a:r>
              <a:rPr lang="en-US" dirty="0" err="1"/>
              <a:t>Título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73793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5238CC94-AF06-446F-81E9-16450D33F4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297" y="5956663"/>
            <a:ext cx="720000" cy="720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C70E82D-B78A-4DBC-B7E4-FF028591DE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" b="1085"/>
          <a:stretch/>
        </p:blipFill>
        <p:spPr>
          <a:xfrm>
            <a:off x="0" y="0"/>
            <a:ext cx="12192000" cy="1630680"/>
          </a:xfrm>
          <a:prstGeom prst="rect">
            <a:avLst/>
          </a:prstGeom>
        </p:spPr>
      </p:pic>
      <p:sp>
        <p:nvSpPr>
          <p:cNvPr id="72" name="Title 1">
            <a:extLst>
              <a:ext uri="{FF2B5EF4-FFF2-40B4-BE49-F238E27FC236}">
                <a16:creationId xmlns:a16="http://schemas.microsoft.com/office/drawing/2014/main" id="{7448958F-253B-4486-B944-90E3D9F242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2756" y="1"/>
            <a:ext cx="5434497" cy="914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lang="pt-PT" sz="4800" b="1" kern="12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norite Display" panose="00000500000000000000" pitchFamily="2" charset="0"/>
                <a:ea typeface="+mj-ea"/>
                <a:cs typeface="Aharoni" panose="02010803020104030203" pitchFamily="2" charset="-79"/>
              </a:defRPr>
            </a:lvl1pPr>
          </a:lstStyle>
          <a:p>
            <a:r>
              <a:rPr lang="en-US" dirty="0" err="1"/>
              <a:t>Título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50388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E2679-9DA2-4709-A7E8-CEC56B68C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pt-P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A2E9C-41F0-468F-A92E-2551D6E3C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3502A9-818B-4638-9A54-AAEECB4E6F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0F6EDF-753A-48CD-8C78-B3D858B32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9D3FA-EFF4-4B92-8E3A-820E0D497709}" type="datetimeFigureOut">
              <a:rPr lang="pt-PT" smtClean="0"/>
              <a:t>19/06/2022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1A07AE-B7C2-4E09-9D4D-45EF39F10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13D33-23F8-4B37-B42F-C1EB31586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273D-75AF-4401-8592-B9317504204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8547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E2B27-720A-4330-8D83-4F0CC9D5B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pt-P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31B93-3692-439B-933B-B1B5881A97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F0596-5842-4FD3-8A7D-EFD2F5C9B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17ADD-7050-4E11-A700-FB3D375C6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9D3FA-EFF4-4B92-8E3A-820E0D497709}" type="datetimeFigureOut">
              <a:rPr lang="pt-PT" smtClean="0"/>
              <a:t>19/06/2022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1499A-CECE-4BB9-A48F-F3B9687C7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B2FFC-99B4-4D3B-8F06-46E3F3B18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273D-75AF-4401-8592-B9317504204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412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78B72-E862-4846-BBD6-DDAF9A6AA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581B67-E0E0-4D66-A77B-CD1CE25273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57751-1CDE-4402-AEE7-3947DA7B2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BB3AB-7935-4A82-8BEC-8EBE98466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273D-75AF-4401-8592-B9317504204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025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B912FF-EFEE-434E-9F82-F5F3A5931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4906FA-9470-4204-A0EF-DB8CA02AA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07748-B779-42D3-A4A3-2E59D0B83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9D3FA-EFF4-4B92-8E3A-820E0D497709}" type="datetimeFigureOut">
              <a:rPr lang="pt-PT" smtClean="0"/>
              <a:t>19/06/2022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EFED4-2E02-4E8F-848D-B6C82FBB0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A18B1-3BE4-49DF-A013-E84B4C0EF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273D-75AF-4401-8592-B9317504204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7173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8C28C27F-44DD-4201-AD9F-B3A4525582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511" t="4235" r="27401" b="3944"/>
          <a:stretch>
            <a:fillRect/>
          </a:stretch>
        </p:blipFill>
        <p:spPr>
          <a:xfrm>
            <a:off x="297946" y="285998"/>
            <a:ext cx="8557221" cy="6305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34" y="0"/>
                </a:moveTo>
                <a:lnTo>
                  <a:pt x="0" y="7297"/>
                </a:lnTo>
                <a:lnTo>
                  <a:pt x="0" y="21600"/>
                </a:lnTo>
                <a:lnTo>
                  <a:pt x="5682" y="21600"/>
                </a:lnTo>
                <a:lnTo>
                  <a:pt x="21600" y="0"/>
                </a:lnTo>
                <a:lnTo>
                  <a:pt x="5334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8" name="ANI_Logo2.png" descr="ANI_Logo2.png">
            <a:extLst>
              <a:ext uri="{FF2B5EF4-FFF2-40B4-BE49-F238E27FC236}">
                <a16:creationId xmlns:a16="http://schemas.microsoft.com/office/drawing/2014/main" id="{C828F45C-C197-4FAC-AC5A-607FD42E12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1979" y="758989"/>
            <a:ext cx="3991997" cy="1529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636A56C2-F0CA-43BA-8318-31F5F7B09D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2572" t="4347" r="21500" b="3960"/>
          <a:stretch>
            <a:fillRect/>
          </a:stretch>
        </p:blipFill>
        <p:spPr>
          <a:xfrm>
            <a:off x="2731121" y="278854"/>
            <a:ext cx="6860382" cy="6326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9854" y="10"/>
                </a:lnTo>
                <a:lnTo>
                  <a:pt x="0" y="21600"/>
                </a:lnTo>
                <a:lnTo>
                  <a:pt x="1749" y="21600"/>
                </a:lnTo>
                <a:lnTo>
                  <a:pt x="2160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0" name="Picture 14" descr="shallow focus photograph of person holding string lights">
            <a:extLst>
              <a:ext uri="{FF2B5EF4-FFF2-40B4-BE49-F238E27FC236}">
                <a16:creationId xmlns:a16="http://schemas.microsoft.com/office/drawing/2014/main" id="{B7D3187A-C4FC-4821-A67D-FD2E5E6B662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120" y="285998"/>
            <a:ext cx="4837035" cy="34672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8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6280" y="0"/>
                </a:lnTo>
                <a:close/>
              </a:path>
            </a:pathLst>
          </a:custGeom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76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7A27E2E-7111-41F7-805D-21AF11B40D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72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41B8E1-9A2F-4110-B356-CB7C5077D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6363"/>
            <a:ext cx="10515600" cy="1325563"/>
          </a:xfrm>
        </p:spPr>
        <p:txBody>
          <a:bodyPr>
            <a:noAutofit/>
          </a:bodyPr>
          <a:lstStyle>
            <a:lvl1pPr>
              <a:defRPr sz="6000" b="1">
                <a:latin typeface="Tenorite Display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71982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155C241-F6E9-489D-8E07-A6BBACB1A9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grayscl/>
            <a:alphaModFix amt="3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" t="9090" r="277" b="7"/>
          <a:stretch/>
        </p:blipFill>
        <p:spPr>
          <a:xfrm>
            <a:off x="-1" y="0"/>
            <a:ext cx="11264900" cy="68579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5B9337D-881D-4CF1-B6F6-4D81DBDB4F67}"/>
              </a:ext>
            </a:extLst>
          </p:cNvPr>
          <p:cNvSpPr/>
          <p:nvPr userDrawn="1"/>
        </p:nvSpPr>
        <p:spPr>
          <a:xfrm>
            <a:off x="609600" y="10"/>
            <a:ext cx="10655299" cy="6857990"/>
          </a:xfrm>
          <a:prstGeom prst="rect">
            <a:avLst/>
          </a:prstGeom>
          <a:gradFill flip="none" rotWithShape="1">
            <a:gsLst>
              <a:gs pos="70000">
                <a:srgbClr val="FFFFFF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" name="Picture 2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855DE2AF-1D72-4461-9BC1-2217292935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3"/>
            <a:ext cx="12192000" cy="685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79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855DE2AF-1D72-4461-9BC1-2217292935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3806"/>
            <a:ext cx="12192000" cy="68541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3C8C5FD-F3E7-416A-8F0E-CB47EF450CA7}"/>
              </a:ext>
            </a:extLst>
          </p:cNvPr>
          <p:cNvSpPr/>
          <p:nvPr userDrawn="1"/>
        </p:nvSpPr>
        <p:spPr>
          <a:xfrm>
            <a:off x="0" y="0"/>
            <a:ext cx="9467850" cy="6858000"/>
          </a:xfrm>
          <a:prstGeom prst="rect">
            <a:avLst/>
          </a:prstGeom>
          <a:solidFill>
            <a:srgbClr val="66D1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E22D9CC-08C9-4B36-937E-65F283E8A4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7606" y="2000250"/>
            <a:ext cx="4099311" cy="973666"/>
          </a:xfrm>
        </p:spPr>
        <p:txBody>
          <a:bodyPr anchor="b">
            <a:normAutofit/>
          </a:bodyPr>
          <a:lstStyle>
            <a:lvl1pPr>
              <a:defRPr sz="6000" b="1">
                <a:solidFill>
                  <a:schemeClr val="bg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Tenorite Display" panose="00000500000000000000" pitchFamily="2" charset="0"/>
              </a:defRPr>
            </a:lvl1pPr>
          </a:lstStyle>
          <a:p>
            <a:r>
              <a:rPr lang="en-US" dirty="0"/>
              <a:t>TÍTULO</a:t>
            </a:r>
            <a:endParaRPr lang="pt-PT" dirty="0"/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A3B00336-0DB3-45F3-9A69-F64396874A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69850"/>
            <a:ext cx="1727200" cy="8636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147C444-E7F1-4E4F-80A6-E65A1F9760D0}"/>
              </a:ext>
            </a:extLst>
          </p:cNvPr>
          <p:cNvSpPr txBox="1">
            <a:spLocks/>
          </p:cNvSpPr>
          <p:nvPr userDrawn="1"/>
        </p:nvSpPr>
        <p:spPr>
          <a:xfrm>
            <a:off x="1007605" y="3155950"/>
            <a:ext cx="4099311" cy="973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bg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3600" dirty="0">
                <a:latin typeface="Tenorite Display" panose="00000500000000000000" pitchFamily="2" charset="0"/>
              </a:rPr>
              <a:t>Sub-</a:t>
            </a:r>
            <a:r>
              <a:rPr lang="en-US" sz="3600" dirty="0" err="1">
                <a:latin typeface="Tenorite Display" panose="00000500000000000000" pitchFamily="2" charset="0"/>
              </a:rPr>
              <a:t>tema</a:t>
            </a:r>
            <a:endParaRPr lang="pt-PT" dirty="0">
              <a:latin typeface="Tenorite Display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06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now, skiing, map, outdoor&#10;&#10;Description automatically generated">
            <a:extLst>
              <a:ext uri="{FF2B5EF4-FFF2-40B4-BE49-F238E27FC236}">
                <a16:creationId xmlns:a16="http://schemas.microsoft.com/office/drawing/2014/main" id="{8B42C63A-6E0C-421A-8C7D-6465F56063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67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470" r="15161" b="32250"/>
          <a:stretch/>
        </p:blipFill>
        <p:spPr>
          <a:xfrm>
            <a:off x="0" y="1"/>
            <a:ext cx="10375960" cy="6857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0F270D-BAAA-4078-9D50-CD6B96BD3FBE}"/>
              </a:ext>
            </a:extLst>
          </p:cNvPr>
          <p:cNvSpPr/>
          <p:nvPr userDrawn="1"/>
        </p:nvSpPr>
        <p:spPr>
          <a:xfrm>
            <a:off x="647760" y="10"/>
            <a:ext cx="10655299" cy="6857990"/>
          </a:xfrm>
          <a:prstGeom prst="rect">
            <a:avLst/>
          </a:prstGeom>
          <a:gradFill flip="none" rotWithShape="1">
            <a:gsLst>
              <a:gs pos="70000">
                <a:srgbClr val="FFFFFF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F21782-2381-4C72-BE8E-2BAAE8CC50E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03"/>
            <a:ext cx="12192000" cy="685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26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raphic 138" descr="Harvey Balls 50% with solid fill">
            <a:extLst>
              <a:ext uri="{FF2B5EF4-FFF2-40B4-BE49-F238E27FC236}">
                <a16:creationId xmlns:a16="http://schemas.microsoft.com/office/drawing/2014/main" id="{0CACAD7B-9279-424C-B57D-155FE52BE8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9836" b="47157"/>
          <a:stretch/>
        </p:blipFill>
        <p:spPr>
          <a:xfrm rot="16200000">
            <a:off x="-160117" y="3764717"/>
            <a:ext cx="771145" cy="74423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EC449B5-A9FC-45F9-8ECC-9DC54BA527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" b="1085"/>
          <a:stretch/>
        </p:blipFill>
        <p:spPr>
          <a:xfrm>
            <a:off x="0" y="1"/>
            <a:ext cx="12192000" cy="1630680"/>
          </a:xfrm>
          <a:prstGeom prst="rect">
            <a:avLst/>
          </a:prstGeom>
        </p:spPr>
      </p:pic>
      <p:sp>
        <p:nvSpPr>
          <p:cNvPr id="49" name="Title 1">
            <a:extLst>
              <a:ext uri="{FF2B5EF4-FFF2-40B4-BE49-F238E27FC236}">
                <a16:creationId xmlns:a16="http://schemas.microsoft.com/office/drawing/2014/main" id="{ADBC4AF4-63A2-499D-878F-CAC60E011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2756" y="0"/>
            <a:ext cx="4099311" cy="973666"/>
          </a:xfrm>
        </p:spPr>
        <p:txBody>
          <a:bodyPr anchor="ctr"/>
          <a:lstStyle>
            <a:lvl1pPr>
              <a:defRPr sz="4800" b="1">
                <a:solidFill>
                  <a:schemeClr val="bg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Tenorite Display" panose="00000500000000000000" pitchFamily="2" charset="0"/>
              </a:defRPr>
            </a:lvl1pPr>
          </a:lstStyle>
          <a:p>
            <a:r>
              <a:rPr lang="en-US" dirty="0"/>
              <a:t>TÍTULO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3657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raphic 138" descr="Harvey Balls 50% with solid fill">
            <a:extLst>
              <a:ext uri="{FF2B5EF4-FFF2-40B4-BE49-F238E27FC236}">
                <a16:creationId xmlns:a16="http://schemas.microsoft.com/office/drawing/2014/main" id="{0CACAD7B-9279-424C-B57D-155FE52BE8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9836" b="47157"/>
          <a:stretch/>
        </p:blipFill>
        <p:spPr>
          <a:xfrm rot="16200000">
            <a:off x="-160117" y="3764717"/>
            <a:ext cx="771145" cy="74423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EC449B5-A9FC-45F9-8ECC-9DC54BA527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" b="1085"/>
          <a:stretch/>
        </p:blipFill>
        <p:spPr>
          <a:xfrm>
            <a:off x="0" y="1"/>
            <a:ext cx="12192000" cy="1630680"/>
          </a:xfrm>
          <a:prstGeom prst="rect">
            <a:avLst/>
          </a:prstGeom>
        </p:spPr>
      </p:pic>
      <p:sp>
        <p:nvSpPr>
          <p:cNvPr id="49" name="Title 1">
            <a:extLst>
              <a:ext uri="{FF2B5EF4-FFF2-40B4-BE49-F238E27FC236}">
                <a16:creationId xmlns:a16="http://schemas.microsoft.com/office/drawing/2014/main" id="{ADBC4AF4-63A2-499D-878F-CAC60E011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2756" y="0"/>
            <a:ext cx="4843779" cy="973666"/>
          </a:xfrm>
        </p:spPr>
        <p:txBody>
          <a:bodyPr anchor="ctr">
            <a:normAutofit/>
          </a:bodyPr>
          <a:lstStyle>
            <a:lvl1pPr>
              <a:defRPr sz="4800" b="1">
                <a:solidFill>
                  <a:schemeClr val="bg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Tenorite Display" panose="00000500000000000000" pitchFamily="2" charset="0"/>
              </a:defRPr>
            </a:lvl1pPr>
          </a:lstStyle>
          <a:p>
            <a:r>
              <a:rPr lang="en-US" dirty="0"/>
              <a:t>TÍTULO</a:t>
            </a:r>
            <a:endParaRPr lang="pt-PT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DE395654-FCDC-4611-89A8-4BEDAE65E96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297" y="595666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14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CF466E-982E-44E5-93E0-24C5F2C3EC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" b="1085"/>
          <a:stretch/>
        </p:blipFill>
        <p:spPr>
          <a:xfrm>
            <a:off x="0" y="1"/>
            <a:ext cx="12192000" cy="1630680"/>
          </a:xfrm>
          <a:prstGeom prst="rect">
            <a:avLst/>
          </a:prstGeom>
        </p:spPr>
      </p:pic>
      <p:sp>
        <p:nvSpPr>
          <p:cNvPr id="89" name="Oval 88">
            <a:extLst>
              <a:ext uri="{FF2B5EF4-FFF2-40B4-BE49-F238E27FC236}">
                <a16:creationId xmlns:a16="http://schemas.microsoft.com/office/drawing/2014/main" id="{C3B62749-F4F3-4184-BD70-30FBA9EEDC5B}"/>
              </a:ext>
            </a:extLst>
          </p:cNvPr>
          <p:cNvSpPr/>
          <p:nvPr userDrawn="1"/>
        </p:nvSpPr>
        <p:spPr>
          <a:xfrm>
            <a:off x="7938" y="2151408"/>
            <a:ext cx="589636" cy="58963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1" name="Title 1">
            <a:extLst>
              <a:ext uri="{FF2B5EF4-FFF2-40B4-BE49-F238E27FC236}">
                <a16:creationId xmlns:a16="http://schemas.microsoft.com/office/drawing/2014/main" id="{AC713C79-8135-41E7-9C08-1F48C8DA5D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2756" y="0"/>
            <a:ext cx="3346752" cy="973666"/>
          </a:xfrm>
        </p:spPr>
        <p:txBody>
          <a:bodyPr anchor="ctr">
            <a:normAutofit/>
          </a:bodyPr>
          <a:lstStyle>
            <a:lvl1pPr>
              <a:defRPr sz="4800" b="1">
                <a:solidFill>
                  <a:schemeClr val="bg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Tenorite Display" panose="00000500000000000000" pitchFamily="2" charset="0"/>
              </a:defRPr>
            </a:lvl1pPr>
          </a:lstStyle>
          <a:p>
            <a:r>
              <a:rPr lang="en-US" dirty="0"/>
              <a:t>TÍTULO</a:t>
            </a:r>
            <a:endParaRPr lang="pt-PT" dirty="0"/>
          </a:p>
        </p:txBody>
      </p:sp>
      <p:pic>
        <p:nvPicPr>
          <p:cNvPr id="103" name="Picture 102" descr="Icon&#10;&#10;Description automatically generated">
            <a:extLst>
              <a:ext uri="{FF2B5EF4-FFF2-40B4-BE49-F238E27FC236}">
                <a16:creationId xmlns:a16="http://schemas.microsoft.com/office/drawing/2014/main" id="{589A2E5D-36EB-4EEB-ADAB-4E2262D22C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297" y="5956663"/>
            <a:ext cx="720000" cy="720000"/>
          </a:xfrm>
          <a:prstGeom prst="rect">
            <a:avLst/>
          </a:prstGeom>
        </p:spPr>
      </p:pic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16FC99C-6847-4D8D-B5AE-B615C48932C4}"/>
              </a:ext>
            </a:extLst>
          </p:cNvPr>
          <p:cNvGrpSpPr/>
          <p:nvPr userDrawn="1"/>
        </p:nvGrpSpPr>
        <p:grpSpPr>
          <a:xfrm>
            <a:off x="548773" y="2712297"/>
            <a:ext cx="1203618" cy="960407"/>
            <a:chOff x="6774649" y="1355767"/>
            <a:chExt cx="1011856" cy="807393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5EE68C38-D3F3-422A-AFCD-905347B1B20C}"/>
                </a:ext>
              </a:extLst>
            </p:cNvPr>
            <p:cNvSpPr/>
            <p:nvPr userDrawn="1"/>
          </p:nvSpPr>
          <p:spPr>
            <a:xfrm>
              <a:off x="6852681" y="1355767"/>
              <a:ext cx="740587" cy="740587"/>
            </a:xfrm>
            <a:prstGeom prst="ellipse">
              <a:avLst/>
            </a:prstGeom>
            <a:noFill/>
            <a:ln>
              <a:solidFill>
                <a:srgbClr val="7172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atin typeface="Tenorite Display" panose="00000500000000000000" pitchFamily="2" charset="0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A5F96838-CA94-4975-B621-282A587A4B65}"/>
                </a:ext>
              </a:extLst>
            </p:cNvPr>
            <p:cNvSpPr/>
            <p:nvPr userDrawn="1"/>
          </p:nvSpPr>
          <p:spPr>
            <a:xfrm>
              <a:off x="6774649" y="1422573"/>
              <a:ext cx="740587" cy="740587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>
                <a:latin typeface="Tenorite Display" panose="00000500000000000000" pitchFamily="2" charset="0"/>
              </a:endParaRPr>
            </a:p>
          </p:txBody>
        </p:sp>
        <p:sp>
          <p:nvSpPr>
            <p:cNvPr id="107" name="CaixaDeTexto 7">
              <a:extLst>
                <a:ext uri="{FF2B5EF4-FFF2-40B4-BE49-F238E27FC236}">
                  <a16:creationId xmlns:a16="http://schemas.microsoft.com/office/drawing/2014/main" id="{2FCCBE8C-9BB9-4EFB-8F48-DEE2C49A7915}"/>
                </a:ext>
              </a:extLst>
            </p:cNvPr>
            <p:cNvSpPr txBox="1"/>
            <p:nvPr userDrawn="1"/>
          </p:nvSpPr>
          <p:spPr>
            <a:xfrm>
              <a:off x="6832442" y="1395338"/>
              <a:ext cx="954063" cy="697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3600" b="1" dirty="0">
                  <a:solidFill>
                    <a:srgbClr val="717271"/>
                  </a:solidFill>
                  <a:latin typeface="Tenorite Display" panose="00000500000000000000" pitchFamily="2" charset="0"/>
                </a:rPr>
                <a:t>01.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99AA2625-3118-4197-A754-A938AC3BF777}"/>
              </a:ext>
            </a:extLst>
          </p:cNvPr>
          <p:cNvGrpSpPr/>
          <p:nvPr userDrawn="1"/>
        </p:nvGrpSpPr>
        <p:grpSpPr>
          <a:xfrm>
            <a:off x="548769" y="4409863"/>
            <a:ext cx="1227692" cy="960407"/>
            <a:chOff x="6774649" y="1355767"/>
            <a:chExt cx="1032095" cy="807393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82AEE031-46F2-4024-BE7A-8C2E0561EA13}"/>
                </a:ext>
              </a:extLst>
            </p:cNvPr>
            <p:cNvSpPr/>
            <p:nvPr userDrawn="1"/>
          </p:nvSpPr>
          <p:spPr>
            <a:xfrm>
              <a:off x="6852681" y="1355767"/>
              <a:ext cx="740587" cy="740587"/>
            </a:xfrm>
            <a:prstGeom prst="ellipse">
              <a:avLst/>
            </a:prstGeom>
            <a:noFill/>
            <a:ln>
              <a:solidFill>
                <a:srgbClr val="7172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atin typeface="Tenorite Display" panose="00000500000000000000" pitchFamily="2" charset="0"/>
              </a:endParaRPr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9EF93B53-0A9B-4356-A462-07F0CCEF53B9}"/>
                </a:ext>
              </a:extLst>
            </p:cNvPr>
            <p:cNvSpPr/>
            <p:nvPr userDrawn="1"/>
          </p:nvSpPr>
          <p:spPr>
            <a:xfrm>
              <a:off x="6774649" y="1422573"/>
              <a:ext cx="740587" cy="740587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>
                <a:latin typeface="Tenorite Display" panose="00000500000000000000" pitchFamily="2" charset="0"/>
              </a:endParaRPr>
            </a:p>
          </p:txBody>
        </p:sp>
        <p:sp>
          <p:nvSpPr>
            <p:cNvPr id="123" name="CaixaDeTexto 7">
              <a:extLst>
                <a:ext uri="{FF2B5EF4-FFF2-40B4-BE49-F238E27FC236}">
                  <a16:creationId xmlns:a16="http://schemas.microsoft.com/office/drawing/2014/main" id="{BEC8190A-9927-4919-82D8-FD9B2C2E51D8}"/>
                </a:ext>
              </a:extLst>
            </p:cNvPr>
            <p:cNvSpPr txBox="1"/>
            <p:nvPr userDrawn="1"/>
          </p:nvSpPr>
          <p:spPr>
            <a:xfrm>
              <a:off x="6852681" y="1395338"/>
              <a:ext cx="954063" cy="697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3600" b="1" dirty="0">
                  <a:solidFill>
                    <a:srgbClr val="717271"/>
                  </a:solidFill>
                  <a:latin typeface="Tenorite Display" panose="00000500000000000000" pitchFamily="2" charset="0"/>
                </a:rPr>
                <a:t>02.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8C26C6D-6171-4AEA-A1B4-6A588203F219}"/>
              </a:ext>
            </a:extLst>
          </p:cNvPr>
          <p:cNvGrpSpPr/>
          <p:nvPr userDrawn="1"/>
        </p:nvGrpSpPr>
        <p:grpSpPr>
          <a:xfrm>
            <a:off x="6385778" y="2744694"/>
            <a:ext cx="1179137" cy="960407"/>
            <a:chOff x="6774649" y="1355767"/>
            <a:chExt cx="991275" cy="807393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B4E0509D-EF18-4A14-918C-EF24120094E6}"/>
                </a:ext>
              </a:extLst>
            </p:cNvPr>
            <p:cNvSpPr/>
            <p:nvPr userDrawn="1"/>
          </p:nvSpPr>
          <p:spPr>
            <a:xfrm>
              <a:off x="6852681" y="1355767"/>
              <a:ext cx="740587" cy="740587"/>
            </a:xfrm>
            <a:prstGeom prst="ellipse">
              <a:avLst/>
            </a:prstGeom>
            <a:noFill/>
            <a:ln>
              <a:solidFill>
                <a:srgbClr val="7172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atin typeface="Tenorite Display" panose="00000500000000000000" pitchFamily="2" charset="0"/>
              </a:endParaRPr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ADA5B906-96F5-4D8F-8945-620577581CDE}"/>
                </a:ext>
              </a:extLst>
            </p:cNvPr>
            <p:cNvSpPr/>
            <p:nvPr userDrawn="1"/>
          </p:nvSpPr>
          <p:spPr>
            <a:xfrm>
              <a:off x="6774649" y="1422573"/>
              <a:ext cx="740587" cy="740587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>
                <a:latin typeface="Tenorite Display" panose="00000500000000000000" pitchFamily="2" charset="0"/>
              </a:endParaRPr>
            </a:p>
          </p:txBody>
        </p:sp>
        <p:sp>
          <p:nvSpPr>
            <p:cNvPr id="161" name="CaixaDeTexto 7">
              <a:extLst>
                <a:ext uri="{FF2B5EF4-FFF2-40B4-BE49-F238E27FC236}">
                  <a16:creationId xmlns:a16="http://schemas.microsoft.com/office/drawing/2014/main" id="{CA169902-BAAA-4EE3-B55A-D240F8A8C157}"/>
                </a:ext>
              </a:extLst>
            </p:cNvPr>
            <p:cNvSpPr txBox="1"/>
            <p:nvPr userDrawn="1"/>
          </p:nvSpPr>
          <p:spPr>
            <a:xfrm>
              <a:off x="6811861" y="1395338"/>
              <a:ext cx="954063" cy="697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3600" b="1" dirty="0">
                  <a:solidFill>
                    <a:srgbClr val="717271"/>
                  </a:solidFill>
                  <a:latin typeface="Tenorite Display" panose="00000500000000000000" pitchFamily="2" charset="0"/>
                </a:rPr>
                <a:t>03.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F1783021-EB46-4E76-9D3E-12209B08CC05}"/>
              </a:ext>
            </a:extLst>
          </p:cNvPr>
          <p:cNvGrpSpPr/>
          <p:nvPr userDrawn="1"/>
        </p:nvGrpSpPr>
        <p:grpSpPr>
          <a:xfrm>
            <a:off x="6385770" y="4442260"/>
            <a:ext cx="1179143" cy="960407"/>
            <a:chOff x="6774649" y="1355767"/>
            <a:chExt cx="991281" cy="807393"/>
          </a:xfrm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14688529-8487-47D5-909B-489957E29DB3}"/>
                </a:ext>
              </a:extLst>
            </p:cNvPr>
            <p:cNvSpPr/>
            <p:nvPr userDrawn="1"/>
          </p:nvSpPr>
          <p:spPr>
            <a:xfrm>
              <a:off x="6852681" y="1355767"/>
              <a:ext cx="740587" cy="740587"/>
            </a:xfrm>
            <a:prstGeom prst="ellipse">
              <a:avLst/>
            </a:prstGeom>
            <a:noFill/>
            <a:ln>
              <a:solidFill>
                <a:srgbClr val="7172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atin typeface="Tenorite Display" panose="00000500000000000000" pitchFamily="2" charset="0"/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3268BA79-A8EE-4C77-85BC-7D1CD003751F}"/>
                </a:ext>
              </a:extLst>
            </p:cNvPr>
            <p:cNvSpPr/>
            <p:nvPr userDrawn="1"/>
          </p:nvSpPr>
          <p:spPr>
            <a:xfrm>
              <a:off x="6774649" y="1422573"/>
              <a:ext cx="740587" cy="740587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>
                <a:latin typeface="Tenorite Display" panose="00000500000000000000" pitchFamily="2" charset="0"/>
              </a:endParaRPr>
            </a:p>
          </p:txBody>
        </p:sp>
        <p:sp>
          <p:nvSpPr>
            <p:cNvPr id="165" name="CaixaDeTexto 7">
              <a:extLst>
                <a:ext uri="{FF2B5EF4-FFF2-40B4-BE49-F238E27FC236}">
                  <a16:creationId xmlns:a16="http://schemas.microsoft.com/office/drawing/2014/main" id="{77B92DF5-6DFA-453F-9665-1C72B4F8A62A}"/>
                </a:ext>
              </a:extLst>
            </p:cNvPr>
            <p:cNvSpPr txBox="1"/>
            <p:nvPr userDrawn="1"/>
          </p:nvSpPr>
          <p:spPr>
            <a:xfrm>
              <a:off x="6811867" y="1395338"/>
              <a:ext cx="954063" cy="697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PT" sz="3600" b="1" dirty="0">
                  <a:solidFill>
                    <a:srgbClr val="717271"/>
                  </a:solidFill>
                  <a:latin typeface="Tenorite Display" panose="00000500000000000000" pitchFamily="2" charset="0"/>
                </a:rPr>
                <a:t>04.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882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Icon&#10;&#10;Description automatically generated">
            <a:extLst>
              <a:ext uri="{FF2B5EF4-FFF2-40B4-BE49-F238E27FC236}">
                <a16:creationId xmlns:a16="http://schemas.microsoft.com/office/drawing/2014/main" id="{C386C519-9A0C-4371-B83E-DDDC693012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297" y="5956663"/>
            <a:ext cx="720000" cy="72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C14E05-764F-43FE-B880-00EE2E85E3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" b="1085"/>
          <a:stretch/>
        </p:blipFill>
        <p:spPr>
          <a:xfrm>
            <a:off x="0" y="3312"/>
            <a:ext cx="12192000" cy="1630680"/>
          </a:xfrm>
          <a:prstGeom prst="rect">
            <a:avLst/>
          </a:prstGeom>
        </p:spPr>
      </p:pic>
      <p:sp>
        <p:nvSpPr>
          <p:cNvPr id="84" name="Title 1">
            <a:extLst>
              <a:ext uri="{FF2B5EF4-FFF2-40B4-BE49-F238E27FC236}">
                <a16:creationId xmlns:a16="http://schemas.microsoft.com/office/drawing/2014/main" id="{04A6935E-68B4-4A19-875D-32C8B01610C7}"/>
              </a:ext>
            </a:extLst>
          </p:cNvPr>
          <p:cNvSpPr txBox="1">
            <a:spLocks/>
          </p:cNvSpPr>
          <p:nvPr userDrawn="1"/>
        </p:nvSpPr>
        <p:spPr>
          <a:xfrm>
            <a:off x="302756" y="0"/>
            <a:ext cx="5288840" cy="973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bg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latin typeface="Tenorite Display" panose="00000500000000000000" pitchFamily="2" charset="0"/>
              </a:rPr>
              <a:t>TÍTULO</a:t>
            </a:r>
            <a:endParaRPr lang="pt-PT" dirty="0">
              <a:latin typeface="Tenorite Display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54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558580-E1FF-440E-A01B-015F0CAB0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pt-P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3689AD-39C1-4F7F-A138-92BAF12B3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P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55021-A26A-4339-A27E-B7E301BBC0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1C19D3FA-EFF4-4B92-8E3A-820E0D497709}" type="datetimeFigureOut">
              <a:rPr lang="pt-PT" smtClean="0"/>
              <a:pPr/>
              <a:t>19/06/2022</a:t>
            </a:fld>
            <a:endParaRPr lang="pt-P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9E01C-9F6A-42C5-B8AF-DAD443779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endParaRPr lang="pt-P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0362C-CB76-46DB-979B-84EE7961E0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1273D-75AF-4401-8592-B93175042046}" type="slidenum">
              <a:rPr lang="pt-PT" smtClean="0"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9371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6" r:id="rId4"/>
    <p:sldLayoutId id="2147483663" r:id="rId5"/>
    <p:sldLayoutId id="2147483662" r:id="rId6"/>
    <p:sldLayoutId id="2147483664" r:id="rId7"/>
    <p:sldLayoutId id="2147483660" r:id="rId8"/>
    <p:sldLayoutId id="2147483651" r:id="rId9"/>
    <p:sldLayoutId id="2147483665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7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antao@ani.pt" TargetMode="Externa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rocurement.web.cern.ch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50A8AA4-FA30-4694-8914-18663D5A5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53581"/>
            <a:ext cx="10515600" cy="1325563"/>
          </a:xfrm>
        </p:spPr>
        <p:txBody>
          <a:bodyPr anchor="b">
            <a:noAutofit/>
          </a:bodyPr>
          <a:lstStyle>
            <a:lvl1pPr>
              <a:defRPr sz="6000" b="1">
                <a:latin typeface="Trebuchet MS" panose="020B0603020202020204" pitchFamily="34" charset="0"/>
              </a:defRPr>
            </a:lvl1pPr>
          </a:lstStyle>
          <a:p>
            <a:r>
              <a:rPr lang="en-US" dirty="0">
                <a:solidFill>
                  <a:srgbClr val="717271"/>
                </a:solidFill>
                <a:latin typeface="Tenorite Display" panose="00000500000000000000" pitchFamily="2" charset="0"/>
              </a:rPr>
              <a:t>Role of the ILO</a:t>
            </a:r>
            <a:endParaRPr lang="pt-PT" dirty="0">
              <a:solidFill>
                <a:srgbClr val="717271"/>
              </a:solidFill>
              <a:latin typeface="Tenorite Display" panose="00000500000000000000" pitchFamily="2" charset="0"/>
            </a:endParaRP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FE0FF47-1789-42C0-BED2-5C714325A2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344" y="2426764"/>
            <a:ext cx="4008943" cy="200447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A554D23-3F8D-43E5-906F-AC14578E8B84}"/>
              </a:ext>
            </a:extLst>
          </p:cNvPr>
          <p:cNvSpPr txBox="1">
            <a:spLocks/>
          </p:cNvSpPr>
          <p:nvPr/>
        </p:nvSpPr>
        <p:spPr>
          <a:xfrm>
            <a:off x="838200" y="34174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1800" dirty="0" err="1">
                <a:solidFill>
                  <a:srgbClr val="717271"/>
                </a:solidFill>
                <a:latin typeface="Tenorite Display" panose="00000500000000000000" pitchFamily="2" charset="0"/>
              </a:rPr>
              <a:t>Portugal@CERN</a:t>
            </a:r>
            <a:r>
              <a:rPr lang="en-US" sz="1800" dirty="0">
                <a:solidFill>
                  <a:srgbClr val="717271"/>
                </a:solidFill>
                <a:latin typeface="Tenorite Display" panose="00000500000000000000" pitchFamily="2" charset="0"/>
              </a:rPr>
              <a:t> – June 20-21, 2022</a:t>
            </a:r>
          </a:p>
          <a:p>
            <a:r>
              <a:rPr lang="en-US" sz="1800" dirty="0">
                <a:solidFill>
                  <a:srgbClr val="717271"/>
                </a:solidFill>
                <a:latin typeface="Tenorite Display" panose="00000500000000000000" pitchFamily="2" charset="0"/>
              </a:rPr>
              <a:t>José Antão (PT ILO)</a:t>
            </a:r>
            <a:endParaRPr lang="pt-PT" sz="1800" dirty="0">
              <a:solidFill>
                <a:srgbClr val="717271"/>
              </a:solidFill>
              <a:latin typeface="Tenorite Display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77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E8C25-5DF7-4D3C-784A-C4D2A93F851F}"/>
              </a:ext>
            </a:extLst>
          </p:cNvPr>
          <p:cNvSpPr txBox="1">
            <a:spLocks/>
          </p:cNvSpPr>
          <p:nvPr/>
        </p:nvSpPr>
        <p:spPr>
          <a:xfrm>
            <a:off x="1093085" y="1194978"/>
            <a:ext cx="10005829" cy="15930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2400" dirty="0"/>
              <a:t>CERN Financial Rules: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GB" sz="2400" i="1" dirty="0"/>
              <a:t>“The term </a:t>
            </a:r>
            <a:r>
              <a:rPr lang="en-GB" sz="2400" b="1" i="1" dirty="0"/>
              <a:t>'Industrial Liaison Officer'</a:t>
            </a:r>
            <a:r>
              <a:rPr lang="en-GB" sz="2400" i="1" dirty="0"/>
              <a:t>  (ILO) means a representative of a CERN Member state responsible, inter alia, for ensuring the proper contacts and flow of information between CERN and the firms in the Member State concerned".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0C7124F-875B-318A-95E5-74ECC9730F1D}"/>
              </a:ext>
            </a:extLst>
          </p:cNvPr>
          <p:cNvSpPr txBox="1">
            <a:spLocks/>
          </p:cNvSpPr>
          <p:nvPr/>
        </p:nvSpPr>
        <p:spPr>
          <a:xfrm>
            <a:off x="1093085" y="3031572"/>
            <a:ext cx="9144000" cy="382642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2200" dirty="0">
                <a:highlight>
                  <a:srgbClr val="FFFF00"/>
                </a:highlight>
              </a:rPr>
              <a:t>In particular, ILOs shall</a:t>
            </a:r>
            <a:r>
              <a:rPr lang="en-GB" sz="2200" dirty="0"/>
              <a:t>:</a:t>
            </a:r>
          </a:p>
          <a:p>
            <a:r>
              <a:rPr lang="en-GB" sz="2200" b="1" dirty="0"/>
              <a:t>raise awareness and transmit information </a:t>
            </a:r>
            <a:r>
              <a:rPr lang="en-GB" sz="2200" dirty="0"/>
              <a:t>to potential suppliers;</a:t>
            </a:r>
          </a:p>
          <a:p>
            <a:r>
              <a:rPr lang="en-GB" sz="2200" b="1" dirty="0"/>
              <a:t>advise CERN </a:t>
            </a:r>
            <a:r>
              <a:rPr lang="en-GB" sz="2200" dirty="0"/>
              <a:t>about potential suppliers and contractors in their countries;</a:t>
            </a:r>
          </a:p>
          <a:p>
            <a:r>
              <a:rPr lang="en-GB" sz="2200" dirty="0"/>
              <a:t>keep themselves </a:t>
            </a:r>
            <a:r>
              <a:rPr lang="en-GB" sz="2200" b="1" dirty="0"/>
              <a:t>informed about </a:t>
            </a:r>
            <a:r>
              <a:rPr lang="en-GB" sz="2200" dirty="0"/>
              <a:t>CERN’s procurement </a:t>
            </a:r>
            <a:r>
              <a:rPr lang="en-GB" sz="2200" b="1" dirty="0"/>
              <a:t>rules</a:t>
            </a:r>
            <a:r>
              <a:rPr lang="en-GB" sz="2200" dirty="0"/>
              <a:t>;</a:t>
            </a:r>
          </a:p>
          <a:p>
            <a:r>
              <a:rPr lang="en-GB" sz="2200" b="1" dirty="0"/>
              <a:t>advise potential suppliers and contractors </a:t>
            </a:r>
            <a:r>
              <a:rPr lang="en-GB" sz="2200" dirty="0"/>
              <a:t>on any general technical, organisational and procedural aspects of CERN;</a:t>
            </a:r>
          </a:p>
          <a:p>
            <a:r>
              <a:rPr lang="en-GB" sz="2200" dirty="0"/>
              <a:t>promote the </a:t>
            </a:r>
            <a:r>
              <a:rPr lang="en-GB" sz="2200" b="1" dirty="0"/>
              <a:t>registration</a:t>
            </a:r>
            <a:r>
              <a:rPr lang="en-GB" sz="2200" dirty="0"/>
              <a:t> of potential suppliers in </a:t>
            </a:r>
            <a:r>
              <a:rPr lang="en-GB" sz="2200" b="1" dirty="0"/>
              <a:t>CERN’s supplier data base</a:t>
            </a:r>
            <a:r>
              <a:rPr lang="en-GB" sz="2200" dirty="0"/>
              <a:t>;</a:t>
            </a:r>
          </a:p>
          <a:p>
            <a:r>
              <a:rPr lang="en-GB" sz="2200" dirty="0"/>
              <a:t>promote exchange of information and </a:t>
            </a:r>
            <a:r>
              <a:rPr lang="en-GB" sz="2200" b="1" dirty="0"/>
              <a:t>meetings</a:t>
            </a:r>
            <a:r>
              <a:rPr lang="en-GB" sz="2200" dirty="0"/>
              <a:t>;</a:t>
            </a:r>
          </a:p>
          <a:p>
            <a:r>
              <a:rPr lang="en-GB" sz="2200" dirty="0"/>
              <a:t>encourage </a:t>
            </a:r>
            <a:r>
              <a:rPr lang="en-GB" sz="2200" b="1" dirty="0"/>
              <a:t>long-term participation </a:t>
            </a:r>
            <a:r>
              <a:rPr lang="en-GB" sz="2200" dirty="0"/>
              <a:t>of industry in CERN’s mission.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CE6431-2EDB-0E91-2C99-6DA1E9D71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56" y="1"/>
            <a:ext cx="5434497" cy="914400"/>
          </a:xfrm>
        </p:spPr>
        <p:txBody>
          <a:bodyPr>
            <a:normAutofit/>
          </a:bodyPr>
          <a:lstStyle/>
          <a:p>
            <a:r>
              <a:rPr lang="pt-PT" cap="none" dirty="0">
                <a:latin typeface="Tenorite Display" panose="00000500000000000000" pitchFamily="2" charset="0"/>
              </a:rPr>
              <a:t>Role </a:t>
            </a:r>
            <a:r>
              <a:rPr lang="pt-PT" cap="none" dirty="0" err="1">
                <a:latin typeface="Tenorite Display" panose="00000500000000000000" pitchFamily="2" charset="0"/>
              </a:rPr>
              <a:t>of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cap="none" dirty="0" err="1">
                <a:latin typeface="Tenorite Display" panose="00000500000000000000" pitchFamily="2" charset="0"/>
              </a:rPr>
              <a:t>the</a:t>
            </a:r>
            <a:r>
              <a:rPr lang="pt-PT" cap="none" dirty="0">
                <a:latin typeface="Tenorite Display" panose="00000500000000000000" pitchFamily="2" charset="0"/>
              </a:rPr>
              <a:t> ILO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71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82F305CC-1E94-7600-3DBA-8DEA85CAA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56" y="1384273"/>
            <a:ext cx="2148311" cy="21447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44515F-C732-7815-66A8-E48C910A618B}"/>
              </a:ext>
            </a:extLst>
          </p:cNvPr>
          <p:cNvSpPr txBox="1"/>
          <p:nvPr/>
        </p:nvSpPr>
        <p:spPr>
          <a:xfrm>
            <a:off x="627530" y="4479821"/>
            <a:ext cx="950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ILO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8809AA-FF17-C7F0-7EFF-6D14FC958DAC}"/>
              </a:ext>
            </a:extLst>
          </p:cNvPr>
          <p:cNvSpPr txBox="1"/>
          <p:nvPr/>
        </p:nvSpPr>
        <p:spPr>
          <a:xfrm>
            <a:off x="138005" y="5976926"/>
            <a:ext cx="4867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Portuguese Industry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B954F0D-0425-2B33-4FA6-43EFE232E35F}"/>
              </a:ext>
            </a:extLst>
          </p:cNvPr>
          <p:cNvCxnSpPr>
            <a:cxnSpLocks/>
          </p:cNvCxnSpPr>
          <p:nvPr/>
        </p:nvCxnSpPr>
        <p:spPr>
          <a:xfrm>
            <a:off x="1040073" y="3811524"/>
            <a:ext cx="0" cy="677262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ABBDB46-DB5B-0E5E-2BD7-1BF351E0DDB1}"/>
              </a:ext>
            </a:extLst>
          </p:cNvPr>
          <p:cNvCxnSpPr>
            <a:cxnSpLocks/>
          </p:cNvCxnSpPr>
          <p:nvPr/>
        </p:nvCxnSpPr>
        <p:spPr>
          <a:xfrm flipV="1">
            <a:off x="1236180" y="3802559"/>
            <a:ext cx="0" cy="677262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F66BDF2-06AA-CFB6-50E5-69369B753D59}"/>
              </a:ext>
            </a:extLst>
          </p:cNvPr>
          <p:cNvCxnSpPr>
            <a:cxnSpLocks/>
          </p:cNvCxnSpPr>
          <p:nvPr/>
        </p:nvCxnSpPr>
        <p:spPr>
          <a:xfrm>
            <a:off x="1040073" y="5331972"/>
            <a:ext cx="0" cy="677262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C55A9AB-E2C0-F691-FE49-A66093339BE1}"/>
              </a:ext>
            </a:extLst>
          </p:cNvPr>
          <p:cNvCxnSpPr>
            <a:cxnSpLocks/>
          </p:cNvCxnSpPr>
          <p:nvPr/>
        </p:nvCxnSpPr>
        <p:spPr>
          <a:xfrm flipV="1">
            <a:off x="1236180" y="5323007"/>
            <a:ext cx="0" cy="677262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9543C1D-EC57-989A-EEF5-CBB8C7AB1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0372" y="1384273"/>
            <a:ext cx="5499069" cy="218255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E811CC4-DA9B-7886-D596-FADDC028893B}"/>
              </a:ext>
            </a:extLst>
          </p:cNvPr>
          <p:cNvSpPr txBox="1"/>
          <p:nvPr/>
        </p:nvSpPr>
        <p:spPr>
          <a:xfrm>
            <a:off x="1892027" y="4391914"/>
            <a:ext cx="5993854" cy="8803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CERN finds suitable suppliers and competition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Portugal balances </a:t>
            </a:r>
            <a:r>
              <a:rPr lang="en-US" b="1" dirty="0">
                <a:highlight>
                  <a:srgbClr val="FFFF00"/>
                </a:highlight>
              </a:rPr>
              <a:t>Industrial Return </a:t>
            </a:r>
            <a:r>
              <a:rPr lang="en-US" b="1" dirty="0"/>
              <a:t>for membership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340EB5-0B12-A0B9-765A-2B8416794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664" y="2884334"/>
            <a:ext cx="4570583" cy="258939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A472FB2-A4A2-14AE-77DB-96D3EE5C6F9F}"/>
              </a:ext>
            </a:extLst>
          </p:cNvPr>
          <p:cNvCxnSpPr>
            <a:cxnSpLocks/>
          </p:cNvCxnSpPr>
          <p:nvPr/>
        </p:nvCxnSpPr>
        <p:spPr>
          <a:xfrm>
            <a:off x="7960660" y="4613529"/>
            <a:ext cx="4168587" cy="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B51F7E4-6B86-6249-C37B-DD6643884660}"/>
              </a:ext>
            </a:extLst>
          </p:cNvPr>
          <p:cNvSpPr txBox="1"/>
          <p:nvPr/>
        </p:nvSpPr>
        <p:spPr>
          <a:xfrm>
            <a:off x="7859951" y="5823037"/>
            <a:ext cx="4056239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Industrial Return coefficient (2017-2020)</a:t>
            </a:r>
          </a:p>
          <a:p>
            <a:r>
              <a:rPr lang="en-US" dirty="0"/>
              <a:t>Supplies: </a:t>
            </a:r>
            <a:r>
              <a:rPr lang="en-US" b="1" dirty="0"/>
              <a:t>0,82</a:t>
            </a:r>
            <a:r>
              <a:rPr lang="en-US" dirty="0"/>
              <a:t> (target = 1);</a:t>
            </a:r>
          </a:p>
          <a:p>
            <a:r>
              <a:rPr lang="en-US" dirty="0"/>
              <a:t>Services: </a:t>
            </a:r>
            <a:r>
              <a:rPr lang="en-US" b="1" dirty="0"/>
              <a:t>0,03</a:t>
            </a:r>
            <a:r>
              <a:rPr lang="en-US" dirty="0"/>
              <a:t> (target = 0,4).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8907125C-16B6-7EAF-2AF3-1A0459053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56" y="1"/>
            <a:ext cx="7792373" cy="914400"/>
          </a:xfrm>
        </p:spPr>
        <p:txBody>
          <a:bodyPr>
            <a:normAutofit fontScale="90000"/>
          </a:bodyPr>
          <a:lstStyle/>
          <a:p>
            <a:r>
              <a:rPr lang="pt-PT" cap="none" dirty="0">
                <a:latin typeface="Tenorite Display" panose="00000500000000000000" pitchFamily="2" charset="0"/>
              </a:rPr>
              <a:t>ILO </a:t>
            </a:r>
            <a:r>
              <a:rPr lang="pt-PT" cap="none" dirty="0" err="1">
                <a:latin typeface="Tenorite Display" panose="00000500000000000000" pitchFamily="2" charset="0"/>
              </a:rPr>
              <a:t>supports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cap="none" dirty="0" err="1">
                <a:latin typeface="Tenorite Display" panose="00000500000000000000" pitchFamily="2" charset="0"/>
              </a:rPr>
              <a:t>Industry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i="1" cap="none" dirty="0" err="1">
                <a:latin typeface="Tenorite Display" panose="00000500000000000000" pitchFamily="2" charset="0"/>
              </a:rPr>
              <a:t>and</a:t>
            </a:r>
            <a:r>
              <a:rPr lang="pt-PT" cap="none" dirty="0">
                <a:latin typeface="Tenorite Display" panose="00000500000000000000" pitchFamily="2" charset="0"/>
              </a:rPr>
              <a:t>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14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B9D12E-AF20-D599-7CCE-E5DBD01B7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260" y="3850726"/>
            <a:ext cx="3407809" cy="28765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BC8EB2-EB96-D710-F971-D8532F949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9260" y="1237645"/>
            <a:ext cx="3407808" cy="24561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90BE8A4-23EC-BE4B-29EE-22EBEAB7099C}"/>
              </a:ext>
            </a:extLst>
          </p:cNvPr>
          <p:cNvSpPr txBox="1"/>
          <p:nvPr/>
        </p:nvSpPr>
        <p:spPr>
          <a:xfrm>
            <a:off x="421801" y="1834135"/>
            <a:ext cx="6836837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Number of Portuguese entries in CERN Supplier Database grew almost 10X in 3 years (</a:t>
            </a:r>
            <a:r>
              <a:rPr lang="en-US" sz="2800" b="1" dirty="0"/>
              <a:t>now 200</a:t>
            </a:r>
            <a:r>
              <a:rPr lang="en-US" sz="2800" dirty="0"/>
              <a:t>);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b="1" dirty="0"/>
              <a:t>2021 was the record year </a:t>
            </a:r>
            <a:r>
              <a:rPr lang="en-US" sz="2800" dirty="0"/>
              <a:t>for Portuguese ranked bids in Price Enquiries and Invitations to Tenders (1 ranked 1</a:t>
            </a:r>
            <a:r>
              <a:rPr lang="en-US" sz="2800" baseline="30000" dirty="0"/>
              <a:t>st</a:t>
            </a:r>
            <a:r>
              <a:rPr lang="en-US" sz="2800" dirty="0"/>
              <a:t>, 4 ranked 2</a:t>
            </a:r>
            <a:r>
              <a:rPr lang="en-US" sz="2800" baseline="30000" dirty="0"/>
              <a:t>nd</a:t>
            </a:r>
            <a:r>
              <a:rPr lang="en-US" sz="2800" dirty="0"/>
              <a:t>);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29" name="Imagem 18" descr="Uma imagem com texto&#10;&#10;Descrição gerada automaticamente">
            <a:extLst>
              <a:ext uri="{FF2B5EF4-FFF2-40B4-BE49-F238E27FC236}">
                <a16:creationId xmlns:a16="http://schemas.microsoft.com/office/drawing/2014/main" id="{D7D6E50F-E0A7-FA30-F514-73BF499E9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4621" y="3693819"/>
            <a:ext cx="714346" cy="1894898"/>
          </a:xfrm>
          <a:prstGeom prst="rect">
            <a:avLst/>
          </a:prstGeom>
        </p:spPr>
      </p:pic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F6A36476-BBCF-33D6-8042-EF42DE7FE457}"/>
              </a:ext>
            </a:extLst>
          </p:cNvPr>
          <p:cNvCxnSpPr>
            <a:cxnSpLocks/>
          </p:cNvCxnSpPr>
          <p:nvPr/>
        </p:nvCxnSpPr>
        <p:spPr>
          <a:xfrm flipV="1">
            <a:off x="10708849" y="4336330"/>
            <a:ext cx="605772" cy="286084"/>
          </a:xfrm>
          <a:prstGeom prst="curvedConnector3">
            <a:avLst>
              <a:gd name="adj1" fmla="val 46888"/>
            </a:avLst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1">
            <a:extLst>
              <a:ext uri="{FF2B5EF4-FFF2-40B4-BE49-F238E27FC236}">
                <a16:creationId xmlns:a16="http://schemas.microsoft.com/office/drawing/2014/main" id="{DCFEB91A-95B3-FE85-AB2C-E31F0F107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56" y="1"/>
            <a:ext cx="7935809" cy="914400"/>
          </a:xfrm>
        </p:spPr>
        <p:txBody>
          <a:bodyPr>
            <a:normAutofit/>
          </a:bodyPr>
          <a:lstStyle/>
          <a:p>
            <a:r>
              <a:rPr lang="pt-PT" cap="none" dirty="0">
                <a:latin typeface="Tenorite Display" panose="00000500000000000000" pitchFamily="2" charset="0"/>
              </a:rPr>
              <a:t>Some </a:t>
            </a:r>
            <a:r>
              <a:rPr lang="pt-PT" cap="none" dirty="0" err="1">
                <a:latin typeface="Tenorite Display" panose="00000500000000000000" pitchFamily="2" charset="0"/>
              </a:rPr>
              <a:t>good-looking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cap="none" dirty="0" err="1">
                <a:latin typeface="Tenorite Display" panose="00000500000000000000" pitchFamily="2" charset="0"/>
              </a:rPr>
              <a:t>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17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E8C25-5DF7-4D3C-784A-C4D2A93F851F}"/>
              </a:ext>
            </a:extLst>
          </p:cNvPr>
          <p:cNvSpPr txBox="1">
            <a:spLocks/>
          </p:cNvSpPr>
          <p:nvPr/>
        </p:nvSpPr>
        <p:spPr>
          <a:xfrm>
            <a:off x="1093085" y="1194978"/>
            <a:ext cx="10005829" cy="15930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2400" dirty="0"/>
              <a:t>CERN Financial Rules: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GB" sz="2400" i="1" dirty="0"/>
              <a:t>“The term </a:t>
            </a:r>
            <a:r>
              <a:rPr lang="en-GB" sz="2400" b="1" i="1" dirty="0"/>
              <a:t>'Industrial Liaison Officer'</a:t>
            </a:r>
            <a:r>
              <a:rPr lang="en-GB" sz="2400" i="1" dirty="0"/>
              <a:t>  (ILO) means a representative of a CERN Member state responsible, inter alia, for ensuring the proper contacts and flow of information between CERN and the firms in the Member State concerned".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0C7124F-875B-318A-95E5-74ECC9730F1D}"/>
              </a:ext>
            </a:extLst>
          </p:cNvPr>
          <p:cNvSpPr txBox="1">
            <a:spLocks/>
          </p:cNvSpPr>
          <p:nvPr/>
        </p:nvSpPr>
        <p:spPr>
          <a:xfrm>
            <a:off x="1093085" y="3031572"/>
            <a:ext cx="9144000" cy="382642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2200" dirty="0">
                <a:highlight>
                  <a:srgbClr val="C0C0C0"/>
                </a:highlight>
              </a:rPr>
              <a:t>In particular, ILOs shall:</a:t>
            </a:r>
          </a:p>
          <a:p>
            <a:r>
              <a:rPr lang="en-GB" sz="2200" b="1" dirty="0"/>
              <a:t>raise awareness and transmit information </a:t>
            </a:r>
            <a:r>
              <a:rPr lang="en-GB" sz="2200" dirty="0"/>
              <a:t>to potential suppliers;</a:t>
            </a:r>
          </a:p>
          <a:p>
            <a:r>
              <a:rPr lang="en-GB" sz="2200" b="1" dirty="0"/>
              <a:t>advise CERN </a:t>
            </a:r>
            <a:r>
              <a:rPr lang="en-GB" sz="2200" dirty="0"/>
              <a:t>about potential suppliers and contractors in their countries;</a:t>
            </a:r>
          </a:p>
          <a:p>
            <a:r>
              <a:rPr lang="en-GB" sz="2200" dirty="0"/>
              <a:t>keep themselves </a:t>
            </a:r>
            <a:r>
              <a:rPr lang="en-GB" sz="2200" b="1" dirty="0"/>
              <a:t>informed about </a:t>
            </a:r>
            <a:r>
              <a:rPr lang="en-GB" sz="2200" dirty="0"/>
              <a:t>CERN’s procurement </a:t>
            </a:r>
            <a:r>
              <a:rPr lang="en-GB" sz="2200" b="1" dirty="0"/>
              <a:t>rules</a:t>
            </a:r>
            <a:r>
              <a:rPr lang="en-GB" sz="2200" dirty="0"/>
              <a:t>;</a:t>
            </a:r>
          </a:p>
          <a:p>
            <a:r>
              <a:rPr lang="en-GB" sz="2200" b="1" dirty="0"/>
              <a:t>advise potential suppliers and contractors </a:t>
            </a:r>
            <a:r>
              <a:rPr lang="en-GB" sz="2200" dirty="0"/>
              <a:t>on any general technical, organisational and procedural aspects of CERN;</a:t>
            </a:r>
          </a:p>
          <a:p>
            <a:r>
              <a:rPr lang="en-GB" sz="2200" dirty="0"/>
              <a:t>promote the </a:t>
            </a:r>
            <a:r>
              <a:rPr lang="en-GB" sz="2200" b="1" dirty="0"/>
              <a:t>registration</a:t>
            </a:r>
            <a:r>
              <a:rPr lang="en-GB" sz="2200" dirty="0"/>
              <a:t> of potential suppliers in </a:t>
            </a:r>
            <a:r>
              <a:rPr lang="en-GB" sz="2200" b="1" dirty="0"/>
              <a:t>CERN’s supplier data base</a:t>
            </a:r>
            <a:r>
              <a:rPr lang="en-GB" sz="2200" dirty="0"/>
              <a:t>;</a:t>
            </a:r>
          </a:p>
          <a:p>
            <a:r>
              <a:rPr lang="en-GB" sz="2200" dirty="0"/>
              <a:t>promote exchange of information and </a:t>
            </a:r>
            <a:r>
              <a:rPr lang="en-GB" sz="2200" b="1" dirty="0"/>
              <a:t>meetings</a:t>
            </a:r>
            <a:r>
              <a:rPr lang="en-GB" sz="2200" dirty="0"/>
              <a:t>;</a:t>
            </a:r>
          </a:p>
          <a:p>
            <a:r>
              <a:rPr lang="en-GB" sz="2200" dirty="0">
                <a:highlight>
                  <a:srgbClr val="FFFF00"/>
                </a:highlight>
              </a:rPr>
              <a:t>encourage </a:t>
            </a:r>
            <a:r>
              <a:rPr lang="en-GB" sz="2200" b="1" dirty="0">
                <a:highlight>
                  <a:srgbClr val="FFFF00"/>
                </a:highlight>
              </a:rPr>
              <a:t>long-term participation </a:t>
            </a:r>
            <a:r>
              <a:rPr lang="en-GB" sz="2200" dirty="0">
                <a:highlight>
                  <a:srgbClr val="FFFF00"/>
                </a:highlight>
              </a:rPr>
              <a:t>of industry in CERN’s mission.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CE6431-2EDB-0E91-2C99-6DA1E9D71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8" y="1"/>
            <a:ext cx="7805394" cy="914400"/>
          </a:xfrm>
        </p:spPr>
        <p:txBody>
          <a:bodyPr>
            <a:normAutofit/>
          </a:bodyPr>
          <a:lstStyle/>
          <a:p>
            <a:r>
              <a:rPr lang="pt-PT" cap="none" dirty="0" err="1">
                <a:latin typeface="Tenorite Display" panose="00000500000000000000" pitchFamily="2" charset="0"/>
              </a:rPr>
              <a:t>This</a:t>
            </a:r>
            <a:r>
              <a:rPr lang="pt-PT" cap="none" dirty="0">
                <a:latin typeface="Tenorite Display" panose="00000500000000000000" pitchFamily="2" charset="0"/>
              </a:rPr>
              <a:t> AM </a:t>
            </a:r>
            <a:r>
              <a:rPr lang="pt-PT" cap="none" dirty="0" err="1">
                <a:latin typeface="Tenorite Display" panose="00000500000000000000" pitchFamily="2" charset="0"/>
              </a:rPr>
              <a:t>session</a:t>
            </a:r>
            <a:r>
              <a:rPr lang="pt-PT" cap="none" dirty="0">
                <a:latin typeface="Tenorite Display" panose="00000500000000000000" pitchFamily="2" charset="0"/>
              </a:rPr>
              <a:t> – short-</a:t>
            </a:r>
            <a:r>
              <a:rPr lang="pt-PT" cap="none" dirty="0" err="1">
                <a:latin typeface="Tenorite Display" panose="00000500000000000000" pitchFamily="2" charset="0"/>
              </a:rPr>
              <a:t>term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161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AA86E4-CF81-6A98-B37C-4F34123E37E9}"/>
              </a:ext>
            </a:extLst>
          </p:cNvPr>
          <p:cNvSpPr txBox="1"/>
          <p:nvPr/>
        </p:nvSpPr>
        <p:spPr>
          <a:xfrm>
            <a:off x="412375" y="1419969"/>
            <a:ext cx="11227394" cy="10527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CERN </a:t>
            </a:r>
            <a:r>
              <a:rPr lang="en-US" sz="2400" b="1" i="1" dirty="0"/>
              <a:t>can be </a:t>
            </a:r>
            <a:r>
              <a:rPr lang="en-US" sz="2400" dirty="0"/>
              <a:t>a strategic client, but it will often </a:t>
            </a:r>
            <a:r>
              <a:rPr lang="en-US" sz="2400" i="1" dirty="0"/>
              <a:t>be just </a:t>
            </a:r>
            <a:r>
              <a:rPr lang="en-US" sz="2400" dirty="0"/>
              <a:t>a client – lowest compliant bids;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“</a:t>
            </a:r>
            <a:r>
              <a:rPr lang="en-US" sz="2400" b="1" dirty="0"/>
              <a:t>CERN Supplier</a:t>
            </a:r>
            <a:r>
              <a:rPr lang="en-US" sz="2400" dirty="0"/>
              <a:t>” claim is useful for any company.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033B98-EAC8-885F-1D9B-694586CD5BB5}"/>
              </a:ext>
            </a:extLst>
          </p:cNvPr>
          <p:cNvSpPr txBox="1"/>
          <p:nvPr/>
        </p:nvSpPr>
        <p:spPr>
          <a:xfrm>
            <a:off x="412375" y="3062653"/>
            <a:ext cx="8041133" cy="143116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Many </a:t>
            </a:r>
            <a:r>
              <a:rPr lang="en-US" sz="2400" b="1" dirty="0"/>
              <a:t>future industrial needs </a:t>
            </a:r>
            <a:r>
              <a:rPr lang="en-US" sz="2400" dirty="0"/>
              <a:t>are now being researched and developed – some with the </a:t>
            </a:r>
            <a:r>
              <a:rPr lang="en-US" sz="2400" b="1" dirty="0"/>
              <a:t>involvement of industry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CERN is part of a wider market of “</a:t>
            </a:r>
            <a:r>
              <a:rPr lang="en-US" sz="2400" b="1" dirty="0"/>
              <a:t>Big Science</a:t>
            </a:r>
            <a:r>
              <a:rPr lang="en-US" sz="2400" dirty="0"/>
              <a:t>” organizations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F04B64-1700-F8AE-37A0-E588DF3A7919}"/>
              </a:ext>
            </a:extLst>
          </p:cNvPr>
          <p:cNvSpPr txBox="1"/>
          <p:nvPr/>
        </p:nvSpPr>
        <p:spPr>
          <a:xfrm>
            <a:off x="412375" y="5083758"/>
            <a:ext cx="10862083" cy="143116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Combined, the capabilities of Portuguese Research organizations and industry could develop some of the most technologically advanced systems for CERN (</a:t>
            </a:r>
            <a:r>
              <a:rPr lang="en-US" sz="2400" i="1" dirty="0"/>
              <a:t>et al.</a:t>
            </a:r>
            <a:r>
              <a:rPr lang="en-US" sz="2400" dirty="0"/>
              <a:t>);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Use these 2 days to look around, inquire, discuss; see where you could fit.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387141F-93A8-7A22-F11D-1518BB5AF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8962" y="2722850"/>
            <a:ext cx="3415765" cy="2116684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2401D38F-E520-F97B-5C99-B2EF98E82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8" y="1"/>
            <a:ext cx="7805394" cy="914400"/>
          </a:xfrm>
        </p:spPr>
        <p:txBody>
          <a:bodyPr>
            <a:normAutofit fontScale="90000"/>
          </a:bodyPr>
          <a:lstStyle/>
          <a:p>
            <a:r>
              <a:rPr lang="pt-PT" cap="none" dirty="0" err="1">
                <a:latin typeface="Tenorite Display" panose="00000500000000000000" pitchFamily="2" charset="0"/>
              </a:rPr>
              <a:t>What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cap="none" dirty="0" err="1">
                <a:latin typeface="Tenorite Display" panose="00000500000000000000" pitchFamily="2" charset="0"/>
              </a:rPr>
              <a:t>is</a:t>
            </a:r>
            <a:r>
              <a:rPr lang="pt-PT" cap="none" dirty="0">
                <a:latin typeface="Tenorite Display" panose="00000500000000000000" pitchFamily="2" charset="0"/>
              </a:rPr>
              <a:t> CERN to </a:t>
            </a:r>
            <a:r>
              <a:rPr lang="pt-PT" cap="none" dirty="0" err="1">
                <a:latin typeface="Tenorite Display" panose="00000500000000000000" pitchFamily="2" charset="0"/>
              </a:rPr>
              <a:t>your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cap="none" dirty="0" err="1">
                <a:latin typeface="Tenorite Display" panose="00000500000000000000" pitchFamily="2" charset="0"/>
              </a:rPr>
              <a:t>company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27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C4986CC7-5578-47E7-85A1-22B640C7A766}"/>
              </a:ext>
            </a:extLst>
          </p:cNvPr>
          <p:cNvSpPr txBox="1"/>
          <p:nvPr/>
        </p:nvSpPr>
        <p:spPr>
          <a:xfrm>
            <a:off x="2124222" y="3545059"/>
            <a:ext cx="1959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/>
              <a:t>Obrigado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223D1AA-1BD7-4EFD-AD4F-51D5B4EE0897}"/>
              </a:ext>
            </a:extLst>
          </p:cNvPr>
          <p:cNvSpPr txBox="1"/>
          <p:nvPr/>
        </p:nvSpPr>
        <p:spPr>
          <a:xfrm>
            <a:off x="2546252" y="4304713"/>
            <a:ext cx="1908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hlinkClick r:id="rId2"/>
              </a:rPr>
              <a:t>jose.antao@ani.pt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46355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5B1BB-2013-DDAF-5A0C-F6DDE8825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56" y="1"/>
            <a:ext cx="7792373" cy="914400"/>
          </a:xfrm>
        </p:spPr>
        <p:txBody>
          <a:bodyPr>
            <a:normAutofit fontScale="90000"/>
          </a:bodyPr>
          <a:lstStyle/>
          <a:p>
            <a:r>
              <a:rPr lang="pt-PT" cap="none" dirty="0" err="1">
                <a:latin typeface="Tenorite Display" panose="00000500000000000000" pitchFamily="2" charset="0"/>
              </a:rPr>
              <a:t>ILOs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cap="none" dirty="0" err="1">
                <a:latin typeface="Tenorite Display" panose="00000500000000000000" pitchFamily="2" charset="0"/>
              </a:rPr>
              <a:t>have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cap="none" dirty="0" err="1">
                <a:latin typeface="Tenorite Display" panose="00000500000000000000" pitchFamily="2" charset="0"/>
              </a:rPr>
              <a:t>access</a:t>
            </a:r>
            <a:r>
              <a:rPr lang="pt-PT" cap="none" dirty="0">
                <a:latin typeface="Tenorite Display" panose="00000500000000000000" pitchFamily="2" charset="0"/>
              </a:rPr>
              <a:t> to </a:t>
            </a:r>
            <a:r>
              <a:rPr lang="pt-PT" cap="none" dirty="0" err="1">
                <a:latin typeface="Tenorite Display" panose="00000500000000000000" pitchFamily="2" charset="0"/>
              </a:rPr>
              <a:t>information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335297-DD7F-DA7C-A481-CCDCA1EAEF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8" t="20619" r="55426" b="14309"/>
          <a:stretch/>
        </p:blipFill>
        <p:spPr>
          <a:xfrm>
            <a:off x="0" y="1156261"/>
            <a:ext cx="12238016" cy="57017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30EDBA-F92F-41EB-1A94-AC142E03736E}"/>
              </a:ext>
            </a:extLst>
          </p:cNvPr>
          <p:cNvSpPr txBox="1"/>
          <p:nvPr/>
        </p:nvSpPr>
        <p:spPr>
          <a:xfrm>
            <a:off x="8821271" y="6488668"/>
            <a:ext cx="36038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https://procurement.web.cern.ch/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3BA3F-F96B-8630-ABE6-BC3C99FAB5AE}"/>
              </a:ext>
            </a:extLst>
          </p:cNvPr>
          <p:cNvSpPr txBox="1"/>
          <p:nvPr/>
        </p:nvSpPr>
        <p:spPr>
          <a:xfrm>
            <a:off x="302757" y="3272116"/>
            <a:ext cx="6124938" cy="17113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Data from past and ongoing procurement procedures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Beefed-up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version of Suppliers Database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Documentation from all past ILO Forum meetings (2/year)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Procurement Reports</a:t>
            </a:r>
          </a:p>
        </p:txBody>
      </p:sp>
    </p:spTree>
    <p:extLst>
      <p:ext uri="{BB962C8B-B14F-4D97-AF65-F5344CB8AC3E}">
        <p14:creationId xmlns:p14="http://schemas.microsoft.com/office/powerpoint/2010/main" val="428669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978ABA-9305-CDF8-44FD-21060BF61C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571637"/>
            <a:ext cx="6096000" cy="30782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6FB31E-DBF0-CC7D-FC85-C16EF61824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50" t="14960" r="57925" b="9680"/>
          <a:stretch/>
        </p:blipFill>
        <p:spPr>
          <a:xfrm>
            <a:off x="0" y="1571637"/>
            <a:ext cx="6096000" cy="4134220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FFC81F9-44A0-6016-F0C4-FDCD957576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816" y="5999867"/>
            <a:ext cx="2078355" cy="676241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A2653F0D-CDF7-CBB4-7013-870FB00E166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35" b="28598"/>
          <a:stretch/>
        </p:blipFill>
        <p:spPr>
          <a:xfrm>
            <a:off x="10102091" y="5874348"/>
            <a:ext cx="1905000" cy="791851"/>
          </a:xfrm>
          <a:prstGeom prst="rect">
            <a:avLst/>
          </a:prstGeom>
        </p:spPr>
      </p:pic>
      <p:pic>
        <p:nvPicPr>
          <p:cNvPr id="12" name="Picture 11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28585765-50B7-72F9-3239-9DFF1FA617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949" y="5999867"/>
            <a:ext cx="1064364" cy="62675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3244347-9CA0-F982-25FB-5DD8F57F45BC}"/>
              </a:ext>
            </a:extLst>
          </p:cNvPr>
          <p:cNvCxnSpPr/>
          <p:nvPr/>
        </p:nvCxnSpPr>
        <p:spPr>
          <a:xfrm flipV="1">
            <a:off x="2366128" y="2856322"/>
            <a:ext cx="5316717" cy="1263191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B8CC6F2-82B1-CB8F-063D-9CB512711FA8}"/>
              </a:ext>
            </a:extLst>
          </p:cNvPr>
          <p:cNvCxnSpPr>
            <a:cxnSpLocks/>
          </p:cNvCxnSpPr>
          <p:nvPr/>
        </p:nvCxnSpPr>
        <p:spPr>
          <a:xfrm flipH="1">
            <a:off x="7682845" y="3548320"/>
            <a:ext cx="1254967" cy="1902221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852A30-495E-C9BD-442C-59382E147B37}"/>
              </a:ext>
            </a:extLst>
          </p:cNvPr>
          <p:cNvCxnSpPr>
            <a:cxnSpLocks/>
          </p:cNvCxnSpPr>
          <p:nvPr/>
        </p:nvCxnSpPr>
        <p:spPr>
          <a:xfrm>
            <a:off x="8964798" y="3548320"/>
            <a:ext cx="120977" cy="1902221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B3E32C-B2D9-B4DF-DA7E-0DC509CF4B95}"/>
              </a:ext>
            </a:extLst>
          </p:cNvPr>
          <p:cNvCxnSpPr>
            <a:cxnSpLocks/>
          </p:cNvCxnSpPr>
          <p:nvPr/>
        </p:nvCxnSpPr>
        <p:spPr>
          <a:xfrm>
            <a:off x="8964798" y="3548320"/>
            <a:ext cx="1559859" cy="1902221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1">
            <a:extLst>
              <a:ext uri="{FF2B5EF4-FFF2-40B4-BE49-F238E27FC236}">
                <a16:creationId xmlns:a16="http://schemas.microsoft.com/office/drawing/2014/main" id="{0F64E90B-0D80-2412-E56C-8F6C7E928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56" y="1"/>
            <a:ext cx="7935809" cy="914400"/>
          </a:xfrm>
        </p:spPr>
        <p:txBody>
          <a:bodyPr>
            <a:normAutofit/>
          </a:bodyPr>
          <a:lstStyle/>
          <a:p>
            <a:r>
              <a:rPr lang="pt-PT" cap="none" dirty="0">
                <a:latin typeface="Tenorite Display" panose="00000500000000000000" pitchFamily="2" charset="0"/>
              </a:rPr>
              <a:t>ILO </a:t>
            </a:r>
            <a:r>
              <a:rPr lang="pt-PT" cap="none" dirty="0" err="1">
                <a:latin typeface="Tenorite Display" panose="00000500000000000000" pitchFamily="2" charset="0"/>
              </a:rPr>
              <a:t>tools</a:t>
            </a:r>
            <a:r>
              <a:rPr lang="pt-PT" cap="none" dirty="0">
                <a:latin typeface="Tenorite Display" panose="00000500000000000000" pitchFamily="2" charset="0"/>
              </a:rPr>
              <a:t> – </a:t>
            </a:r>
            <a:r>
              <a:rPr lang="pt-PT" cap="none" dirty="0" err="1">
                <a:latin typeface="Tenorite Display" panose="00000500000000000000" pitchFamily="2" charset="0"/>
              </a:rPr>
              <a:t>national</a:t>
            </a:r>
            <a:r>
              <a:rPr lang="pt-PT" cap="none" dirty="0">
                <a:latin typeface="Tenorite Display" panose="00000500000000000000" pitchFamily="2" charset="0"/>
              </a:rPr>
              <a:t> </a:t>
            </a:r>
            <a:r>
              <a:rPr lang="pt-PT" cap="none" dirty="0" err="1">
                <a:latin typeface="Tenorite Display" panose="00000500000000000000" pitchFamily="2" charset="0"/>
              </a:rPr>
              <a:t>ecosystem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3AAE47F-75AC-F9FB-87D8-A1A9236475C3}"/>
              </a:ext>
            </a:extLst>
          </p:cNvPr>
          <p:cNvSpPr txBox="1"/>
          <p:nvPr/>
        </p:nvSpPr>
        <p:spPr>
          <a:xfrm>
            <a:off x="0" y="6051632"/>
            <a:ext cx="5821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09010501</a:t>
            </a:r>
            <a:r>
              <a:rPr lang="en-US" sz="2800" dirty="0"/>
              <a:t>: Pressure vessels (&gt; 0.5 bar)</a:t>
            </a:r>
          </a:p>
        </p:txBody>
      </p:sp>
    </p:spTree>
    <p:extLst>
      <p:ext uri="{BB962C8B-B14F-4D97-AF65-F5344CB8AC3E}">
        <p14:creationId xmlns:p14="http://schemas.microsoft.com/office/powerpoint/2010/main" val="267341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566fcb8-1e5e-4b01-ab2e-7a5370c30a50">YQSVXDHTHVXF-1050529162-197</_dlc_DocId>
    <_dlc_DocIdUrl xmlns="3566fcb8-1e5e-4b01-ab2e-7a5370c30a50">
      <Url>http://lxshp01/estrategiacorporativa/cm/_layouts/15/DocIdRedir.aspx?ID=YQSVXDHTHVXF-1050529162-197</Url>
      <Description>YQSVXDHTHVXF-1050529162-197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2A676F71024047922AEBE21A2CDAA6" ma:contentTypeVersion="0" ma:contentTypeDescription="Create a new document." ma:contentTypeScope="" ma:versionID="f869e50fecf14d05a747fce093073f2e">
  <xsd:schema xmlns:xsd="http://www.w3.org/2001/XMLSchema" xmlns:xs="http://www.w3.org/2001/XMLSchema" xmlns:p="http://schemas.microsoft.com/office/2006/metadata/properties" xmlns:ns2="3566fcb8-1e5e-4b01-ab2e-7a5370c30a50" targetNamespace="http://schemas.microsoft.com/office/2006/metadata/properties" ma:root="true" ma:fieldsID="efa884983cd14f67a63542e2c7501d90" ns2:_="">
    <xsd:import namespace="3566fcb8-1e5e-4b01-ab2e-7a5370c30a5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66fcb8-1e5e-4b01-ab2e-7a5370c30a5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AA86C7-AE9B-4A48-9CF8-4D3B5B388E6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83F5499-DFC2-4718-8FAB-7BF49B2A14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F1911F-7C9E-45DA-BA4E-AD6C94674309}">
  <ds:schemaRefs>
    <ds:schemaRef ds:uri="http://schemas.microsoft.com/office/2006/metadata/properties"/>
    <ds:schemaRef ds:uri="http://schemas.microsoft.com/office/infopath/2007/PartnerControls"/>
    <ds:schemaRef ds:uri="3566fcb8-1e5e-4b01-ab2e-7a5370c30a50"/>
  </ds:schemaRefs>
</ds:datastoreItem>
</file>

<file path=customXml/itemProps4.xml><?xml version="1.0" encoding="utf-8"?>
<ds:datastoreItem xmlns:ds="http://schemas.openxmlformats.org/officeDocument/2006/customXml" ds:itemID="{FF523841-6E69-4487-8C8E-4ABA74B91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66fcb8-1e5e-4b01-ab2e-7a5370c30a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16686</TotalTime>
  <Words>540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Tenorite Display</vt:lpstr>
      <vt:lpstr>Trebuchet MS</vt:lpstr>
      <vt:lpstr>Office Theme</vt:lpstr>
      <vt:lpstr>Role of the ILO</vt:lpstr>
      <vt:lpstr>Role of the ILO</vt:lpstr>
      <vt:lpstr>ILO supports Industry and CERN</vt:lpstr>
      <vt:lpstr>Some good-looking trends</vt:lpstr>
      <vt:lpstr>This AM session – short-term</vt:lpstr>
      <vt:lpstr>What is CERN to your company</vt:lpstr>
      <vt:lpstr>PowerPoint Presentation</vt:lpstr>
      <vt:lpstr>ILOs have access to information </vt:lpstr>
      <vt:lpstr>ILO tools – national ecosystem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Margarida Pinheiro Santos</dc:creator>
  <cp:lastModifiedBy>José Antão</cp:lastModifiedBy>
  <cp:revision>206</cp:revision>
  <dcterms:created xsi:type="dcterms:W3CDTF">2021-12-22T16:16:13Z</dcterms:created>
  <dcterms:modified xsi:type="dcterms:W3CDTF">2022-06-19T21:13:10Z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0x010100E92A676F71024047922AEBE21A2CDAA6</vt:lpwstr>
  </property>
  <property fmtid="{D5CDD505-2E9C-101B-9397-08002B2CF9AE}" pid="3" name="_dlc_DocIdItemGuid">
    <vt:lpwstr>3d549bc2-ff42-4130-a1c3-4ae5ecc3c256</vt:lpwstr>
  </property>
</Properties>
</file>