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60" r:id="rId2"/>
    <p:sldId id="261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slide foot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13775"/>
            <a:ext cx="91440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lide header_6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0" y="0"/>
            <a:ext cx="91440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952999" y="152400"/>
            <a:ext cx="1903413" cy="30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18B65-4CBA-DB46-9D73-AD0C58E7BE22}" type="datetime1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62000" y="8610601"/>
            <a:ext cx="5486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324599" y="8685213"/>
            <a:ext cx="5318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69693-4B73-3F4B-BE08-27CE2957F7EB}" type="datetime1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079" name="Picture 7" descr="title head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7" descr="doe_blac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8" descr="title footer_Blue_64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1"/>
            <a:ext cx="3008313" cy="44196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5" descr="slide footer_blue_646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en-US" smtClean="0"/>
              <a:t>Peter van Gemmeren (ANL): POOL usage for ATLAS Event Data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1" name="Picture 7" descr="slide header_646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writing of event data via POOL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Peter van Gemmeren (ANL): POOL usage for ATLAS Event Data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</a:t>
            </a:fld>
            <a:endParaRPr lang="en-US"/>
          </a:p>
        </p:txBody>
      </p:sp>
      <p:grpSp>
        <p:nvGrpSpPr>
          <p:cNvPr id="7" name="Content Placeholder 6"/>
          <p:cNvGrpSpPr>
            <a:grpSpLocks noGrp="1"/>
          </p:cNvGrpSpPr>
          <p:nvPr>
            <p:ph idx="1"/>
          </p:nvPr>
        </p:nvGrpSpPr>
        <p:grpSpPr>
          <a:xfrm>
            <a:off x="457200" y="1600200"/>
            <a:ext cx="8229600" cy="4525963"/>
            <a:chOff x="914400" y="76200"/>
            <a:chExt cx="6382512" cy="6629400"/>
          </a:xfrm>
        </p:grpSpPr>
        <p:sp>
          <p:nvSpPr>
            <p:cNvPr id="8" name="Rectangle 150"/>
            <p:cNvSpPr>
              <a:spLocks noChangeArrowheads="1"/>
            </p:cNvSpPr>
            <p:nvPr/>
          </p:nvSpPr>
          <p:spPr bwMode="auto">
            <a:xfrm>
              <a:off x="6400800" y="76200"/>
              <a:ext cx="896112" cy="381000"/>
            </a:xfrm>
            <a:prstGeom prst="rect">
              <a:avLst/>
            </a:prstGeom>
            <a:solidFill>
              <a:srgbClr val="FFFF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/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PoolSvc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150"/>
            <p:cNvSpPr>
              <a:spLocks noChangeArrowheads="1"/>
            </p:cNvSpPr>
            <p:nvPr/>
          </p:nvSpPr>
          <p:spPr bwMode="auto">
            <a:xfrm>
              <a:off x="914400" y="76200"/>
              <a:ext cx="1371600" cy="685800"/>
            </a:xfrm>
            <a:prstGeom prst="rect">
              <a:avLst/>
            </a:prstGeom>
            <a:solidFill>
              <a:srgbClr val="FFFF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/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AthenaPool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 Output </a:t>
              </a:r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StreamTool</a:t>
              </a:r>
              <a:endParaRPr lang="en-US" sz="12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Line 4"/>
            <p:cNvSpPr>
              <a:spLocks noChangeShapeType="1"/>
            </p:cNvSpPr>
            <p:nvPr/>
          </p:nvSpPr>
          <p:spPr bwMode="auto">
            <a:xfrm>
              <a:off x="1600200" y="762000"/>
              <a:ext cx="0" cy="594360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Line 4"/>
            <p:cNvSpPr>
              <a:spLocks noChangeShapeType="1"/>
            </p:cNvSpPr>
            <p:nvPr/>
          </p:nvSpPr>
          <p:spPr bwMode="auto">
            <a:xfrm flipH="1">
              <a:off x="6858000" y="457200"/>
              <a:ext cx="0" cy="624840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2" name="Group 91"/>
            <p:cNvGrpSpPr/>
            <p:nvPr/>
          </p:nvGrpSpPr>
          <p:grpSpPr>
            <a:xfrm>
              <a:off x="914400" y="765048"/>
              <a:ext cx="685800" cy="290513"/>
              <a:chOff x="2743200" y="3127248"/>
              <a:chExt cx="771525" cy="290513"/>
            </a:xfrm>
          </p:grpSpPr>
          <p:sp>
            <p:nvSpPr>
              <p:cNvPr id="92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27248"/>
                <a:ext cx="771525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connect Output()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3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" name="Group 95"/>
            <p:cNvGrpSpPr/>
            <p:nvPr/>
          </p:nvGrpSpPr>
          <p:grpSpPr>
            <a:xfrm>
              <a:off x="1676400" y="838200"/>
              <a:ext cx="609600" cy="290513"/>
              <a:chOff x="2743200" y="3124200"/>
              <a:chExt cx="685800" cy="290513"/>
            </a:xfrm>
          </p:grpSpPr>
          <p:sp>
            <p:nvSpPr>
              <p:cNvPr id="90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24200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new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4" name="Rectangle 150"/>
            <p:cNvSpPr>
              <a:spLocks noChangeArrowheads="1"/>
            </p:cNvSpPr>
            <p:nvPr/>
          </p:nvSpPr>
          <p:spPr bwMode="auto">
            <a:xfrm>
              <a:off x="2286000" y="838200"/>
              <a:ext cx="914400" cy="533400"/>
            </a:xfrm>
            <a:prstGeom prst="rect">
              <a:avLst/>
            </a:prstGeom>
            <a:solidFill>
              <a:srgbClr val="FFFF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Data Header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5" name="Group 99"/>
            <p:cNvGrpSpPr/>
            <p:nvPr/>
          </p:nvGrpSpPr>
          <p:grpSpPr>
            <a:xfrm>
              <a:off x="1676400" y="1368552"/>
              <a:ext cx="990600" cy="290513"/>
              <a:chOff x="2743200" y="3121152"/>
              <a:chExt cx="685800" cy="290513"/>
            </a:xfrm>
          </p:grpSpPr>
          <p:sp>
            <p:nvSpPr>
              <p:cNvPr id="88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21152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setProcess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 Tag(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pTag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6" name="Line 4"/>
            <p:cNvSpPr>
              <a:spLocks noChangeShapeType="1"/>
            </p:cNvSpPr>
            <p:nvPr/>
          </p:nvSpPr>
          <p:spPr bwMode="auto">
            <a:xfrm flipH="1">
              <a:off x="2743200" y="1371600"/>
              <a:ext cx="0" cy="533400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7" name="Group 106"/>
            <p:cNvGrpSpPr/>
            <p:nvPr/>
          </p:nvGrpSpPr>
          <p:grpSpPr>
            <a:xfrm flipH="1">
              <a:off x="4038600" y="3124200"/>
              <a:ext cx="1371600" cy="290513"/>
              <a:chOff x="2743200" y="3130296"/>
              <a:chExt cx="685800" cy="290513"/>
            </a:xfrm>
          </p:grpSpPr>
          <p:sp>
            <p:nvSpPr>
              <p:cNvPr id="86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30296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 algn="r"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registerForWrite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 place, 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pObj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desc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7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pPr algn="r"/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8" name="Rectangle 150"/>
            <p:cNvSpPr>
              <a:spLocks noChangeArrowheads="1"/>
            </p:cNvSpPr>
            <p:nvPr/>
          </p:nvSpPr>
          <p:spPr bwMode="auto">
            <a:xfrm>
              <a:off x="4876800" y="76200"/>
              <a:ext cx="1219200" cy="533400"/>
            </a:xfrm>
            <a:prstGeom prst="rect">
              <a:avLst/>
            </a:prstGeom>
            <a:solidFill>
              <a:srgbClr val="FFFF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/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AthenaPool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 Converter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150"/>
            <p:cNvSpPr>
              <a:spLocks noChangeArrowheads="1"/>
            </p:cNvSpPr>
            <p:nvPr/>
          </p:nvSpPr>
          <p:spPr bwMode="auto">
            <a:xfrm>
              <a:off x="3352800" y="76200"/>
              <a:ext cx="1219200" cy="533400"/>
            </a:xfrm>
            <a:prstGeom prst="rect">
              <a:avLst/>
            </a:prstGeom>
            <a:solidFill>
              <a:srgbClr val="FFFF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/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AthenaPool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CnvSvc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Line 4"/>
            <p:cNvSpPr>
              <a:spLocks noChangeShapeType="1"/>
            </p:cNvSpPr>
            <p:nvPr/>
          </p:nvSpPr>
          <p:spPr bwMode="auto">
            <a:xfrm flipH="1">
              <a:off x="3962400" y="609600"/>
              <a:ext cx="0" cy="609600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Line 4"/>
            <p:cNvSpPr>
              <a:spLocks noChangeShapeType="1"/>
            </p:cNvSpPr>
            <p:nvPr/>
          </p:nvSpPr>
          <p:spPr bwMode="auto">
            <a:xfrm flipH="1">
              <a:off x="5486400" y="609600"/>
              <a:ext cx="0" cy="609600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14400" y="1981200"/>
              <a:ext cx="6382512" cy="2895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AutoShape 42"/>
            <p:cNvSpPr>
              <a:spLocks noChangeArrowheads="1"/>
            </p:cNvSpPr>
            <p:nvPr/>
          </p:nvSpPr>
          <p:spPr bwMode="auto">
            <a:xfrm rot="10800000">
              <a:off x="914400" y="1981200"/>
              <a:ext cx="533402" cy="152400"/>
            </a:xfrm>
            <a:prstGeom prst="flowChartPunchedCard">
              <a:avLst/>
            </a:prstGeom>
            <a:noFill/>
            <a:ln w="9525">
              <a:solidFill>
                <a:srgbClr val="4080C0"/>
              </a:solidFill>
              <a:miter lim="800000"/>
              <a:headEnd/>
              <a:tailEnd/>
            </a:ln>
          </p:spPr>
          <p:txBody>
            <a:bodyPr rot="10800000" lIns="45720" rIns="45720" anchor="ctr"/>
            <a:lstStyle/>
            <a:p>
              <a:pPr algn="ctr"/>
              <a:r>
                <a:rPr lang="en-US" sz="800" dirty="0">
                  <a:latin typeface="Times New Roman" pitchFamily="18" charset="0"/>
                  <a:cs typeface="Times New Roman" pitchFamily="18" charset="0"/>
                </a:rPr>
                <a:t>loop</a:t>
              </a:r>
            </a:p>
          </p:txBody>
        </p:sp>
        <p:grpSp>
          <p:nvGrpSpPr>
            <p:cNvPr id="24" name="Group 133"/>
            <p:cNvGrpSpPr/>
            <p:nvPr/>
          </p:nvGrpSpPr>
          <p:grpSpPr>
            <a:xfrm>
              <a:off x="4038600" y="4029456"/>
              <a:ext cx="1371600" cy="290513"/>
              <a:chOff x="2743200" y="3197352"/>
              <a:chExt cx="685800" cy="290513"/>
            </a:xfrm>
          </p:grpSpPr>
          <p:sp>
            <p:nvSpPr>
              <p:cNvPr id="84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97352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 smtClean="0">
                    <a:latin typeface="Times New Roman" pitchFamily="18" charset="0"/>
                    <a:cs typeface="Times New Roman" pitchFamily="18" charset="0"/>
                  </a:rPr>
                  <a:t>token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5" name="Group 136"/>
            <p:cNvGrpSpPr/>
            <p:nvPr/>
          </p:nvGrpSpPr>
          <p:grpSpPr>
            <a:xfrm flipH="1">
              <a:off x="4038600" y="4184904"/>
              <a:ext cx="1371600" cy="290513"/>
              <a:chOff x="2743200" y="3200400"/>
              <a:chExt cx="685800" cy="290513"/>
            </a:xfrm>
          </p:grpSpPr>
          <p:sp>
            <p:nvSpPr>
              <p:cNvPr id="82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200400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 algn="r">
                  <a:spcBef>
                    <a:spcPct val="50000"/>
                  </a:spcBef>
                </a:pPr>
                <a:r>
                  <a:rPr lang="en-US" sz="800" dirty="0" err="1" smtClean="0">
                    <a:latin typeface="Times New Roman" pitchFamily="18" charset="0"/>
                    <a:cs typeface="Times New Roman" pitchFamily="18" charset="0"/>
                  </a:rPr>
                  <a:t>addr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pPr algn="r"/>
                <a:endParaRPr lang="en-US" sz="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6" name="Group 142"/>
            <p:cNvGrpSpPr/>
            <p:nvPr/>
          </p:nvGrpSpPr>
          <p:grpSpPr>
            <a:xfrm>
              <a:off x="1676400" y="4495800"/>
              <a:ext cx="990600" cy="290513"/>
              <a:chOff x="2743200" y="3127248"/>
              <a:chExt cx="685800" cy="290513"/>
            </a:xfrm>
          </p:grpSpPr>
          <p:sp>
            <p:nvSpPr>
              <p:cNvPr id="80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272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insert(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addr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1524000" y="838200"/>
              <a:ext cx="152400" cy="5791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667000" y="1447800"/>
              <a:ext cx="152400" cy="5181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9" name="Group 139"/>
            <p:cNvGrpSpPr/>
            <p:nvPr/>
          </p:nvGrpSpPr>
          <p:grpSpPr>
            <a:xfrm flipH="1">
              <a:off x="1676400" y="4267200"/>
              <a:ext cx="2209800" cy="290513"/>
              <a:chOff x="2743200" y="3197352"/>
              <a:chExt cx="685800" cy="290513"/>
            </a:xfrm>
          </p:grpSpPr>
          <p:sp>
            <p:nvSpPr>
              <p:cNvPr id="78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97352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 algn="r">
                  <a:spcBef>
                    <a:spcPct val="50000"/>
                  </a:spcBef>
                </a:pPr>
                <a:r>
                  <a:rPr lang="en-US" sz="800" dirty="0" err="1" smtClean="0">
                    <a:latin typeface="Times New Roman" pitchFamily="18" charset="0"/>
                    <a:cs typeface="Times New Roman" pitchFamily="18" charset="0"/>
                  </a:rPr>
                  <a:t>addr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pPr algn="r"/>
                <a:endParaRPr lang="en-US" sz="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0" name="Group 92"/>
            <p:cNvGrpSpPr/>
            <p:nvPr/>
          </p:nvGrpSpPr>
          <p:grpSpPr>
            <a:xfrm>
              <a:off x="1676400" y="2017776"/>
              <a:ext cx="2209800" cy="290513"/>
              <a:chOff x="2743200" y="3124200"/>
              <a:chExt cx="685800" cy="290513"/>
            </a:xfrm>
          </p:grpSpPr>
          <p:sp>
            <p:nvSpPr>
              <p:cNvPr id="76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24200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createRep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obj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addr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3886200" y="685800"/>
              <a:ext cx="152400" cy="5943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781800" y="685800"/>
              <a:ext cx="152400" cy="5943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410200" y="685800"/>
              <a:ext cx="152400" cy="41148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4" name="Group 121"/>
            <p:cNvGrpSpPr/>
            <p:nvPr/>
          </p:nvGrpSpPr>
          <p:grpSpPr>
            <a:xfrm>
              <a:off x="4038600" y="3581400"/>
              <a:ext cx="2743200" cy="290513"/>
              <a:chOff x="2743200" y="3124200"/>
              <a:chExt cx="685800" cy="290513"/>
            </a:xfrm>
          </p:grpSpPr>
          <p:sp>
            <p:nvSpPr>
              <p:cNvPr id="74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24200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registerForWrite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(place, 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pObj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desc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5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" name="Group 130"/>
            <p:cNvGrpSpPr/>
            <p:nvPr/>
          </p:nvGrpSpPr>
          <p:grpSpPr>
            <a:xfrm flipH="1">
              <a:off x="4038600" y="3886200"/>
              <a:ext cx="2743200" cy="290513"/>
              <a:chOff x="2743200" y="3203448"/>
              <a:chExt cx="685800" cy="290513"/>
            </a:xfrm>
          </p:grpSpPr>
          <p:sp>
            <p:nvSpPr>
              <p:cNvPr id="72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2034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 algn="r">
                  <a:spcBef>
                    <a:spcPct val="50000"/>
                  </a:spcBef>
                </a:pPr>
                <a:r>
                  <a:rPr lang="en-US" sz="800" dirty="0" smtClean="0">
                    <a:latin typeface="Times New Roman" pitchFamily="18" charset="0"/>
                    <a:cs typeface="Times New Roman" pitchFamily="18" charset="0"/>
                  </a:rPr>
                  <a:t>token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pPr algn="r"/>
                <a:endParaRPr lang="en-US" sz="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6" name="Rectangle 35"/>
            <p:cNvSpPr/>
            <p:nvPr/>
          </p:nvSpPr>
          <p:spPr>
            <a:xfrm>
              <a:off x="5486400" y="2438400"/>
              <a:ext cx="152400" cy="838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7" name="Group 153"/>
            <p:cNvGrpSpPr/>
            <p:nvPr/>
          </p:nvGrpSpPr>
          <p:grpSpPr>
            <a:xfrm>
              <a:off x="5638800" y="2590800"/>
              <a:ext cx="1143000" cy="385636"/>
              <a:chOff x="7315200" y="2054352"/>
              <a:chExt cx="990600" cy="385636"/>
            </a:xfrm>
          </p:grpSpPr>
          <p:sp>
            <p:nvSpPr>
              <p:cNvPr id="70" name="Text Box 14"/>
              <p:cNvSpPr txBox="1">
                <a:spLocks noChangeArrowheads="1"/>
              </p:cNvSpPr>
              <p:nvPr/>
            </p:nvSpPr>
            <p:spPr bwMode="auto">
              <a:xfrm>
                <a:off x="7315200" y="2054352"/>
                <a:ext cx="990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  <a:tabLst>
                    <a:tab pos="169863" algn="l"/>
                  </a:tabLst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transToPers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	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obj,pObj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Freeform 185"/>
              <p:cNvSpPr>
                <a:spLocks/>
              </p:cNvSpPr>
              <p:nvPr/>
            </p:nvSpPr>
            <p:spPr bwMode="auto">
              <a:xfrm>
                <a:off x="7318375" y="2289175"/>
                <a:ext cx="841378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0" y="0"/>
                  </a:cxn>
                  <a:cxn ang="0">
                    <a:pos x="530" y="95"/>
                  </a:cxn>
                  <a:cxn ang="0">
                    <a:pos x="48" y="95"/>
                  </a:cxn>
                </a:cxnLst>
                <a:rect l="0" t="0" r="r" b="b"/>
                <a:pathLst>
                  <a:path w="530" h="95">
                    <a:moveTo>
                      <a:pt x="0" y="0"/>
                    </a:moveTo>
                    <a:lnTo>
                      <a:pt x="530" y="0"/>
                    </a:lnTo>
                    <a:lnTo>
                      <a:pt x="530" y="95"/>
                    </a:lnTo>
                    <a:lnTo>
                      <a:pt x="48" y="95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lg" len="med"/>
              </a:ln>
              <a:effectLst/>
            </p:spPr>
            <p:txBody>
              <a:bodyPr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8" name="Group 154"/>
            <p:cNvGrpSpPr/>
            <p:nvPr/>
          </p:nvGrpSpPr>
          <p:grpSpPr>
            <a:xfrm>
              <a:off x="5562600" y="2127504"/>
              <a:ext cx="1295400" cy="388684"/>
              <a:chOff x="7315200" y="2051304"/>
              <a:chExt cx="1143000" cy="388684"/>
            </a:xfrm>
          </p:grpSpPr>
          <p:sp>
            <p:nvSpPr>
              <p:cNvPr id="68" name="Text Box 14"/>
              <p:cNvSpPr txBox="1">
                <a:spLocks noChangeArrowheads="1"/>
              </p:cNvSpPr>
              <p:nvPr/>
            </p:nvSpPr>
            <p:spPr bwMode="auto">
              <a:xfrm>
                <a:off x="7315200" y="2051304"/>
                <a:ext cx="11430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  <a:tabLst>
                    <a:tab pos="169863" algn="l"/>
                  </a:tabLst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DataObject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	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ToPool</a:t>
                </a:r>
                <a:r>
                  <a:rPr lang="en-US" sz="1200" dirty="0">
                    <a:latin typeface="Times New Roman" pitchFamily="18" charset="0"/>
                    <a:cs typeface="Times New Roman" pitchFamily="18" charset="0"/>
                  </a:rPr>
                  <a:t>()</a:t>
                </a:r>
              </a:p>
            </p:txBody>
          </p:sp>
          <p:sp>
            <p:nvSpPr>
              <p:cNvPr id="69" name="Freeform 185"/>
              <p:cNvSpPr>
                <a:spLocks/>
              </p:cNvSpPr>
              <p:nvPr/>
            </p:nvSpPr>
            <p:spPr bwMode="auto">
              <a:xfrm>
                <a:off x="7318375" y="2289175"/>
                <a:ext cx="841378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0" y="0"/>
                  </a:cxn>
                  <a:cxn ang="0">
                    <a:pos x="530" y="95"/>
                  </a:cxn>
                  <a:cxn ang="0">
                    <a:pos x="48" y="95"/>
                  </a:cxn>
                </a:cxnLst>
                <a:rect l="0" t="0" r="r" b="b"/>
                <a:pathLst>
                  <a:path w="530" h="95">
                    <a:moveTo>
                      <a:pt x="0" y="0"/>
                    </a:moveTo>
                    <a:lnTo>
                      <a:pt x="530" y="0"/>
                    </a:lnTo>
                    <a:lnTo>
                      <a:pt x="530" y="95"/>
                    </a:lnTo>
                    <a:lnTo>
                      <a:pt x="48" y="95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lg" len="med"/>
              </a:ln>
              <a:effectLst/>
            </p:spPr>
            <p:txBody>
              <a:bodyPr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5562600" y="2895600"/>
              <a:ext cx="152400" cy="15544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800600" y="2590800"/>
              <a:ext cx="1905000" cy="533400"/>
            </a:xfrm>
            <a:prstGeom prst="rect">
              <a:avLst/>
            </a:prstGeom>
            <a:noFill/>
            <a:ln w="9525"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AutoShape 42"/>
            <p:cNvSpPr>
              <a:spLocks noChangeArrowheads="1"/>
            </p:cNvSpPr>
            <p:nvPr/>
          </p:nvSpPr>
          <p:spPr bwMode="auto">
            <a:xfrm rot="10800000">
              <a:off x="4800600" y="2590800"/>
              <a:ext cx="533402" cy="152400"/>
            </a:xfrm>
            <a:prstGeom prst="flowChartPunchedCard">
              <a:avLst/>
            </a:prstGeom>
            <a:noFill/>
            <a:ln w="9525">
              <a:solidFill>
                <a:srgbClr val="4080C0"/>
              </a:solidFill>
              <a:miter lim="800000"/>
              <a:headEnd/>
              <a:tailEnd/>
            </a:ln>
          </p:spPr>
          <p:txBody>
            <a:bodyPr rot="10800000" lIns="45720" rIns="45720" anchor="ctr"/>
            <a:lstStyle/>
            <a:p>
              <a:pPr algn="ctr"/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T-P sep.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2" name="Group 162"/>
            <p:cNvGrpSpPr/>
            <p:nvPr/>
          </p:nvGrpSpPr>
          <p:grpSpPr>
            <a:xfrm>
              <a:off x="914400" y="5334000"/>
              <a:ext cx="685800" cy="290513"/>
              <a:chOff x="2743200" y="3130296"/>
              <a:chExt cx="771525" cy="290513"/>
            </a:xfrm>
          </p:grpSpPr>
          <p:sp>
            <p:nvSpPr>
              <p:cNvPr id="66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30296"/>
                <a:ext cx="771525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commit Output()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3" name="Group 109"/>
            <p:cNvGrpSpPr/>
            <p:nvPr/>
          </p:nvGrpSpPr>
          <p:grpSpPr>
            <a:xfrm>
              <a:off x="1676400" y="5410200"/>
              <a:ext cx="2209800" cy="290513"/>
              <a:chOff x="2743200" y="3127248"/>
              <a:chExt cx="685800" cy="290513"/>
            </a:xfrm>
          </p:grpSpPr>
          <p:sp>
            <p:nvSpPr>
              <p:cNvPr id="64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272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commitOutput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outputName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, true)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4" name="Rectangle 160"/>
            <p:cNvSpPr>
              <a:spLocks noChangeArrowheads="1"/>
            </p:cNvSpPr>
            <p:nvPr/>
          </p:nvSpPr>
          <p:spPr bwMode="auto">
            <a:xfrm>
              <a:off x="1752600" y="4953000"/>
              <a:ext cx="2057400" cy="457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4080C0"/>
              </a:solidFill>
              <a:miter lim="800000"/>
              <a:headEnd/>
              <a:tailEnd/>
            </a:ln>
            <a:effectLst/>
          </p:spPr>
          <p:txBody>
            <a:bodyPr lIns="45720" rIns="45720" anchor="ctr"/>
            <a:lstStyle/>
            <a:p>
              <a:pPr algn="ctr"/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Register </a:t>
              </a:r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DataHeader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in 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POOL, get token and insert to self</a:t>
              </a:r>
            </a:p>
          </p:txBody>
        </p:sp>
        <p:grpSp>
          <p:nvGrpSpPr>
            <p:cNvPr id="45" name="Group 75"/>
            <p:cNvGrpSpPr/>
            <p:nvPr/>
          </p:nvGrpSpPr>
          <p:grpSpPr>
            <a:xfrm>
              <a:off x="4038600" y="2057400"/>
              <a:ext cx="1371600" cy="290513"/>
              <a:chOff x="2743200" y="3124200"/>
              <a:chExt cx="685800" cy="290513"/>
            </a:xfrm>
          </p:grpSpPr>
          <p:sp>
            <p:nvSpPr>
              <p:cNvPr id="62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24200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createRep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obj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addr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6" name="Group 103"/>
            <p:cNvGrpSpPr/>
            <p:nvPr/>
          </p:nvGrpSpPr>
          <p:grpSpPr>
            <a:xfrm>
              <a:off x="914400" y="1560576"/>
              <a:ext cx="685800" cy="290513"/>
              <a:chOff x="2743200" y="3124200"/>
              <a:chExt cx="771525" cy="290513"/>
            </a:xfrm>
          </p:grpSpPr>
          <p:sp>
            <p:nvSpPr>
              <p:cNvPr id="60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24200"/>
                <a:ext cx="771525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stream Objects()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914400" y="2133600"/>
              <a:ext cx="609600" cy="33855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[object in item list]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800600" y="2743200"/>
              <a:ext cx="609600" cy="33855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[trans.-pers. conversion]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276600" y="5715000"/>
              <a:ext cx="3962400" cy="838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0" name="Group 84"/>
            <p:cNvGrpSpPr/>
            <p:nvPr/>
          </p:nvGrpSpPr>
          <p:grpSpPr>
            <a:xfrm>
              <a:off x="4038600" y="5715000"/>
              <a:ext cx="2743200" cy="290513"/>
              <a:chOff x="2743200" y="3127248"/>
              <a:chExt cx="685800" cy="290513"/>
            </a:xfrm>
          </p:grpSpPr>
          <p:sp>
            <p:nvSpPr>
              <p:cNvPr id="58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272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commit()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1" name="AutoShape 42"/>
            <p:cNvSpPr>
              <a:spLocks noChangeArrowheads="1"/>
            </p:cNvSpPr>
            <p:nvPr/>
          </p:nvSpPr>
          <p:spPr bwMode="auto">
            <a:xfrm rot="10800000">
              <a:off x="3276600" y="5715000"/>
              <a:ext cx="533402" cy="152400"/>
            </a:xfrm>
            <a:prstGeom prst="flowChartPunchedCard">
              <a:avLst/>
            </a:prstGeom>
            <a:noFill/>
            <a:ln w="9525">
              <a:solidFill>
                <a:srgbClr val="4080C0"/>
              </a:solidFill>
              <a:miter lim="800000"/>
              <a:headEnd/>
              <a:tailEnd/>
            </a:ln>
          </p:spPr>
          <p:txBody>
            <a:bodyPr rot="10800000" lIns="45720" rIns="45720" anchor="ctr"/>
            <a:lstStyle/>
            <a:p>
              <a:pPr algn="ctr"/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alt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2" name="Group 124"/>
            <p:cNvGrpSpPr/>
            <p:nvPr/>
          </p:nvGrpSpPr>
          <p:grpSpPr>
            <a:xfrm>
              <a:off x="4038600" y="6172200"/>
              <a:ext cx="2743200" cy="290513"/>
              <a:chOff x="2743200" y="3127248"/>
              <a:chExt cx="685800" cy="290513"/>
            </a:xfrm>
          </p:grpSpPr>
          <p:sp>
            <p:nvSpPr>
              <p:cNvPr id="56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1272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commitAndHold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7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3276600" y="5867400"/>
              <a:ext cx="609600" cy="33855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[full commit]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Line 4"/>
            <p:cNvSpPr>
              <a:spLocks noChangeShapeType="1"/>
            </p:cNvSpPr>
            <p:nvPr/>
          </p:nvSpPr>
          <p:spPr bwMode="auto">
            <a:xfrm>
              <a:off x="3200400" y="6172200"/>
              <a:ext cx="4096512" cy="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76600" y="6172200"/>
              <a:ext cx="609600" cy="21544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[else]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reading of event data via POOL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7" name="Content Placeholder 6"/>
          <p:cNvGrpSpPr>
            <a:grpSpLocks noGrp="1"/>
          </p:cNvGrpSpPr>
          <p:nvPr>
            <p:ph idx="1"/>
          </p:nvPr>
        </p:nvGrpSpPr>
        <p:grpSpPr>
          <a:xfrm>
            <a:off x="457200" y="1600200"/>
            <a:ext cx="8229600" cy="4525963"/>
            <a:chOff x="914400" y="76200"/>
            <a:chExt cx="6382512" cy="6629400"/>
          </a:xfrm>
        </p:grpSpPr>
        <p:sp>
          <p:nvSpPr>
            <p:cNvPr id="8" name="Rectangle 7"/>
            <p:cNvSpPr/>
            <p:nvPr/>
          </p:nvSpPr>
          <p:spPr>
            <a:xfrm>
              <a:off x="990600" y="6096000"/>
              <a:ext cx="6248400" cy="457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990600" y="990600"/>
              <a:ext cx="6248400" cy="2895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150"/>
            <p:cNvSpPr>
              <a:spLocks noChangeArrowheads="1"/>
            </p:cNvSpPr>
            <p:nvPr/>
          </p:nvSpPr>
          <p:spPr bwMode="auto">
            <a:xfrm>
              <a:off x="914400" y="76200"/>
              <a:ext cx="1371600" cy="533400"/>
            </a:xfrm>
            <a:prstGeom prst="rect">
              <a:avLst/>
            </a:prstGeom>
            <a:solidFill>
              <a:srgbClr val="FFFF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/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EventSelectorAthenaPool</a:t>
              </a:r>
              <a:endParaRPr lang="en-US" sz="12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Line 4"/>
            <p:cNvSpPr>
              <a:spLocks noChangeShapeType="1"/>
            </p:cNvSpPr>
            <p:nvPr/>
          </p:nvSpPr>
          <p:spPr bwMode="auto">
            <a:xfrm>
              <a:off x="1600200" y="609600"/>
              <a:ext cx="0" cy="609600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2" name="Group 7"/>
            <p:cNvGrpSpPr/>
            <p:nvPr/>
          </p:nvGrpSpPr>
          <p:grpSpPr>
            <a:xfrm>
              <a:off x="914400" y="612648"/>
              <a:ext cx="685800" cy="290513"/>
              <a:chOff x="914400" y="1069848"/>
              <a:chExt cx="685800" cy="290513"/>
            </a:xfrm>
          </p:grpSpPr>
          <p:sp>
            <p:nvSpPr>
              <p:cNvPr id="98" name="Text Box 71"/>
              <p:cNvSpPr txBox="1">
                <a:spLocks noChangeArrowheads="1"/>
              </p:cNvSpPr>
              <p:nvPr/>
            </p:nvSpPr>
            <p:spPr bwMode="auto">
              <a:xfrm>
                <a:off x="914400" y="10698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next()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9" name="Line 72"/>
              <p:cNvSpPr>
                <a:spLocks noChangeShapeType="1"/>
              </p:cNvSpPr>
              <p:nvPr/>
            </p:nvSpPr>
            <p:spPr bwMode="auto">
              <a:xfrm>
                <a:off x="914400" y="12954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3" name="Rectangle 150"/>
            <p:cNvSpPr>
              <a:spLocks noChangeArrowheads="1"/>
            </p:cNvSpPr>
            <p:nvPr/>
          </p:nvSpPr>
          <p:spPr bwMode="auto">
            <a:xfrm>
              <a:off x="2286000" y="1447800"/>
              <a:ext cx="1371600" cy="533400"/>
            </a:xfrm>
            <a:prstGeom prst="rect">
              <a:avLst/>
            </a:prstGeom>
            <a:solidFill>
              <a:srgbClr val="FFFF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Pool </a:t>
              </a:r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CollectionCnv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6"/>
            <p:cNvSpPr/>
            <p:nvPr/>
          </p:nvSpPr>
          <p:spPr>
            <a:xfrm>
              <a:off x="1524000" y="685800"/>
              <a:ext cx="152400" cy="5943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Line 4"/>
            <p:cNvSpPr>
              <a:spLocks noChangeShapeType="1"/>
            </p:cNvSpPr>
            <p:nvPr/>
          </p:nvSpPr>
          <p:spPr bwMode="auto">
            <a:xfrm>
              <a:off x="2971800" y="1981200"/>
              <a:ext cx="0" cy="472440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600200" y="1295400"/>
              <a:ext cx="152400" cy="990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7" name="Group 14"/>
            <p:cNvGrpSpPr/>
            <p:nvPr/>
          </p:nvGrpSpPr>
          <p:grpSpPr>
            <a:xfrm>
              <a:off x="1676400" y="990600"/>
              <a:ext cx="1295400" cy="388684"/>
              <a:chOff x="1676400" y="990600"/>
              <a:chExt cx="1295400" cy="388684"/>
            </a:xfrm>
          </p:grpSpPr>
          <p:sp>
            <p:nvSpPr>
              <p:cNvPr id="96" name="Text Box 14"/>
              <p:cNvSpPr txBox="1">
                <a:spLocks noChangeArrowheads="1"/>
              </p:cNvSpPr>
              <p:nvPr/>
            </p:nvSpPr>
            <p:spPr bwMode="auto">
              <a:xfrm>
                <a:off x="1676400" y="990600"/>
                <a:ext cx="12954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  <a:tabLst>
                    <a:tab pos="169863" algn="l"/>
                  </a:tabLst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getCollectionCnv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7" name="Freeform 185"/>
              <p:cNvSpPr>
                <a:spLocks/>
              </p:cNvSpPr>
              <p:nvPr/>
            </p:nvSpPr>
            <p:spPr bwMode="auto">
              <a:xfrm>
                <a:off x="1679998" y="1228471"/>
                <a:ext cx="953562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0" y="0"/>
                  </a:cxn>
                  <a:cxn ang="0">
                    <a:pos x="530" y="95"/>
                  </a:cxn>
                  <a:cxn ang="0">
                    <a:pos x="48" y="95"/>
                  </a:cxn>
                </a:cxnLst>
                <a:rect l="0" t="0" r="r" b="b"/>
                <a:pathLst>
                  <a:path w="530" h="95">
                    <a:moveTo>
                      <a:pt x="0" y="0"/>
                    </a:moveTo>
                    <a:lnTo>
                      <a:pt x="530" y="0"/>
                    </a:lnTo>
                    <a:lnTo>
                      <a:pt x="530" y="95"/>
                    </a:lnTo>
                    <a:lnTo>
                      <a:pt x="48" y="95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lg" len="med"/>
              </a:ln>
              <a:effectLst/>
            </p:spPr>
            <p:txBody>
              <a:bodyPr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8" name="Group 15"/>
            <p:cNvGrpSpPr/>
            <p:nvPr/>
          </p:nvGrpSpPr>
          <p:grpSpPr>
            <a:xfrm>
              <a:off x="1752600" y="1447800"/>
              <a:ext cx="533400" cy="290513"/>
              <a:chOff x="1752600" y="1600200"/>
              <a:chExt cx="609600" cy="290513"/>
            </a:xfrm>
          </p:grpSpPr>
          <p:sp>
            <p:nvSpPr>
              <p:cNvPr id="94" name="Text Box 71"/>
              <p:cNvSpPr txBox="1">
                <a:spLocks noChangeArrowheads="1"/>
              </p:cNvSpPr>
              <p:nvPr/>
            </p:nvSpPr>
            <p:spPr bwMode="auto">
              <a:xfrm>
                <a:off x="1752600" y="1600200"/>
                <a:ext cx="609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new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5" name="Line 72"/>
              <p:cNvSpPr>
                <a:spLocks noChangeShapeType="1"/>
              </p:cNvSpPr>
              <p:nvPr/>
            </p:nvSpPr>
            <p:spPr bwMode="auto">
              <a:xfrm>
                <a:off x="1752600" y="18288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9" name="Group 16"/>
            <p:cNvGrpSpPr/>
            <p:nvPr/>
          </p:nvGrpSpPr>
          <p:grpSpPr>
            <a:xfrm>
              <a:off x="1752600" y="1981200"/>
              <a:ext cx="1143000" cy="290513"/>
              <a:chOff x="1752600" y="1600200"/>
              <a:chExt cx="609600" cy="290513"/>
            </a:xfrm>
          </p:grpSpPr>
          <p:sp>
            <p:nvSpPr>
              <p:cNvPr id="92" name="Text Box 71"/>
              <p:cNvSpPr txBox="1">
                <a:spLocks noChangeArrowheads="1"/>
              </p:cNvSpPr>
              <p:nvPr/>
            </p:nvSpPr>
            <p:spPr bwMode="auto">
              <a:xfrm>
                <a:off x="1752600" y="1600200"/>
                <a:ext cx="609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initialize()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3" name="Line 72"/>
              <p:cNvSpPr>
                <a:spLocks noChangeShapeType="1"/>
              </p:cNvSpPr>
              <p:nvPr/>
            </p:nvSpPr>
            <p:spPr bwMode="auto">
              <a:xfrm>
                <a:off x="1752600" y="18288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2895600" y="2057400"/>
              <a:ext cx="152400" cy="457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Rectangle 150"/>
            <p:cNvSpPr>
              <a:spLocks noChangeArrowheads="1"/>
            </p:cNvSpPr>
            <p:nvPr/>
          </p:nvSpPr>
          <p:spPr bwMode="auto">
            <a:xfrm>
              <a:off x="4343400" y="76200"/>
              <a:ext cx="914400" cy="381000"/>
            </a:xfrm>
            <a:prstGeom prst="rect">
              <a:avLst/>
            </a:prstGeom>
            <a:solidFill>
              <a:srgbClr val="FFFF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/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PoolSvc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Line 4"/>
            <p:cNvSpPr>
              <a:spLocks noChangeShapeType="1"/>
            </p:cNvSpPr>
            <p:nvPr/>
          </p:nvSpPr>
          <p:spPr bwMode="auto">
            <a:xfrm>
              <a:off x="4800600" y="457200"/>
              <a:ext cx="0" cy="624840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724400" y="533400"/>
              <a:ext cx="152400" cy="609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4" name="Group 36"/>
            <p:cNvGrpSpPr/>
            <p:nvPr/>
          </p:nvGrpSpPr>
          <p:grpSpPr>
            <a:xfrm>
              <a:off x="3048000" y="2057400"/>
              <a:ext cx="1752600" cy="290513"/>
              <a:chOff x="3048000" y="2057400"/>
              <a:chExt cx="1752600" cy="290513"/>
            </a:xfrm>
          </p:grpSpPr>
          <p:sp>
            <p:nvSpPr>
              <p:cNvPr id="90" name="Text Box 71"/>
              <p:cNvSpPr txBox="1">
                <a:spLocks noChangeArrowheads="1"/>
              </p:cNvSpPr>
              <p:nvPr/>
            </p:nvSpPr>
            <p:spPr bwMode="auto">
              <a:xfrm>
                <a:off x="3048000" y="2057400"/>
                <a:ext cx="1752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createCollection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(type, connection, input, context)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Line 72"/>
              <p:cNvSpPr>
                <a:spLocks noChangeShapeType="1"/>
              </p:cNvSpPr>
              <p:nvPr/>
            </p:nvSpPr>
            <p:spPr bwMode="auto">
              <a:xfrm>
                <a:off x="3048000" y="2286000"/>
                <a:ext cx="1676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5" name="Group 37"/>
            <p:cNvGrpSpPr/>
            <p:nvPr/>
          </p:nvGrpSpPr>
          <p:grpSpPr>
            <a:xfrm>
              <a:off x="4876800" y="2133600"/>
              <a:ext cx="1219200" cy="290513"/>
              <a:chOff x="4876800" y="2133600"/>
              <a:chExt cx="1371600" cy="290513"/>
            </a:xfrm>
          </p:grpSpPr>
          <p:sp>
            <p:nvSpPr>
              <p:cNvPr id="88" name="Text Box 71"/>
              <p:cNvSpPr txBox="1">
                <a:spLocks noChangeArrowheads="1"/>
              </p:cNvSpPr>
              <p:nvPr/>
            </p:nvSpPr>
            <p:spPr bwMode="auto">
              <a:xfrm>
                <a:off x="4876800" y="2133600"/>
                <a:ext cx="1371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create (type, des, mode, session)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Line 72"/>
              <p:cNvSpPr>
                <a:spLocks noChangeShapeType="1"/>
              </p:cNvSpPr>
              <p:nvPr/>
            </p:nvSpPr>
            <p:spPr bwMode="auto">
              <a:xfrm>
                <a:off x="4876800" y="2362200"/>
                <a:ext cx="1371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6" name="Group 29"/>
            <p:cNvGrpSpPr/>
            <p:nvPr/>
          </p:nvGrpSpPr>
          <p:grpSpPr>
            <a:xfrm>
              <a:off x="1676400" y="2590800"/>
              <a:ext cx="1219200" cy="290513"/>
              <a:chOff x="1752600" y="1600200"/>
              <a:chExt cx="609600" cy="290513"/>
            </a:xfrm>
          </p:grpSpPr>
          <p:sp>
            <p:nvSpPr>
              <p:cNvPr id="86" name="Text Box 71"/>
              <p:cNvSpPr txBox="1">
                <a:spLocks noChangeArrowheads="1"/>
              </p:cNvSpPr>
              <p:nvPr/>
            </p:nvSpPr>
            <p:spPr bwMode="auto">
              <a:xfrm>
                <a:off x="1752600" y="1600200"/>
                <a:ext cx="609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executeQuery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 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7" name="Line 72"/>
              <p:cNvSpPr>
                <a:spLocks noChangeShapeType="1"/>
              </p:cNvSpPr>
              <p:nvPr/>
            </p:nvSpPr>
            <p:spPr bwMode="auto">
              <a:xfrm>
                <a:off x="1752600" y="18288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7" name="Rectangle 150"/>
            <p:cNvSpPr>
              <a:spLocks noChangeArrowheads="1"/>
            </p:cNvSpPr>
            <p:nvPr/>
          </p:nvSpPr>
          <p:spPr bwMode="auto">
            <a:xfrm>
              <a:off x="6096000" y="2133600"/>
              <a:ext cx="1066800" cy="533400"/>
            </a:xfrm>
            <a:prstGeom prst="rect">
              <a:avLst/>
            </a:prstGeom>
            <a:solidFill>
              <a:srgbClr val="FFFF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POOL:: </a:t>
              </a:r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ICollection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6629400" y="2667000"/>
              <a:ext cx="0" cy="198120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553200" y="2743200"/>
              <a:ext cx="152400" cy="18288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0" name="Group 38"/>
            <p:cNvGrpSpPr/>
            <p:nvPr/>
          </p:nvGrpSpPr>
          <p:grpSpPr>
            <a:xfrm flipH="1">
              <a:off x="3048000" y="2971800"/>
              <a:ext cx="3505200" cy="290513"/>
              <a:chOff x="2743200" y="3203448"/>
              <a:chExt cx="685800" cy="290513"/>
            </a:xfrm>
          </p:grpSpPr>
          <p:sp>
            <p:nvSpPr>
              <p:cNvPr id="84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2034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 algn="r">
                  <a:spcBef>
                    <a:spcPct val="50000"/>
                  </a:spcBef>
                </a:pPr>
                <a:r>
                  <a:rPr lang="en-US" sz="800" dirty="0" err="1" smtClean="0">
                    <a:latin typeface="Times New Roman" pitchFamily="18" charset="0"/>
                    <a:cs typeface="Times New Roman" pitchFamily="18" charset="0"/>
                  </a:rPr>
                  <a:t>iterator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5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pPr algn="r"/>
                <a:endParaRPr lang="en-US" sz="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1" name="Group 41"/>
            <p:cNvGrpSpPr/>
            <p:nvPr/>
          </p:nvGrpSpPr>
          <p:grpSpPr>
            <a:xfrm>
              <a:off x="3048000" y="2667000"/>
              <a:ext cx="3505200" cy="290513"/>
              <a:chOff x="1752600" y="1600200"/>
              <a:chExt cx="609600" cy="290513"/>
            </a:xfrm>
          </p:grpSpPr>
          <p:sp>
            <p:nvSpPr>
              <p:cNvPr id="82" name="Text Box 71"/>
              <p:cNvSpPr txBox="1">
                <a:spLocks noChangeArrowheads="1"/>
              </p:cNvSpPr>
              <p:nvPr/>
            </p:nvSpPr>
            <p:spPr bwMode="auto">
              <a:xfrm>
                <a:off x="1752600" y="1600200"/>
                <a:ext cx="609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newQuery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 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Line 72"/>
              <p:cNvSpPr>
                <a:spLocks noChangeShapeType="1"/>
              </p:cNvSpPr>
              <p:nvPr/>
            </p:nvSpPr>
            <p:spPr bwMode="auto">
              <a:xfrm>
                <a:off x="1752600" y="18288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2" name="Group 44"/>
            <p:cNvGrpSpPr/>
            <p:nvPr/>
          </p:nvGrpSpPr>
          <p:grpSpPr>
            <a:xfrm flipH="1">
              <a:off x="1676400" y="3048000"/>
              <a:ext cx="1219200" cy="290513"/>
              <a:chOff x="2743200" y="3203448"/>
              <a:chExt cx="685800" cy="290513"/>
            </a:xfrm>
          </p:grpSpPr>
          <p:sp>
            <p:nvSpPr>
              <p:cNvPr id="80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2034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 algn="r">
                  <a:spcBef>
                    <a:spcPct val="50000"/>
                  </a:spcBef>
                </a:pPr>
                <a:r>
                  <a:rPr lang="en-US" sz="800" dirty="0" err="1" smtClean="0">
                    <a:latin typeface="Times New Roman" pitchFamily="18" charset="0"/>
                    <a:cs typeface="Times New Roman" pitchFamily="18" charset="0"/>
                  </a:rPr>
                  <a:t>iterator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pPr algn="r"/>
                <a:endParaRPr lang="en-US" sz="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3" name="Line 4"/>
            <p:cNvSpPr>
              <a:spLocks noChangeShapeType="1"/>
            </p:cNvSpPr>
            <p:nvPr/>
          </p:nvSpPr>
          <p:spPr bwMode="auto">
            <a:xfrm>
              <a:off x="914400" y="3352800"/>
              <a:ext cx="6382512" cy="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42"/>
            <p:cNvSpPr>
              <a:spLocks noChangeArrowheads="1"/>
            </p:cNvSpPr>
            <p:nvPr/>
          </p:nvSpPr>
          <p:spPr bwMode="auto">
            <a:xfrm rot="10800000">
              <a:off x="990600" y="990600"/>
              <a:ext cx="457200" cy="152400"/>
            </a:xfrm>
            <a:prstGeom prst="flowChartPunchedCard">
              <a:avLst/>
            </a:prstGeom>
            <a:noFill/>
            <a:ln w="9525">
              <a:solidFill>
                <a:srgbClr val="4080C0"/>
              </a:solidFill>
              <a:miter lim="800000"/>
              <a:headEnd/>
              <a:tailEnd/>
            </a:ln>
          </p:spPr>
          <p:txBody>
            <a:bodyPr rot="10800000" lIns="45720" rIns="45720" anchor="ctr"/>
            <a:lstStyle/>
            <a:p>
              <a:pPr algn="ctr"/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alt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90600" y="1143000"/>
              <a:ext cx="533400" cy="46166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[no more events in collection]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90600" y="3352800"/>
              <a:ext cx="533400" cy="21544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[else]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7" name="Group 52"/>
            <p:cNvGrpSpPr/>
            <p:nvPr/>
          </p:nvGrpSpPr>
          <p:grpSpPr>
            <a:xfrm>
              <a:off x="1676400" y="3352800"/>
              <a:ext cx="4876800" cy="290513"/>
              <a:chOff x="1752600" y="1600200"/>
              <a:chExt cx="609600" cy="290513"/>
            </a:xfrm>
          </p:grpSpPr>
          <p:sp>
            <p:nvSpPr>
              <p:cNvPr id="78" name="Text Box 71"/>
              <p:cNvSpPr txBox="1">
                <a:spLocks noChangeArrowheads="1"/>
              </p:cNvSpPr>
              <p:nvPr/>
            </p:nvSpPr>
            <p:spPr bwMode="auto">
              <a:xfrm>
                <a:off x="1752600" y="1600200"/>
                <a:ext cx="609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next 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Line 72"/>
              <p:cNvSpPr>
                <a:spLocks noChangeShapeType="1"/>
              </p:cNvSpPr>
              <p:nvPr/>
            </p:nvSpPr>
            <p:spPr bwMode="auto">
              <a:xfrm>
                <a:off x="1752600" y="18288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8" name="Group 56"/>
            <p:cNvGrpSpPr/>
            <p:nvPr/>
          </p:nvGrpSpPr>
          <p:grpSpPr>
            <a:xfrm flipH="1">
              <a:off x="1676400" y="3581400"/>
              <a:ext cx="4876800" cy="290513"/>
              <a:chOff x="2743200" y="3203448"/>
              <a:chExt cx="685800" cy="290513"/>
            </a:xfrm>
          </p:grpSpPr>
          <p:sp>
            <p:nvSpPr>
              <p:cNvPr id="76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2034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 algn="r">
                  <a:spcBef>
                    <a:spcPct val="50000"/>
                  </a:spcBef>
                </a:pPr>
                <a:r>
                  <a:rPr lang="en-US" sz="800" dirty="0" err="1" smtClean="0">
                    <a:latin typeface="Times New Roman" pitchFamily="18" charset="0"/>
                    <a:cs typeface="Times New Roman" pitchFamily="18" charset="0"/>
                  </a:rPr>
                  <a:t>iterator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pPr algn="r"/>
                <a:endParaRPr lang="en-US" sz="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9" name="Group 59"/>
            <p:cNvGrpSpPr/>
            <p:nvPr/>
          </p:nvGrpSpPr>
          <p:grpSpPr>
            <a:xfrm>
              <a:off x="914400" y="3962400"/>
              <a:ext cx="685800" cy="290513"/>
              <a:chOff x="914400" y="1069848"/>
              <a:chExt cx="685800" cy="290513"/>
            </a:xfrm>
          </p:grpSpPr>
          <p:sp>
            <p:nvSpPr>
              <p:cNvPr id="74" name="Text Box 71"/>
              <p:cNvSpPr txBox="1">
                <a:spLocks noChangeArrowheads="1"/>
              </p:cNvSpPr>
              <p:nvPr/>
            </p:nvSpPr>
            <p:spPr bwMode="auto">
              <a:xfrm>
                <a:off x="914400" y="10698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loadAddresses()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5" name="Line 72"/>
              <p:cNvSpPr>
                <a:spLocks noChangeShapeType="1"/>
              </p:cNvSpPr>
              <p:nvPr/>
            </p:nvSpPr>
            <p:spPr bwMode="auto">
              <a:xfrm>
                <a:off x="914400" y="12954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0" name="Group 62"/>
            <p:cNvGrpSpPr/>
            <p:nvPr/>
          </p:nvGrpSpPr>
          <p:grpSpPr>
            <a:xfrm>
              <a:off x="1676400" y="4038600"/>
              <a:ext cx="1219200" cy="290513"/>
              <a:chOff x="1752600" y="1600200"/>
              <a:chExt cx="609600" cy="290513"/>
            </a:xfrm>
          </p:grpSpPr>
          <p:sp>
            <p:nvSpPr>
              <p:cNvPr id="72" name="Text Box 71"/>
              <p:cNvSpPr txBox="1">
                <a:spLocks noChangeArrowheads="1"/>
              </p:cNvSpPr>
              <p:nvPr/>
            </p:nvSpPr>
            <p:spPr bwMode="auto">
              <a:xfrm>
                <a:off x="1752600" y="1600200"/>
                <a:ext cx="609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retrieve(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iterator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, ref)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Line 72"/>
              <p:cNvSpPr>
                <a:spLocks noChangeShapeType="1"/>
              </p:cNvSpPr>
              <p:nvPr/>
            </p:nvSpPr>
            <p:spPr bwMode="auto">
              <a:xfrm>
                <a:off x="1752600" y="18288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1" name="Group 65"/>
            <p:cNvGrpSpPr/>
            <p:nvPr/>
          </p:nvGrpSpPr>
          <p:grpSpPr>
            <a:xfrm>
              <a:off x="3048000" y="4114800"/>
              <a:ext cx="3505200" cy="290513"/>
              <a:chOff x="1752600" y="1600200"/>
              <a:chExt cx="609600" cy="290513"/>
            </a:xfrm>
          </p:grpSpPr>
          <p:sp>
            <p:nvSpPr>
              <p:cNvPr id="70" name="Text Box 71"/>
              <p:cNvSpPr txBox="1">
                <a:spLocks noChangeArrowheads="1"/>
              </p:cNvSpPr>
              <p:nvPr/>
            </p:nvSpPr>
            <p:spPr bwMode="auto">
              <a:xfrm>
                <a:off x="1752600" y="1600200"/>
                <a:ext cx="609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eventRef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Line 72"/>
              <p:cNvSpPr>
                <a:spLocks noChangeShapeType="1"/>
              </p:cNvSpPr>
              <p:nvPr/>
            </p:nvSpPr>
            <p:spPr bwMode="auto">
              <a:xfrm>
                <a:off x="1752600" y="18288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2" name="Group 68"/>
            <p:cNvGrpSpPr/>
            <p:nvPr/>
          </p:nvGrpSpPr>
          <p:grpSpPr>
            <a:xfrm flipH="1">
              <a:off x="3048000" y="4343400"/>
              <a:ext cx="3505200" cy="290513"/>
              <a:chOff x="2743200" y="3203448"/>
              <a:chExt cx="685800" cy="290513"/>
            </a:xfrm>
          </p:grpSpPr>
          <p:sp>
            <p:nvSpPr>
              <p:cNvPr id="68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2034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 algn="r">
                  <a:spcBef>
                    <a:spcPct val="50000"/>
                  </a:spcBef>
                </a:pPr>
                <a:r>
                  <a:rPr lang="en-US" sz="800" dirty="0" smtClean="0">
                    <a:latin typeface="Times New Roman" pitchFamily="18" charset="0"/>
                    <a:cs typeface="Times New Roman" pitchFamily="18" charset="0"/>
                  </a:rPr>
                  <a:t>token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9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pPr algn="r"/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3" name="Group 71"/>
            <p:cNvGrpSpPr/>
            <p:nvPr/>
          </p:nvGrpSpPr>
          <p:grpSpPr>
            <a:xfrm>
              <a:off x="3048000" y="4572000"/>
              <a:ext cx="1295400" cy="388684"/>
              <a:chOff x="1676400" y="990600"/>
              <a:chExt cx="1295400" cy="388684"/>
            </a:xfrm>
          </p:grpSpPr>
          <p:sp>
            <p:nvSpPr>
              <p:cNvPr id="66" name="Text Box 14"/>
              <p:cNvSpPr txBox="1">
                <a:spLocks noChangeArrowheads="1"/>
              </p:cNvSpPr>
              <p:nvPr/>
            </p:nvSpPr>
            <p:spPr bwMode="auto">
              <a:xfrm>
                <a:off x="1676400" y="990600"/>
                <a:ext cx="12954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  <a:tabLst>
                    <a:tab pos="169863" algn="l"/>
                  </a:tabLst>
                </a:pP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retrieve(token)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" name="Freeform 185"/>
              <p:cNvSpPr>
                <a:spLocks/>
              </p:cNvSpPr>
              <p:nvPr/>
            </p:nvSpPr>
            <p:spPr bwMode="auto">
              <a:xfrm>
                <a:off x="1679998" y="1228471"/>
                <a:ext cx="953562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0" y="0"/>
                  </a:cxn>
                  <a:cxn ang="0">
                    <a:pos x="530" y="95"/>
                  </a:cxn>
                  <a:cxn ang="0">
                    <a:pos x="48" y="95"/>
                  </a:cxn>
                </a:cxnLst>
                <a:rect l="0" t="0" r="r" b="b"/>
                <a:pathLst>
                  <a:path w="530" h="95">
                    <a:moveTo>
                      <a:pt x="0" y="0"/>
                    </a:moveTo>
                    <a:lnTo>
                      <a:pt x="530" y="0"/>
                    </a:lnTo>
                    <a:lnTo>
                      <a:pt x="530" y="95"/>
                    </a:lnTo>
                    <a:lnTo>
                      <a:pt x="48" y="95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lg" len="med"/>
              </a:ln>
              <a:effectLst/>
            </p:spPr>
            <p:txBody>
              <a:bodyPr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2971800" y="4876800"/>
              <a:ext cx="152400" cy="914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5" name="Group 75"/>
            <p:cNvGrpSpPr/>
            <p:nvPr/>
          </p:nvGrpSpPr>
          <p:grpSpPr>
            <a:xfrm>
              <a:off x="3124200" y="5562600"/>
              <a:ext cx="1600200" cy="290513"/>
              <a:chOff x="1752600" y="1600200"/>
              <a:chExt cx="609600" cy="290513"/>
            </a:xfrm>
          </p:grpSpPr>
          <p:sp>
            <p:nvSpPr>
              <p:cNvPr id="64" name="Text Box 71"/>
              <p:cNvSpPr txBox="1">
                <a:spLocks noChangeArrowheads="1"/>
              </p:cNvSpPr>
              <p:nvPr/>
            </p:nvSpPr>
            <p:spPr bwMode="auto">
              <a:xfrm>
                <a:off x="1752600" y="1600200"/>
                <a:ext cx="609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setObjPtr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ptr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, token, context)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Line 72"/>
              <p:cNvSpPr>
                <a:spLocks noChangeShapeType="1"/>
              </p:cNvSpPr>
              <p:nvPr/>
            </p:nvSpPr>
            <p:spPr bwMode="auto">
              <a:xfrm>
                <a:off x="1752600" y="18288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6" name="Group 78"/>
            <p:cNvGrpSpPr/>
            <p:nvPr/>
          </p:nvGrpSpPr>
          <p:grpSpPr>
            <a:xfrm flipH="1">
              <a:off x="1676400" y="5867400"/>
              <a:ext cx="1219200" cy="290513"/>
              <a:chOff x="2743200" y="3203448"/>
              <a:chExt cx="685800" cy="290513"/>
            </a:xfrm>
          </p:grpSpPr>
          <p:sp>
            <p:nvSpPr>
              <p:cNvPr id="62" name="Text Box 71"/>
              <p:cNvSpPr txBox="1">
                <a:spLocks noChangeArrowheads="1"/>
              </p:cNvSpPr>
              <p:nvPr/>
            </p:nvSpPr>
            <p:spPr bwMode="auto">
              <a:xfrm>
                <a:off x="2743200" y="3203448"/>
                <a:ext cx="6858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 algn="r">
                  <a:spcBef>
                    <a:spcPct val="50000"/>
                  </a:spcBef>
                </a:pPr>
                <a:r>
                  <a:rPr lang="en-US" sz="800" dirty="0" err="1" smtClean="0">
                    <a:latin typeface="Times New Roman" pitchFamily="18" charset="0"/>
                    <a:cs typeface="Times New Roman" pitchFamily="18" charset="0"/>
                  </a:rPr>
                  <a:t>dataHeader</a:t>
                </a:r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Line 72"/>
              <p:cNvSpPr>
                <a:spLocks noChangeShapeType="1"/>
              </p:cNvSpPr>
              <p:nvPr/>
            </p:nvSpPr>
            <p:spPr bwMode="auto">
              <a:xfrm>
                <a:off x="2743200" y="33528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pPr algn="r"/>
                <a:endParaRPr lang="en-US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7" name="Rectangle 150"/>
            <p:cNvSpPr>
              <a:spLocks noChangeArrowheads="1"/>
            </p:cNvSpPr>
            <p:nvPr/>
          </p:nvSpPr>
          <p:spPr bwMode="auto">
            <a:xfrm>
              <a:off x="6019800" y="5181600"/>
              <a:ext cx="1219200" cy="533400"/>
            </a:xfrm>
            <a:prstGeom prst="rect">
              <a:avLst/>
            </a:prstGeom>
            <a:solidFill>
              <a:srgbClr val="FFFF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DataHeader Element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Line 4"/>
            <p:cNvSpPr>
              <a:spLocks noChangeShapeType="1"/>
            </p:cNvSpPr>
            <p:nvPr/>
          </p:nvSpPr>
          <p:spPr bwMode="auto">
            <a:xfrm>
              <a:off x="6629400" y="5715000"/>
              <a:ext cx="0" cy="990600"/>
            </a:xfrm>
            <a:prstGeom prst="line">
              <a:avLst/>
            </a:prstGeom>
            <a:noFill/>
            <a:ln w="9525">
              <a:solidFill>
                <a:srgbClr val="4080C0"/>
              </a:solidFill>
              <a:prstDash val="lgDash"/>
              <a:round/>
              <a:headEnd/>
              <a:tailEnd/>
            </a:ln>
          </p:spPr>
          <p:txBody>
            <a:bodyPr lIns="45720" rIns="45720"/>
            <a:lstStyle/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553200" y="5867400"/>
              <a:ext cx="152400" cy="76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90600" y="6248400"/>
              <a:ext cx="533400" cy="33855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[element != end()]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AutoShape 42"/>
            <p:cNvSpPr>
              <a:spLocks noChangeArrowheads="1"/>
            </p:cNvSpPr>
            <p:nvPr/>
          </p:nvSpPr>
          <p:spPr bwMode="auto">
            <a:xfrm rot="10800000">
              <a:off x="990600" y="6096000"/>
              <a:ext cx="457200" cy="152400"/>
            </a:xfrm>
            <a:prstGeom prst="flowChartPunchedCard">
              <a:avLst/>
            </a:prstGeom>
            <a:noFill/>
            <a:ln w="9525">
              <a:solidFill>
                <a:srgbClr val="4080C0"/>
              </a:solidFill>
              <a:miter lim="800000"/>
              <a:headEnd/>
              <a:tailEnd/>
            </a:ln>
          </p:spPr>
          <p:txBody>
            <a:bodyPr rot="10800000" lIns="45720" rIns="45720" anchor="ctr"/>
            <a:lstStyle/>
            <a:p>
              <a:pPr algn="ctr"/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loop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2" name="Group 88"/>
            <p:cNvGrpSpPr/>
            <p:nvPr/>
          </p:nvGrpSpPr>
          <p:grpSpPr>
            <a:xfrm>
              <a:off x="1676400" y="6096000"/>
              <a:ext cx="4876800" cy="290513"/>
              <a:chOff x="1752600" y="1600200"/>
              <a:chExt cx="609600" cy="290513"/>
            </a:xfrm>
          </p:grpSpPr>
          <p:sp>
            <p:nvSpPr>
              <p:cNvPr id="60" name="Text Box 71"/>
              <p:cNvSpPr txBox="1">
                <a:spLocks noChangeArrowheads="1"/>
              </p:cNvSpPr>
              <p:nvPr/>
            </p:nvSpPr>
            <p:spPr bwMode="auto">
              <a:xfrm>
                <a:off x="1752600" y="1600200"/>
                <a:ext cx="6096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getAddress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Line 72"/>
              <p:cNvSpPr>
                <a:spLocks noChangeShapeType="1"/>
              </p:cNvSpPr>
              <p:nvPr/>
            </p:nvSpPr>
            <p:spPr bwMode="auto">
              <a:xfrm>
                <a:off x="1752600" y="1828800"/>
                <a:ext cx="609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 lIns="45720" rIns="45720"/>
              <a:lstStyle/>
              <a:p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3" name="Group 94"/>
            <p:cNvGrpSpPr/>
            <p:nvPr/>
          </p:nvGrpSpPr>
          <p:grpSpPr>
            <a:xfrm>
              <a:off x="3124200" y="5029200"/>
              <a:ext cx="1447800" cy="385636"/>
              <a:chOff x="7315200" y="2054352"/>
              <a:chExt cx="1143000" cy="385636"/>
            </a:xfrm>
          </p:grpSpPr>
          <p:sp>
            <p:nvSpPr>
              <p:cNvPr id="58" name="Text Box 14"/>
              <p:cNvSpPr txBox="1">
                <a:spLocks noChangeArrowheads="1"/>
              </p:cNvSpPr>
              <p:nvPr/>
            </p:nvSpPr>
            <p:spPr bwMode="auto">
              <a:xfrm>
                <a:off x="7315200" y="2054352"/>
                <a:ext cx="1143000" cy="290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5720" rIns="45720"/>
              <a:lstStyle/>
              <a:p>
                <a:pPr>
                  <a:spcBef>
                    <a:spcPct val="50000"/>
                  </a:spcBef>
                  <a:tabLst>
                    <a:tab pos="169863" algn="l"/>
                  </a:tabLst>
                </a:pP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persToTrans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ptr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, 	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dataHeader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Freeform 185"/>
              <p:cNvSpPr>
                <a:spLocks/>
              </p:cNvSpPr>
              <p:nvPr/>
            </p:nvSpPr>
            <p:spPr bwMode="auto">
              <a:xfrm>
                <a:off x="7318375" y="2289175"/>
                <a:ext cx="841378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0" y="0"/>
                  </a:cxn>
                  <a:cxn ang="0">
                    <a:pos x="530" y="95"/>
                  </a:cxn>
                  <a:cxn ang="0">
                    <a:pos x="48" y="95"/>
                  </a:cxn>
                </a:cxnLst>
                <a:rect l="0" t="0" r="r" b="b"/>
                <a:pathLst>
                  <a:path w="530" h="95">
                    <a:moveTo>
                      <a:pt x="0" y="0"/>
                    </a:moveTo>
                    <a:lnTo>
                      <a:pt x="530" y="0"/>
                    </a:lnTo>
                    <a:lnTo>
                      <a:pt x="530" y="95"/>
                    </a:lnTo>
                    <a:lnTo>
                      <a:pt x="48" y="95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lg" len="med"/>
              </a:ln>
              <a:effectLst/>
            </p:spPr>
            <p:txBody>
              <a:bodyPr/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4" name="Rectangle 53"/>
            <p:cNvSpPr/>
            <p:nvPr/>
          </p:nvSpPr>
          <p:spPr>
            <a:xfrm>
              <a:off x="3048000" y="5334000"/>
              <a:ext cx="152400" cy="15544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286000" y="5029200"/>
              <a:ext cx="1981200" cy="533400"/>
            </a:xfrm>
            <a:prstGeom prst="rect">
              <a:avLst/>
            </a:prstGeom>
            <a:noFill/>
            <a:ln w="9525"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AutoShape 42"/>
            <p:cNvSpPr>
              <a:spLocks noChangeArrowheads="1"/>
            </p:cNvSpPr>
            <p:nvPr/>
          </p:nvSpPr>
          <p:spPr bwMode="auto">
            <a:xfrm rot="10800000">
              <a:off x="2286000" y="5029200"/>
              <a:ext cx="533402" cy="152400"/>
            </a:xfrm>
            <a:prstGeom prst="flowChartPunchedCard">
              <a:avLst/>
            </a:prstGeom>
            <a:noFill/>
            <a:ln w="9525">
              <a:solidFill>
                <a:srgbClr val="4080C0"/>
              </a:solidFill>
              <a:miter lim="800000"/>
              <a:headEnd/>
              <a:tailEnd/>
            </a:ln>
          </p:spPr>
          <p:txBody>
            <a:bodyPr rot="10800000" lIns="45720" rIns="45720" anchor="ctr"/>
            <a:lstStyle/>
            <a:p>
              <a:pPr algn="ctr"/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T-P sep.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286000" y="5181600"/>
              <a:ext cx="609600" cy="338554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800" dirty="0" smtClean="0">
                  <a:latin typeface="Times New Roman" pitchFamily="18" charset="0"/>
                  <a:cs typeface="Times New Roman" pitchFamily="18" charset="0"/>
                </a:rPr>
                <a:t>[pers.-trans. conversion]</a:t>
              </a:r>
              <a:endParaRPr lang="en-US" sz="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POOL usage for ATLAS Event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PersistencySvc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ATLAS uses several POOL </a:t>
            </a:r>
            <a:r>
              <a:rPr lang="en-US" dirty="0" err="1" smtClean="0"/>
              <a:t>PersistencySvc</a:t>
            </a:r>
            <a:r>
              <a:rPr lang="en-US" dirty="0" smtClean="0"/>
              <a:t> instances:</a:t>
            </a:r>
          </a:p>
          <a:p>
            <a:pPr lvl="2"/>
            <a:r>
              <a:rPr lang="en-US" dirty="0" smtClean="0"/>
              <a:t>Input, Output, Conditions, on demand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---------------------------------------------------------------------------------------------------------------------</a:t>
            </a:r>
          </a:p>
          <a:p>
            <a:pPr lvl="1"/>
            <a:r>
              <a:rPr lang="en-US" b="1" dirty="0" err="1" smtClean="0">
                <a:solidFill>
                  <a:schemeClr val="accent4"/>
                </a:solidFill>
              </a:rPr>
              <a:t>registerForWrite</a:t>
            </a:r>
            <a:r>
              <a:rPr lang="en-US" b="1" dirty="0" smtClean="0">
                <a:solidFill>
                  <a:schemeClr val="accent4"/>
                </a:solidFill>
              </a:rPr>
              <a:t>()</a:t>
            </a:r>
            <a:r>
              <a:rPr lang="en-US" dirty="0" smtClean="0"/>
              <a:t> // for writing objects using POOL </a:t>
            </a:r>
            <a:r>
              <a:rPr lang="en-US" b="1" dirty="0" smtClean="0">
                <a:solidFill>
                  <a:schemeClr val="accent4"/>
                </a:solidFill>
              </a:rPr>
              <a:t>Placement</a:t>
            </a:r>
          </a:p>
          <a:p>
            <a:pPr lvl="1"/>
            <a:r>
              <a:rPr lang="en-US" b="1" dirty="0" err="1" smtClean="0">
                <a:solidFill>
                  <a:schemeClr val="accent4"/>
                </a:solidFill>
              </a:rPr>
              <a:t>Placement.setContainerName</a:t>
            </a:r>
            <a:r>
              <a:rPr lang="en-US" b="1" dirty="0" smtClean="0">
                <a:solidFill>
                  <a:schemeClr val="accent4"/>
                </a:solidFill>
              </a:rPr>
              <a:t>() </a:t>
            </a:r>
            <a:r>
              <a:rPr lang="en-US" dirty="0" smtClean="0"/>
              <a:t>// also used for </a:t>
            </a:r>
            <a:r>
              <a:rPr lang="en-US" dirty="0" err="1" smtClean="0"/>
              <a:t>TBranching</a:t>
            </a:r>
            <a:r>
              <a:rPr lang="en-US" dirty="0" smtClean="0"/>
              <a:t> </a:t>
            </a:r>
            <a:endParaRPr lang="en-US" b="1" dirty="0" smtClean="0">
              <a:solidFill>
                <a:schemeClr val="accent4"/>
              </a:solidFill>
            </a:endParaRPr>
          </a:p>
          <a:p>
            <a:pPr lvl="1"/>
            <a:r>
              <a:rPr lang="en-US" b="1" dirty="0" err="1" smtClean="0">
                <a:solidFill>
                  <a:schemeClr val="accent4"/>
                </a:solidFill>
              </a:rPr>
              <a:t>readObject</a:t>
            </a:r>
            <a:r>
              <a:rPr lang="en-US" b="1" dirty="0" smtClean="0">
                <a:solidFill>
                  <a:schemeClr val="accent4"/>
                </a:solidFill>
              </a:rPr>
              <a:t>() </a:t>
            </a:r>
            <a:r>
              <a:rPr lang="en-US" dirty="0" smtClean="0"/>
              <a:t>// for reading objects using POOL Token</a:t>
            </a:r>
          </a:p>
          <a:p>
            <a:pPr marL="800100" lvl="1" indent="-342900">
              <a:buFont typeface="+mj-lt"/>
              <a:buAutoNum type="arabicPeriod" startAt="2"/>
            </a:pPr>
            <a:r>
              <a:rPr lang="en-US" dirty="0" smtClean="0"/>
              <a:t>---------------------------------------------------------------------------------------------------------------------</a:t>
            </a:r>
          </a:p>
          <a:p>
            <a:pPr lvl="1"/>
            <a:r>
              <a:rPr lang="en-US" b="1" dirty="0" smtClean="0">
                <a:solidFill>
                  <a:schemeClr val="accent4"/>
                </a:solidFill>
              </a:rPr>
              <a:t>session() </a:t>
            </a:r>
            <a:r>
              <a:rPr lang="en-US" dirty="0" smtClean="0"/>
              <a:t>// share with Collection, use for </a:t>
            </a:r>
            <a:r>
              <a:rPr lang="en-US" b="1" dirty="0" smtClean="0">
                <a:solidFill>
                  <a:schemeClr val="accent4"/>
                </a:solidFill>
              </a:rPr>
              <a:t>Transaction</a:t>
            </a:r>
          </a:p>
          <a:p>
            <a:pPr lvl="1"/>
            <a:r>
              <a:rPr lang="en-US" b="1" dirty="0" smtClean="0">
                <a:solidFill>
                  <a:schemeClr val="accent4"/>
                </a:solidFill>
              </a:rPr>
              <a:t>transaction() </a:t>
            </a:r>
            <a:r>
              <a:rPr lang="en-US" dirty="0" smtClean="0"/>
              <a:t>// connect, commit and disconnect</a:t>
            </a:r>
          </a:p>
          <a:p>
            <a:pPr marL="800100" lvl="1" indent="-342900">
              <a:buFont typeface="+mj-lt"/>
              <a:buAutoNum type="arabicPeriod" startAt="3"/>
            </a:pPr>
            <a:r>
              <a:rPr lang="en-US" dirty="0" smtClean="0"/>
              <a:t>---------------------------------------------------------------------------------------------------------------------</a:t>
            </a:r>
          </a:p>
          <a:p>
            <a:pPr lvl="1"/>
            <a:r>
              <a:rPr lang="en-US" b="1" dirty="0" err="1" smtClean="0">
                <a:solidFill>
                  <a:schemeClr val="accent4"/>
                </a:solidFill>
              </a:rPr>
              <a:t>databaseHandle</a:t>
            </a:r>
            <a:r>
              <a:rPr lang="en-US" b="1" dirty="0" smtClean="0">
                <a:solidFill>
                  <a:schemeClr val="accent4"/>
                </a:solidFill>
              </a:rPr>
              <a:t>()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chemeClr val="accent4"/>
                </a:solidFill>
              </a:rPr>
              <a:t>containerHandle</a:t>
            </a:r>
            <a:r>
              <a:rPr lang="en-US" b="1" dirty="0" smtClean="0">
                <a:solidFill>
                  <a:schemeClr val="accent4"/>
                </a:solidFill>
              </a:rPr>
              <a:t>()</a:t>
            </a:r>
            <a:r>
              <a:rPr lang="en-US" dirty="0" smtClean="0"/>
              <a:t> // set </a:t>
            </a:r>
            <a:r>
              <a:rPr lang="en-US" b="1" dirty="0" err="1" smtClean="0">
                <a:solidFill>
                  <a:schemeClr val="accent4"/>
                </a:solidFill>
              </a:rPr>
              <a:t>TechnologySpecificAttributes</a:t>
            </a:r>
            <a:endParaRPr lang="en-US" b="1" dirty="0" smtClean="0">
              <a:solidFill>
                <a:schemeClr val="accent4"/>
              </a:solidFill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van Gemmeren (ANL): POOL usage for ATLAS Event Data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12/01/2010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POOL usage for ATLAS Event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StorageSvc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ATLAS uses POOL </a:t>
            </a:r>
            <a:r>
              <a:rPr lang="en-US" dirty="0" err="1" smtClean="0"/>
              <a:t>StorageSvc</a:t>
            </a:r>
            <a:r>
              <a:rPr lang="en-US" dirty="0" smtClean="0"/>
              <a:t> only via the </a:t>
            </a:r>
            <a:r>
              <a:rPr lang="en-US" dirty="0" err="1" smtClean="0"/>
              <a:t>PersistencySvc</a:t>
            </a:r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---------------------------------------------------------------------------------------------------------------------</a:t>
            </a:r>
          </a:p>
          <a:p>
            <a:pPr lvl="1"/>
            <a:r>
              <a:rPr lang="en-US" b="1" dirty="0" smtClean="0">
                <a:solidFill>
                  <a:schemeClr val="accent3"/>
                </a:solidFill>
              </a:rPr>
              <a:t>allocate(), read() </a:t>
            </a:r>
            <a:r>
              <a:rPr lang="en-US" dirty="0" smtClean="0"/>
              <a:t>// writing and reading, using container name and Token</a:t>
            </a:r>
          </a:p>
          <a:p>
            <a:pPr marL="800100" lvl="1" indent="-342900">
              <a:buFont typeface="+mj-lt"/>
              <a:buAutoNum type="arabicPeriod" startAt="2"/>
            </a:pPr>
            <a:r>
              <a:rPr lang="en-US" dirty="0" smtClean="0"/>
              <a:t>---------------------------------------------------------------------------------------------------------------------</a:t>
            </a:r>
          </a:p>
          <a:p>
            <a:pPr lvl="1"/>
            <a:r>
              <a:rPr lang="en-US" b="1" dirty="0" err="1" smtClean="0">
                <a:solidFill>
                  <a:schemeClr val="accent3"/>
                </a:solidFill>
              </a:rPr>
              <a:t>startTransaction</a:t>
            </a:r>
            <a:r>
              <a:rPr lang="en-US" b="1" dirty="0" smtClean="0">
                <a:solidFill>
                  <a:schemeClr val="accent3"/>
                </a:solidFill>
              </a:rPr>
              <a:t>(), </a:t>
            </a:r>
            <a:r>
              <a:rPr lang="en-US" b="1" dirty="0" err="1" smtClean="0">
                <a:solidFill>
                  <a:schemeClr val="accent3"/>
                </a:solidFill>
              </a:rPr>
              <a:t>endTransaction</a:t>
            </a:r>
            <a:r>
              <a:rPr lang="en-US" b="1" dirty="0" smtClean="0">
                <a:solidFill>
                  <a:schemeClr val="accent3"/>
                </a:solidFill>
              </a:rPr>
              <a:t>() </a:t>
            </a:r>
            <a:r>
              <a:rPr lang="en-US" dirty="0" smtClean="0"/>
              <a:t>// connect and commit</a:t>
            </a:r>
          </a:p>
          <a:p>
            <a:pPr marL="800100" lvl="1" indent="-342900">
              <a:buFont typeface="+mj-lt"/>
              <a:buAutoNum type="arabicPeriod" startAt="3"/>
            </a:pPr>
            <a:r>
              <a:rPr lang="en-US" dirty="0" smtClean="0"/>
              <a:t>---------------------------------------------------------------------------------------------------------------------</a:t>
            </a:r>
          </a:p>
          <a:p>
            <a:pPr lvl="1"/>
            <a:r>
              <a:rPr lang="en-US" b="1" dirty="0" err="1" smtClean="0">
                <a:solidFill>
                  <a:schemeClr val="accent3"/>
                </a:solidFill>
              </a:rPr>
              <a:t>StorageExplorer</a:t>
            </a:r>
            <a:r>
              <a:rPr lang="en-US" dirty="0" smtClean="0"/>
              <a:t> // set Attributes</a:t>
            </a:r>
            <a:endParaRPr lang="en-US" b="1" dirty="0" smtClean="0">
              <a:solidFill>
                <a:schemeClr val="accent3"/>
              </a:solidFill>
            </a:endParaRPr>
          </a:p>
          <a:p>
            <a:r>
              <a:rPr lang="en-US" dirty="0" err="1" smtClean="0"/>
              <a:t>RootStorageSvc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Used only through </a:t>
            </a:r>
            <a:r>
              <a:rPr lang="en-US" dirty="0" err="1" smtClean="0"/>
              <a:t>StorageSvc</a:t>
            </a:r>
            <a:endParaRPr lang="en-US" dirty="0" smtClean="0"/>
          </a:p>
          <a:p>
            <a:r>
              <a:rPr lang="en-US" dirty="0" smtClean="0"/>
              <a:t>Catalog:</a:t>
            </a:r>
          </a:p>
          <a:p>
            <a:pPr lvl="1"/>
            <a:r>
              <a:rPr lang="en-US" dirty="0" smtClean="0"/>
              <a:t>Read Catalogs, Write Catalogs</a:t>
            </a:r>
          </a:p>
          <a:p>
            <a:pPr lvl="1"/>
            <a:r>
              <a:rPr lang="en-US" b="1" dirty="0" smtClean="0">
                <a:solidFill>
                  <a:schemeClr val="accent5"/>
                </a:solidFill>
              </a:rPr>
              <a:t>Start(), commit() </a:t>
            </a:r>
            <a:r>
              <a:rPr lang="en-US" dirty="0" smtClean="0"/>
              <a:t>and </a:t>
            </a:r>
            <a:r>
              <a:rPr lang="en-US" b="1" dirty="0" err="1" smtClean="0">
                <a:solidFill>
                  <a:schemeClr val="accent5"/>
                </a:solidFill>
              </a:rPr>
              <a:t>setAction</a:t>
            </a:r>
            <a:r>
              <a:rPr lang="en-US" b="1" dirty="0" smtClean="0">
                <a:solidFill>
                  <a:schemeClr val="accent5"/>
                </a:solidFill>
              </a:rPr>
              <a:t>()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van Gemmeren (ANL): POOL usage for ATLAS Event Data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12/01/2010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Lblue_2007">
  <a:themeElements>
    <a:clrScheme name="Custom 7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9D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ANLblue_2007</Template>
  <TotalTime>176</TotalTime>
  <Words>401</Words>
  <Application>Microsoft Office PowerPoint</Application>
  <PresentationFormat>On-screen Show (4:3)</PresentationFormat>
  <Paragraphs>106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ANLblue_2007</vt:lpstr>
      <vt:lpstr>ATLAS writing of event data via POOL</vt:lpstr>
      <vt:lpstr>ATLAS reading of event data via POOL</vt:lpstr>
      <vt:lpstr>POOL usage for ATLAS Event Data</vt:lpstr>
      <vt:lpstr>POOL usage for ATLAS Event Data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I/O for AthenaMP</dc:title>
  <dc:creator>Peter van Gemmeren</dc:creator>
  <cp:lastModifiedBy>Peter van Gemmeren</cp:lastModifiedBy>
  <cp:revision>22</cp:revision>
  <dcterms:created xsi:type="dcterms:W3CDTF">2010-11-22T21:17:27Z</dcterms:created>
  <dcterms:modified xsi:type="dcterms:W3CDTF">2010-12-01T09:09:30Z</dcterms:modified>
</cp:coreProperties>
</file>