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5" d="100"/>
          <a:sy n="95" d="100"/>
        </p:scale>
        <p:origin x="-18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61C-9BF1-4DDD-9599-382E1AFC3162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3A24-E142-4524-9C30-AABAF68CA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156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61C-9BF1-4DDD-9599-382E1AFC3162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3A24-E142-4524-9C30-AABAF68CA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483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61C-9BF1-4DDD-9599-382E1AFC3162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3A24-E142-4524-9C30-AABAF68CA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4949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61C-9BF1-4DDD-9599-382E1AFC3162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3A24-E142-4524-9C30-AABAF68CA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413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61C-9BF1-4DDD-9599-382E1AFC3162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3A24-E142-4524-9C30-AABAF68CA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344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61C-9BF1-4DDD-9599-382E1AFC3162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3A24-E142-4524-9C30-AABAF68CA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506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61C-9BF1-4DDD-9599-382E1AFC3162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3A24-E142-4524-9C30-AABAF68CA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663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61C-9BF1-4DDD-9599-382E1AFC3162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3A24-E142-4524-9C30-AABAF68CA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125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61C-9BF1-4DDD-9599-382E1AFC3162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3A24-E142-4524-9C30-AABAF68CA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79711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61C-9BF1-4DDD-9599-382E1AFC3162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3A24-E142-4524-9C30-AABAF68CA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329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5F61C-9BF1-4DDD-9599-382E1AFC3162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3A24-E142-4524-9C30-AABAF68CA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399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5F61C-9BF1-4DDD-9599-382E1AFC3162}" type="datetimeFigureOut">
              <a:rPr lang="en-GB" smtClean="0"/>
              <a:t>31/03/2022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33A24-E142-4524-9C30-AABAF68CA1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940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"/><Relationship Id="rId2" Type="http://schemas.openxmlformats.org/officeDocument/2006/relationships/image" Target="../media/image13.t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CHUV Test Film Processing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Wilfrid Farabolini </a:t>
            </a:r>
          </a:p>
          <a:p>
            <a:r>
              <a:rPr lang="en-GB" dirty="0" smtClean="0"/>
              <a:t>March 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6543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9503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Irradiated films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003163"/>
              </p:ext>
            </p:extLst>
          </p:nvPr>
        </p:nvGraphicFramePr>
        <p:xfrm>
          <a:off x="4186408" y="300592"/>
          <a:ext cx="7348252" cy="60246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8483">
                  <a:extLst>
                    <a:ext uri="{9D8B030D-6E8A-4147-A177-3AD203B41FA5}">
                      <a16:colId xmlns:a16="http://schemas.microsoft.com/office/drawing/2014/main" val="1704280571"/>
                    </a:ext>
                  </a:extLst>
                </a:gridCol>
                <a:gridCol w="1001960">
                  <a:extLst>
                    <a:ext uri="{9D8B030D-6E8A-4147-A177-3AD203B41FA5}">
                      <a16:colId xmlns:a16="http://schemas.microsoft.com/office/drawing/2014/main" val="2771421168"/>
                    </a:ext>
                  </a:extLst>
                </a:gridCol>
                <a:gridCol w="231159">
                  <a:extLst>
                    <a:ext uri="{9D8B030D-6E8A-4147-A177-3AD203B41FA5}">
                      <a16:colId xmlns:a16="http://schemas.microsoft.com/office/drawing/2014/main" val="1212383979"/>
                    </a:ext>
                  </a:extLst>
                </a:gridCol>
                <a:gridCol w="927891">
                  <a:extLst>
                    <a:ext uri="{9D8B030D-6E8A-4147-A177-3AD203B41FA5}">
                      <a16:colId xmlns:a16="http://schemas.microsoft.com/office/drawing/2014/main" val="3266600560"/>
                    </a:ext>
                  </a:extLst>
                </a:gridCol>
                <a:gridCol w="345925">
                  <a:extLst>
                    <a:ext uri="{9D8B030D-6E8A-4147-A177-3AD203B41FA5}">
                      <a16:colId xmlns:a16="http://schemas.microsoft.com/office/drawing/2014/main" val="655857805"/>
                    </a:ext>
                  </a:extLst>
                </a:gridCol>
                <a:gridCol w="807429">
                  <a:extLst>
                    <a:ext uri="{9D8B030D-6E8A-4147-A177-3AD203B41FA5}">
                      <a16:colId xmlns:a16="http://schemas.microsoft.com/office/drawing/2014/main" val="712866557"/>
                    </a:ext>
                  </a:extLst>
                </a:gridCol>
                <a:gridCol w="346739">
                  <a:extLst>
                    <a:ext uri="{9D8B030D-6E8A-4147-A177-3AD203B41FA5}">
                      <a16:colId xmlns:a16="http://schemas.microsoft.com/office/drawing/2014/main" val="1299029307"/>
                    </a:ext>
                  </a:extLst>
                </a:gridCol>
                <a:gridCol w="927891">
                  <a:extLst>
                    <a:ext uri="{9D8B030D-6E8A-4147-A177-3AD203B41FA5}">
                      <a16:colId xmlns:a16="http://schemas.microsoft.com/office/drawing/2014/main" val="1857800843"/>
                    </a:ext>
                  </a:extLst>
                </a:gridCol>
                <a:gridCol w="345925">
                  <a:extLst>
                    <a:ext uri="{9D8B030D-6E8A-4147-A177-3AD203B41FA5}">
                      <a16:colId xmlns:a16="http://schemas.microsoft.com/office/drawing/2014/main" val="3529682053"/>
                    </a:ext>
                  </a:extLst>
                </a:gridCol>
                <a:gridCol w="907543">
                  <a:extLst>
                    <a:ext uri="{9D8B030D-6E8A-4147-A177-3AD203B41FA5}">
                      <a16:colId xmlns:a16="http://schemas.microsoft.com/office/drawing/2014/main" val="2893793293"/>
                    </a:ext>
                  </a:extLst>
                </a:gridCol>
                <a:gridCol w="1127307">
                  <a:extLst>
                    <a:ext uri="{9D8B030D-6E8A-4147-A177-3AD203B41FA5}">
                      <a16:colId xmlns:a16="http://schemas.microsoft.com/office/drawing/2014/main" val="4164909819"/>
                    </a:ext>
                  </a:extLst>
                </a:gridCol>
              </a:tblGrid>
              <a:tr h="3886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22/03     Batch 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22/03  Batch 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23/03 Batch 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23/03 Batch 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23/03   Batch 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24/03 ZFE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1847031517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 01/02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 01/02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FF"/>
                          </a:solidFill>
                          <a:effectLst/>
                        </a:rPr>
                        <a:t>J 13/14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J  29/30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K 09/10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D 01/02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2084442823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 03/04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 02/03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FF"/>
                          </a:solidFill>
                          <a:effectLst/>
                        </a:rPr>
                        <a:t>J 15/16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FF"/>
                          </a:solidFill>
                          <a:effectLst/>
                        </a:rPr>
                        <a:t>J  31/32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K 11/12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D 03/04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3562784218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 05/06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 02/03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J 17/18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FF"/>
                          </a:solidFill>
                          <a:effectLst/>
                        </a:rPr>
                        <a:t>J  33/34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FF"/>
                          </a:solidFill>
                          <a:effectLst/>
                        </a:rPr>
                        <a:t>K 13/14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D 05/06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1777806077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 07/08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 02/03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J 19/20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I  31/32 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FF"/>
                          </a:solidFill>
                          <a:effectLst/>
                        </a:rPr>
                        <a:t>K 15/16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FF"/>
                          </a:solidFill>
                          <a:effectLst/>
                        </a:rPr>
                        <a:t>D 07/08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1401807030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 09/10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  02/03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 15/16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 19/20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K 17/18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D 09/10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3210574408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 11/12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 02/03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 17/18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 21/22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K 19/20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D 11/12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3541396070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 13/14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 02/03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 19/20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 23/24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K 21/22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D 13/14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2691855457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 15/16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  02/03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 21/22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 25/26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K 23/24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D 15/16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300525735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 17/18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 02/03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 23/24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 27/28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K 25/26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D 17/18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3275215921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 19/20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 02/03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 25/26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 29/30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K 27/28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D 19/20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2095071329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 21/22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  02/03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 27/28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 31/32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K 29/30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D 21/22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2899223407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 23/24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 02/03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 29/30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 33/34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FF"/>
                          </a:solidFill>
                          <a:effectLst/>
                        </a:rPr>
                        <a:t>K 31/32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D 23/24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4078728544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 25/26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 02/03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 31/32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 01/02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D 25/26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2845402545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 27/28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  02/03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FF"/>
                          </a:solidFill>
                          <a:effectLst/>
                        </a:rPr>
                        <a:t>J  21/22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K 01/02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D 27/28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2455400276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 29/30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 02/03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FF"/>
                          </a:solidFill>
                          <a:effectLst/>
                        </a:rPr>
                        <a:t>J  23/24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K 03/04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D 29/30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4093293752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 31/32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 02/03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J  25/26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FF"/>
                          </a:solidFill>
                          <a:effectLst/>
                        </a:rPr>
                        <a:t>K 05/06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D 31/32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1111744394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 33/34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O 33/34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J  27/28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FF"/>
                          </a:solidFill>
                          <a:effectLst/>
                        </a:rPr>
                        <a:t>K 07/08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D 33/34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4263569934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M 24/25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 01/02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 34/35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 03/04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E 01/02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2978112931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19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M 26/27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 03/04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 01/02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 05/06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E 03/04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3911087600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M 29/28 !!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 05/06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 03/04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 07/08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E 05/06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3659718808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M 30/31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 07/08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 05/06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 09/10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E 07/08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205312447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M 32/33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 09/10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 07/08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 11/12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E 09/10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1291504461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23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M 34/35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 11/12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 09/10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 13/14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E 11/12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3610655159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N 34/O 35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A 13/14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 11/12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 15/16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E 13/14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3855732511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25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FF"/>
                          </a:solidFill>
                          <a:effectLst/>
                        </a:rPr>
                        <a:t>H 32/33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I  25/26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 13/14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 17/18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E 15/16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1069660309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H 34/35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FF"/>
                          </a:solidFill>
                          <a:effectLst/>
                        </a:rPr>
                        <a:t>I  27/28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 15/16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 19/20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FF"/>
                          </a:solidFill>
                          <a:effectLst/>
                        </a:rPr>
                        <a:t>E 17/18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1851987397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27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I  22/23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rgbClr val="0000FF"/>
                          </a:solidFill>
                          <a:effectLst/>
                        </a:rPr>
                        <a:t> </a:t>
                      </a:r>
                      <a:endParaRPr lang="en-GB" sz="90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rgbClr val="0000FF"/>
                          </a:solidFill>
                          <a:effectLst/>
                        </a:rPr>
                        <a:t>I  29/30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1606947838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3090988214"/>
                  </a:ext>
                </a:extLst>
              </a:tr>
              <a:tr h="194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31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L 13/14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H</a:t>
                      </a:r>
                      <a:r>
                        <a:rPr lang="en-GB" sz="900" dirty="0">
                          <a:solidFill>
                            <a:srgbClr val="0000FF"/>
                          </a:solidFill>
                          <a:effectLst/>
                        </a:rPr>
                        <a:t> 22/I 24</a:t>
                      </a:r>
                      <a:endParaRPr lang="en-GB" sz="9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 17/18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C 21/22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662" marR="53662" marT="0" marB="0"/>
                </a:tc>
                <a:extLst>
                  <a:ext uri="{0D108BD9-81ED-4DB2-BD59-A6C34878D82A}">
                    <a16:rowId xmlns:a16="http://schemas.microsoft.com/office/drawing/2014/main" val="1102185089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852863" y="17272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877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1913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position check</a:t>
            </a:r>
            <a:endParaRPr lang="en-GB" dirty="0"/>
          </a:p>
        </p:txBody>
      </p:sp>
      <p:pic>
        <p:nvPicPr>
          <p:cNvPr id="2054" name="Picture 6" descr="test_22_03_Batch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9"/>
          <a:stretch>
            <a:fillRect/>
          </a:stretch>
        </p:blipFill>
        <p:spPr bwMode="auto">
          <a:xfrm>
            <a:off x="840363" y="879494"/>
            <a:ext cx="3100388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test_22_03_Batch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8" r="5582"/>
          <a:stretch>
            <a:fillRect/>
          </a:stretch>
        </p:blipFill>
        <p:spPr bwMode="auto">
          <a:xfrm>
            <a:off x="3931226" y="884256"/>
            <a:ext cx="3071812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test_23_03_Batch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7" r="6511"/>
          <a:stretch>
            <a:fillRect/>
          </a:stretch>
        </p:blipFill>
        <p:spPr bwMode="auto">
          <a:xfrm>
            <a:off x="968951" y="3846531"/>
            <a:ext cx="3071812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test_23_03_Batch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" r="5814"/>
          <a:stretch>
            <a:fillRect/>
          </a:stretch>
        </p:blipFill>
        <p:spPr bwMode="auto">
          <a:xfrm>
            <a:off x="3945513" y="3859231"/>
            <a:ext cx="3071813" cy="285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614" y="4090587"/>
            <a:ext cx="3974787" cy="239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426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958" y="0"/>
            <a:ext cx="10515600" cy="780387"/>
          </a:xfrm>
        </p:spPr>
        <p:txBody>
          <a:bodyPr/>
          <a:lstStyle/>
          <a:p>
            <a:r>
              <a:rPr lang="en-GB" dirty="0" smtClean="0"/>
              <a:t>Beam position stability </a:t>
            </a:r>
            <a:endParaRPr lang="en-GB" dirty="0"/>
          </a:p>
        </p:txBody>
      </p:sp>
      <p:pic>
        <p:nvPicPr>
          <p:cNvPr id="3074" name="Picture 2" descr="Position_22_03_Batch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8"/>
          <a:stretch>
            <a:fillRect/>
          </a:stretch>
        </p:blipFill>
        <p:spPr bwMode="auto">
          <a:xfrm>
            <a:off x="542035" y="607663"/>
            <a:ext cx="3154896" cy="2967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Position_22_03_Batch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1"/>
          <a:stretch>
            <a:fillRect/>
          </a:stretch>
        </p:blipFill>
        <p:spPr bwMode="auto">
          <a:xfrm>
            <a:off x="3973862" y="607664"/>
            <a:ext cx="3279800" cy="307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Position_23_03_Batch_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/>
          <a:stretch>
            <a:fillRect/>
          </a:stretch>
        </p:blipFill>
        <p:spPr bwMode="auto">
          <a:xfrm>
            <a:off x="7669211" y="607664"/>
            <a:ext cx="3292519" cy="3089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Position_23_03_Batch_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1" t="687"/>
          <a:stretch>
            <a:fillRect/>
          </a:stretch>
        </p:blipFill>
        <p:spPr bwMode="auto">
          <a:xfrm>
            <a:off x="1320674" y="3575169"/>
            <a:ext cx="3413430" cy="3200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Position_24_03_ZF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8" r="4301" b="429"/>
          <a:stretch>
            <a:fillRect/>
          </a:stretch>
        </p:blipFill>
        <p:spPr bwMode="auto">
          <a:xfrm>
            <a:off x="5712473" y="3643515"/>
            <a:ext cx="3082377" cy="306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5415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937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size and Dose 22 March 22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813916"/>
            <a:ext cx="4212166" cy="60440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428" y="813916"/>
            <a:ext cx="4212166" cy="604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66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55" y="10038"/>
            <a:ext cx="10515600" cy="740194"/>
          </a:xfrm>
        </p:spPr>
        <p:txBody>
          <a:bodyPr/>
          <a:lstStyle/>
          <a:p>
            <a:r>
              <a:rPr lang="en-GB" dirty="0" smtClean="0"/>
              <a:t>Beam Size and Dose 23 March 22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105" y="750232"/>
            <a:ext cx="4151506" cy="59570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688" y="622202"/>
            <a:ext cx="4345773" cy="6235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792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946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24 March 22  -  ZFE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366" y="954594"/>
            <a:ext cx="8160888" cy="559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979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9227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ZFE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337" y="0"/>
            <a:ext cx="47793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319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528</Words>
  <Application>Microsoft Office PowerPoint</Application>
  <PresentationFormat>Widescreen</PresentationFormat>
  <Paragraphs>340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CHUV Test Film Processing</vt:lpstr>
      <vt:lpstr>Irradiated films</vt:lpstr>
      <vt:lpstr>Beam position check</vt:lpstr>
      <vt:lpstr>Beam position stability </vt:lpstr>
      <vt:lpstr>Beam size and Dose 22 March 22</vt:lpstr>
      <vt:lpstr>Beam Size and Dose 23 March 22</vt:lpstr>
      <vt:lpstr>24 March 22  -  ZFE</vt:lpstr>
      <vt:lpstr>ZFE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Wilfrid Farabolini</dc:creator>
  <cp:lastModifiedBy>Wilfrid Farabolini</cp:lastModifiedBy>
  <cp:revision>20</cp:revision>
  <dcterms:created xsi:type="dcterms:W3CDTF">2022-03-31T13:32:27Z</dcterms:created>
  <dcterms:modified xsi:type="dcterms:W3CDTF">2022-03-31T13:57:14Z</dcterms:modified>
</cp:coreProperties>
</file>