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3" r:id="rId5"/>
  </p:sldMasterIdLst>
  <p:notesMasterIdLst>
    <p:notesMasterId r:id="rId20"/>
  </p:notesMasterIdLst>
  <p:sldIdLst>
    <p:sldId id="640" r:id="rId6"/>
    <p:sldId id="564" r:id="rId7"/>
    <p:sldId id="484" r:id="rId8"/>
    <p:sldId id="650" r:id="rId9"/>
    <p:sldId id="258" r:id="rId10"/>
    <p:sldId id="277" r:id="rId11"/>
    <p:sldId id="645" r:id="rId12"/>
    <p:sldId id="646" r:id="rId13"/>
    <p:sldId id="647" r:id="rId14"/>
    <p:sldId id="648" r:id="rId15"/>
    <p:sldId id="649" r:id="rId16"/>
    <p:sldId id="560" r:id="rId17"/>
    <p:sldId id="273" r:id="rId18"/>
    <p:sldId id="65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4F94F4-E8CC-1D50-C550-054DB47497E3}" v="9" dt="2022-04-19T20:01:11.160"/>
    <p1510:client id="{40057974-B4FF-23BE-CF0E-53F1A47D8D6C}" v="9" dt="2022-04-19T20:11:47.810"/>
    <p1510:client id="{D5B26A0C-FD24-2EEE-3249-B3968733273E}" v="15" dt="2022-04-19T15:51:11.7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3.xml" Id="rId8" /><Relationship Type="http://schemas.openxmlformats.org/officeDocument/2006/relationships/slide" Target="slides/slide8.xml" Id="rId13" /><Relationship Type="http://schemas.openxmlformats.org/officeDocument/2006/relationships/slide" Target="slides/slide13.xml" Id="rId18" /><Relationship Type="http://schemas.microsoft.com/office/2015/10/relationships/revisionInfo" Target="revisionInfo.xml" Id="rId26" /><Relationship Type="http://schemas.openxmlformats.org/officeDocument/2006/relationships/customXml" Target="../customXml/item3.xml" Id="rId3" /><Relationship Type="http://schemas.openxmlformats.org/officeDocument/2006/relationships/presProps" Target="presProps.xml" Id="rId21" /><Relationship Type="http://schemas.openxmlformats.org/officeDocument/2006/relationships/slide" Target="slides/slide2.xml" Id="rId7" /><Relationship Type="http://schemas.openxmlformats.org/officeDocument/2006/relationships/slide" Target="slides/slide7.xml" Id="rId12" /><Relationship Type="http://schemas.openxmlformats.org/officeDocument/2006/relationships/slide" Target="slides/slide12.xml" Id="rId17" /><Relationship Type="http://schemas.openxmlformats.org/officeDocument/2006/relationships/customXml" Target="../customXml/item2.xml" Id="rId2" /><Relationship Type="http://schemas.openxmlformats.org/officeDocument/2006/relationships/slide" Target="slides/slide11.xml" Id="rId16" /><Relationship Type="http://schemas.openxmlformats.org/officeDocument/2006/relationships/notesMaster" Target="notesMasters/notesMaster1.xml" Id="rId20" /><Relationship Type="http://schemas.openxmlformats.org/officeDocument/2006/relationships/customXml" Target="../customXml/item1.xml" Id="rId1" /><Relationship Type="http://schemas.openxmlformats.org/officeDocument/2006/relationships/slide" Target="slides/slide1.xml" Id="rId6" /><Relationship Type="http://schemas.openxmlformats.org/officeDocument/2006/relationships/slide" Target="slides/slide6.xml" Id="rId11" /><Relationship Type="http://schemas.openxmlformats.org/officeDocument/2006/relationships/tableStyles" Target="tableStyles.xml" Id="rId24" /><Relationship Type="http://schemas.openxmlformats.org/officeDocument/2006/relationships/slideMaster" Target="slideMasters/slideMaster2.xml" Id="rId5" /><Relationship Type="http://schemas.openxmlformats.org/officeDocument/2006/relationships/slide" Target="slides/slide10.xml" Id="rId15" /><Relationship Type="http://schemas.openxmlformats.org/officeDocument/2006/relationships/theme" Target="theme/theme1.xml" Id="rId23" /><Relationship Type="http://schemas.openxmlformats.org/officeDocument/2006/relationships/slide" Target="slides/slide5.xml" Id="rId10" /><Relationship Type="http://schemas.openxmlformats.org/officeDocument/2006/relationships/slide" Target="slides/slide14.xml" Id="rId19" /><Relationship Type="http://schemas.openxmlformats.org/officeDocument/2006/relationships/slideMaster" Target="slideMasters/slideMaster1.xml" Id="rId4" /><Relationship Type="http://schemas.openxmlformats.org/officeDocument/2006/relationships/slide" Target="slides/slide4.xml" Id="rId9" /><Relationship Type="http://schemas.openxmlformats.org/officeDocument/2006/relationships/slide" Target="slides/slide9.xml" Id="rId14" /><Relationship Type="http://schemas.openxmlformats.org/officeDocument/2006/relationships/viewProps" Target="viewProps.xml" Id="rId22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15ABF-6A29-4782-A724-D705DBAD90D1}" type="datetimeFigureOut">
              <a:rPr lang="en-GB" smtClean="0"/>
              <a:t>19/04/2022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D7F8F-7F8F-4DB3-AE28-923B0428DF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3520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53AA0B00-BCE4-49E8-911C-58356DD3FA52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449263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anose="05000000000000000000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fld id="{B223248B-8893-4344-BF9D-DE061CBD61BD}" type="slidenum">
              <a:rPr kumimoji="0" lang="en-GB" altLang="fi-FI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pPr marL="0" marR="0" lvl="0" indent="0" algn="r" defTabSz="449263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  <a:tabLst>
                  <a:tab pos="723900" algn="l"/>
                  <a:tab pos="1447800" algn="l"/>
                  <a:tab pos="2171700" algn="l"/>
                  <a:tab pos="2895600" algn="l"/>
                </a:tabLst>
                <a:defRPr/>
              </a:pPr>
              <a:t>1</a:t>
            </a:fld>
            <a:endParaRPr kumimoji="0" lang="en-GB" altLang="fi-FI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674866F4-ADF3-4923-BF93-6EED87A882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l" defTabSz="449263" rtl="0" eaLnBrk="0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  <a:defRPr/>
            </a:pPr>
            <a:endParaRPr kumimoji="0" lang="fi-FI" altLang="fi-FI" sz="2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F554FD54-3B4A-4329-A02E-E8C9AD26B428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fi-FI" dirty="0"/>
          </a:p>
        </p:txBody>
      </p:sp>
    </p:spTree>
    <p:extLst>
      <p:ext uri="{BB962C8B-B14F-4D97-AF65-F5344CB8AC3E}">
        <p14:creationId xmlns:p14="http://schemas.microsoft.com/office/powerpoint/2010/main" val="3883680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2588" y="695325"/>
            <a:ext cx="6092825" cy="3427413"/>
          </a:xfrm>
        </p:spPr>
      </p:sp>
      <p:sp>
        <p:nvSpPr>
          <p:cNvPr id="3" name="文本占位符 2"/>
          <p:cNvSpPr>
            <a:spLocks noGrp="1"/>
          </p:cNvSpPr>
          <p:nvPr>
            <p:ph type="body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7DCCA61-FD70-4DC5-B698-ECB2CB7C9D52}" type="slidenum">
              <a:t>13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3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6473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758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1200" y="1676400"/>
            <a:ext cx="2235200" cy="4876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25600" y="1676400"/>
            <a:ext cx="6502400" cy="4876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93639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1" y="1676401"/>
            <a:ext cx="7211484" cy="11414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4638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046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1" y="561976"/>
            <a:ext cx="8737599" cy="504825"/>
          </a:xfrm>
          <a:noFill/>
          <a:ln>
            <a:noFill/>
          </a:ln>
        </p:spPr>
        <p:txBody>
          <a:bodyPr/>
          <a:lstStyle>
            <a:lvl1pPr marL="0" algn="ctr">
              <a:lnSpc>
                <a:spcPct val="10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6801" y="1600200"/>
            <a:ext cx="9345084" cy="4951413"/>
          </a:xfrm>
        </p:spPr>
        <p:txBody>
          <a:bodyPr/>
          <a:lstStyle>
            <a:lvl1pPr>
              <a:buClrTx/>
              <a:defRPr>
                <a:solidFill>
                  <a:schemeClr val="tx1"/>
                </a:solidFill>
              </a:defRPr>
            </a:lvl1pPr>
            <a:lvl2pPr>
              <a:buClrTx/>
              <a:defRPr>
                <a:solidFill>
                  <a:schemeClr val="tx1"/>
                </a:solidFill>
              </a:defRPr>
            </a:lvl2pPr>
            <a:lvl3pPr>
              <a:buClrTx/>
              <a:defRPr>
                <a:solidFill>
                  <a:schemeClr val="tx1"/>
                </a:solidFill>
              </a:defRPr>
            </a:lvl3pPr>
            <a:lvl4pPr>
              <a:buClrTx/>
              <a:defRPr>
                <a:solidFill>
                  <a:schemeClr val="tx1"/>
                </a:solidFill>
              </a:defRPr>
            </a:lvl4pPr>
            <a:lvl5pPr>
              <a:buClrTx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46489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5877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1"/>
            <a:ext cx="9245600" cy="6572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04858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28102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5326720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7020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54647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82415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03829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05350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1" y="152401"/>
            <a:ext cx="2334684" cy="63992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38400" y="152401"/>
            <a:ext cx="6807200" cy="63992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8514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1" y="152401"/>
            <a:ext cx="9345084" cy="11144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438401" y="1600200"/>
            <a:ext cx="4569884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11484" y="1600200"/>
            <a:ext cx="4572000" cy="49514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90510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9887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368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3200" y="3048000"/>
            <a:ext cx="4013200" cy="350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546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143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5660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3302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894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105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48002320-9E50-430B-BA8A-F12655841A7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368801" y="685801"/>
            <a:ext cx="7211484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4" name="Rectangle 7">
            <a:extLst>
              <a:ext uri="{FF2B5EF4-FFF2-40B4-BE49-F238E27FC236}">
                <a16:creationId xmlns:a16="http://schemas.microsoft.com/office/drawing/2014/main" id="{A8780DD8-FF1E-4EBB-989B-6E015C1286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859741" y="2895600"/>
            <a:ext cx="8229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 dirty="0"/>
              <a:t>Click to edit the outline text format</a:t>
            </a:r>
          </a:p>
          <a:p>
            <a:pPr lvl="1"/>
            <a:r>
              <a:rPr lang="en-GB" altLang="fi-FI" dirty="0"/>
              <a:t>Second Outline Level</a:t>
            </a:r>
          </a:p>
          <a:p>
            <a:pPr lvl="2"/>
            <a:r>
              <a:rPr lang="en-GB" altLang="fi-FI" dirty="0"/>
              <a:t>Third Outline Level</a:t>
            </a:r>
          </a:p>
          <a:p>
            <a:pPr lvl="3"/>
            <a:r>
              <a:rPr lang="en-GB" altLang="fi-FI" dirty="0"/>
              <a:t>Fourth Outline Level</a:t>
            </a:r>
          </a:p>
          <a:p>
            <a:pPr lvl="4"/>
            <a:r>
              <a:rPr lang="en-GB" altLang="fi-FI" dirty="0"/>
              <a:t>Fifth Outline Level</a:t>
            </a:r>
          </a:p>
          <a:p>
            <a:pPr lvl="4"/>
            <a:r>
              <a:rPr lang="en-GB" altLang="fi-FI" dirty="0"/>
              <a:t>Sixth Outline Level</a:t>
            </a:r>
          </a:p>
          <a:p>
            <a:pPr lvl="4"/>
            <a:r>
              <a:rPr lang="en-GB" altLang="fi-FI" dirty="0"/>
              <a:t>Seventh Outline Level</a:t>
            </a:r>
          </a:p>
          <a:p>
            <a:pPr lvl="4"/>
            <a:r>
              <a:rPr lang="en-GB" altLang="fi-FI" dirty="0"/>
              <a:t>Eighth Outline Level</a:t>
            </a:r>
          </a:p>
          <a:p>
            <a:pPr lvl="4"/>
            <a:r>
              <a:rPr lang="en-GB" altLang="fi-FI" dirty="0"/>
              <a:t>Ninth Outline Level</a:t>
            </a:r>
          </a:p>
        </p:txBody>
      </p:sp>
      <p:pic>
        <p:nvPicPr>
          <p:cNvPr id="3074" name="Picture 2" descr="University of Tartu - Wikipedia">
            <a:extLst>
              <a:ext uri="{FF2B5EF4-FFF2-40B4-BE49-F238E27FC236}">
                <a16:creationId xmlns:a16="http://schemas.microsoft.com/office/drawing/2014/main" id="{4998069A-CB36-479F-89D8-816E2CEE0A1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128" y="-3048"/>
            <a:ext cx="3657600" cy="3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222A78-5200-4CD0-B820-D171F3ACF65D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76800"/>
            <a:ext cx="365127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3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Candara" pitchFamily="34" charset="0"/>
          <a:ea typeface="+mj-ea"/>
          <a:cs typeface="+mj-cs"/>
        </a:defRPr>
      </a:lvl1pPr>
      <a:lvl2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2pPr>
      <a:lvl3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3pPr>
      <a:lvl4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4pPr>
      <a:lvl5pPr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chemeClr val="tx1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anose="05000000000000000000" pitchFamily="2" charset="2"/>
        <a:buChar char=""/>
        <a:defRPr>
          <a:solidFill>
            <a:srgbClr val="000000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panose="020B0604020202020204" pitchFamily="34" charset="0"/>
        <a:buChar char="-"/>
        <a:defRPr sz="1600">
          <a:solidFill>
            <a:srgbClr val="000000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FCA311"/>
        </a:buClr>
        <a:buSzPct val="100000"/>
        <a:buFont typeface="Arial" charset="0"/>
        <a:buChar char="-"/>
        <a:defRPr sz="1600">
          <a:solidFill>
            <a:srgbClr val="000000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4A556D5E-A77D-4D43-90CC-BFD9F5EDD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457201"/>
            <a:ext cx="92456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B8861648-04EE-4221-B7F4-4708A0B0F4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1" y="1600200"/>
            <a:ext cx="9345084" cy="495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i-FI"/>
              <a:t>Click to edit the outline text format</a:t>
            </a:r>
          </a:p>
          <a:p>
            <a:pPr lvl="1"/>
            <a:r>
              <a:rPr lang="en-GB" altLang="fi-FI"/>
              <a:t>Second Outline Level</a:t>
            </a:r>
          </a:p>
          <a:p>
            <a:pPr lvl="2"/>
            <a:r>
              <a:rPr lang="en-GB" altLang="fi-FI"/>
              <a:t>Third Outline Level</a:t>
            </a:r>
          </a:p>
          <a:p>
            <a:pPr lvl="3"/>
            <a:r>
              <a:rPr lang="en-GB" altLang="fi-FI"/>
              <a:t>Fourth Outline Level</a:t>
            </a:r>
          </a:p>
          <a:p>
            <a:pPr lvl="4"/>
            <a:r>
              <a:rPr lang="en-GB" altLang="fi-FI"/>
              <a:t>Fifth Outline Level</a:t>
            </a:r>
          </a:p>
          <a:p>
            <a:pPr lvl="4"/>
            <a:r>
              <a:rPr lang="en-GB" altLang="fi-FI"/>
              <a:t>Sixth Outline Level</a:t>
            </a:r>
          </a:p>
          <a:p>
            <a:pPr lvl="4"/>
            <a:r>
              <a:rPr lang="en-GB" altLang="fi-FI"/>
              <a:t>Seventh Outline Level</a:t>
            </a:r>
          </a:p>
          <a:p>
            <a:pPr lvl="4"/>
            <a:r>
              <a:rPr lang="en-GB" altLang="fi-FI"/>
              <a:t>Eighth Outline Level</a:t>
            </a:r>
          </a:p>
          <a:p>
            <a:pPr lvl="4"/>
            <a:r>
              <a:rPr lang="en-GB" altLang="fi-FI"/>
              <a:t>Ninth Outline Level</a:t>
            </a:r>
          </a:p>
        </p:txBody>
      </p:sp>
      <p:sp>
        <p:nvSpPr>
          <p:cNvPr id="1029" name="Text Box 4">
            <a:extLst>
              <a:ext uri="{FF2B5EF4-FFF2-40B4-BE49-F238E27FC236}">
                <a16:creationId xmlns:a16="http://schemas.microsoft.com/office/drawing/2014/main" id="{08FC3DAA-0EE4-4348-BC26-7F34CEAD0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184" y="6613526"/>
            <a:ext cx="10124016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fi-FI" sz="1100" i="1" dirty="0">
                <a:solidFill>
                  <a:srgbClr val="595959"/>
                </a:solidFill>
                <a:latin typeface="Georgia" panose="02040502050405020303" pitchFamily="18" charset="0"/>
              </a:rPr>
              <a:t>Ye Wang, CERN SEMINAR– April 20, 2022</a:t>
            </a:r>
          </a:p>
        </p:txBody>
      </p:sp>
      <p:sp>
        <p:nvSpPr>
          <p:cNvPr id="1030" name="Text Box 5">
            <a:extLst>
              <a:ext uri="{FF2B5EF4-FFF2-40B4-BE49-F238E27FC236}">
                <a16:creationId xmlns:a16="http://schemas.microsoft.com/office/drawing/2014/main" id="{515614D2-BF3F-478A-B407-D8E24E2293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01351" y="6613526"/>
            <a:ext cx="115146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marL="11430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marL="16002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marL="2057400" indent="-228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lnSpc>
                <a:spcPct val="100000"/>
              </a:lnSpc>
              <a:buFont typeface="Arial" panose="020B0604020202020204" pitchFamily="34" charset="0"/>
              <a:buNone/>
            </a:pPr>
            <a:fld id="{D75B598C-ACBC-4D96-907A-E6C886D1C2D3}" type="slidenum">
              <a:rPr lang="en-GB" altLang="fi-FI" sz="1000" b="0">
                <a:solidFill>
                  <a:srgbClr val="000000"/>
                </a:solidFill>
                <a:latin typeface="Arial" panose="020B0604020202020204" pitchFamily="34" charset="0"/>
              </a:rPr>
              <a:pPr algn="r">
                <a:lnSpc>
                  <a:spcPct val="100000"/>
                </a:lnSpc>
                <a:buFont typeface="Arial" panose="020B0604020202020204" pitchFamily="34" charset="0"/>
                <a:buNone/>
              </a:pPr>
              <a:t>‹#›</a:t>
            </a:fld>
            <a:endParaRPr lang="en-GB" altLang="fi-FI" sz="1000" b="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2050" name="Picture 2" descr="University of Tartu - Wikipedia">
            <a:extLst>
              <a:ext uri="{FF2B5EF4-FFF2-40B4-BE49-F238E27FC236}">
                <a16:creationId xmlns:a16="http://schemas.microsoft.com/office/drawing/2014/main" id="{9F064D49-163E-48EB-9E0F-7A9186A52C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" y="0"/>
            <a:ext cx="14986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29B730-EAA9-4DDB-AF6D-3E674AD78FB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0" y="0"/>
            <a:ext cx="2032000" cy="1114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681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ndara" pitchFamily="34" charset="0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panose="020B0604020202020204" pitchFamily="34" charset="0"/>
        <a:defRPr sz="3600" b="1">
          <a:solidFill>
            <a:srgbClr val="404040"/>
          </a:solidFill>
          <a:latin typeface="Candara" panose="020E0502030303020204" pitchFamily="34" charset="0"/>
        </a:defRPr>
      </a:lvl5pPr>
      <a:lvl6pPr marL="4572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6pPr>
      <a:lvl7pPr marL="9144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7pPr>
      <a:lvl8pPr marL="13716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8pPr>
      <a:lvl9pPr marL="1828800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</a:defRPr>
      </a:lvl9pPr>
    </p:titleStyle>
    <p:bodyStyle>
      <a:lvl1pPr marL="280988" indent="-280988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95000"/>
        <a:buFont typeface="Wingdings" panose="05000000000000000000" pitchFamily="2" charset="2"/>
        <a:buChar char=""/>
        <a:defRPr sz="20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668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80000"/>
        <a:buFont typeface="Wingdings" panose="05000000000000000000" pitchFamily="2" charset="2"/>
        <a:buChar char="w"/>
        <a:defRPr>
          <a:solidFill>
            <a:schemeClr val="tx1"/>
          </a:solidFill>
          <a:latin typeface="Georgia" pitchFamily="18" charset="0"/>
        </a:defRPr>
      </a:lvl2pPr>
      <a:lvl3pPr marL="1049338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3pPr>
      <a:lvl4pPr marL="1620838" indent="-1508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4pPr>
      <a:lvl5pPr marL="20939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SzPct val="100000"/>
        <a:buFont typeface="Arial" panose="020B0604020202020204" pitchFamily="34" charset="0"/>
        <a:buChar char="-"/>
        <a:defRPr>
          <a:solidFill>
            <a:schemeClr val="tx1"/>
          </a:solidFill>
          <a:latin typeface="Georgia" pitchFamily="18" charset="0"/>
        </a:defRPr>
      </a:lvl5pPr>
      <a:lvl6pPr marL="25511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6pPr>
      <a:lvl7pPr marL="30083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7pPr>
      <a:lvl8pPr marL="34655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8pPr>
      <a:lvl9pPr marL="3922713" indent="-188913" algn="l" defTabSz="449263" rtl="0" eaLnBrk="0" fontAlgn="base" hangingPunct="0">
        <a:lnSpc>
          <a:spcPts val="2988"/>
        </a:lnSpc>
        <a:spcBef>
          <a:spcPct val="0"/>
        </a:spcBef>
        <a:spcAft>
          <a:spcPct val="0"/>
        </a:spcAft>
        <a:buClr>
          <a:schemeClr val="bg1"/>
        </a:buClr>
        <a:buSzPct val="100000"/>
        <a:buFont typeface="Arial" charset="0"/>
        <a:buChar char="-"/>
        <a:defRPr>
          <a:solidFill>
            <a:srgbClr val="CCECFF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F4FB1AD-DD6C-49D2-AB91-CC0006E1AC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31920" y="381000"/>
            <a:ext cx="7086600" cy="2438400"/>
          </a:xfrm>
        </p:spPr>
        <p:txBody>
          <a:bodyPr/>
          <a:lstStyle/>
          <a:p>
            <a:pPr algn="ctr">
              <a:lnSpc>
                <a:spcPct val="100000"/>
              </a:lnSpc>
              <a:buFont typeface="Arial" charset="0"/>
              <a:buNone/>
              <a:defRPr/>
            </a:pPr>
            <a:r>
              <a:rPr lang="en-US" dirty="0">
                <a:latin typeface="Times New Roman"/>
                <a:cs typeface="Times New Roman"/>
              </a:rPr>
              <a:t>First-principles calculations on investigating the behavior of metal surfaces under high electric field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124" name="Text Box 3">
            <a:extLst>
              <a:ext uri="{FF2B5EF4-FFF2-40B4-BE49-F238E27FC236}">
                <a16:creationId xmlns:a16="http://schemas.microsoft.com/office/drawing/2014/main" id="{25946BC4-EE06-42E5-97FC-8D9EBA94C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2360" y="5760720"/>
            <a:ext cx="2585301" cy="5120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0" marR="0" lvl="0" indent="0" algn="l" defTabSz="449263" rtl="0" eaLnBrk="0" fontAlgn="base" latinLnBrk="0" hangingPunct="0">
              <a:lnSpc>
                <a:spcPct val="100000"/>
              </a:lnSpc>
              <a:spcBef>
                <a:spcPts val="1125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Lucida Sans Unicode" pitchFamily="34" charset="0"/>
                <a:ea typeface="+mn-ea"/>
                <a:cs typeface="+mn-cs"/>
              </a:rPr>
              <a:t>C</a:t>
            </a:r>
            <a:r>
              <a:rPr 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Sans Unicode" pitchFamily="34" charset="0"/>
              </a:rPr>
              <a:t>ERN 20.04.2022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Lucida Sans Unicode" pitchFamily="34" charset="0"/>
              <a:ea typeface="+mn-ea"/>
              <a:cs typeface="+mn-cs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C74CF4F-A76D-4F9C-9BA4-68241E9C4A0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191000" y="4038601"/>
            <a:ext cx="6111240" cy="1642352"/>
          </a:xfrm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 u="sng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 Wang</a:t>
            </a:r>
          </a:p>
          <a:p>
            <a:pPr>
              <a:lnSpc>
                <a:spcPct val="15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Institute of technology, University of Tartu</a:t>
            </a:r>
            <a:endParaRPr lang="en-GB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7423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C11142-5F11-495B-AEA4-D741C44D16B6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17486" y="1395736"/>
            <a:ext cx="5525295" cy="2400132"/>
          </a:xfrm>
          <a:prstGeom prst="rect">
            <a:avLst/>
          </a:prstGeom>
          <a:ln w="0"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23297A-ADEB-41B0-B78B-4B934A739DE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49221" y="1395736"/>
            <a:ext cx="5525295" cy="2384960"/>
          </a:xfrm>
          <a:prstGeom prst="rect">
            <a:avLst/>
          </a:prstGeom>
          <a:ln w="0">
            <a:noFill/>
          </a:ln>
        </p:spPr>
      </p:pic>
      <p:sp>
        <p:nvSpPr>
          <p:cNvPr id="7" name="文本框 1">
            <a:extLst>
              <a:ext uri="{FF2B5EF4-FFF2-40B4-BE49-F238E27FC236}">
                <a16:creationId xmlns:a16="http://schemas.microsoft.com/office/drawing/2014/main" id="{C4DDFA90-5750-481D-80CB-017166807A64}"/>
              </a:ext>
            </a:extLst>
          </p:cNvPr>
          <p:cNvSpPr/>
          <p:nvPr/>
        </p:nvSpPr>
        <p:spPr>
          <a:xfrm>
            <a:off x="3271102" y="842397"/>
            <a:ext cx="5481387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latin typeface="Times New Roman"/>
              </a:rPr>
              <a:t>STM image of carburized </a:t>
            </a: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W</a:t>
            </a:r>
            <a:r>
              <a:rPr lang="en-US" sz="2800" b="1" spc="-1" dirty="0">
                <a:solidFill>
                  <a:srgbClr val="000000"/>
                </a:solidFill>
                <a:latin typeface="Times New Roman"/>
              </a:rPr>
              <a:t>{</a:t>
            </a: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110</a:t>
            </a:r>
            <a:r>
              <a:rPr lang="en-US" sz="2800" b="1" spc="-1" dirty="0">
                <a:solidFill>
                  <a:srgbClr val="000000"/>
                </a:solidFill>
                <a:latin typeface="Times New Roman"/>
              </a:rPr>
              <a:t>}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B82057BE-7AFE-4A2B-A493-BE12E0F0DD97}"/>
              </a:ext>
            </a:extLst>
          </p:cNvPr>
          <p:cNvSpPr/>
          <p:nvPr/>
        </p:nvSpPr>
        <p:spPr>
          <a:xfrm>
            <a:off x="1576728" y="3778942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1h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123666AA-4CB1-4CDA-929D-B6A1BC1E0428}"/>
              </a:ext>
            </a:extLst>
          </p:cNvPr>
          <p:cNvSpPr/>
          <p:nvPr/>
        </p:nvSpPr>
        <p:spPr>
          <a:xfrm>
            <a:off x="4373688" y="3778942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2h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76DE204E-97DE-49C5-BE35-AC5178D831CE}"/>
              </a:ext>
            </a:extLst>
          </p:cNvPr>
          <p:cNvSpPr/>
          <p:nvPr/>
        </p:nvSpPr>
        <p:spPr>
          <a:xfrm>
            <a:off x="7613688" y="3778942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5h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1" name="Rectangle 8">
            <a:extLst>
              <a:ext uri="{FF2B5EF4-FFF2-40B4-BE49-F238E27FC236}">
                <a16:creationId xmlns:a16="http://schemas.microsoft.com/office/drawing/2014/main" id="{D50A0CC6-0696-4D1A-8D1D-930AE322EC86}"/>
              </a:ext>
            </a:extLst>
          </p:cNvPr>
          <p:cNvSpPr/>
          <p:nvPr/>
        </p:nvSpPr>
        <p:spPr>
          <a:xfrm>
            <a:off x="10369244" y="3778942"/>
            <a:ext cx="398764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16h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775C6A-27E1-4DF9-9212-4BAABBF747FB}"/>
              </a:ext>
            </a:extLst>
          </p:cNvPr>
          <p:cNvSpPr/>
          <p:nvPr/>
        </p:nvSpPr>
        <p:spPr>
          <a:xfrm>
            <a:off x="617486" y="4139419"/>
            <a:ext cx="9776439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(a)-(c) shows the temporal evolution of the STM images of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(15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× 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3) reconstruction, </a:t>
            </a:r>
            <a:endParaRPr lang="et-EE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(d) denotes the STM image of the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(15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× 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12) reconstruction 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DC9374B-72C0-4FC7-8F18-A19794DEA5A1}"/>
              </a:ext>
            </a:extLst>
          </p:cNvPr>
          <p:cNvSpPr/>
          <p:nvPr/>
        </p:nvSpPr>
        <p:spPr>
          <a:xfrm>
            <a:off x="10086148" y="5673934"/>
            <a:ext cx="149278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DengXian" panose="02010600030101010101" pitchFamily="2" charset="-122"/>
              </a:rPr>
              <a:t>by Kim et. Al</a:t>
            </a:r>
            <a:endParaRPr lang="et-EE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8A03F7F-C9D3-4956-99F3-41019C0BB4D5}"/>
              </a:ext>
            </a:extLst>
          </p:cNvPr>
          <p:cNvSpPr/>
          <p:nvPr/>
        </p:nvSpPr>
        <p:spPr>
          <a:xfrm>
            <a:off x="418528" y="5029787"/>
            <a:ext cx="10150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Hypothesis: the unit cell </a:t>
            </a:r>
            <a:r>
              <a:rPr lang="en-US" sz="2400" b="1" spc="-1" dirty="0">
                <a:latin typeface="Times New Roman"/>
              </a:rPr>
              <a:t>of </a:t>
            </a:r>
            <a:r>
              <a:rPr lang="et-EE" sz="2400" b="1" spc="-1" dirty="0">
                <a:latin typeface="Times New Roman"/>
              </a:rPr>
              <a:t>R(15×12)-C/W(110)</a:t>
            </a:r>
            <a:r>
              <a:rPr lang="en-US" sz="2400" b="1" spc="-1" dirty="0">
                <a:latin typeface="Times New Roman"/>
              </a:rPr>
              <a:t> is composed of C+C+B</a:t>
            </a:r>
            <a:endParaRPr lang="en-US" sz="24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768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83" y="1460114"/>
            <a:ext cx="10793452" cy="495141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i-FI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6B4051-736F-47B9-A74D-9FCEA580D3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94" y="578328"/>
            <a:ext cx="8731330" cy="6209676"/>
          </a:xfrm>
          <a:prstGeom prst="rect">
            <a:avLst/>
          </a:prstGeom>
        </p:spPr>
      </p:pic>
      <p:sp>
        <p:nvSpPr>
          <p:cNvPr id="7" name="文本框 1">
            <a:extLst>
              <a:ext uri="{FF2B5EF4-FFF2-40B4-BE49-F238E27FC236}">
                <a16:creationId xmlns:a16="http://schemas.microsoft.com/office/drawing/2014/main" id="{CB491227-6BD2-4336-A707-C8ABB35423B4}"/>
              </a:ext>
            </a:extLst>
          </p:cNvPr>
          <p:cNvSpPr/>
          <p:nvPr/>
        </p:nvSpPr>
        <p:spPr>
          <a:xfrm>
            <a:off x="2646330" y="51142"/>
            <a:ext cx="7879026" cy="46021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</a:rPr>
              <a:t>C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block – a metastable structure of R(15×3) reconstruction</a:t>
            </a:r>
            <a:endParaRPr lang="et-EE" sz="24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5E5F19-4E6A-4634-A71B-FEEDB6401F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8794" y="578328"/>
            <a:ext cx="8731330" cy="620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33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5473" y="595233"/>
            <a:ext cx="5270370" cy="504825"/>
          </a:xfrm>
        </p:spPr>
        <p:txBody>
          <a:bodyPr/>
          <a:lstStyle/>
          <a:p>
            <a:r>
              <a:rPr lang="en-US" dirty="0"/>
              <a:t>Conclusions and Outlook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8783" y="1460114"/>
            <a:ext cx="10793452" cy="4951413"/>
          </a:xfrm>
        </p:spPr>
        <p:txBody>
          <a:bodyPr/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24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fi-FI" sz="2400" dirty="0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E08A9AF6-90CE-4987-945C-10468943E108}"/>
              </a:ext>
            </a:extLst>
          </p:cNvPr>
          <p:cNvSpPr/>
          <p:nvPr/>
        </p:nvSpPr>
        <p:spPr>
          <a:xfrm>
            <a:off x="1274715" y="1550254"/>
            <a:ext cx="10120089" cy="317631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We identify the atomic structure of the R (15 × 12) surface and reveal the reconstruction mechanism of the R (15 × 3)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Our results provide an important understanding of the carburized W{110}, open a new avenue for exploring self-organization properties of various metal nanostructures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Outlook: After we have confirmed the atomic structure, we aim to explain experimental results about metastable hypothesis under electric field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000" b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313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48BB59B4-8D2B-4F31-B894-7EC556AE11AD}"/>
              </a:ext>
            </a:extLst>
          </p:cNvPr>
          <p:cNvSpPr txBox="1">
            <a:spLocks/>
          </p:cNvSpPr>
          <p:nvPr/>
        </p:nvSpPr>
        <p:spPr>
          <a:xfrm>
            <a:off x="4407223" y="3593227"/>
            <a:ext cx="3966897" cy="504825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sz="3200" b="0" kern="0" dirty="0" err="1"/>
              <a:t>Achnowledgments</a:t>
            </a:r>
            <a:endParaRPr lang="fi-FI" sz="3200" b="0" kern="0" dirty="0"/>
          </a:p>
        </p:txBody>
      </p:sp>
      <p:pic>
        <p:nvPicPr>
          <p:cNvPr id="1026" name="Picture 2" descr="Horizon 2020 - Observatory of Public Sector Innovation Observatory of  Public Sector Innovation">
            <a:extLst>
              <a:ext uri="{FF2B5EF4-FFF2-40B4-BE49-F238E27FC236}">
                <a16:creationId xmlns:a16="http://schemas.microsoft.com/office/drawing/2014/main" id="{CFC7B783-9A91-4814-9087-8ABD35275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405" y="5194234"/>
            <a:ext cx="30289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Logos and disclaimer - EstLat">
            <a:extLst>
              <a:ext uri="{FF2B5EF4-FFF2-40B4-BE49-F238E27FC236}">
                <a16:creationId xmlns:a16="http://schemas.microsoft.com/office/drawing/2014/main" id="{3CC1C304-3097-4AC1-971A-5BD884E032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8" t="14137" r="14460" b="28415"/>
          <a:stretch/>
        </p:blipFill>
        <p:spPr bwMode="auto">
          <a:xfrm>
            <a:off x="7332248" y="5163532"/>
            <a:ext cx="2256817" cy="157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0A1AEB3-0E40-4387-8B72-2630B7D489D7}"/>
              </a:ext>
            </a:extLst>
          </p:cNvPr>
          <p:cNvSpPr txBox="1">
            <a:spLocks/>
          </p:cNvSpPr>
          <p:nvPr/>
        </p:nvSpPr>
        <p:spPr bwMode="auto">
          <a:xfrm>
            <a:off x="4730852" y="4098052"/>
            <a:ext cx="3319640" cy="73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fi-FI" sz="2400" kern="0" dirty="0"/>
              <a:t>ERA Chair ”MATTER”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C41F4EA-018E-41D6-942B-3ABED2669FA1}"/>
              </a:ext>
            </a:extLst>
          </p:cNvPr>
          <p:cNvSpPr txBox="1">
            <a:spLocks/>
          </p:cNvSpPr>
          <p:nvPr/>
        </p:nvSpPr>
        <p:spPr>
          <a:xfrm>
            <a:off x="2819399" y="1501961"/>
            <a:ext cx="6553200" cy="504825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/>
              <a:t>Thank you for your attention!</a:t>
            </a:r>
            <a:endParaRPr lang="fi-FI" kern="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D1806-7E37-4AD7-A281-28C31F133D13}"/>
              </a:ext>
            </a:extLst>
          </p:cNvPr>
          <p:cNvSpPr txBox="1">
            <a:spLocks/>
          </p:cNvSpPr>
          <p:nvPr/>
        </p:nvSpPr>
        <p:spPr>
          <a:xfrm>
            <a:off x="2158739" y="314497"/>
            <a:ext cx="7579152" cy="958122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r>
              <a:rPr lang="en-US" sz="2800" kern="0" dirty="0"/>
              <a:t>DFT to study the properties of metal surfaces under electric field</a:t>
            </a:r>
            <a:endParaRPr lang="fi-FI" sz="2800" kern="0" dirty="0"/>
          </a:p>
        </p:txBody>
      </p:sp>
      <p:sp>
        <p:nvSpPr>
          <p:cNvPr id="4" name="文本框 4">
            <a:extLst>
              <a:ext uri="{FF2B5EF4-FFF2-40B4-BE49-F238E27FC236}">
                <a16:creationId xmlns:a16="http://schemas.microsoft.com/office/drawing/2014/main" id="{2E7F4F32-767F-4E9C-90D0-8B4A6D271EC6}"/>
              </a:ext>
            </a:extLst>
          </p:cNvPr>
          <p:cNvSpPr txBox="1"/>
          <p:nvPr/>
        </p:nvSpPr>
        <p:spPr>
          <a:xfrm>
            <a:off x="1234911" y="1524070"/>
            <a:ext cx="7711126" cy="1938992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Gaussian: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Object: metal nanoparticles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non-periodic</a:t>
            </a:r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Method: localized basis sets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 analysis: Molecular Orbital Theory</a:t>
            </a:r>
          </a:p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AC2EA52-B1D0-45E5-8FC9-7397D26C4DBB}"/>
              </a:ext>
            </a:extLst>
          </p:cNvPr>
          <p:cNvSpPr txBox="1"/>
          <p:nvPr/>
        </p:nvSpPr>
        <p:spPr>
          <a:xfrm>
            <a:off x="1234911" y="4364434"/>
            <a:ext cx="7711126" cy="1938992"/>
          </a:xfrm>
          <a:prstGeom prst="rect">
            <a:avLst/>
          </a:prstGeom>
          <a:noFill/>
          <a:ln w="28575" cmpd="sng">
            <a:solidFill>
              <a:schemeClr val="tx1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VASP: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Object: metal surfaces, periodic in x, y z direction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Method: </a:t>
            </a:r>
            <a:r>
              <a:rPr lang="en-US" altLang="zh-CN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plane wave 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basis sets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Result analysis: Band Structure</a:t>
            </a:r>
          </a:p>
          <a:p>
            <a:endParaRPr lang="en-US" altLang="zh-CN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9">
            <a:extLst>
              <a:ext uri="{FF2B5EF4-FFF2-40B4-BE49-F238E27FC236}">
                <a16:creationId xmlns:a16="http://schemas.microsoft.com/office/drawing/2014/main" id="{DE6537AD-0CFE-46AA-84EE-9085C9278C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9610" y="2308900"/>
            <a:ext cx="3041650" cy="387350"/>
          </a:xfrm>
          <a:prstGeom prst="rect">
            <a:avLst/>
          </a:prstGeom>
        </p:spPr>
      </p:pic>
      <p:pic>
        <p:nvPicPr>
          <p:cNvPr id="7" name="图片 14">
            <a:extLst>
              <a:ext uri="{FF2B5EF4-FFF2-40B4-BE49-F238E27FC236}">
                <a16:creationId xmlns:a16="http://schemas.microsoft.com/office/drawing/2014/main" id="{2C0C04A3-D04B-4720-A6EF-C9D8C4C9D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0621" y="5157230"/>
            <a:ext cx="2521585" cy="674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191908-C653-4FF9-888B-1893DD01AE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04661" y="1975377"/>
            <a:ext cx="1869797" cy="1036377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7DDE1B4D-CBE5-4D1D-834E-0C04490586F5}"/>
              </a:ext>
            </a:extLst>
          </p:cNvPr>
          <p:cNvGrpSpPr/>
          <p:nvPr/>
        </p:nvGrpSpPr>
        <p:grpSpPr>
          <a:xfrm>
            <a:off x="9313682" y="3415927"/>
            <a:ext cx="2168165" cy="2971796"/>
            <a:chOff x="9313682" y="3415927"/>
            <a:chExt cx="2168165" cy="297179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B6E9562-90F9-445D-9C09-D93508D66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04661" y="3429000"/>
              <a:ext cx="2077186" cy="2958723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0C7A5D6-359A-4A8E-A678-AE2338FAE4B2}"/>
                </a:ext>
              </a:extLst>
            </p:cNvPr>
            <p:cNvSpPr/>
            <p:nvPr/>
          </p:nvSpPr>
          <p:spPr bwMode="auto">
            <a:xfrm>
              <a:off x="9313682" y="3415927"/>
              <a:ext cx="1253765" cy="2514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0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</a:pPr>
              <a:endParaRPr kumimoji="0" lang="et-EE" sz="2400" b="1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883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200F4-E5D6-4AF6-BDFC-9D52AFA53C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925" y="676411"/>
            <a:ext cx="6553200" cy="5048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dirty="0"/>
              <a:t>Outline</a:t>
            </a:r>
            <a:endParaRPr lang="fi-FI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52EEE4D7-DAC0-43CC-9A24-760528837EEC}"/>
              </a:ext>
            </a:extLst>
          </p:cNvPr>
          <p:cNvSpPr txBox="1">
            <a:spLocks/>
          </p:cNvSpPr>
          <p:nvPr/>
        </p:nvSpPr>
        <p:spPr bwMode="auto">
          <a:xfrm>
            <a:off x="2566447" y="1586110"/>
            <a:ext cx="7924799" cy="271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i-FI" kern="0" dirty="0" err="1"/>
              <a:t>Field-induced</a:t>
            </a:r>
            <a:r>
              <a:rPr lang="fi-FI" kern="0" dirty="0"/>
              <a:t> </a:t>
            </a:r>
            <a:r>
              <a:rPr lang="fi-FI" kern="0" dirty="0" err="1"/>
              <a:t>atomic</a:t>
            </a:r>
            <a:r>
              <a:rPr lang="fi-FI" kern="0" dirty="0"/>
              <a:t> </a:t>
            </a:r>
            <a:r>
              <a:rPr lang="fi-FI" kern="0" dirty="0" err="1"/>
              <a:t>strcuture</a:t>
            </a:r>
            <a:r>
              <a:rPr lang="fi-FI" kern="0" dirty="0"/>
              <a:t> </a:t>
            </a:r>
            <a:r>
              <a:rPr lang="fi-FI" kern="0" dirty="0" err="1"/>
              <a:t>modifications</a:t>
            </a:r>
            <a:r>
              <a:rPr lang="fi-FI" kern="0" dirty="0"/>
              <a:t>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i-FI" kern="0" dirty="0" err="1"/>
              <a:t>The</a:t>
            </a:r>
            <a:r>
              <a:rPr lang="fi-FI" kern="0" dirty="0"/>
              <a:t> </a:t>
            </a:r>
            <a:r>
              <a:rPr lang="fi-FI" kern="0" dirty="0" err="1"/>
              <a:t>behavior</a:t>
            </a:r>
            <a:r>
              <a:rPr lang="fi-FI" kern="0" dirty="0"/>
              <a:t> of </a:t>
            </a:r>
            <a:r>
              <a:rPr lang="fi-FI" kern="0" dirty="0" err="1"/>
              <a:t>Cu</a:t>
            </a:r>
            <a:r>
              <a:rPr lang="fi-FI" kern="0" dirty="0"/>
              <a:t> </a:t>
            </a:r>
            <a:r>
              <a:rPr lang="fi-FI" kern="0" dirty="0" err="1"/>
              <a:t>nanoparticles</a:t>
            </a:r>
            <a:r>
              <a:rPr lang="fi-FI" kern="0" dirty="0"/>
              <a:t> </a:t>
            </a:r>
            <a:r>
              <a:rPr lang="fi-FI" kern="0" dirty="0" err="1"/>
              <a:t>under</a:t>
            </a:r>
            <a:r>
              <a:rPr lang="fi-FI" kern="0" dirty="0"/>
              <a:t> </a:t>
            </a:r>
            <a:r>
              <a:rPr lang="fi-FI" kern="0" dirty="0" err="1"/>
              <a:t>electric</a:t>
            </a:r>
            <a:r>
              <a:rPr lang="fi-FI" kern="0" dirty="0"/>
              <a:t> </a:t>
            </a:r>
            <a:r>
              <a:rPr lang="fi-FI" kern="0" dirty="0" err="1"/>
              <a:t>field</a:t>
            </a:r>
            <a:endParaRPr lang="fi-FI" kern="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i-FI" kern="0" dirty="0" err="1"/>
              <a:t>Carburized</a:t>
            </a:r>
            <a:r>
              <a:rPr lang="fi-FI" kern="0" dirty="0"/>
              <a:t> W </a:t>
            </a:r>
            <a:r>
              <a:rPr lang="fi-FI" kern="0" dirty="0" err="1"/>
              <a:t>surface</a:t>
            </a:r>
            <a:r>
              <a:rPr lang="fi-FI" kern="0" dirty="0"/>
              <a:t> </a:t>
            </a:r>
            <a:r>
              <a:rPr lang="fi-FI" kern="0" dirty="0" err="1"/>
              <a:t>reconstructions</a:t>
            </a:r>
            <a:r>
              <a:rPr lang="fi-FI" kern="0" dirty="0"/>
              <a:t>:</a:t>
            </a:r>
          </a:p>
          <a:p>
            <a:pPr marL="1203325" lvl="2" indent="-342900">
              <a:lnSpc>
                <a:spcPct val="150000"/>
              </a:lnSpc>
              <a:buFont typeface="+mj-lt"/>
              <a:buAutoNum type="arabicPeriod"/>
            </a:pPr>
            <a:r>
              <a:rPr lang="fi-FI" kern="0" dirty="0" err="1"/>
              <a:t>The</a:t>
            </a:r>
            <a:r>
              <a:rPr lang="fi-FI" kern="0" dirty="0"/>
              <a:t> </a:t>
            </a:r>
            <a:r>
              <a:rPr lang="fi-FI" kern="0" dirty="0" err="1"/>
              <a:t>application</a:t>
            </a:r>
            <a:r>
              <a:rPr lang="fi-FI" kern="0" dirty="0"/>
              <a:t> of WC </a:t>
            </a:r>
            <a:r>
              <a:rPr lang="fi-FI" kern="0" dirty="0" err="1"/>
              <a:t>surfaces</a:t>
            </a:r>
            <a:endParaRPr lang="fi-FI" kern="0" dirty="0"/>
          </a:p>
          <a:p>
            <a:pPr marL="1203325" lvl="2" indent="-342900">
              <a:lnSpc>
                <a:spcPct val="150000"/>
              </a:lnSpc>
              <a:buFont typeface="+mj-lt"/>
              <a:buAutoNum type="arabicPeriod"/>
            </a:pPr>
            <a:r>
              <a:rPr lang="fi-FI" kern="0" dirty="0" err="1"/>
              <a:t>Identify</a:t>
            </a:r>
            <a:r>
              <a:rPr lang="fi-FI" kern="0" dirty="0"/>
              <a:t> </a:t>
            </a:r>
            <a:r>
              <a:rPr lang="fi-FI" kern="0" dirty="0" err="1"/>
              <a:t>the</a:t>
            </a:r>
            <a:r>
              <a:rPr lang="fi-FI" kern="0" dirty="0"/>
              <a:t> </a:t>
            </a:r>
            <a:r>
              <a:rPr lang="fi-FI" kern="0" dirty="0" err="1"/>
              <a:t>atomic</a:t>
            </a:r>
            <a:r>
              <a:rPr lang="fi-FI" kern="0" dirty="0"/>
              <a:t> </a:t>
            </a:r>
            <a:r>
              <a:rPr lang="fi-FI" kern="0" dirty="0" err="1"/>
              <a:t>structures</a:t>
            </a:r>
            <a:r>
              <a:rPr lang="fi-FI" kern="0" dirty="0"/>
              <a:t> of WC </a:t>
            </a:r>
            <a:r>
              <a:rPr lang="fi-FI" kern="0" dirty="0" err="1"/>
              <a:t>surfaces</a:t>
            </a:r>
            <a:endParaRPr lang="fi-FI" kern="0" dirty="0"/>
          </a:p>
          <a:p>
            <a:pPr marL="1203325" lvl="2" indent="-342900">
              <a:lnSpc>
                <a:spcPct val="150000"/>
              </a:lnSpc>
              <a:buFont typeface="+mj-lt"/>
              <a:buAutoNum type="arabicPeriod"/>
            </a:pPr>
            <a:r>
              <a:rPr lang="fi-FI" kern="0" dirty="0" err="1"/>
              <a:t>Investigate</a:t>
            </a:r>
            <a:r>
              <a:rPr lang="fi-FI" kern="0" dirty="0"/>
              <a:t> </a:t>
            </a:r>
            <a:r>
              <a:rPr lang="fi-FI" kern="0" dirty="0" err="1"/>
              <a:t>the</a:t>
            </a:r>
            <a:r>
              <a:rPr lang="fi-FI" kern="0" dirty="0"/>
              <a:t> </a:t>
            </a:r>
            <a:r>
              <a:rPr lang="fi-FI" kern="0" dirty="0" err="1"/>
              <a:t>properties</a:t>
            </a:r>
            <a:r>
              <a:rPr lang="fi-FI" kern="0" dirty="0"/>
              <a:t> of WC </a:t>
            </a:r>
            <a:r>
              <a:rPr lang="fi-FI" kern="0" dirty="0" err="1"/>
              <a:t>surfaces</a:t>
            </a:r>
            <a:r>
              <a:rPr lang="fi-FI" kern="0" dirty="0"/>
              <a:t> </a:t>
            </a:r>
            <a:r>
              <a:rPr lang="fi-FI" kern="0" dirty="0" err="1"/>
              <a:t>with</a:t>
            </a:r>
            <a:r>
              <a:rPr lang="fi-FI" kern="0" dirty="0"/>
              <a:t> </a:t>
            </a:r>
            <a:r>
              <a:rPr lang="fi-FI" kern="0" dirty="0" err="1"/>
              <a:t>electric</a:t>
            </a:r>
            <a:r>
              <a:rPr lang="fi-FI" kern="0" dirty="0"/>
              <a:t> </a:t>
            </a:r>
            <a:r>
              <a:rPr lang="fi-FI" kern="0" dirty="0" err="1"/>
              <a:t>field</a:t>
            </a:r>
            <a:r>
              <a:rPr lang="fi-FI" kern="0" dirty="0"/>
              <a:t>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AC1362-682E-4C9E-94C7-B8FFAF5060A9}"/>
              </a:ext>
            </a:extLst>
          </p:cNvPr>
          <p:cNvSpPr txBox="1">
            <a:spLocks/>
          </p:cNvSpPr>
          <p:nvPr/>
        </p:nvSpPr>
        <p:spPr bwMode="auto">
          <a:xfrm>
            <a:off x="2566447" y="4298624"/>
            <a:ext cx="3529553" cy="45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80988" indent="-280988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95000"/>
              <a:buFont typeface="Wingdings" panose="05000000000000000000" pitchFamily="2" charset="2"/>
              <a:buChar char=""/>
              <a:defRPr sz="2000">
                <a:solidFill>
                  <a:schemeClr val="tx1"/>
                </a:solidFill>
                <a:latin typeface="Georgia" pitchFamily="18" charset="0"/>
                <a:ea typeface="+mn-ea"/>
                <a:cs typeface="+mn-cs"/>
              </a:defRPr>
            </a:lvl1pPr>
            <a:lvl2pPr marL="668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049338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20838" indent="-1508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939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-"/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511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6pPr>
            <a:lvl7pPr marL="30083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7pPr>
            <a:lvl8pPr marL="34655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8pPr>
            <a:lvl9pPr marL="3922713" indent="-188913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Arial" charset="0"/>
              <a:buChar char="-"/>
              <a:defRPr>
                <a:solidFill>
                  <a:srgbClr val="CCECF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i-FI" kern="0" dirty="0" err="1"/>
              <a:t>Conclustions</a:t>
            </a:r>
            <a:r>
              <a:rPr lang="fi-FI" kern="0" dirty="0"/>
              <a:t> and Outlook</a:t>
            </a:r>
          </a:p>
        </p:txBody>
      </p:sp>
    </p:spTree>
    <p:extLst>
      <p:ext uri="{BB962C8B-B14F-4D97-AF65-F5344CB8AC3E}">
        <p14:creationId xmlns:p14="http://schemas.microsoft.com/office/powerpoint/2010/main" val="2323741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图片 6"/>
          <p:cNvPicPr/>
          <p:nvPr/>
        </p:nvPicPr>
        <p:blipFill>
          <a:blip r:embed="rId3"/>
          <a:srcRect l="12557" t="16190" r="10958" b="19800"/>
          <a:stretch>
            <a:fillRect/>
          </a:stretch>
        </p:blipFill>
        <p:spPr>
          <a:xfrm>
            <a:off x="4703445" y="1028700"/>
            <a:ext cx="2641600" cy="1463675"/>
          </a:xfrm>
          <a:prstGeom prst="rect">
            <a:avLst/>
          </a:prstGeom>
          <a:ln>
            <a:noFill/>
          </a:ln>
        </p:spPr>
      </p:pic>
      <p:sp>
        <p:nvSpPr>
          <p:cNvPr id="151" name="CustomShape 7"/>
          <p:cNvSpPr/>
          <p:nvPr/>
        </p:nvSpPr>
        <p:spPr>
          <a:xfrm>
            <a:off x="3434715" y="2638425"/>
            <a:ext cx="5285740" cy="51689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 dirty="0">
                <a:solidFill>
                  <a:srgbClr val="3F3F3F"/>
                </a:solidFill>
                <a:latin typeface="Times New Roman" panose="02020603050405020304"/>
                <a:ea typeface="幼圆" panose="02010509060101010101" charset="-122"/>
              </a:rPr>
              <a:t>Increase the bond distance between Cu pair</a:t>
            </a:r>
          </a:p>
          <a:p>
            <a:pPr>
              <a:lnSpc>
                <a:spcPct val="100000"/>
              </a:lnSpc>
            </a:pPr>
            <a:endParaRPr lang="en-US" sz="2000" b="1" strike="noStrike" spc="-1" dirty="0">
              <a:solidFill>
                <a:srgbClr val="3F3F3F"/>
              </a:solidFill>
              <a:latin typeface="Times New Roman" panose="02020603050405020304"/>
              <a:ea typeface="幼圆" panose="02010509060101010101" charset="-122"/>
            </a:endParaRPr>
          </a:p>
        </p:txBody>
      </p:sp>
      <p:pic>
        <p:nvPicPr>
          <p:cNvPr id="154" name="图片 3"/>
          <p:cNvPicPr/>
          <p:nvPr/>
        </p:nvPicPr>
        <p:blipFill>
          <a:blip r:embed="rId4"/>
          <a:srcRect r="10427"/>
          <a:stretch>
            <a:fillRect/>
          </a:stretch>
        </p:blipFill>
        <p:spPr>
          <a:xfrm>
            <a:off x="0" y="3300890"/>
            <a:ext cx="3846960" cy="2955600"/>
          </a:xfrm>
          <a:prstGeom prst="rect">
            <a:avLst/>
          </a:prstGeom>
          <a:ln>
            <a:noFill/>
          </a:ln>
        </p:spPr>
      </p:pic>
      <p:pic>
        <p:nvPicPr>
          <p:cNvPr id="155" name="图片 4"/>
          <p:cNvPicPr/>
          <p:nvPr/>
        </p:nvPicPr>
        <p:blipFill>
          <a:blip r:embed="rId5"/>
          <a:srcRect r="9271"/>
          <a:stretch>
            <a:fillRect/>
          </a:stretch>
        </p:blipFill>
        <p:spPr>
          <a:xfrm>
            <a:off x="4056480" y="3300890"/>
            <a:ext cx="3897360" cy="2955600"/>
          </a:xfrm>
          <a:prstGeom prst="rect">
            <a:avLst/>
          </a:prstGeom>
          <a:ln>
            <a:noFill/>
          </a:ln>
        </p:spPr>
      </p:pic>
      <p:pic>
        <p:nvPicPr>
          <p:cNvPr id="156" name="图片 5"/>
          <p:cNvPicPr/>
          <p:nvPr/>
        </p:nvPicPr>
        <p:blipFill>
          <a:blip r:embed="rId6"/>
          <a:srcRect r="9030"/>
          <a:stretch>
            <a:fillRect/>
          </a:stretch>
        </p:blipFill>
        <p:spPr>
          <a:xfrm>
            <a:off x="8162280" y="3300890"/>
            <a:ext cx="3906720" cy="2955600"/>
          </a:xfrm>
          <a:prstGeom prst="rect">
            <a:avLst/>
          </a:prstGeom>
          <a:ln>
            <a:noFill/>
          </a:ln>
        </p:spPr>
      </p:pic>
      <p:sp>
        <p:nvSpPr>
          <p:cNvPr id="164" name="CustomShape 8"/>
          <p:cNvSpPr/>
          <p:nvPr/>
        </p:nvSpPr>
        <p:spPr>
          <a:xfrm>
            <a:off x="672465" y="6249035"/>
            <a:ext cx="2502535" cy="45593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without electric field</a:t>
            </a:r>
          </a:p>
        </p:txBody>
      </p:sp>
      <p:sp>
        <p:nvSpPr>
          <p:cNvPr id="165" name="CustomShape 9"/>
          <p:cNvSpPr/>
          <p:nvPr/>
        </p:nvSpPr>
        <p:spPr>
          <a:xfrm>
            <a:off x="4319270" y="6249035"/>
            <a:ext cx="3515995" cy="45593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with electric field</a:t>
            </a:r>
            <a:r>
              <a:rPr lang="en-US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(10.28GV·m</a:t>
            </a:r>
            <a:r>
              <a:rPr lang="en-US" b="1" strike="noStrike" spc="-1" baseline="3000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−1</a:t>
            </a:r>
            <a:r>
              <a:rPr lang="en-US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)</a:t>
            </a:r>
            <a:r>
              <a:rPr lang="en-US" sz="2000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 </a:t>
            </a:r>
          </a:p>
        </p:txBody>
      </p:sp>
      <p:sp>
        <p:nvSpPr>
          <p:cNvPr id="166" name="CustomShape 10"/>
          <p:cNvSpPr/>
          <p:nvPr/>
        </p:nvSpPr>
        <p:spPr>
          <a:xfrm>
            <a:off x="8357235" y="6249035"/>
            <a:ext cx="3516630" cy="45593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000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with electric field</a:t>
            </a:r>
            <a:r>
              <a:rPr lang="en-US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(15.42GV·m</a:t>
            </a:r>
            <a:r>
              <a:rPr lang="en-US" b="1" strike="noStrike" spc="-1" baseline="3000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−1</a:t>
            </a:r>
            <a:r>
              <a:rPr lang="en-US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)</a:t>
            </a:r>
            <a:r>
              <a:rPr lang="en-US" sz="2000" b="1" strike="noStrike" spc="-1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 </a:t>
            </a:r>
          </a:p>
        </p:txBody>
      </p:sp>
      <p:sp>
        <p:nvSpPr>
          <p:cNvPr id="5" name="椭圆 4"/>
          <p:cNvSpPr/>
          <p:nvPr/>
        </p:nvSpPr>
        <p:spPr>
          <a:xfrm>
            <a:off x="1682750" y="5380990"/>
            <a:ext cx="76835" cy="15938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5749290" y="5507355"/>
            <a:ext cx="76835" cy="15938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9836150" y="5427980"/>
            <a:ext cx="76835" cy="15938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86790" y="4964430"/>
            <a:ext cx="187325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buNone/>
            </a:pPr>
            <a:r>
              <a:rPr lang="en-US" altLang="zh-CN" sz="16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potential well 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068570" y="5090795"/>
            <a:ext cx="187325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buNone/>
            </a:pPr>
            <a:r>
              <a:rPr lang="en-US" altLang="zh-CN" sz="16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potential well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667875" y="5090795"/>
            <a:ext cx="187325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buNone/>
            </a:pPr>
            <a:r>
              <a:rPr lang="en-US" altLang="zh-CN" sz="16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potential well 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0D01441-AE9B-4BB2-A404-B36BA848675E}"/>
              </a:ext>
            </a:extLst>
          </p:cNvPr>
          <p:cNvSpPr txBox="1">
            <a:spLocks/>
          </p:cNvSpPr>
          <p:nvPr/>
        </p:nvSpPr>
        <p:spPr>
          <a:xfrm>
            <a:off x="3333720" y="111125"/>
            <a:ext cx="5342880" cy="838200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/>
              <a:t>Preliminary Estimates</a:t>
            </a:r>
          </a:p>
          <a:p>
            <a:pPr>
              <a:buFont typeface="Arial" charset="0"/>
              <a:buNone/>
              <a:defRPr/>
            </a:pPr>
            <a:endParaRPr lang="fi-FI" kern="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  <p:bldP spid="165" grpId="0"/>
      <p:bldP spid="166" grpId="0"/>
      <p:bldP spid="5" grpId="0" animBg="1"/>
      <p:bldP spid="7" grpId="0" animBg="1"/>
      <p:bldP spid="6" grpId="0" animBg="1"/>
      <p:bldP spid="26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7">
            <a:extLst>
              <a:ext uri="{FF2B5EF4-FFF2-40B4-BE49-F238E27FC236}">
                <a16:creationId xmlns:a16="http://schemas.microsoft.com/office/drawing/2014/main" id="{6C995DFF-A0F6-4649-A6E1-E164C9FC6A89}"/>
              </a:ext>
            </a:extLst>
          </p:cNvPr>
          <p:cNvSpPr/>
          <p:nvPr/>
        </p:nvSpPr>
        <p:spPr>
          <a:xfrm>
            <a:off x="1951474" y="5183819"/>
            <a:ext cx="2969318" cy="516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without electric field</a:t>
            </a:r>
            <a:endParaRPr lang="en-US" sz="2400" b="0" strike="noStrike" spc="-1" dirty="0">
              <a:latin typeface="Arial" panose="020B0604020202020204"/>
            </a:endParaRPr>
          </a:p>
        </p:txBody>
      </p:sp>
      <p:sp>
        <p:nvSpPr>
          <p:cNvPr id="5" name="CustomShape 8">
            <a:extLst>
              <a:ext uri="{FF2B5EF4-FFF2-40B4-BE49-F238E27FC236}">
                <a16:creationId xmlns:a16="http://schemas.microsoft.com/office/drawing/2014/main" id="{ABE61DF4-D556-4EB9-B4C4-A4660F9088D1}"/>
              </a:ext>
            </a:extLst>
          </p:cNvPr>
          <p:cNvSpPr/>
          <p:nvPr/>
        </p:nvSpPr>
        <p:spPr>
          <a:xfrm>
            <a:off x="6676717" y="5183819"/>
            <a:ext cx="4522326" cy="51696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with electric field (5.14GV·m</a:t>
            </a:r>
            <a:r>
              <a:rPr lang="en-US" sz="2400" b="1" strike="noStrike" spc="-1" baseline="30000" dirty="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−1</a:t>
            </a:r>
            <a:r>
              <a:rPr lang="en-US" sz="2400" b="1" strike="noStrike" spc="-1" dirty="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)</a:t>
            </a:r>
            <a:endParaRPr lang="en-US" sz="2400" b="0" strike="noStrike" spc="-1" dirty="0">
              <a:latin typeface="Arial" panose="020B0604020202020204"/>
            </a:endParaRPr>
          </a:p>
        </p:txBody>
      </p:sp>
      <p:pic>
        <p:nvPicPr>
          <p:cNvPr id="6" name="图片 2">
            <a:extLst>
              <a:ext uri="{FF2B5EF4-FFF2-40B4-BE49-F238E27FC236}">
                <a16:creationId xmlns:a16="http://schemas.microsoft.com/office/drawing/2014/main" id="{383C1A73-9069-4080-876E-258AB969BD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717" y="2658044"/>
            <a:ext cx="3777608" cy="2297534"/>
          </a:xfrm>
          <a:prstGeom prst="rect">
            <a:avLst/>
          </a:prstGeom>
        </p:spPr>
      </p:pic>
      <p:pic>
        <p:nvPicPr>
          <p:cNvPr id="7" name="图片 3">
            <a:extLst>
              <a:ext uri="{FF2B5EF4-FFF2-40B4-BE49-F238E27FC236}">
                <a16:creationId xmlns:a16="http://schemas.microsoft.com/office/drawing/2014/main" id="{846C4BE4-1937-4659-84B9-0F6AB2B54F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066" y="2658044"/>
            <a:ext cx="3777608" cy="2297534"/>
          </a:xfrm>
          <a:prstGeom prst="rect">
            <a:avLst/>
          </a:prstGeom>
        </p:spPr>
      </p:pic>
      <p:sp>
        <p:nvSpPr>
          <p:cNvPr id="8" name="文本框 5">
            <a:extLst>
              <a:ext uri="{FF2B5EF4-FFF2-40B4-BE49-F238E27FC236}">
                <a16:creationId xmlns:a16="http://schemas.microsoft.com/office/drawing/2014/main" id="{E72E21EE-F057-4430-B999-FDDE824C593A}"/>
              </a:ext>
            </a:extLst>
          </p:cNvPr>
          <p:cNvSpPr txBox="1"/>
          <p:nvPr/>
        </p:nvSpPr>
        <p:spPr>
          <a:xfrm>
            <a:off x="4383230" y="764488"/>
            <a:ext cx="2913117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2800" b="1" spc="-1" dirty="0">
                <a:solidFill>
                  <a:srgbClr val="3F3F3F"/>
                </a:solidFill>
                <a:latin typeface="Times New Roman" panose="02020603050405020304"/>
                <a:ea typeface="幼圆" panose="02010509060101010101" charset="-122"/>
                <a:sym typeface="+mn-ea"/>
              </a:rPr>
              <a:t>Cu nanoparticles </a:t>
            </a:r>
            <a:endParaRPr lang="zh-CN" altLang="en-US" sz="1600" dirty="0"/>
          </a:p>
        </p:txBody>
      </p:sp>
      <p:sp>
        <p:nvSpPr>
          <p:cNvPr id="10" name="CustomShape 8">
            <a:extLst>
              <a:ext uri="{FF2B5EF4-FFF2-40B4-BE49-F238E27FC236}">
                <a16:creationId xmlns:a16="http://schemas.microsoft.com/office/drawing/2014/main" id="{CC75E468-046B-4E3A-B19E-8C5043888208}"/>
              </a:ext>
            </a:extLst>
          </p:cNvPr>
          <p:cNvSpPr/>
          <p:nvPr/>
        </p:nvSpPr>
        <p:spPr>
          <a:xfrm>
            <a:off x="7686757" y="1029263"/>
            <a:ext cx="2013418" cy="51689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2400" b="1" strike="noStrike" spc="-1" dirty="0">
                <a:solidFill>
                  <a:srgbClr val="3F3F3F"/>
                </a:solidFill>
                <a:latin typeface="Times New Roman" panose="02020603050405020304"/>
                <a:ea typeface="微软雅黑" panose="020B0503020204020204" charset="-122"/>
              </a:rPr>
              <a:t>Electric Field</a:t>
            </a:r>
            <a:endParaRPr lang="en-US" sz="2400" b="0" strike="noStrike" spc="-1" dirty="0">
              <a:latin typeface="Arial" panose="020B0604020202020204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A1C79E6-4935-4419-AA1D-3108CF6BD01F}"/>
              </a:ext>
            </a:extLst>
          </p:cNvPr>
          <p:cNvCxnSpPr>
            <a:cxnSpLocks/>
          </p:cNvCxnSpPr>
          <p:nvPr/>
        </p:nvCxnSpPr>
        <p:spPr bwMode="auto">
          <a:xfrm>
            <a:off x="8012784" y="1630837"/>
            <a:ext cx="0" cy="85783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975DF80-6883-4A53-BB65-175C54079A94}"/>
              </a:ext>
            </a:extLst>
          </p:cNvPr>
          <p:cNvCxnSpPr>
            <a:cxnSpLocks/>
          </p:cNvCxnSpPr>
          <p:nvPr/>
        </p:nvCxnSpPr>
        <p:spPr bwMode="auto">
          <a:xfrm>
            <a:off x="8306586" y="1630837"/>
            <a:ext cx="0" cy="85783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B7B366C-FC85-4877-BCD7-51D4748D35D1}"/>
              </a:ext>
            </a:extLst>
          </p:cNvPr>
          <p:cNvCxnSpPr>
            <a:cxnSpLocks/>
          </p:cNvCxnSpPr>
          <p:nvPr/>
        </p:nvCxnSpPr>
        <p:spPr bwMode="auto">
          <a:xfrm>
            <a:off x="8598817" y="1630837"/>
            <a:ext cx="0" cy="85783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3281BB-4474-4748-8B3D-B0295B9FF9F7}"/>
              </a:ext>
            </a:extLst>
          </p:cNvPr>
          <p:cNvCxnSpPr>
            <a:cxnSpLocks/>
          </p:cNvCxnSpPr>
          <p:nvPr/>
        </p:nvCxnSpPr>
        <p:spPr bwMode="auto">
          <a:xfrm>
            <a:off x="8862768" y="1630837"/>
            <a:ext cx="0" cy="85783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8BE0389-34DD-47A5-A804-545976A79C47}"/>
              </a:ext>
            </a:extLst>
          </p:cNvPr>
          <p:cNvCxnSpPr>
            <a:cxnSpLocks/>
          </p:cNvCxnSpPr>
          <p:nvPr/>
        </p:nvCxnSpPr>
        <p:spPr bwMode="auto">
          <a:xfrm>
            <a:off x="9126717" y="1630837"/>
            <a:ext cx="0" cy="857839"/>
          </a:xfrm>
          <a:prstGeom prst="straightConnector1">
            <a:avLst/>
          </a:prstGeom>
          <a:solidFill>
            <a:srgbClr val="00B8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678946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Box 88"/>
          <p:cNvSpPr txBox="1"/>
          <p:nvPr/>
        </p:nvSpPr>
        <p:spPr>
          <a:xfrm>
            <a:off x="1641685" y="864044"/>
            <a:ext cx="10550315" cy="66778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</a:rPr>
              <a:t>Carburized W</a:t>
            </a:r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{110}</a:t>
            </a:r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</a:rPr>
              <a:t> surfaces are known to produce two globally ordered reconstructions,</a:t>
            </a:r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en-US" sz="2000" b="1" strike="noStrike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R(15 × 3)-C/W(110) and R(15 × 12)-C/W(110)</a:t>
            </a:r>
            <a:endParaRPr lang="en-US" sz="2000" b="1" strike="noStrike" spc="-1" dirty="0">
              <a:solidFill>
                <a:srgbClr val="000000"/>
              </a:solidFill>
              <a:latin typeface="Times New Roman"/>
              <a:ea typeface="Noto Sans CJK SC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5FD7BD1-B767-457E-AB7C-4057EE339C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t="3093" r="1879" b="3312"/>
          <a:stretch/>
        </p:blipFill>
        <p:spPr>
          <a:xfrm>
            <a:off x="1777807" y="1760608"/>
            <a:ext cx="5865543" cy="3077743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306336E-1877-4481-BC05-F64275DBF2F3}"/>
              </a:ext>
            </a:extLst>
          </p:cNvPr>
          <p:cNvSpPr/>
          <p:nvPr/>
        </p:nvSpPr>
        <p:spPr>
          <a:xfrm>
            <a:off x="8362124" y="1761028"/>
            <a:ext cx="24202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R(15 × 3)-C/W(110):</a:t>
            </a:r>
          </a:p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Violet Rectangle </a:t>
            </a:r>
            <a:endParaRPr lang="et-EE" sz="20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CBD354C-67B4-417A-A36C-C5650C27A4DD}"/>
              </a:ext>
            </a:extLst>
          </p:cNvPr>
          <p:cNvSpPr/>
          <p:nvPr/>
        </p:nvSpPr>
        <p:spPr>
          <a:xfrm>
            <a:off x="8362124" y="2848927"/>
            <a:ext cx="259609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R(15 × 12)-C/W(110):</a:t>
            </a:r>
          </a:p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Large Rectangle with </a:t>
            </a:r>
          </a:p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Solid Green Line</a:t>
            </a:r>
            <a:endParaRPr lang="et-EE" sz="20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349530-BAD6-5D5C-4433-80CA94B125BA}"/>
              </a:ext>
            </a:extLst>
          </p:cNvPr>
          <p:cNvSpPr txBox="1"/>
          <p:nvPr/>
        </p:nvSpPr>
        <p:spPr>
          <a:xfrm>
            <a:off x="469901" y="5295900"/>
            <a:ext cx="10977032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v"/>
            </a:pPr>
            <a:r>
              <a:rPr lang="en-US" sz="2000" b="1" dirty="0">
                <a:latin typeface="Times New Roman"/>
                <a:cs typeface="Arial"/>
              </a:rPr>
              <a:t>W(110)/C-R(15×3) and W(110)/C-R(15×12) have been extensively studied both experimentally and theoretically since 1960s</a:t>
            </a:r>
            <a:r>
              <a:rPr lang="et-EE" sz="2000" dirty="0">
                <a:latin typeface="Times New Roman"/>
                <a:cs typeface="Arial"/>
              </a:rPr>
              <a:t>​</a:t>
            </a:r>
            <a:endParaRPr lang="et-EE" sz="2000" dirty="0"/>
          </a:p>
          <a:p>
            <a:pPr marL="285750" indent="-285750">
              <a:buFont typeface="Wingdings"/>
              <a:buChar char="v"/>
            </a:pPr>
            <a:r>
              <a:rPr lang="en-US" sz="2000" b="1" dirty="0">
                <a:latin typeface="Times New Roman"/>
                <a:cs typeface="Arial"/>
              </a:rPr>
              <a:t>Both structures have been nicely used as the templates for the growth and</a:t>
            </a:r>
            <a:r>
              <a:rPr lang="zh-CN" altLang="en-US" sz="2000" b="1" dirty="0">
                <a:latin typeface="Arial"/>
                <a:ea typeface="等线"/>
                <a:cs typeface="Arial"/>
              </a:rPr>
              <a:t> </a:t>
            </a:r>
            <a:r>
              <a:rPr lang="en-US" sz="2000" b="1" dirty="0">
                <a:latin typeface="Times New Roman"/>
                <a:cs typeface="Arial"/>
              </a:rPr>
              <a:t>self-assembly of</a:t>
            </a:r>
            <a:r>
              <a:rPr lang="zh-CN" altLang="en-US" sz="2000" b="1" dirty="0">
                <a:latin typeface="Arial"/>
                <a:ea typeface="等线"/>
                <a:cs typeface="Arial"/>
              </a:rPr>
              <a:t> </a:t>
            </a:r>
            <a:r>
              <a:rPr lang="en-US" sz="2000" b="1" dirty="0">
                <a:latin typeface="Times New Roman"/>
                <a:cs typeface="Arial"/>
              </a:rPr>
              <a:t>metal nanostructures, for instance, Ag, Au, Co, Cu and C60, etc.</a:t>
            </a:r>
            <a:r>
              <a:rPr lang="en-US" sz="2000" dirty="0">
                <a:latin typeface="Times New Roman"/>
                <a:cs typeface="Arial"/>
              </a:rPr>
              <a:t>​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94B6AC-CB09-4454-A433-3AE85D71673F}"/>
              </a:ext>
            </a:extLst>
          </p:cNvPr>
          <p:cNvSpPr txBox="1">
            <a:spLocks/>
          </p:cNvSpPr>
          <p:nvPr/>
        </p:nvSpPr>
        <p:spPr>
          <a:xfrm>
            <a:off x="4710578" y="135275"/>
            <a:ext cx="2846109" cy="838200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/>
              <a:t>Motivation</a:t>
            </a:r>
            <a:endParaRPr lang="fi-FI" kern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261F53-E8CA-481E-84BC-40830C670362}"/>
              </a:ext>
            </a:extLst>
          </p:cNvPr>
          <p:cNvSpPr txBox="1"/>
          <p:nvPr/>
        </p:nvSpPr>
        <p:spPr>
          <a:xfrm>
            <a:off x="603242" y="3144105"/>
            <a:ext cx="11532033" cy="161271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342900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The application of WC surfaces for nanotechnology:</a:t>
            </a:r>
          </a:p>
          <a:p>
            <a:pPr marL="800100" lvl="1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Promising for nanofabrication due to their nano-patterned periodicity</a:t>
            </a:r>
            <a:endParaRPr lang="en-US" sz="2400" b="1" spc="-1" dirty="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pPr marL="800100" lvl="1" indent="-342900">
              <a:buFont typeface="Wingdings"/>
              <a:buChar char="v"/>
            </a:pPr>
            <a:r>
              <a:rPr lang="en-US" sz="2400" b="1" strike="noStrike" spc="-1" dirty="0">
                <a:solidFill>
                  <a:srgbClr val="000000"/>
                </a:solidFill>
                <a:latin typeface="Times New Roman"/>
                <a:ea typeface="Noto Sans CJK SC"/>
                <a:cs typeface="Times New Roman"/>
              </a:rPr>
              <a:t>Electric fields induce surface rearrangement and diffusion,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ea typeface="Noto Sans CJK SC"/>
                <a:cs typeface="Times New Roman"/>
              </a:rPr>
              <a:t>their behavior need to be understood</a:t>
            </a:r>
            <a:endParaRPr lang="en-US" sz="2400" b="1" strike="noStrike" spc="-1" dirty="0">
              <a:solidFill>
                <a:srgbClr val="000000"/>
              </a:solidFill>
              <a:latin typeface="Times New Roman"/>
              <a:ea typeface="Noto Sans CJK SC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A06157-B0C9-3046-5EAF-F48BAFB01755}"/>
              </a:ext>
            </a:extLst>
          </p:cNvPr>
          <p:cNvSpPr txBox="1"/>
          <p:nvPr/>
        </p:nvSpPr>
        <p:spPr>
          <a:xfrm>
            <a:off x="607484" y="1677409"/>
            <a:ext cx="10977032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Interesting behavior under high electric field:</a:t>
            </a:r>
            <a:endParaRPr lang="et-EE" sz="2400" b="1" spc="-1" dirty="0">
              <a:solidFill>
                <a:srgbClr val="000000"/>
              </a:solidFill>
              <a:latin typeface="Times New Roman"/>
            </a:endParaRPr>
          </a:p>
          <a:p>
            <a:pPr marL="800100" lvl="1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The work function of </a:t>
            </a:r>
            <a:r>
              <a:rPr lang="en-US" sz="2400" b="1" dirty="0">
                <a:latin typeface="Times New Roman"/>
                <a:cs typeface="Arial"/>
              </a:rPr>
              <a:t>W(110)/C-R(15×12)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seems to be lowered</a:t>
            </a:r>
          </a:p>
          <a:p>
            <a:pPr marL="800100" lvl="1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What is the main reason causing this behavior?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DD96DF-BD92-8266-638B-1B2A1D060614}"/>
              </a:ext>
            </a:extLst>
          </p:cNvPr>
          <p:cNvSpPr txBox="1"/>
          <p:nvPr/>
        </p:nvSpPr>
        <p:spPr>
          <a:xfrm>
            <a:off x="603242" y="4836483"/>
            <a:ext cx="11382626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Problem: the exact atomic structure of </a:t>
            </a:r>
            <a:r>
              <a:rPr lang="en-US" sz="2400" b="1" dirty="0">
                <a:latin typeface="Times New Roman"/>
                <a:cs typeface="Arial"/>
              </a:rPr>
              <a:t>W(110)/C-R(15×12)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</a:rPr>
              <a:t>surface is still unknown</a:t>
            </a:r>
          </a:p>
          <a:p>
            <a:pPr marL="800100" lvl="1" indent="-342900">
              <a:buFont typeface="Wingdings"/>
              <a:buChar char="v"/>
            </a:pPr>
            <a:r>
              <a:rPr lang="en-US" sz="2400" b="1" spc="-1" dirty="0">
                <a:solidFill>
                  <a:srgbClr val="000000"/>
                </a:solidFill>
                <a:latin typeface="Times New Roman"/>
                <a:cs typeface="Times New Roman"/>
              </a:rPr>
              <a:t>Find out what the structure is</a:t>
            </a:r>
          </a:p>
          <a:p>
            <a:pPr marL="800100" lvl="1" indent="-342900">
              <a:buFont typeface="Wingdings"/>
              <a:buChar char="v"/>
            </a:pPr>
            <a:r>
              <a:rPr lang="en-US" sz="2400" b="1" spc="-1">
                <a:solidFill>
                  <a:srgbClr val="000000"/>
                </a:solidFill>
                <a:latin typeface="Times New Roman"/>
                <a:cs typeface="Times New Roman"/>
              </a:rPr>
              <a:t>Identify </a:t>
            </a:r>
            <a:r>
              <a:rPr lang="en-US" sz="2400" b="1" spc="-1" dirty="0">
                <a:solidFill>
                  <a:srgbClr val="000000"/>
                </a:solidFill>
                <a:latin typeface="Times New Roman"/>
                <a:cs typeface="Times New Roman"/>
              </a:rPr>
              <a:t>the </a:t>
            </a:r>
            <a:r>
              <a:rPr lang="en-US" sz="2400" b="1" dirty="0">
                <a:latin typeface="Times New Roman"/>
                <a:cs typeface="Arial"/>
              </a:rPr>
              <a:t>W(110)/C-R(15×3) surface and reconstruction mechanism</a:t>
            </a:r>
            <a:endParaRPr lang="en-US" sz="2400" b="1" spc="-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0DC3334-474B-47C4-A980-7F55CD78260D}"/>
              </a:ext>
            </a:extLst>
          </p:cNvPr>
          <p:cNvSpPr txBox="1">
            <a:spLocks/>
          </p:cNvSpPr>
          <p:nvPr/>
        </p:nvSpPr>
        <p:spPr>
          <a:xfrm>
            <a:off x="4786973" y="577183"/>
            <a:ext cx="2893243" cy="838200"/>
          </a:xfrm>
          <a:prstGeom prst="rect">
            <a:avLst/>
          </a:prstGeom>
        </p:spPr>
        <p:txBody>
          <a:bodyPr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panose="020B0604020202020204" pitchFamily="34" charset="0"/>
              <a:defRPr sz="3600" b="1">
                <a:solidFill>
                  <a:srgbClr val="404040"/>
                </a:solidFill>
                <a:latin typeface="Candara" panose="020E0502030303020204" pitchFamily="34" charset="0"/>
              </a:defRPr>
            </a:lvl5pPr>
            <a:lvl6pPr marL="4572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6pPr>
            <a:lvl7pPr marL="9144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7pPr>
            <a:lvl8pPr marL="13716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8pPr>
            <a:lvl9pPr marL="1828800" algn="l" defTabSz="449263" rtl="0" eaLnBrk="0" fontAlgn="base" hangingPunct="0">
              <a:lnSpc>
                <a:spcPts val="2988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</a:defRPr>
            </a:lvl9pPr>
          </a:lstStyle>
          <a:p>
            <a:pPr>
              <a:buFont typeface="Arial" charset="0"/>
              <a:buNone/>
              <a:defRPr/>
            </a:pPr>
            <a:r>
              <a:rPr lang="en-US" kern="0" dirty="0"/>
              <a:t>Motivation</a:t>
            </a:r>
            <a:endParaRPr lang="fi-FI" kern="0" dirty="0"/>
          </a:p>
        </p:txBody>
      </p:sp>
    </p:spTree>
    <p:extLst>
      <p:ext uri="{BB962C8B-B14F-4D97-AF65-F5344CB8AC3E}">
        <p14:creationId xmlns:p14="http://schemas.microsoft.com/office/powerpoint/2010/main" val="3888136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8E3A31D-11C9-4966-BBE4-B2B6C543A5DA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45765" y="1517387"/>
            <a:ext cx="5525295" cy="2400132"/>
          </a:xfrm>
          <a:prstGeom prst="rect">
            <a:avLst/>
          </a:prstGeom>
          <a:ln w="0"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84E6EB8-0AEB-48F3-ADBB-78D386E544F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6077500" y="1517387"/>
            <a:ext cx="5525295" cy="2384960"/>
          </a:xfrm>
          <a:prstGeom prst="rect">
            <a:avLst/>
          </a:prstGeom>
          <a:ln w="0">
            <a:noFill/>
          </a:ln>
        </p:spPr>
      </p:pic>
      <p:sp>
        <p:nvSpPr>
          <p:cNvPr id="5" name="文本框 1">
            <a:extLst>
              <a:ext uri="{FF2B5EF4-FFF2-40B4-BE49-F238E27FC236}">
                <a16:creationId xmlns:a16="http://schemas.microsoft.com/office/drawing/2014/main" id="{C2B58E31-F1F7-4945-BAB6-851956CB944E}"/>
              </a:ext>
            </a:extLst>
          </p:cNvPr>
          <p:cNvSpPr/>
          <p:nvPr/>
        </p:nvSpPr>
        <p:spPr>
          <a:xfrm>
            <a:off x="3336806" y="707284"/>
            <a:ext cx="5481387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0000"/>
                </a:solidFill>
                <a:latin typeface="Times New Roman"/>
              </a:rPr>
              <a:t>STM image of carburized </a:t>
            </a: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W</a:t>
            </a:r>
            <a:r>
              <a:rPr lang="en-US" sz="2800" b="1" spc="-1" dirty="0">
                <a:solidFill>
                  <a:srgbClr val="000000"/>
                </a:solidFill>
                <a:latin typeface="Times New Roman"/>
              </a:rPr>
              <a:t>{</a:t>
            </a: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110</a:t>
            </a:r>
            <a:r>
              <a:rPr lang="en-US" sz="2800" b="1" spc="-1" dirty="0">
                <a:solidFill>
                  <a:srgbClr val="000000"/>
                </a:solidFill>
                <a:latin typeface="Times New Roman"/>
              </a:rPr>
              <a:t>}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276E2D0-F849-452F-8FC6-8DBE86B19017}"/>
              </a:ext>
            </a:extLst>
          </p:cNvPr>
          <p:cNvSpPr/>
          <p:nvPr/>
        </p:nvSpPr>
        <p:spPr>
          <a:xfrm>
            <a:off x="1605007" y="3900593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1h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DBF15330-2D8D-4B59-898C-198EA7A83C35}"/>
              </a:ext>
            </a:extLst>
          </p:cNvPr>
          <p:cNvSpPr/>
          <p:nvPr/>
        </p:nvSpPr>
        <p:spPr>
          <a:xfrm>
            <a:off x="4401967" y="3900593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2h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0213A467-A448-433F-9337-085C159BFB86}"/>
              </a:ext>
            </a:extLst>
          </p:cNvPr>
          <p:cNvSpPr/>
          <p:nvPr/>
        </p:nvSpPr>
        <p:spPr>
          <a:xfrm>
            <a:off x="7641967" y="3900593"/>
            <a:ext cx="270652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5h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0716BD2-26A5-48C9-A23B-00D979B7A325}"/>
              </a:ext>
            </a:extLst>
          </p:cNvPr>
          <p:cNvSpPr/>
          <p:nvPr/>
        </p:nvSpPr>
        <p:spPr>
          <a:xfrm>
            <a:off x="10397523" y="3900593"/>
            <a:ext cx="398764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solidFill>
                  <a:srgbClr val="FF0000"/>
                </a:solidFill>
                <a:latin typeface="Times New Roman"/>
              </a:rPr>
              <a:t>16h</a:t>
            </a:r>
            <a:endParaRPr lang="en-US" sz="2000" b="0" strike="noStrike" spc="-1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496AFC-DB58-4BA4-8DC1-0588ED6E9738}"/>
              </a:ext>
            </a:extLst>
          </p:cNvPr>
          <p:cNvSpPr/>
          <p:nvPr/>
        </p:nvSpPr>
        <p:spPr>
          <a:xfrm>
            <a:off x="621084" y="4683388"/>
            <a:ext cx="9776439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(a)-(c) shows the temporal evolution of the STM images of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(15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× 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3) reconstruction, </a:t>
            </a:r>
            <a:endParaRPr lang="et-EE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(d) denotes the STM image of the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R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(15 </a:t>
            </a:r>
            <a:r>
              <a:rPr lang="en-US" sz="2000" b="1" i="1" dirty="0">
                <a:solidFill>
                  <a:srgbClr val="000000"/>
                </a:solidFill>
                <a:latin typeface="Times New Roman"/>
                <a:cs typeface="Times New Roman"/>
              </a:rPr>
              <a:t>× </a:t>
            </a:r>
            <a:r>
              <a:rPr lang="en-US" sz="2000" b="1" dirty="0">
                <a:solidFill>
                  <a:srgbClr val="000000"/>
                </a:solidFill>
                <a:latin typeface="Times New Roman"/>
                <a:cs typeface="Times New Roman"/>
              </a:rPr>
              <a:t>12) reconstruction </a:t>
            </a:r>
            <a:endParaRPr lang="en-US" sz="2000" b="1" dirty="0">
              <a:latin typeface="Times New Roman"/>
              <a:cs typeface="Times New Roman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0DBCA5-15E9-4E80-91CB-FEBD90D0E373}"/>
              </a:ext>
            </a:extLst>
          </p:cNvPr>
          <p:cNvSpPr/>
          <p:nvPr/>
        </p:nvSpPr>
        <p:spPr>
          <a:xfrm>
            <a:off x="10114428" y="6172315"/>
            <a:ext cx="1492781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DengXian" panose="02010600030101010101" pitchFamily="2" charset="-122"/>
              </a:rPr>
              <a:t>by Kim et. Al</a:t>
            </a:r>
            <a:endParaRPr lang="et-EE" b="1" dirty="0"/>
          </a:p>
        </p:txBody>
      </p:sp>
    </p:spTree>
    <p:extLst>
      <p:ext uri="{BB962C8B-B14F-4D97-AF65-F5344CB8AC3E}">
        <p14:creationId xmlns:p14="http://schemas.microsoft.com/office/powerpoint/2010/main" val="256419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B7531EEF-9CFC-40D0-801F-5CF3F2F3D041}"/>
              </a:ext>
            </a:extLst>
          </p:cNvPr>
          <p:cNvGrpSpPr/>
          <p:nvPr/>
        </p:nvGrpSpPr>
        <p:grpSpPr>
          <a:xfrm>
            <a:off x="6162922" y="3853124"/>
            <a:ext cx="5165166" cy="3000847"/>
            <a:chOff x="976857" y="358218"/>
            <a:chExt cx="5577916" cy="3237763"/>
          </a:xfrm>
        </p:grpSpPr>
        <p:pic>
          <p:nvPicPr>
            <p:cNvPr id="13" name="Picture 3">
              <a:extLst>
                <a:ext uri="{FF2B5EF4-FFF2-40B4-BE49-F238E27FC236}">
                  <a16:creationId xmlns:a16="http://schemas.microsoft.com/office/drawing/2014/main" id="{B8F84ED0-206C-428D-A042-2AB165083EDC}"/>
                </a:ext>
              </a:extLst>
            </p:cNvPr>
            <p:cNvPicPr/>
            <p:nvPr/>
          </p:nvPicPr>
          <p:blipFill rotWithShape="1">
            <a:blip r:embed="rId2"/>
            <a:srcRect l="358" t="2789" r="47992"/>
            <a:stretch/>
          </p:blipFill>
          <p:spPr>
            <a:xfrm>
              <a:off x="976857" y="358218"/>
              <a:ext cx="5577916" cy="3070782"/>
            </a:xfrm>
            <a:prstGeom prst="rect">
              <a:avLst/>
            </a:prstGeom>
            <a:ln w="0">
              <a:noFill/>
            </a:ln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18BC115-5B55-4C06-984E-1638D8073EB5}"/>
                </a:ext>
              </a:extLst>
            </p:cNvPr>
            <p:cNvCxnSpPr>
              <a:cxnSpLocks/>
            </p:cNvCxnSpPr>
            <p:nvPr/>
          </p:nvCxnSpPr>
          <p:spPr>
            <a:xfrm>
              <a:off x="2361415" y="1024992"/>
              <a:ext cx="254524" cy="709540"/>
            </a:xfrm>
            <a:prstGeom prst="line">
              <a:avLst/>
            </a:prstGeom>
            <a:ln w="38100">
              <a:solidFill>
                <a:srgbClr val="E127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A222F7D-4600-42EE-A0B0-F6B96E23D8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56702" y="1734532"/>
              <a:ext cx="259237" cy="159077"/>
            </a:xfrm>
            <a:prstGeom prst="line">
              <a:avLst/>
            </a:prstGeom>
            <a:ln w="38100">
              <a:solidFill>
                <a:srgbClr val="E127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BC10BE-21DC-435D-A681-4905D1BBD593}"/>
                </a:ext>
              </a:extLst>
            </p:cNvPr>
            <p:cNvSpPr/>
            <p:nvPr/>
          </p:nvSpPr>
          <p:spPr>
            <a:xfrm>
              <a:off x="2421647" y="3197490"/>
              <a:ext cx="2055370" cy="398491"/>
            </a:xfrm>
            <a:prstGeom prst="rect">
              <a:avLst/>
            </a:prstGeom>
          </p:spPr>
          <p:txBody>
            <a:bodyPr wrap="none" lIns="91440" tIns="45720" rIns="91440" bIns="45720" anchor="t">
              <a:spAutoFit/>
            </a:bodyPr>
            <a:lstStyle/>
            <a:p>
              <a:r>
                <a:rPr lang="en-US" b="1" spc="-1" dirty="0">
                  <a:solidFill>
                    <a:srgbClr val="000000"/>
                  </a:solidFill>
                  <a:latin typeface="Times New Roman"/>
                </a:rPr>
                <a:t>Atomic Structure</a:t>
              </a:r>
              <a:endParaRPr lang="et-EE" dirty="0" err="1"/>
            </a:p>
          </p:txBody>
        </p:sp>
      </p:grpSp>
      <p:pic>
        <p:nvPicPr>
          <p:cNvPr id="17" name="Picture 3">
            <a:extLst>
              <a:ext uri="{FF2B5EF4-FFF2-40B4-BE49-F238E27FC236}">
                <a16:creationId xmlns:a16="http://schemas.microsoft.com/office/drawing/2014/main" id="{DBB4B626-2794-420C-BE4E-22B36CF986A0}"/>
              </a:ext>
            </a:extLst>
          </p:cNvPr>
          <p:cNvPicPr/>
          <p:nvPr/>
        </p:nvPicPr>
        <p:blipFill rotWithShape="1">
          <a:blip r:embed="rId2"/>
          <a:srcRect l="51820" r="22355" b="17812"/>
          <a:stretch/>
        </p:blipFill>
        <p:spPr>
          <a:xfrm>
            <a:off x="7194442" y="572791"/>
            <a:ext cx="2555188" cy="2418871"/>
          </a:xfrm>
          <a:prstGeom prst="rect">
            <a:avLst/>
          </a:prstGeom>
          <a:ln w="0">
            <a:noFill/>
          </a:ln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669E73A-3C42-4870-B78D-35F2ECB3B99A}"/>
              </a:ext>
            </a:extLst>
          </p:cNvPr>
          <p:cNvSpPr/>
          <p:nvPr/>
        </p:nvSpPr>
        <p:spPr>
          <a:xfrm>
            <a:off x="6779393" y="2992709"/>
            <a:ext cx="3811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The Simulated STM image within the </a:t>
            </a:r>
            <a:r>
              <a:rPr lang="en-US" b="1" spc="-1" dirty="0" err="1">
                <a:solidFill>
                  <a:srgbClr val="000000"/>
                </a:solidFill>
                <a:latin typeface="Times New Roman"/>
              </a:rPr>
              <a:t>Tersoff</a:t>
            </a:r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-Hamann approximation</a:t>
            </a:r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57D2A7B6-B85B-42D1-AC5E-45824E37FD7F}"/>
              </a:ext>
            </a:extLst>
          </p:cNvPr>
          <p:cNvPicPr/>
          <p:nvPr/>
        </p:nvPicPr>
        <p:blipFill rotWithShape="1">
          <a:blip r:embed="rId2"/>
          <a:srcRect l="77587" b="18515"/>
          <a:stretch/>
        </p:blipFill>
        <p:spPr>
          <a:xfrm>
            <a:off x="4152285" y="626715"/>
            <a:ext cx="2586413" cy="2374924"/>
          </a:xfrm>
          <a:prstGeom prst="rect">
            <a:avLst/>
          </a:prstGeom>
          <a:ln w="0">
            <a:noFill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A295D09-3DC8-4135-B3FB-E7BC8FB95F23}"/>
              </a:ext>
            </a:extLst>
          </p:cNvPr>
          <p:cNvSpPr/>
          <p:nvPr/>
        </p:nvSpPr>
        <p:spPr>
          <a:xfrm>
            <a:off x="4152285" y="2992102"/>
            <a:ext cx="231742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Close-up STM image </a:t>
            </a:r>
            <a:endParaRPr lang="et-EE" dirty="0"/>
          </a:p>
        </p:txBody>
      </p:sp>
      <p:sp>
        <p:nvSpPr>
          <p:cNvPr id="21" name="文本框 12">
            <a:extLst>
              <a:ext uri="{FF2B5EF4-FFF2-40B4-BE49-F238E27FC236}">
                <a16:creationId xmlns:a16="http://schemas.microsoft.com/office/drawing/2014/main" id="{9765BA0E-3998-4EBB-945D-1B3D8C8F8C46}"/>
              </a:ext>
            </a:extLst>
          </p:cNvPr>
          <p:cNvSpPr/>
          <p:nvPr/>
        </p:nvSpPr>
        <p:spPr>
          <a:xfrm>
            <a:off x="4157450" y="68793"/>
            <a:ext cx="3303800" cy="51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R(15×3)-C/W(110)</a:t>
            </a:r>
            <a:endParaRPr lang="en-US" sz="2800" b="0" strike="noStrike" spc="-1" dirty="0">
              <a:latin typeface="Arial"/>
            </a:endParaRPr>
          </a:p>
        </p:txBody>
      </p:sp>
      <p:pic>
        <p:nvPicPr>
          <p:cNvPr id="22" name="Pilt 9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338148F4-A1AE-4A84-875D-3E713306A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9905" y="576792"/>
            <a:ext cx="2496608" cy="2381250"/>
          </a:xfrm>
          <a:prstGeom prst="rect">
            <a:avLst/>
          </a:prstGeom>
        </p:spPr>
      </p:pic>
      <p:sp>
        <p:nvSpPr>
          <p:cNvPr id="23" name="Rectangle 25">
            <a:extLst>
              <a:ext uri="{FF2B5EF4-FFF2-40B4-BE49-F238E27FC236}">
                <a16:creationId xmlns:a16="http://schemas.microsoft.com/office/drawing/2014/main" id="{ABB5896B-C222-4516-8D2F-3BEE16741A5F}"/>
              </a:ext>
            </a:extLst>
          </p:cNvPr>
          <p:cNvSpPr/>
          <p:nvPr/>
        </p:nvSpPr>
        <p:spPr>
          <a:xfrm>
            <a:off x="1188952" y="2960352"/>
            <a:ext cx="258634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Large-scale STM image </a:t>
            </a:r>
            <a:endParaRPr lang="et-EE" dirty="0"/>
          </a:p>
        </p:txBody>
      </p:sp>
      <p:sp>
        <p:nvSpPr>
          <p:cNvPr id="24" name="Rectangle 3">
            <a:extLst>
              <a:ext uri="{FF2B5EF4-FFF2-40B4-BE49-F238E27FC236}">
                <a16:creationId xmlns:a16="http://schemas.microsoft.com/office/drawing/2014/main" id="{A3F79F8A-415F-41FF-9D0D-7018B7FBC73B}"/>
              </a:ext>
            </a:extLst>
          </p:cNvPr>
          <p:cNvSpPr/>
          <p:nvPr/>
        </p:nvSpPr>
        <p:spPr>
          <a:xfrm>
            <a:off x="601344" y="4995342"/>
            <a:ext cx="5204774" cy="6155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>
            <a:defPPr>
              <a:defRPr lang="et-E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spc="-1" dirty="0">
                <a:latin typeface="Times New Roman"/>
              </a:rPr>
              <a:t>the number of the W atoms at the surface layer of </a:t>
            </a:r>
            <a:r>
              <a:rPr lang="et-EE" sz="2000" b="1" spc="-1" dirty="0">
                <a:latin typeface="Times New Roman"/>
              </a:rPr>
              <a:t>R(15×</a:t>
            </a:r>
            <a:r>
              <a:rPr lang="en-US" sz="2000" b="1" spc="-1" dirty="0">
                <a:latin typeface="Times New Roman"/>
              </a:rPr>
              <a:t>3</a:t>
            </a:r>
            <a:r>
              <a:rPr lang="et-EE" sz="2000" b="1" spc="-1" dirty="0">
                <a:latin typeface="Times New Roman"/>
              </a:rPr>
              <a:t>)-C/W(110) </a:t>
            </a:r>
            <a:r>
              <a:rPr lang="et-EE" sz="2000" b="1" spc="-1" dirty="0" err="1">
                <a:latin typeface="Times New Roman"/>
              </a:rPr>
              <a:t>is</a:t>
            </a:r>
            <a:r>
              <a:rPr lang="en-US" sz="2000" b="1" spc="-1" dirty="0">
                <a:latin typeface="Times New Roman"/>
              </a:rPr>
              <a:t> 14 </a:t>
            </a:r>
          </a:p>
        </p:txBody>
      </p:sp>
    </p:spTree>
    <p:extLst>
      <p:ext uri="{BB962C8B-B14F-4D97-AF65-F5344CB8AC3E}">
        <p14:creationId xmlns:p14="http://schemas.microsoft.com/office/powerpoint/2010/main" val="356551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C6F7F8-1162-4178-A5B7-4E7D343D7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709" y="863714"/>
            <a:ext cx="4118885" cy="28703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514E938-225C-4218-B333-34BFB2B2391A}"/>
              </a:ext>
            </a:extLst>
          </p:cNvPr>
          <p:cNvSpPr/>
          <p:nvPr/>
        </p:nvSpPr>
        <p:spPr>
          <a:xfrm>
            <a:off x="967370" y="4083827"/>
            <a:ext cx="258634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Large-scale STM image </a:t>
            </a:r>
            <a:endParaRPr lang="et-E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AE5AA-5708-42A3-9AFF-5FAD65B3396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" t="1468" r="103" b="1168"/>
          <a:stretch/>
        </p:blipFill>
        <p:spPr>
          <a:xfrm rot="10800000">
            <a:off x="9407440" y="378791"/>
            <a:ext cx="1838438" cy="3628483"/>
          </a:xfrm>
          <a:prstGeom prst="rect">
            <a:avLst/>
          </a:prstGeom>
        </p:spPr>
      </p:pic>
      <p:sp>
        <p:nvSpPr>
          <p:cNvPr id="8" name="文本框 1">
            <a:extLst>
              <a:ext uri="{FF2B5EF4-FFF2-40B4-BE49-F238E27FC236}">
                <a16:creationId xmlns:a16="http://schemas.microsoft.com/office/drawing/2014/main" id="{F7DCA513-5E4C-4400-8D4F-23E538F32579}"/>
              </a:ext>
            </a:extLst>
          </p:cNvPr>
          <p:cNvSpPr/>
          <p:nvPr/>
        </p:nvSpPr>
        <p:spPr>
          <a:xfrm>
            <a:off x="4297320" y="26931"/>
            <a:ext cx="3316367" cy="516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t-EE" sz="2800" b="1" strike="noStrike" spc="-1" dirty="0">
                <a:solidFill>
                  <a:srgbClr val="000000"/>
                </a:solidFill>
                <a:latin typeface="Times New Roman"/>
              </a:rPr>
              <a:t>R(15×12)-C/W(110)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78E4E70-67C0-43D2-AF2D-D35F45227240}"/>
              </a:ext>
            </a:extLst>
          </p:cNvPr>
          <p:cNvSpPr/>
          <p:nvPr/>
        </p:nvSpPr>
        <p:spPr>
          <a:xfrm>
            <a:off x="3095826" y="5345895"/>
            <a:ext cx="89856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According to the </a:t>
            </a:r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</a:rPr>
              <a:t>hypothesis of</a:t>
            </a:r>
            <a:r>
              <a:rPr lang="en-US" sz="2000" b="1" spc="-1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</a:rPr>
              <a:t>Kim et al., Block B is a clean W slab, and it is originated from two neighboring A-blocks by removing the subsurface carbons.</a:t>
            </a:r>
          </a:p>
          <a:p>
            <a:r>
              <a:rPr lang="en-US" sz="2000" b="1" dirty="0">
                <a:latin typeface="Times New Roman" panose="02020603050405020304" pitchFamily="18" charset="0"/>
                <a:ea typeface="DengXian" panose="02010600030101010101" pitchFamily="2" charset="-122"/>
              </a:rPr>
              <a:t>Thus, the total number of W on the R(15×12) surface is 56. </a:t>
            </a:r>
            <a:endParaRPr lang="et-EE" sz="2000" b="1" dirty="0">
              <a:latin typeface="Times New Roman" panose="02020603050405020304" pitchFamily="18" charset="0"/>
              <a:ea typeface="DengXian" panose="02010600030101010101" pitchFamily="2" charset="-12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EF0EF42-ACBA-401E-BF44-7C97028BC5DC}"/>
              </a:ext>
            </a:extLst>
          </p:cNvPr>
          <p:cNvSpPr/>
          <p:nvPr/>
        </p:nvSpPr>
        <p:spPr>
          <a:xfrm>
            <a:off x="8963496" y="4380160"/>
            <a:ext cx="27281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Atomic Structure within DFT calculations</a:t>
            </a:r>
            <a:endParaRPr lang="et-EE" dirty="0"/>
          </a:p>
        </p:txBody>
      </p:sp>
      <p:pic>
        <p:nvPicPr>
          <p:cNvPr id="11" name="Pilt 2" descr="Pilt, millel on kujutatud tekst, märk&#10;&#10;Kirjeldus on genereeritud automaatselt">
            <a:extLst>
              <a:ext uri="{FF2B5EF4-FFF2-40B4-BE49-F238E27FC236}">
                <a16:creationId xmlns:a16="http://schemas.microsoft.com/office/drawing/2014/main" id="{7BF32804-7F65-4322-882E-58B10918C4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833" y="1089554"/>
            <a:ext cx="2889250" cy="2551641"/>
          </a:xfrm>
          <a:prstGeom prst="rect">
            <a:avLst/>
          </a:prstGeom>
        </p:spPr>
      </p:pic>
      <p:sp>
        <p:nvSpPr>
          <p:cNvPr id="12" name="Rectangle 25">
            <a:extLst>
              <a:ext uri="{FF2B5EF4-FFF2-40B4-BE49-F238E27FC236}">
                <a16:creationId xmlns:a16="http://schemas.microsoft.com/office/drawing/2014/main" id="{C7329918-282B-41C9-A099-3335C62D2D78}"/>
              </a:ext>
            </a:extLst>
          </p:cNvPr>
          <p:cNvSpPr/>
          <p:nvPr/>
        </p:nvSpPr>
        <p:spPr>
          <a:xfrm>
            <a:off x="4744952" y="4082185"/>
            <a:ext cx="231742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b="1" spc="-1" dirty="0">
                <a:solidFill>
                  <a:srgbClr val="000000"/>
                </a:solidFill>
                <a:latin typeface="Times New Roman"/>
              </a:rPr>
              <a:t>Close-up STM image </a:t>
            </a:r>
            <a:endParaRPr lang="et-EE" dirty="0"/>
          </a:p>
        </p:txBody>
      </p:sp>
      <p:pic>
        <p:nvPicPr>
          <p:cNvPr id="13" name="Picture 6" descr="Pilt, millel on kujutatud tekst&#10;&#10;Kirjeldus on genereeritud automaatselt">
            <a:extLst>
              <a:ext uri="{FF2B5EF4-FFF2-40B4-BE49-F238E27FC236}">
                <a16:creationId xmlns:a16="http://schemas.microsoft.com/office/drawing/2014/main" id="{69590FA6-0882-42AA-B739-D0D808B2B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564" y="4690000"/>
            <a:ext cx="1539674" cy="642647"/>
          </a:xfrm>
          <a:prstGeom prst="rect">
            <a:avLst/>
          </a:prstGeom>
        </p:spPr>
      </p:pic>
      <p:sp>
        <p:nvSpPr>
          <p:cNvPr id="14" name="Rectangle 3">
            <a:extLst>
              <a:ext uri="{FF2B5EF4-FFF2-40B4-BE49-F238E27FC236}">
                <a16:creationId xmlns:a16="http://schemas.microsoft.com/office/drawing/2014/main" id="{A70A8CB2-7AF0-4A2A-8E0C-7A885BD77EE8}"/>
              </a:ext>
            </a:extLst>
          </p:cNvPr>
          <p:cNvSpPr/>
          <p:nvPr/>
        </p:nvSpPr>
        <p:spPr>
          <a:xfrm>
            <a:off x="556683" y="5326958"/>
            <a:ext cx="185820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latin typeface="Times New Roman"/>
              </a:rPr>
              <a:t>A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579411DB-9F18-4A30-A159-5D41F311D64D}"/>
              </a:ext>
            </a:extLst>
          </p:cNvPr>
          <p:cNvSpPr/>
          <p:nvPr/>
        </p:nvSpPr>
        <p:spPr>
          <a:xfrm>
            <a:off x="897622" y="5326958"/>
            <a:ext cx="185820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latin typeface="Times New Roman"/>
              </a:rPr>
              <a:t>A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C551ED35-848C-4E82-BB0E-B1D26BAF045D}"/>
              </a:ext>
            </a:extLst>
          </p:cNvPr>
          <p:cNvSpPr/>
          <p:nvPr/>
        </p:nvSpPr>
        <p:spPr>
          <a:xfrm>
            <a:off x="1419430" y="5326958"/>
            <a:ext cx="171394" cy="3077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latin typeface="Times New Roman"/>
              </a:rPr>
              <a:t>B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EEE460CF-723B-4996-8032-0CF1C8522D78}"/>
              </a:ext>
            </a:extLst>
          </p:cNvPr>
          <p:cNvSpPr/>
          <p:nvPr/>
        </p:nvSpPr>
        <p:spPr>
          <a:xfrm>
            <a:off x="402398" y="5746005"/>
            <a:ext cx="2357440" cy="6155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 anchor="t">
            <a:spAutoFit/>
          </a:bodyPr>
          <a:lstStyle/>
          <a:p>
            <a:r>
              <a:rPr lang="en-US" sz="2000" b="1" strike="noStrike" spc="-1" dirty="0">
                <a:latin typeface="Times New Roman"/>
              </a:rPr>
              <a:t>A: </a:t>
            </a:r>
            <a:r>
              <a:rPr lang="et-EE" sz="2000" b="1" spc="-1" dirty="0">
                <a:latin typeface="Times New Roman"/>
              </a:rPr>
              <a:t>R(15×</a:t>
            </a:r>
            <a:r>
              <a:rPr lang="en-US" sz="2000" b="1" spc="-1" dirty="0">
                <a:latin typeface="Times New Roman"/>
              </a:rPr>
              <a:t>3</a:t>
            </a:r>
            <a:r>
              <a:rPr lang="et-EE" sz="2000" b="1" spc="-1" dirty="0">
                <a:latin typeface="Times New Roman"/>
              </a:rPr>
              <a:t>)-C/W(110)</a:t>
            </a:r>
            <a:endParaRPr lang="en-US" sz="2000" b="1" spc="-1" dirty="0">
              <a:latin typeface="Times New Roman"/>
            </a:endParaRPr>
          </a:p>
          <a:p>
            <a:r>
              <a:rPr lang="en-US" sz="2000" b="1" spc="-1" dirty="0">
                <a:latin typeface="Times New Roman"/>
              </a:rPr>
              <a:t>B: clean W(110) </a:t>
            </a:r>
          </a:p>
        </p:txBody>
      </p:sp>
    </p:spTree>
    <p:extLst>
      <p:ext uri="{BB962C8B-B14F-4D97-AF65-F5344CB8AC3E}">
        <p14:creationId xmlns:p14="http://schemas.microsoft.com/office/powerpoint/2010/main" val="346264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8FAC2C420DF9B44A31F543126AA4AAE" ma:contentTypeVersion="12" ma:contentTypeDescription="Loo uus dokument" ma:contentTypeScope="" ma:versionID="472427359fa572c57be16d2627de4416">
  <xsd:schema xmlns:xsd="http://www.w3.org/2001/XMLSchema" xmlns:xs="http://www.w3.org/2001/XMLSchema" xmlns:p="http://schemas.microsoft.com/office/2006/metadata/properties" xmlns:ns2="58da67ef-f669-43c8-b5ce-306b4ebc35bd" xmlns:ns3="6b295262-63dc-4baf-b8a3-365b47d140d1" targetNamespace="http://schemas.microsoft.com/office/2006/metadata/properties" ma:root="true" ma:fieldsID="8049d4b553667f4dd03c7667c2b7b7dc" ns2:_="" ns3:_="">
    <xsd:import namespace="58da67ef-f669-43c8-b5ce-306b4ebc35bd"/>
    <xsd:import namespace="6b295262-63dc-4baf-b8a3-365b47d140d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da67ef-f669-43c8-b5ce-306b4ebc35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295262-63dc-4baf-b8a3-365b47d140d1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Ühiskasutuse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Ühiskasutusse andmise üksikasjad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Sisutüüp"/>
        <xsd:element ref="dc:title" minOccurs="0" maxOccurs="1" ma:index="4" ma:displayName="Pealkiri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37CB657-083B-445D-AFF2-6B6AA445DE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F201F8-4DA0-48EC-919C-8CE5A3A90368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22f9f36d-b392-47b3-9afa-8467c157b6ea"/>
    <ds:schemaRef ds:uri="http://purl.org/dc/terms/"/>
    <ds:schemaRef ds:uri="http://schemas.microsoft.com/office/2006/documentManagement/types"/>
    <ds:schemaRef ds:uri="http://schemas.microsoft.com/office/infopath/2007/PartnerControls"/>
    <ds:schemaRef ds:uri="f739b4f6-8862-4646-b079-8460caf77ba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90CAEA6-CD68-4D42-A226-9E25F9FE519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da67ef-f669-43c8-b5ce-306b4ebc35bd"/>
    <ds:schemaRef ds:uri="6b295262-63dc-4baf-b8a3-365b47d140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2210</TotalTime>
  <Words>814</Words>
  <Application>Microsoft Office PowerPoint</Application>
  <PresentationFormat>Widescreen</PresentationFormat>
  <Paragraphs>97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1_Default Design</vt:lpstr>
      <vt:lpstr>2_Default Design</vt:lpstr>
      <vt:lpstr>First-principles calculations on investigating the behavior of metal surfaces under high electric field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Outlook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Kyritsakis</dc:creator>
  <cp:lastModifiedBy>Ye Wang</cp:lastModifiedBy>
  <cp:revision>36</cp:revision>
  <dcterms:created xsi:type="dcterms:W3CDTF">2021-07-01T09:05:30Z</dcterms:created>
  <dcterms:modified xsi:type="dcterms:W3CDTF">2022-04-19T20:11:48Z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0x01010078FAC2C420DF9B44A31F543126AA4AAE</vt:lpwstr>
  </property>
  <property fmtid="{D5CDD505-2E9C-101B-9397-08002B2CF9AE}" pid="3" name="ComplianceAssetId">
    <vt:lpwstr/>
  </property>
  <property fmtid="{D5CDD505-2E9C-101B-9397-08002B2CF9AE}" pid="4" name="_ExtendedDescription">
    <vt:lpwstr/>
  </property>
  <property fmtid="{D5CDD505-2E9C-101B-9397-08002B2CF9AE}" pid="5" name="TriggerFlowInfo">
    <vt:lpwstr/>
  </property>
</Properties>
</file>