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333" r:id="rId2"/>
    <p:sldId id="335" r:id="rId3"/>
    <p:sldId id="337" r:id="rId4"/>
    <p:sldId id="338" r:id="rId5"/>
    <p:sldId id="33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1"/>
    <p:restoredTop sz="96197"/>
  </p:normalViewPr>
  <p:slideViewPr>
    <p:cSldViewPr snapToGrid="0" snapToObjects="1">
      <p:cViewPr varScale="1">
        <p:scale>
          <a:sx n="118" d="100"/>
          <a:sy n="118" d="100"/>
        </p:scale>
        <p:origin x="2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B8B45-384E-8346-BE78-AE2AE72AFFCB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34D76-26B5-354F-B600-38064D0143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342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F72E-3004-47EC-9737-349E3E7E59B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26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7912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8207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2059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9455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341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838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4528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057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243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740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1715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630F-397B-6A42-A88B-BF98280F635E}" type="datetimeFigureOut">
              <a:rPr lang="en-IT" smtClean="0"/>
              <a:t>08/04/22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9973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18654" y="3030210"/>
            <a:ext cx="7870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+mj-lt"/>
              </a:rPr>
              <a:t>WG4 Input</a:t>
            </a:r>
            <a:br>
              <a:rPr lang="en-GB" sz="7200" b="1" dirty="0">
                <a:solidFill>
                  <a:schemeClr val="bg1"/>
                </a:solidFill>
                <a:latin typeface="+mj-lt"/>
              </a:rPr>
            </a:br>
            <a:r>
              <a:rPr lang="en-GB" sz="3600" b="1" dirty="0">
                <a:solidFill>
                  <a:schemeClr val="bg1"/>
                </a:solidFill>
                <a:latin typeface="+mj-lt"/>
              </a:rPr>
              <a:t>Modelling of Physics Processes</a:t>
            </a:r>
            <a:br>
              <a:rPr lang="en-GB" sz="3600" b="1" dirty="0">
                <a:solidFill>
                  <a:schemeClr val="bg1"/>
                </a:solidFill>
                <a:latin typeface="+mj-lt"/>
              </a:rPr>
            </a:br>
            <a:r>
              <a:rPr lang="en-GB" sz="3600" b="1" dirty="0">
                <a:solidFill>
                  <a:schemeClr val="bg1"/>
                </a:solidFill>
                <a:latin typeface="+mj-lt"/>
              </a:rPr>
              <a:t>and Software Tools</a:t>
            </a:r>
          </a:p>
        </p:txBody>
      </p:sp>
      <p:cxnSp>
        <p:nvCxnSpPr>
          <p:cNvPr id="11" name="Connettore 1 10"/>
          <p:cNvCxnSpPr>
            <a:cxnSpLocks/>
          </p:cNvCxnSpPr>
          <p:nvPr/>
        </p:nvCxnSpPr>
        <p:spPr>
          <a:xfrm flipV="1">
            <a:off x="518654" y="5361367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>
            <a:extLst>
              <a:ext uri="{FF2B5EF4-FFF2-40B4-BE49-F238E27FC236}">
                <a16:creationId xmlns:a16="http://schemas.microsoft.com/office/drawing/2014/main" id="{A771C0E9-2971-40CE-BCAA-85BAE2BC709E}"/>
              </a:ext>
            </a:extLst>
          </p:cNvPr>
          <p:cNvSpPr/>
          <p:nvPr/>
        </p:nvSpPr>
        <p:spPr>
          <a:xfrm>
            <a:off x="133085" y="649499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RD-51 WG and MB meeting, April 12</a:t>
            </a:r>
            <a:r>
              <a:rPr lang="en-GB" sz="2000" baseline="30000" dirty="0">
                <a:solidFill>
                  <a:schemeClr val="bg1"/>
                </a:solidFill>
              </a:rPr>
              <a:t>th</a:t>
            </a:r>
            <a:r>
              <a:rPr lang="en-GB" sz="2000" dirty="0">
                <a:solidFill>
                  <a:schemeClr val="bg1"/>
                </a:solidFill>
              </a:rPr>
              <a:t> 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7F5A52-E848-6645-A774-7C4BA3338818}"/>
              </a:ext>
            </a:extLst>
          </p:cNvPr>
          <p:cNvSpPr txBox="1"/>
          <p:nvPr/>
        </p:nvSpPr>
        <p:spPr>
          <a:xfrm>
            <a:off x="518654" y="5407035"/>
            <a:ext cx="605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Rob Veenhof, Ozkan Sahin, Heinrich Schindler, Piet Verwilligen</a:t>
            </a:r>
            <a:endParaRPr lang="en-IT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308D920E-C85A-054D-8B72-58085E368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55" y="53618"/>
            <a:ext cx="3684312" cy="108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44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Current situation in WG-4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188780" cy="5257799"/>
          </a:xfrm>
        </p:spPr>
        <p:txBody>
          <a:bodyPr>
            <a:normAutofit fontScale="850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Decentralized, with WG4 conveners trying </a:t>
            </a:r>
            <a:br>
              <a:rPr lang="en-IT" dirty="0">
                <a:solidFill>
                  <a:srgbClr val="0070C0"/>
                </a:solidFill>
              </a:rPr>
            </a:br>
            <a:r>
              <a:rPr lang="en-IT" dirty="0">
                <a:solidFill>
                  <a:srgbClr val="0070C0"/>
                </a:solidFill>
              </a:rPr>
              <a:t>to keep helicopter view over the field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nviting RD-51-members and non-members to present interesting work and break throughs @ RD-51 meetings</a:t>
            </a:r>
          </a:p>
          <a:p>
            <a:pPr lvl="1"/>
            <a:r>
              <a:rPr lang="en-IT" dirty="0"/>
              <a:t>Stimulating RD-51 members to take up work on SW (often not done)</a:t>
            </a:r>
          </a:p>
          <a:p>
            <a:pPr lvl="2"/>
            <a:r>
              <a:rPr lang="en-IT" i="1" dirty="0">
                <a:solidFill>
                  <a:schemeClr val="accent2"/>
                </a:solidFill>
              </a:rPr>
              <a:t>SW work not always regarded as valuable as hardware work</a:t>
            </a:r>
          </a:p>
          <a:p>
            <a:pPr lvl="1"/>
            <a:r>
              <a:rPr lang="en-IT" dirty="0"/>
              <a:t>Debug / Assistence / Tutorials / Schools</a:t>
            </a:r>
          </a:p>
          <a:p>
            <a:pPr lvl="1"/>
            <a:r>
              <a:rPr lang="en-IT" dirty="0"/>
              <a:t>Maintenance &amp; Development Garfield, Garfield++</a:t>
            </a:r>
          </a:p>
          <a:p>
            <a:r>
              <a:rPr lang="en-IT" dirty="0">
                <a:solidFill>
                  <a:srgbClr val="0070C0"/>
                </a:solidFill>
              </a:rPr>
              <a:t>Software Development driven by Institute needs</a:t>
            </a:r>
          </a:p>
          <a:p>
            <a:pPr lvl="1"/>
            <a:r>
              <a:rPr lang="en-GB" dirty="0"/>
              <a:t>+ :: </a:t>
            </a:r>
            <a:r>
              <a:rPr lang="en-IT" dirty="0"/>
              <a:t> boost development, small enthusiast local teams</a:t>
            </a:r>
          </a:p>
          <a:p>
            <a:pPr lvl="1"/>
            <a:r>
              <a:rPr lang="en-IT" dirty="0"/>
              <a:t>- :: stops when Institute moves on, often little support</a:t>
            </a:r>
          </a:p>
          <a:p>
            <a:r>
              <a:rPr lang="en-IT" dirty="0">
                <a:solidFill>
                  <a:srgbClr val="0070C0"/>
                </a:solidFill>
              </a:rPr>
              <a:t>No coordinated effort between different institutes</a:t>
            </a:r>
          </a:p>
          <a:p>
            <a:pPr lvl="1"/>
            <a:r>
              <a:rPr lang="en-IT" dirty="0"/>
              <a:t>People often do not know other people working on same items</a:t>
            </a:r>
          </a:p>
          <a:p>
            <a:pPr lvl="1"/>
            <a:r>
              <a:rPr lang="en-IT" dirty="0"/>
              <a:t>People in RD-51 &lt;&lt; People working worldwide on MPGD (Simulations)</a:t>
            </a:r>
          </a:p>
          <a:p>
            <a:pPr lvl="1"/>
            <a:r>
              <a:rPr lang="en-GB" dirty="0"/>
              <a:t>Often r</a:t>
            </a:r>
            <a:r>
              <a:rPr lang="en-IT" dirty="0"/>
              <a:t>ediscover limitations of simulation (e.g. GEM gain)</a:t>
            </a:r>
          </a:p>
          <a:p>
            <a:pPr lvl="1"/>
            <a:r>
              <a:rPr lang="en-IT" dirty="0"/>
              <a:t>Often reimplement same tools (e.g. Charge up, ***Boltz)</a:t>
            </a:r>
            <a:endParaRPr lang="en-IT" i="1" dirty="0">
              <a:solidFill>
                <a:schemeClr val="accent2"/>
              </a:solidFill>
            </a:endParaRPr>
          </a:p>
          <a:p>
            <a:pPr lvl="2"/>
            <a:r>
              <a:rPr lang="en-IT" i="1" dirty="0">
                <a:solidFill>
                  <a:schemeClr val="accent2"/>
                </a:solidFill>
              </a:rPr>
              <a:t>Communication problem is larger with groups not involved in RD51</a:t>
            </a:r>
          </a:p>
          <a:p>
            <a:r>
              <a:rPr lang="en-IT" dirty="0">
                <a:solidFill>
                  <a:schemeClr val="accent1"/>
                </a:solidFill>
              </a:rPr>
              <a:t>Currently not enough handles to change this </a:t>
            </a:r>
            <a:r>
              <a:rPr lang="en-IT" i="1" dirty="0">
                <a:solidFill>
                  <a:schemeClr val="accent1"/>
                </a:solidFill>
              </a:rPr>
              <a:t>state of affairs</a:t>
            </a:r>
          </a:p>
          <a:p>
            <a:pPr lvl="1"/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80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Dreaming of more efficient WG-4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188780" cy="5410200"/>
          </a:xfrm>
        </p:spPr>
        <p:txBody>
          <a:bodyPr>
            <a:normAutofit fontScale="625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Better internal communication</a:t>
            </a:r>
          </a:p>
          <a:p>
            <a:pPr lvl="1"/>
            <a:r>
              <a:rPr lang="en-IT" dirty="0"/>
              <a:t>WG conveners &lt;-&gt; WG convenvers</a:t>
            </a:r>
          </a:p>
          <a:p>
            <a:pPr lvl="1"/>
            <a:r>
              <a:rPr lang="en-IT" dirty="0"/>
              <a:t>WG conveners &lt;-&gt; MB members</a:t>
            </a:r>
          </a:p>
          <a:p>
            <a:r>
              <a:rPr lang="en-IT" dirty="0">
                <a:solidFill>
                  <a:schemeClr val="accent1"/>
                </a:solidFill>
              </a:rPr>
              <a:t>Enlarge group of knowledgeable people</a:t>
            </a:r>
          </a:p>
          <a:p>
            <a:pPr lvl="1"/>
            <a:r>
              <a:rPr lang="en-GB" dirty="0"/>
              <a:t>K</a:t>
            </a:r>
            <a:r>
              <a:rPr lang="en-IT" dirty="0"/>
              <a:t>nowledge generated only by hands-on … and tackling problems</a:t>
            </a:r>
          </a:p>
          <a:p>
            <a:pPr lvl="2"/>
            <a:r>
              <a:rPr lang="en-GB" i="1" dirty="0"/>
              <a:t>A</a:t>
            </a:r>
            <a:r>
              <a:rPr lang="en-IT" i="1" dirty="0"/>
              <a:t>fternoon hands-on is good start but not enough … </a:t>
            </a:r>
            <a:br>
              <a:rPr lang="en-IT" i="1" dirty="0"/>
            </a:br>
            <a:r>
              <a:rPr lang="en-IT" i="1" dirty="0"/>
              <a:t>students need to develop a project (few months)</a:t>
            </a:r>
          </a:p>
          <a:p>
            <a:r>
              <a:rPr lang="en-IT" dirty="0">
                <a:solidFill>
                  <a:schemeClr val="accent1"/>
                </a:solidFill>
              </a:rPr>
              <a:t>Make tools more easy to use … </a:t>
            </a:r>
          </a:p>
          <a:p>
            <a:pPr lvl="1"/>
            <a:r>
              <a:rPr lang="en-IT" dirty="0"/>
              <a:t>Garfield – Geant interface (timely to have FWK running)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nterface of Degrad, COMSOL in Garfield</a:t>
            </a:r>
          </a:p>
          <a:p>
            <a:pPr lvl="1"/>
            <a:r>
              <a:rPr lang="en-IT" dirty="0"/>
              <a:t>Charging up calculations</a:t>
            </a:r>
          </a:p>
          <a:p>
            <a:r>
              <a:rPr lang="en-IT" dirty="0">
                <a:solidFill>
                  <a:schemeClr val="accent1"/>
                </a:solidFill>
              </a:rPr>
              <a:t>Make people contribute to the same project / single tool</a:t>
            </a:r>
          </a:p>
          <a:p>
            <a:pPr lvl="1"/>
            <a:r>
              <a:rPr lang="en-GB" dirty="0"/>
              <a:t>Keep everything in a single framework (see e.g. ***</a:t>
            </a:r>
            <a:r>
              <a:rPr lang="en-GB" dirty="0" err="1"/>
              <a:t>boltz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</a:t>
            </a:r>
            <a:r>
              <a:rPr lang="en-IT" dirty="0"/>
              <a:t>ublished work does not mean it is (immediately) usefull to other users</a:t>
            </a:r>
          </a:p>
          <a:p>
            <a:r>
              <a:rPr lang="en-IT" dirty="0">
                <a:solidFill>
                  <a:schemeClr val="accent1"/>
                </a:solidFill>
              </a:rPr>
              <a:t>Bring tools into the 21</a:t>
            </a:r>
            <a:r>
              <a:rPr lang="en-IT" baseline="30000" dirty="0">
                <a:solidFill>
                  <a:schemeClr val="accent1"/>
                </a:solidFill>
              </a:rPr>
              <a:t>th</a:t>
            </a:r>
            <a:r>
              <a:rPr lang="en-IT" dirty="0">
                <a:solidFill>
                  <a:schemeClr val="accent1"/>
                </a:solidFill>
              </a:rPr>
              <a:t> century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ommunity saw recently development of Fast-simulators</a:t>
            </a:r>
          </a:p>
          <a:p>
            <a:pPr lvl="1"/>
            <a:r>
              <a:rPr lang="en-IT" dirty="0">
                <a:solidFill>
                  <a:schemeClr val="accent2"/>
                </a:solidFill>
              </a:rPr>
              <a:t>Parallelize Garfield++; Garfield, NeBEM on GPU</a:t>
            </a:r>
          </a:p>
          <a:p>
            <a:pPr lvl="2"/>
            <a:r>
              <a:rPr lang="en-IT" dirty="0"/>
              <a:t>MPGD physicists often not best people to do our guide these efforts</a:t>
            </a:r>
          </a:p>
          <a:p>
            <a:pPr lvl="2"/>
            <a:r>
              <a:rPr lang="en-IT" dirty="0"/>
              <a:t>Need input from software engineers – people with knowledge of CUDA, CPU Architecture, Advanced programming skills …</a:t>
            </a:r>
          </a:p>
          <a:p>
            <a:pPr lvl="2"/>
            <a:r>
              <a:rPr lang="en-GB" dirty="0"/>
              <a:t>R</a:t>
            </a:r>
            <a:r>
              <a:rPr lang="en-IT" dirty="0"/>
              <a:t>ecent example of Ouroborous: BEM method + microscopic tracking on powerful GPU</a:t>
            </a:r>
          </a:p>
          <a:p>
            <a:pPr lvl="1"/>
            <a:r>
              <a:rPr lang="en-IT" dirty="0"/>
              <a:t>Recent example: CERN EP-xx modern build system for Garfield++ </a:t>
            </a:r>
            <a:br>
              <a:rPr lang="en-IT" dirty="0"/>
            </a:br>
            <a:r>
              <a:rPr lang="en-IT" dirty="0"/>
              <a:t>(nightly builds – help testing PR before integration - …)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01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Input to scientific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799"/>
            <a:ext cx="8188780" cy="5867401"/>
          </a:xfrm>
        </p:spPr>
        <p:txBody>
          <a:bodyPr>
            <a:normAutofit fontScale="62500" lnSpcReduction="20000"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… but not promising anything … need people wanting to dedicate a significant amount of their time to the further development of simulation tools …</a:t>
            </a:r>
          </a:p>
          <a:p>
            <a:r>
              <a:rPr lang="en-US" b="1" dirty="0">
                <a:solidFill>
                  <a:schemeClr val="accent1"/>
                </a:solidFill>
              </a:rPr>
              <a:t>Some open Scientific Questions:</a:t>
            </a:r>
          </a:p>
          <a:p>
            <a:pPr lvl="1"/>
            <a:r>
              <a:rPr lang="en-US" dirty="0"/>
              <a:t>Signal induction in resistive structures; Rate capability &amp; charging up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(last word not yet said)</a:t>
            </a:r>
          </a:p>
          <a:p>
            <a:pPr lvl="1"/>
            <a:r>
              <a:rPr lang="en-US" i="1" dirty="0"/>
              <a:t>Cross section measurements &amp; feature extraction new gas 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i="1" dirty="0" err="1">
                <a:solidFill>
                  <a:schemeClr val="bg1">
                    <a:lumMod val="65000"/>
                  </a:schemeClr>
                </a:solidFill>
              </a:rPr>
              <a:t>cfr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 eco-gas ETH Zurich – CERN)</a:t>
            </a:r>
          </a:p>
          <a:p>
            <a:pPr lvl="1"/>
            <a:r>
              <a:rPr lang="en-US" dirty="0"/>
              <a:t>GEM gain DATA-SIM discrepancy  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(likely need space charge in simulations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 more intense)</a:t>
            </a:r>
          </a:p>
          <a:p>
            <a:pPr lvl="1"/>
            <a:r>
              <a:rPr lang="en-US" i="1" dirty="0">
                <a:sym typeface="Wingdings" pitchFamily="2" charset="2"/>
              </a:rPr>
              <a:t>Other Developments (just few on long list … please send us email with your favorite)</a:t>
            </a:r>
          </a:p>
          <a:p>
            <a:pPr lvl="2"/>
            <a:r>
              <a:rPr lang="en-US" i="1" dirty="0">
                <a:sym typeface="Wingdings" pitchFamily="2" charset="2"/>
              </a:rPr>
              <a:t>Heed not updating track energy while passing through matter</a:t>
            </a:r>
          </a:p>
          <a:p>
            <a:pPr lvl="2"/>
            <a:r>
              <a:rPr lang="en-US" i="1" dirty="0">
                <a:sym typeface="Wingdings" pitchFamily="2" charset="2"/>
              </a:rPr>
              <a:t>Difference molecular vs atomic shells in Heed</a:t>
            </a:r>
          </a:p>
          <a:p>
            <a:pPr lvl="2"/>
            <a:r>
              <a:rPr lang="en-US" i="1" dirty="0">
                <a:sym typeface="Wingdings" pitchFamily="2" charset="2"/>
              </a:rPr>
              <a:t>Microscopic tracking in very intense E-fields …</a:t>
            </a:r>
          </a:p>
          <a:p>
            <a:pPr lvl="2"/>
            <a:r>
              <a:rPr lang="en-US" i="1" dirty="0">
                <a:sym typeface="Wingdings" pitchFamily="2" charset="2"/>
              </a:rPr>
              <a:t>Absorption electrons and ions on isolator surface</a:t>
            </a:r>
          </a:p>
          <a:p>
            <a:pPr lvl="2"/>
            <a:r>
              <a:rPr lang="en-US" i="1" dirty="0">
                <a:sym typeface="Wingdings" pitchFamily="2" charset="2"/>
              </a:rPr>
              <a:t>Negative ions, photo-</a:t>
            </a:r>
            <a:r>
              <a:rPr lang="en-US" i="1" dirty="0" err="1">
                <a:sym typeface="Wingdings" pitchFamily="2" charset="2"/>
              </a:rPr>
              <a:t>luminescense</a:t>
            </a:r>
            <a:endParaRPr lang="en-US" i="1" dirty="0">
              <a:sym typeface="Wingdings" pitchFamily="2" charset="2"/>
            </a:endParaRPr>
          </a:p>
          <a:p>
            <a:pPr lvl="1"/>
            <a:r>
              <a:rPr lang="en-US" i="1" dirty="0">
                <a:solidFill>
                  <a:schemeClr val="accent2"/>
                </a:solidFill>
                <a:sym typeface="Wingdings" pitchFamily="2" charset="2"/>
              </a:rPr>
              <a:t>We propose to ask to the whole user community what development they see as most desired in the next 4-5 years (can do this at the Future Day or Collab Meeting)</a:t>
            </a:r>
          </a:p>
          <a:p>
            <a:r>
              <a:rPr lang="en-US" b="1" dirty="0">
                <a:solidFill>
                  <a:schemeClr val="accent1"/>
                </a:solidFill>
              </a:rPr>
              <a:t>Opportunities to improve SW Tools:</a:t>
            </a:r>
          </a:p>
          <a:p>
            <a:pPr lvl="1"/>
            <a:r>
              <a:rPr lang="en-US" dirty="0"/>
              <a:t>Use of GPU – Investigate possibilities of Machine Learning, Artificial Intelligence, …</a:t>
            </a:r>
          </a:p>
          <a:p>
            <a:pPr lvl="1"/>
            <a:r>
              <a:rPr lang="en-US" dirty="0"/>
              <a:t>Improve interfaces with other SW (</a:t>
            </a:r>
            <a:r>
              <a:rPr lang="en-US" dirty="0" err="1"/>
              <a:t>Comsol</a:t>
            </a:r>
            <a:r>
              <a:rPr lang="en-US" dirty="0"/>
              <a:t>, </a:t>
            </a:r>
            <a:r>
              <a:rPr lang="en-US" dirty="0" err="1"/>
              <a:t>Degrad</a:t>
            </a:r>
            <a:r>
              <a:rPr lang="en-US" dirty="0"/>
              <a:t>, </a:t>
            </a:r>
            <a:r>
              <a:rPr lang="en-US" dirty="0" err="1"/>
              <a:t>Geant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Improve documentation and exchange of best practices and examples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Resolve being crucially dependent on single persons (Rob Veenhof, Steve </a:t>
            </a:r>
            <a:r>
              <a:rPr lang="en-US" dirty="0" err="1">
                <a:solidFill>
                  <a:schemeClr val="accent2"/>
                </a:solidFill>
              </a:rPr>
              <a:t>Biagi</a:t>
            </a:r>
            <a:r>
              <a:rPr lang="en-US" dirty="0">
                <a:solidFill>
                  <a:schemeClr val="accent2"/>
                </a:solidFill>
              </a:rPr>
              <a:t>…)</a:t>
            </a:r>
          </a:p>
          <a:p>
            <a:r>
              <a:rPr lang="en-US" b="1" dirty="0">
                <a:solidFill>
                  <a:schemeClr val="accent1"/>
                </a:solidFill>
              </a:rPr>
              <a:t>Opportunities outside (Micro-Pattern) Gaseous Detectors:</a:t>
            </a:r>
          </a:p>
          <a:p>
            <a:pPr lvl="1"/>
            <a:r>
              <a:rPr lang="en-US" dirty="0"/>
              <a:t>RPC Simulation</a:t>
            </a:r>
          </a:p>
          <a:p>
            <a:pPr lvl="1"/>
            <a:r>
              <a:rPr lang="en-US" dirty="0"/>
              <a:t>Semi conductor simulation</a:t>
            </a:r>
          </a:p>
          <a:p>
            <a:pPr lvl="1"/>
            <a:endParaRPr lang="en-US" dirty="0"/>
          </a:p>
          <a:p>
            <a:pPr lvl="1"/>
            <a:endParaRPr lang="en-IT" dirty="0"/>
          </a:p>
          <a:p>
            <a:pPr lvl="2"/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44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Hurdless on the Simulation road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1"/>
            <a:ext cx="8188780" cy="3722912"/>
          </a:xfrm>
        </p:spPr>
        <p:txBody>
          <a:bodyPr>
            <a:normAutofit fontScale="62500" lnSpcReduction="20000"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… few people working currently on software … because often not considered “full” </a:t>
            </a:r>
            <a:r>
              <a:rPr lang="en-US" i="1" dirty="0" err="1">
                <a:solidFill>
                  <a:schemeClr val="accent2"/>
                </a:solidFill>
              </a:rPr>
              <a:t>w.r.t.</a:t>
            </a:r>
            <a:r>
              <a:rPr lang="en-US" i="1" dirty="0">
                <a:solidFill>
                  <a:schemeClr val="accent2"/>
                </a:solidFill>
              </a:rPr>
              <a:t> hardware work … </a:t>
            </a:r>
            <a:r>
              <a:rPr lang="en-US" i="1" dirty="0"/>
              <a:t>data is still data</a:t>
            </a:r>
          </a:p>
          <a:p>
            <a:r>
              <a:rPr lang="en-US" dirty="0"/>
              <a:t>Requires a lot of work to make a good paper on simulation work</a:t>
            </a:r>
          </a:p>
          <a:p>
            <a:pPr lvl="1"/>
            <a:r>
              <a:rPr lang="en-US" dirty="0"/>
              <a:t>One needs first to reproduce older work to make sure the simulation framework works as expected and to use this as basis to make then real step forward</a:t>
            </a:r>
          </a:p>
          <a:p>
            <a:r>
              <a:rPr lang="en-US" dirty="0"/>
              <a:t>Difficult to publish … convince editors &amp; reviewers</a:t>
            </a:r>
          </a:p>
          <a:p>
            <a:r>
              <a:rPr lang="en-US" dirty="0"/>
              <a:t>Few publications / year … often not attractive </a:t>
            </a:r>
            <a:r>
              <a:rPr lang="en-US" dirty="0" err="1"/>
              <a:t>w.r.t.</a:t>
            </a:r>
            <a:r>
              <a:rPr lang="en-US" dirty="0"/>
              <a:t> experimental work</a:t>
            </a:r>
          </a:p>
          <a:p>
            <a:pPr lvl="1"/>
            <a:r>
              <a:rPr lang="en-US" i="1" dirty="0"/>
              <a:t>If at all … more realistic is 1-2 papers in 4 years of PhD</a:t>
            </a:r>
          </a:p>
          <a:p>
            <a:r>
              <a:rPr lang="en-US" i="1" dirty="0">
                <a:solidFill>
                  <a:schemeClr val="accent1"/>
                </a:solidFill>
              </a:rPr>
              <a:t>Career opportunities for people working on SW tools?</a:t>
            </a:r>
          </a:p>
          <a:p>
            <a:r>
              <a:rPr lang="en-US" dirty="0"/>
              <a:t>Best approach is mix of hardware work and software work (also to understand limitations of the SW tools) … but often not enough time/effort remaining to push SW tools to the next level …</a:t>
            </a:r>
          </a:p>
          <a:p>
            <a:r>
              <a:rPr lang="en-US" dirty="0">
                <a:solidFill>
                  <a:schemeClr val="accent2"/>
                </a:solidFill>
              </a:rPr>
              <a:t>Need help / change from the community to make work on SW </a:t>
            </a:r>
            <a:r>
              <a:rPr lang="en-US">
                <a:solidFill>
                  <a:schemeClr val="accent2"/>
                </a:solidFill>
              </a:rPr>
              <a:t>more attractive</a:t>
            </a:r>
            <a:endParaRPr lang="en-IT" dirty="0"/>
          </a:p>
          <a:p>
            <a:pPr marL="914400" lvl="2" indent="0">
              <a:buNone/>
            </a:pPr>
            <a:endParaRPr lang="en-IT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6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7020</TotalTime>
  <Words>828</Words>
  <Application>Microsoft Macintosh PowerPoint</Application>
  <PresentationFormat>On-screen Show (4:3)</PresentationFormat>
  <Paragraphs>74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Current situation in WG-4</vt:lpstr>
      <vt:lpstr>Dreaming of more efficient WG-4</vt:lpstr>
      <vt:lpstr>Input to scientific program</vt:lpstr>
      <vt:lpstr>Hurdless on the Simulation road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SemiDigital-HCAL vs Analog-HCAL</dc:title>
  <dc:creator>Piet Omer J Verwilligen</dc:creator>
  <cp:lastModifiedBy>Piet Omer J Verwilligen</cp:lastModifiedBy>
  <cp:revision>82</cp:revision>
  <dcterms:created xsi:type="dcterms:W3CDTF">2022-02-17T16:23:04Z</dcterms:created>
  <dcterms:modified xsi:type="dcterms:W3CDTF">2022-04-11T21:57:20Z</dcterms:modified>
</cp:coreProperties>
</file>