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5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9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740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2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97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08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52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34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32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56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735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E6A0B-ADEA-49D4-8C30-EEF3558F406D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BEEC0-8F71-409E-825F-FE7752284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6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24809" y="1758471"/>
            <a:ext cx="7741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CH" b="1" dirty="0" smtClean="0"/>
              <a:t>-New leadership ?</a:t>
            </a:r>
          </a:p>
          <a:p>
            <a:pPr>
              <a:spcAft>
                <a:spcPts val="0"/>
              </a:spcAft>
            </a:pPr>
            <a:endParaRPr lang="fr-CH" b="1" dirty="0"/>
          </a:p>
          <a:p>
            <a:pPr>
              <a:spcAft>
                <a:spcPts val="0"/>
              </a:spcAft>
            </a:pPr>
            <a:r>
              <a:rPr lang="fr-CH" b="1" dirty="0" smtClean="0"/>
              <a:t>-</a:t>
            </a:r>
            <a:r>
              <a:rPr lang="fr-CH" b="1" dirty="0" err="1" smtClean="0"/>
              <a:t>Conveners</a:t>
            </a:r>
            <a:r>
              <a:rPr lang="fr-CH" b="1" dirty="0" smtClean="0"/>
              <a:t>: </a:t>
            </a:r>
          </a:p>
          <a:p>
            <a:pPr lvl="1"/>
            <a:r>
              <a:rPr lang="fr-CH" b="1" dirty="0" smtClean="0"/>
              <a:t>-</a:t>
            </a:r>
            <a:r>
              <a:rPr lang="fr-CH" b="1" dirty="0" err="1" smtClean="0"/>
              <a:t>Keep</a:t>
            </a:r>
            <a:r>
              <a:rPr lang="fr-CH" b="1" dirty="0" smtClean="0"/>
              <a:t> an official </a:t>
            </a:r>
            <a:r>
              <a:rPr lang="fr-CH" b="1" dirty="0" smtClean="0"/>
              <a:t>one</a:t>
            </a:r>
            <a:r>
              <a:rPr lang="fr-CH" b="1" dirty="0" smtClean="0"/>
              <a:t> </a:t>
            </a:r>
            <a:r>
              <a:rPr lang="fr-CH" b="1" dirty="0"/>
              <a:t>and open the </a:t>
            </a:r>
            <a:r>
              <a:rPr lang="fr-CH" b="1" dirty="0" err="1"/>
              <a:t>possibility</a:t>
            </a:r>
            <a:r>
              <a:rPr lang="fr-CH" b="1" dirty="0"/>
              <a:t> to </a:t>
            </a:r>
            <a:r>
              <a:rPr lang="fr-CH" b="1" dirty="0" err="1"/>
              <a:t>anyone</a:t>
            </a:r>
            <a:r>
              <a:rPr lang="fr-CH" b="1" dirty="0"/>
              <a:t> to </a:t>
            </a:r>
            <a:r>
              <a:rPr lang="fr-CH" b="1" dirty="0" err="1" smtClean="0"/>
              <a:t>become</a:t>
            </a:r>
            <a:r>
              <a:rPr lang="fr-CH" b="1" dirty="0" smtClean="0"/>
              <a:t> a </a:t>
            </a:r>
            <a:r>
              <a:rPr lang="fr-CH" b="1" dirty="0" err="1"/>
              <a:t>convener</a:t>
            </a:r>
            <a:r>
              <a:rPr lang="fr-CH" b="1" dirty="0"/>
              <a:t> </a:t>
            </a:r>
            <a:r>
              <a:rPr lang="fr-CH" b="1" dirty="0" err="1" smtClean="0"/>
              <a:t>during</a:t>
            </a:r>
            <a:r>
              <a:rPr lang="fr-CH" b="1" dirty="0" smtClean="0"/>
              <a:t> </a:t>
            </a:r>
            <a:r>
              <a:rPr lang="fr-CH" b="1" dirty="0"/>
              <a:t>a </a:t>
            </a:r>
            <a:r>
              <a:rPr lang="fr-CH" b="1" dirty="0" err="1"/>
              <a:t>particular</a:t>
            </a:r>
            <a:r>
              <a:rPr lang="fr-CH" b="1" dirty="0"/>
              <a:t> </a:t>
            </a:r>
            <a:r>
              <a:rPr lang="fr-CH" b="1" dirty="0" smtClean="0"/>
              <a:t>collaboration </a:t>
            </a:r>
            <a:r>
              <a:rPr lang="fr-CH" b="1" dirty="0"/>
              <a:t>meeting or </a:t>
            </a:r>
            <a:r>
              <a:rPr lang="fr-CH" b="1" dirty="0" smtClean="0"/>
              <a:t>mini-</a:t>
            </a:r>
            <a:r>
              <a:rPr lang="fr-CH" b="1" dirty="0" err="1" smtClean="0"/>
              <a:t>week</a:t>
            </a:r>
            <a:r>
              <a:rPr lang="fr-CH" b="1" dirty="0"/>
              <a:t>.</a:t>
            </a:r>
            <a:endParaRPr lang="en-GB" b="1" dirty="0"/>
          </a:p>
          <a:p>
            <a:pPr>
              <a:spcAft>
                <a:spcPts val="0"/>
              </a:spcAft>
            </a:pPr>
            <a:r>
              <a:rPr lang="fr-CH" b="1" dirty="0"/>
              <a:t> </a:t>
            </a:r>
            <a:endParaRPr lang="en-GB" b="1" dirty="0"/>
          </a:p>
          <a:p>
            <a:pPr>
              <a:spcAft>
                <a:spcPts val="0"/>
              </a:spcAft>
            </a:pPr>
            <a:r>
              <a:rPr lang="en-GB" b="1" dirty="0" smtClean="0"/>
              <a:t>-Reduce the number of meetings ?</a:t>
            </a:r>
          </a:p>
          <a:p>
            <a:pPr>
              <a:spcAft>
                <a:spcPts val="0"/>
              </a:spcAft>
            </a:pPr>
            <a:r>
              <a:rPr lang="en-GB" b="1" dirty="0"/>
              <a:t>	</a:t>
            </a:r>
            <a:r>
              <a:rPr lang="en-GB" b="1" dirty="0" smtClean="0"/>
              <a:t>-</a:t>
            </a:r>
            <a:r>
              <a:rPr lang="en-GB" b="1" dirty="0" smtClean="0"/>
              <a:t>2 </a:t>
            </a:r>
            <a:r>
              <a:rPr lang="en-GB" b="1" dirty="0"/>
              <a:t>mini week/topical + 2 collaboration meeting </a:t>
            </a:r>
            <a:endParaRPr lang="en-GB" b="1" dirty="0" smtClean="0"/>
          </a:p>
          <a:p>
            <a:pPr>
              <a:spcAft>
                <a:spcPts val="0"/>
              </a:spcAft>
            </a:pPr>
            <a:r>
              <a:rPr lang="en-US" b="1" dirty="0"/>
              <a:t>	</a:t>
            </a:r>
            <a:r>
              <a:rPr lang="en-US" b="1" dirty="0" smtClean="0"/>
              <a:t>	or</a:t>
            </a:r>
            <a:endParaRPr lang="en-GB" b="1" dirty="0"/>
          </a:p>
          <a:p>
            <a:pPr>
              <a:spcAft>
                <a:spcPts val="0"/>
              </a:spcAft>
            </a:pPr>
            <a:r>
              <a:rPr lang="en-US" b="1" dirty="0"/>
              <a:t>	</a:t>
            </a:r>
            <a:r>
              <a:rPr lang="en-US" b="1" dirty="0" smtClean="0"/>
              <a:t>-</a:t>
            </a:r>
            <a:r>
              <a:rPr lang="en-US" b="1" dirty="0"/>
              <a:t>2 topical + 2 collaboration </a:t>
            </a:r>
            <a:r>
              <a:rPr lang="en-US" b="1" dirty="0" smtClean="0"/>
              <a:t>Meeting</a:t>
            </a:r>
          </a:p>
          <a:p>
            <a:pPr>
              <a:spcAft>
                <a:spcPts val="0"/>
              </a:spcAft>
            </a:pPr>
            <a:r>
              <a:rPr lang="en-US" b="1" dirty="0"/>
              <a:t>	</a:t>
            </a:r>
            <a:r>
              <a:rPr lang="en-US" b="1" dirty="0" smtClean="0"/>
              <a:t>	or</a:t>
            </a:r>
            <a:endParaRPr lang="en-US" b="1" dirty="0"/>
          </a:p>
          <a:p>
            <a:pPr>
              <a:spcAft>
                <a:spcPts val="0"/>
              </a:spcAft>
            </a:pPr>
            <a:r>
              <a:rPr lang="en-US" b="1" dirty="0"/>
              <a:t>	</a:t>
            </a:r>
            <a:r>
              <a:rPr lang="en-US" b="1" dirty="0" smtClean="0"/>
              <a:t>-</a:t>
            </a:r>
            <a:r>
              <a:rPr lang="en-US" b="1" dirty="0"/>
              <a:t>2 Topical/ collaboration meeting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46776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8062" y="1420198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00B0F0"/>
                </a:solidFill>
              </a:rPr>
              <a:t>GEM:</a:t>
            </a:r>
            <a:endParaRPr lang="en-GB" sz="1200" dirty="0">
              <a:solidFill>
                <a:srgbClr val="00B0F0"/>
              </a:solidFill>
            </a:endParaRPr>
          </a:p>
          <a:p>
            <a:pPr>
              <a:spcAft>
                <a:spcPts val="0"/>
              </a:spcAft>
            </a:pPr>
            <a:r>
              <a:rPr lang="fr-CH" sz="1200" dirty="0" smtClean="0"/>
              <a:t>-</a:t>
            </a:r>
            <a:r>
              <a:rPr lang="fr-CH" sz="1200" dirty="0" err="1" smtClean="0"/>
              <a:t>Polyimide</a:t>
            </a:r>
            <a:r>
              <a:rPr lang="fr-CH" sz="1200" dirty="0" smtClean="0"/>
              <a:t> </a:t>
            </a:r>
            <a:r>
              <a:rPr lang="fr-CH" sz="1200" dirty="0" err="1" smtClean="0"/>
              <a:t>etching</a:t>
            </a:r>
            <a:r>
              <a:rPr lang="fr-CH" sz="1200" dirty="0" smtClean="0"/>
              <a:t> machine design to </a:t>
            </a:r>
            <a:r>
              <a:rPr lang="fr-CH" sz="1200" dirty="0" err="1" smtClean="0"/>
              <a:t>fully</a:t>
            </a:r>
            <a:r>
              <a:rPr lang="fr-CH" sz="1200" dirty="0" smtClean="0"/>
              <a:t> open the </a:t>
            </a:r>
            <a:r>
              <a:rPr lang="fr-CH" sz="1200" dirty="0"/>
              <a:t>production </a:t>
            </a:r>
            <a:r>
              <a:rPr lang="fr-CH" sz="1200" dirty="0" smtClean="0"/>
              <a:t>in </a:t>
            </a:r>
            <a:r>
              <a:rPr lang="fr-CH" sz="1200" dirty="0" err="1" smtClean="0"/>
              <a:t>industry</a:t>
            </a:r>
            <a:r>
              <a:rPr lang="fr-CH" sz="1200" dirty="0" smtClean="0"/>
              <a:t>.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smtClean="0"/>
              <a:t>-</a:t>
            </a:r>
            <a:r>
              <a:rPr lang="fr-CH" sz="1200" dirty="0" err="1" smtClean="0"/>
              <a:t>Resistive</a:t>
            </a:r>
            <a:r>
              <a:rPr lang="fr-CH" sz="1200" dirty="0" smtClean="0"/>
              <a:t> </a:t>
            </a:r>
            <a:r>
              <a:rPr lang="fr-CH" sz="1200" dirty="0" err="1" smtClean="0"/>
              <a:t>GEMs</a:t>
            </a:r>
            <a:endParaRPr lang="fr-CH" sz="1200" dirty="0"/>
          </a:p>
          <a:p>
            <a:pPr>
              <a:spcAft>
                <a:spcPts val="0"/>
              </a:spcAft>
            </a:pPr>
            <a:r>
              <a:rPr lang="fr-CH" sz="1200" dirty="0" smtClean="0"/>
              <a:t>-X/Y/V R/O</a:t>
            </a:r>
          </a:p>
          <a:p>
            <a:pPr>
              <a:spcAft>
                <a:spcPts val="0"/>
              </a:spcAft>
            </a:pPr>
            <a:r>
              <a:rPr lang="fr-CH" sz="1200" dirty="0" smtClean="0"/>
              <a:t>-</a:t>
            </a:r>
            <a:r>
              <a:rPr lang="fr-CH" sz="1200" dirty="0" err="1" smtClean="0"/>
              <a:t>sector</a:t>
            </a:r>
            <a:r>
              <a:rPr lang="fr-CH" sz="1200" dirty="0" err="1"/>
              <a:t>-</a:t>
            </a:r>
            <a:r>
              <a:rPr lang="fr-CH" sz="1200" dirty="0" err="1" smtClean="0"/>
              <a:t>less</a:t>
            </a:r>
            <a:r>
              <a:rPr lang="fr-CH" sz="1200" dirty="0" smtClean="0"/>
              <a:t> </a:t>
            </a:r>
            <a:r>
              <a:rPr lang="fr-CH" sz="1200" dirty="0" err="1" smtClean="0"/>
              <a:t>GEMs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 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err="1">
                <a:solidFill>
                  <a:srgbClr val="00B0F0"/>
                </a:solidFill>
              </a:rPr>
              <a:t>Micromegas</a:t>
            </a:r>
            <a:r>
              <a:rPr lang="fr-CH" sz="1200" dirty="0">
                <a:solidFill>
                  <a:srgbClr val="00B0F0"/>
                </a:solidFill>
              </a:rPr>
              <a:t> :</a:t>
            </a:r>
            <a:endParaRPr lang="en-GB" sz="1200" dirty="0">
              <a:solidFill>
                <a:srgbClr val="00B0F0"/>
              </a:solidFill>
            </a:endParaRPr>
          </a:p>
          <a:p>
            <a:pPr>
              <a:spcAft>
                <a:spcPts val="0"/>
              </a:spcAft>
            </a:pPr>
            <a:r>
              <a:rPr lang="fr-CH" sz="1200" dirty="0"/>
              <a:t>-Pico sec 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-Optical R/O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-capacitive </a:t>
            </a:r>
            <a:r>
              <a:rPr lang="fr-CH" sz="1200" dirty="0" err="1"/>
              <a:t>coupling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-</a:t>
            </a:r>
            <a:r>
              <a:rPr lang="fr-CH" sz="1200" dirty="0" err="1"/>
              <a:t>resistive</a:t>
            </a:r>
            <a:r>
              <a:rPr lang="fr-CH" sz="1200" dirty="0"/>
              <a:t> pattern </a:t>
            </a:r>
            <a:r>
              <a:rPr lang="fr-CH" sz="1200" dirty="0" err="1"/>
              <a:t>survey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-Production stabilisation in </a:t>
            </a:r>
            <a:r>
              <a:rPr lang="fr-CH" sz="1200" dirty="0" err="1" smtClean="0"/>
              <a:t>industry</a:t>
            </a:r>
            <a:r>
              <a:rPr lang="fr-CH" sz="1200" dirty="0" smtClean="0"/>
              <a:t> </a:t>
            </a:r>
            <a:r>
              <a:rPr lang="fr-CH" sz="1200" dirty="0" smtClean="0">
                <a:sym typeface="Wingdings" panose="05000000000000000000" pitchFamily="2" charset="2"/>
              </a:rPr>
              <a:t> ELVIA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 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err="1">
                <a:solidFill>
                  <a:srgbClr val="00B0F0"/>
                </a:solidFill>
              </a:rPr>
              <a:t>uRwell</a:t>
            </a:r>
            <a:r>
              <a:rPr lang="fr-CH" sz="1200" dirty="0">
                <a:solidFill>
                  <a:srgbClr val="00B0F0"/>
                </a:solidFill>
              </a:rPr>
              <a:t> : </a:t>
            </a:r>
            <a:endParaRPr lang="en-GB" sz="1200" dirty="0">
              <a:solidFill>
                <a:srgbClr val="00B0F0"/>
              </a:solidFill>
            </a:endParaRPr>
          </a:p>
          <a:p>
            <a:pPr>
              <a:spcAft>
                <a:spcPts val="0"/>
              </a:spcAft>
            </a:pPr>
            <a:r>
              <a:rPr lang="fr-CH" sz="1200" dirty="0" smtClean="0"/>
              <a:t>-TT to </a:t>
            </a:r>
            <a:r>
              <a:rPr lang="fr-CH" sz="1200" dirty="0" err="1" smtClean="0"/>
              <a:t>industry</a:t>
            </a:r>
            <a:r>
              <a:rPr lang="fr-CH" sz="1200" dirty="0" smtClean="0">
                <a:sym typeface="Wingdings" panose="05000000000000000000" pitchFamily="2" charset="2"/>
              </a:rPr>
              <a:t> </a:t>
            </a:r>
            <a:r>
              <a:rPr lang="fr-CH" sz="1200" dirty="0" smtClean="0"/>
              <a:t> </a:t>
            </a:r>
            <a:r>
              <a:rPr lang="fr-CH" sz="1200" dirty="0"/>
              <a:t>ELTOS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smtClean="0"/>
              <a:t>-large </a:t>
            </a:r>
            <a:r>
              <a:rPr lang="fr-CH" sz="1200" dirty="0" err="1" smtClean="0"/>
              <a:t>détectors</a:t>
            </a:r>
            <a:r>
              <a:rPr lang="fr-CH" sz="1200" dirty="0" smtClean="0">
                <a:sym typeface="Wingdings" panose="05000000000000000000" pitchFamily="2" charset="2"/>
              </a:rPr>
              <a:t> 1.5m x 0.5m</a:t>
            </a:r>
            <a:r>
              <a:rPr lang="fr-CH" sz="1200" dirty="0" smtClean="0"/>
              <a:t> </a:t>
            </a:r>
            <a:r>
              <a:rPr lang="fr-CH" sz="1200" dirty="0">
                <a:sym typeface="Wingdings" panose="05000000000000000000" pitchFamily="2" charset="2"/>
              </a:rPr>
              <a:t></a:t>
            </a:r>
            <a:r>
              <a:rPr lang="fr-CH" sz="1200" dirty="0"/>
              <a:t> CERN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-</a:t>
            </a:r>
            <a:r>
              <a:rPr lang="fr-CH" sz="1200" dirty="0" err="1"/>
              <a:t>low</a:t>
            </a:r>
            <a:r>
              <a:rPr lang="fr-CH" sz="1200" dirty="0"/>
              <a:t> mass detectors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smtClean="0"/>
              <a:t>-flexible detectors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smtClean="0"/>
              <a:t>-capacitive </a:t>
            </a:r>
            <a:r>
              <a:rPr lang="fr-CH" sz="1200" dirty="0"/>
              <a:t>sharing 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-</a:t>
            </a:r>
            <a:r>
              <a:rPr lang="fr-CH" sz="1200" dirty="0" err="1"/>
              <a:t>multiplexing</a:t>
            </a:r>
            <a:r>
              <a:rPr lang="fr-CH" sz="1200" dirty="0"/>
              <a:t> </a:t>
            </a:r>
            <a:endParaRPr lang="fr-CH" sz="1200" dirty="0" smtClean="0"/>
          </a:p>
          <a:p>
            <a:pPr>
              <a:spcAft>
                <a:spcPts val="0"/>
              </a:spcAft>
            </a:pPr>
            <a:r>
              <a:rPr lang="fr-CH" sz="1200" dirty="0" smtClean="0"/>
              <a:t>-</a:t>
            </a:r>
            <a:r>
              <a:rPr lang="fr-CH" sz="1200" dirty="0" err="1" smtClean="0"/>
              <a:t>Low</a:t>
            </a:r>
            <a:r>
              <a:rPr lang="fr-CH" sz="1200" dirty="0" smtClean="0"/>
              <a:t> </a:t>
            </a:r>
            <a:r>
              <a:rPr lang="fr-CH" sz="1200" dirty="0" err="1" smtClean="0"/>
              <a:t>cost</a:t>
            </a:r>
            <a:r>
              <a:rPr lang="fr-CH" sz="1200" dirty="0" smtClean="0"/>
              <a:t> detectors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 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7436775" y="1420198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fr-CH" sz="1200" dirty="0">
                <a:solidFill>
                  <a:srgbClr val="00B0F0"/>
                </a:solidFill>
              </a:rPr>
              <a:t>THGEM :</a:t>
            </a:r>
            <a:endParaRPr lang="en-GB" sz="1200" dirty="0">
              <a:solidFill>
                <a:srgbClr val="00B0F0"/>
              </a:solidFill>
            </a:endParaRPr>
          </a:p>
          <a:p>
            <a:pPr>
              <a:spcAft>
                <a:spcPts val="0"/>
              </a:spcAft>
            </a:pPr>
            <a:r>
              <a:rPr lang="fr-CH" sz="1200" dirty="0" smtClean="0"/>
              <a:t>-</a:t>
            </a:r>
            <a:r>
              <a:rPr lang="fr-CH" sz="1200" dirty="0" err="1" smtClean="0"/>
              <a:t>Resistive</a:t>
            </a:r>
            <a:r>
              <a:rPr lang="fr-CH" sz="1200" dirty="0" smtClean="0"/>
              <a:t> THGEM </a:t>
            </a:r>
            <a:endParaRPr lang="fr-CH" sz="1200" dirty="0" smtClean="0"/>
          </a:p>
          <a:p>
            <a:pPr>
              <a:spcAft>
                <a:spcPts val="0"/>
              </a:spcAft>
            </a:pPr>
            <a:r>
              <a:rPr lang="fr-CH" sz="1200" dirty="0" smtClean="0"/>
              <a:t>-</a:t>
            </a:r>
            <a:r>
              <a:rPr lang="fr-CH" sz="1200" dirty="0" err="1" smtClean="0"/>
              <a:t>Material</a:t>
            </a:r>
            <a:r>
              <a:rPr lang="fr-CH" sz="1200" dirty="0" smtClean="0"/>
              <a:t> </a:t>
            </a:r>
            <a:r>
              <a:rPr lang="fr-CH" sz="1200" dirty="0" err="1" smtClean="0"/>
              <a:t>survey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 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err="1">
                <a:solidFill>
                  <a:srgbClr val="00B0F0"/>
                </a:solidFill>
              </a:rPr>
              <a:t>Printed</a:t>
            </a:r>
            <a:r>
              <a:rPr lang="fr-CH" sz="1200" dirty="0">
                <a:solidFill>
                  <a:srgbClr val="00B0F0"/>
                </a:solidFill>
              </a:rPr>
              <a:t> </a:t>
            </a:r>
            <a:r>
              <a:rPr lang="fr-CH" sz="1200" dirty="0" err="1">
                <a:solidFill>
                  <a:srgbClr val="00B0F0"/>
                </a:solidFill>
              </a:rPr>
              <a:t>resistive</a:t>
            </a:r>
            <a:r>
              <a:rPr lang="fr-CH" sz="1200" dirty="0">
                <a:solidFill>
                  <a:srgbClr val="00B0F0"/>
                </a:solidFill>
              </a:rPr>
              <a:t> layer :</a:t>
            </a:r>
            <a:endParaRPr lang="en-GB" sz="1200" dirty="0">
              <a:solidFill>
                <a:srgbClr val="00B0F0"/>
              </a:solidFill>
            </a:endParaRPr>
          </a:p>
          <a:p>
            <a:pPr>
              <a:spcAft>
                <a:spcPts val="0"/>
              </a:spcAft>
            </a:pPr>
            <a:r>
              <a:rPr lang="fr-CH" sz="1200" dirty="0"/>
              <a:t>-R&amp;D </a:t>
            </a:r>
            <a:r>
              <a:rPr lang="fr-CH" sz="1200" dirty="0" smtClean="0"/>
              <a:t>stage </a:t>
            </a:r>
            <a:r>
              <a:rPr lang="fr-CH" sz="1200" dirty="0" smtClean="0">
                <a:sym typeface="Wingdings" panose="05000000000000000000" pitchFamily="2" charset="2"/>
              </a:rPr>
              <a:t> </a:t>
            </a:r>
            <a:r>
              <a:rPr lang="fr-CH" sz="1200" dirty="0" err="1" smtClean="0">
                <a:sym typeface="Wingdings" panose="05000000000000000000" pitchFamily="2" charset="2"/>
              </a:rPr>
              <a:t>indistrial</a:t>
            </a:r>
            <a:r>
              <a:rPr lang="fr-CH" sz="1200" dirty="0" smtClean="0">
                <a:sym typeface="Wingdings" panose="05000000000000000000" pitchFamily="2" charset="2"/>
              </a:rPr>
              <a:t> ?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 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smtClean="0">
                <a:solidFill>
                  <a:srgbClr val="00B0F0"/>
                </a:solidFill>
              </a:rPr>
              <a:t>Vacuum </a:t>
            </a:r>
            <a:r>
              <a:rPr lang="fr-CH" sz="1200" dirty="0" err="1" smtClean="0">
                <a:solidFill>
                  <a:srgbClr val="00B0F0"/>
                </a:solidFill>
              </a:rPr>
              <a:t>deposition</a:t>
            </a:r>
            <a:r>
              <a:rPr lang="fr-CH" sz="1200" dirty="0">
                <a:solidFill>
                  <a:srgbClr val="00B0F0"/>
                </a:solidFill>
              </a:rPr>
              <a:t> :</a:t>
            </a:r>
            <a:endParaRPr lang="en-GB" sz="1200" dirty="0">
              <a:solidFill>
                <a:srgbClr val="00B0F0"/>
              </a:solidFill>
            </a:endParaRPr>
          </a:p>
          <a:p>
            <a:pPr>
              <a:spcAft>
                <a:spcPts val="0"/>
              </a:spcAft>
            </a:pPr>
            <a:r>
              <a:rPr lang="fr-CH" sz="1200" dirty="0" smtClean="0"/>
              <a:t>-DLC </a:t>
            </a:r>
            <a:r>
              <a:rPr lang="fr-CH" sz="1200" dirty="0" err="1" smtClean="0"/>
              <a:t>deposit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smtClean="0"/>
              <a:t>-DLC </a:t>
            </a:r>
            <a:r>
              <a:rPr lang="fr-CH" sz="1200" dirty="0"/>
              <a:t>/</a:t>
            </a:r>
            <a:r>
              <a:rPr lang="fr-CH" sz="1200" dirty="0" smtClean="0"/>
              <a:t>Cr/Cu </a:t>
            </a:r>
            <a:r>
              <a:rPr lang="fr-CH" sz="1200" dirty="0" err="1" smtClean="0"/>
              <a:t>deposit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 smtClean="0"/>
              <a:t>-new </a:t>
            </a:r>
            <a:r>
              <a:rPr lang="fr-CH" sz="1200" dirty="0" err="1" smtClean="0"/>
              <a:t>photoélectric</a:t>
            </a:r>
            <a:r>
              <a:rPr lang="fr-CH" sz="1200" dirty="0" smtClean="0"/>
              <a:t> </a:t>
            </a:r>
            <a:r>
              <a:rPr lang="fr-CH" sz="1200" dirty="0" err="1" smtClean="0"/>
              <a:t>layers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fr-CH" sz="1200" dirty="0"/>
              <a:t> </a:t>
            </a:r>
            <a:endParaRPr lang="en-GB" sz="1200" dirty="0"/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00B0F0"/>
                </a:solidFill>
              </a:rPr>
              <a:t>3D printing :</a:t>
            </a:r>
          </a:p>
          <a:p>
            <a:pPr>
              <a:spcAft>
                <a:spcPts val="0"/>
              </a:spcAft>
            </a:pPr>
            <a:r>
              <a:rPr lang="en-GB" sz="1200" dirty="0"/>
              <a:t>-R&amp;D stage/ survey / funding ?</a:t>
            </a:r>
          </a:p>
        </p:txBody>
      </p:sp>
    </p:spTree>
    <p:extLst>
      <p:ext uri="{BB962C8B-B14F-4D97-AF65-F5344CB8AC3E}">
        <p14:creationId xmlns:p14="http://schemas.microsoft.com/office/powerpoint/2010/main" val="4112559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204</Words>
  <Application>Microsoft Office PowerPoint</Application>
  <PresentationFormat>Widescreen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De Oliveira</dc:creator>
  <cp:lastModifiedBy>Rui De Oliveira</cp:lastModifiedBy>
  <cp:revision>19</cp:revision>
  <dcterms:created xsi:type="dcterms:W3CDTF">2022-04-12T09:33:36Z</dcterms:created>
  <dcterms:modified xsi:type="dcterms:W3CDTF">2022-04-12T09:53:05Z</dcterms:modified>
</cp:coreProperties>
</file>