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tiff" ContentType="image/tiff"/>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21"/>
  </p:notesMasterIdLst>
  <p:handoutMasterIdLst>
    <p:handoutMasterId r:id="rId22"/>
  </p:handoutMasterIdLst>
  <p:sldIdLst>
    <p:sldId id="416" r:id="rId2"/>
    <p:sldId id="424" r:id="rId3"/>
    <p:sldId id="431" r:id="rId4"/>
    <p:sldId id="429" r:id="rId5"/>
    <p:sldId id="432" r:id="rId6"/>
    <p:sldId id="430" r:id="rId7"/>
    <p:sldId id="433" r:id="rId8"/>
    <p:sldId id="434" r:id="rId9"/>
    <p:sldId id="435" r:id="rId10"/>
    <p:sldId id="436" r:id="rId11"/>
    <p:sldId id="439" r:id="rId12"/>
    <p:sldId id="441" r:id="rId13"/>
    <p:sldId id="442" r:id="rId14"/>
    <p:sldId id="443" r:id="rId15"/>
    <p:sldId id="444" r:id="rId16"/>
    <p:sldId id="445" r:id="rId17"/>
    <p:sldId id="426" r:id="rId18"/>
    <p:sldId id="427" r:id="rId19"/>
    <p:sldId id="428" r:id="rId20"/>
  </p:sldIdLst>
  <p:sldSz cx="9144000" cy="6858000" type="screen4x3"/>
  <p:notesSz cx="6810375" cy="9948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55">
          <p15:clr>
            <a:srgbClr val="A4A3A4"/>
          </p15:clr>
        </p15:guide>
        <p15:guide id="2" pos="403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55A0"/>
    <a:srgbClr val="163082"/>
    <a:srgbClr val="FFB2EB"/>
    <a:srgbClr val="6E0A49"/>
    <a:srgbClr val="3F062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5" autoAdjust="0"/>
    <p:restoredTop sz="86396" autoAdjust="0"/>
  </p:normalViewPr>
  <p:slideViewPr>
    <p:cSldViewPr snapToGrid="0" snapToObjects="1">
      <p:cViewPr varScale="1">
        <p:scale>
          <a:sx n="92" d="100"/>
          <a:sy n="92" d="100"/>
        </p:scale>
        <p:origin x="-2082" y="-108"/>
      </p:cViewPr>
      <p:guideLst>
        <p:guide orient="horz" pos="1355"/>
        <p:guide pos="403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7" d="100"/>
          <a:sy n="77" d="100"/>
        </p:scale>
        <p:origin x="-2412" y="-102"/>
      </p:cViewPr>
      <p:guideLst>
        <p:guide orient="horz" pos="3134"/>
        <p:guide pos="214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3" cy="4974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7637" y="0"/>
            <a:ext cx="2951163" cy="497443"/>
          </a:xfrm>
          <a:prstGeom prst="rect">
            <a:avLst/>
          </a:prstGeom>
        </p:spPr>
        <p:txBody>
          <a:bodyPr vert="horz" lIns="91440" tIns="45720" rIns="91440" bIns="45720" rtlCol="0"/>
          <a:lstStyle>
            <a:lvl1pPr algn="r">
              <a:defRPr sz="1200"/>
            </a:lvl1pPr>
          </a:lstStyle>
          <a:p>
            <a:fld id="{69521B26-9659-8D44-A5C9-F7CE912C5589}" type="datetimeFigureOut">
              <a:rPr lang="en-US" smtClean="0"/>
              <a:pPr/>
              <a:t>4/7/2022</a:t>
            </a:fld>
            <a:endParaRPr lang="en-US"/>
          </a:p>
        </p:txBody>
      </p:sp>
      <p:sp>
        <p:nvSpPr>
          <p:cNvPr id="4" name="Footer Placeholder 3"/>
          <p:cNvSpPr>
            <a:spLocks noGrp="1"/>
          </p:cNvSpPr>
          <p:nvPr>
            <p:ph type="ftr" sz="quarter" idx="2"/>
          </p:nvPr>
        </p:nvSpPr>
        <p:spPr>
          <a:xfrm>
            <a:off x="1" y="9449694"/>
            <a:ext cx="2951163" cy="49744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7637" y="9449694"/>
            <a:ext cx="2951163" cy="497443"/>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3" cy="49744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7637" y="0"/>
            <a:ext cx="2951163" cy="497443"/>
          </a:xfrm>
          <a:prstGeom prst="rect">
            <a:avLst/>
          </a:prstGeom>
        </p:spPr>
        <p:txBody>
          <a:bodyPr vert="horz" lIns="91440" tIns="45720" rIns="91440" bIns="45720" rtlCol="0"/>
          <a:lstStyle>
            <a:lvl1pPr algn="r">
              <a:defRPr sz="1200"/>
            </a:lvl1pPr>
          </a:lstStyle>
          <a:p>
            <a:fld id="{B26EDFFC-A7F5-9646-BF44-6505053A4CCB}" type="datetimeFigureOut">
              <a:rPr lang="en-US" smtClean="0"/>
              <a:pPr/>
              <a:t>4/7/2022</a:t>
            </a:fld>
            <a:endParaRPr lang="en-US"/>
          </a:p>
        </p:txBody>
      </p:sp>
      <p:sp>
        <p:nvSpPr>
          <p:cNvPr id="4" name="Slide Image Placeholder 3"/>
          <p:cNvSpPr>
            <a:spLocks noGrp="1" noRot="1" noChangeAspect="1"/>
          </p:cNvSpPr>
          <p:nvPr>
            <p:ph type="sldImg" idx="2"/>
          </p:nvPr>
        </p:nvSpPr>
        <p:spPr>
          <a:xfrm>
            <a:off x="919163"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25710"/>
            <a:ext cx="5448300" cy="4476988"/>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1" y="9449694"/>
            <a:ext cx="2951163" cy="49744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7637" y="9449694"/>
            <a:ext cx="2951163" cy="497443"/>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a:t>
            </a:fld>
            <a:endParaRPr lang="en-US" dirty="0"/>
          </a:p>
        </p:txBody>
      </p:sp>
    </p:spTree>
    <p:extLst>
      <p:ext uri="{BB962C8B-B14F-4D97-AF65-F5344CB8AC3E}">
        <p14:creationId xmlns:p14="http://schemas.microsoft.com/office/powerpoint/2010/main" xmlns="" val="705073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10</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11</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12</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13</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14</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15</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16</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17</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18</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19</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2</a:t>
            </a:fld>
            <a:endParaRPr lang="en-US" dirty="0"/>
          </a:p>
        </p:txBody>
      </p:sp>
    </p:spTree>
    <p:extLst>
      <p:ext uri="{BB962C8B-B14F-4D97-AF65-F5344CB8AC3E}">
        <p14:creationId xmlns:p14="http://schemas.microsoft.com/office/powerpoint/2010/main" xmlns="" val="705073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3</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4</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5</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6</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7</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8</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pPr/>
              <a:t>9</a:t>
            </a:fld>
            <a:endParaRPr lang="en-US" dirty="0"/>
          </a:p>
        </p:txBody>
      </p:sp>
    </p:spTree>
    <p:extLst>
      <p:ext uri="{BB962C8B-B14F-4D97-AF65-F5344CB8AC3E}">
        <p14:creationId xmlns="" xmlns:p14="http://schemas.microsoft.com/office/powerpoint/2010/main" val="705073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9" y="274638"/>
            <a:ext cx="7133292"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9" name="Picture 8" descr="CERN.tif"/>
          <p:cNvPicPr>
            <a:picLocks noChangeAspect="1"/>
          </p:cNvPicPr>
          <p:nvPr userDrawn="1"/>
        </p:nvPicPr>
        <p:blipFill>
          <a:blip r:embed="rId2"/>
          <a:stretch>
            <a:fillRect/>
          </a:stretch>
        </p:blipFill>
        <p:spPr>
          <a:xfrm>
            <a:off x="8187110" y="250767"/>
            <a:ext cx="779124" cy="762000"/>
          </a:xfrm>
          <a:prstGeom prst="rect">
            <a:avLst/>
          </a:prstGeom>
        </p:spPr>
      </p:pic>
      <p:sp>
        <p:nvSpPr>
          <p:cNvPr id="10" name="Date Placeholder 3"/>
          <p:cNvSpPr>
            <a:spLocks noGrp="1"/>
          </p:cNvSpPr>
          <p:nvPr>
            <p:ph type="dt" sz="half" idx="11"/>
          </p:nvPr>
        </p:nvSpPr>
        <p:spPr>
          <a:xfrm>
            <a:off x="628650" y="6356351"/>
            <a:ext cx="2057400" cy="365125"/>
          </a:xfrm>
          <a:prstGeom prst="rect">
            <a:avLst/>
          </a:prstGeom>
        </p:spPr>
        <p:txBody>
          <a:bodyPr/>
          <a:lstStyle/>
          <a:p>
            <a:r>
              <a:rPr lang="en-US" smtClean="0"/>
              <a:t>08.03.2022</a:t>
            </a:r>
            <a:endParaRPr lang="en-US"/>
          </a:p>
        </p:txBody>
      </p:sp>
      <p:sp>
        <p:nvSpPr>
          <p:cNvPr id="11" name="Footer Placeholder 4"/>
          <p:cNvSpPr>
            <a:spLocks noGrp="1"/>
          </p:cNvSpPr>
          <p:nvPr>
            <p:ph type="ftr" sz="quarter" idx="12"/>
          </p:nvPr>
        </p:nvSpPr>
        <p:spPr>
          <a:xfrm>
            <a:off x="3571875" y="6356351"/>
            <a:ext cx="3086100" cy="365125"/>
          </a:xfrm>
          <a:prstGeom prst="rect">
            <a:avLst/>
          </a:prstGeom>
        </p:spPr>
        <p:txBody>
          <a:bodyPr/>
          <a:lstStyle/>
          <a:p>
            <a:r>
              <a:rPr lang="en-US" smtClean="0"/>
              <a:t>NormalForm for MAD-X</a:t>
            </a:r>
            <a:endParaRPr lang="en-US"/>
          </a:p>
        </p:txBody>
      </p:sp>
      <p:sp>
        <p:nvSpPr>
          <p:cNvPr id="12" name="Slide Number Placeholder 5"/>
          <p:cNvSpPr>
            <a:spLocks noGrp="1"/>
          </p:cNvSpPr>
          <p:nvPr>
            <p:ph type="sldNum" sz="quarter" idx="13"/>
          </p:nvPr>
        </p:nvSpPr>
        <p:spPr>
          <a:xfrm>
            <a:off x="8572500" y="6356351"/>
            <a:ext cx="466724" cy="365125"/>
          </a:xfrm>
          <a:prstGeom prst="rect">
            <a:avLst/>
          </a:prstGeom>
        </p:spPr>
        <p:txBody>
          <a:bodyPr/>
          <a:lstStyle/>
          <a:p>
            <a:fld id="{5260D9BC-5433-D14A-AAC8-42CA3500115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cSld>
  <p:clrMap bg1="lt1" tx1="dk1" bg2="lt2" tx2="dk2" accent1="accent1" accent2="accent2" accent3="accent3" accent4="accent4" accent5="accent5" accent6="accent6" hlink="hlink" folHlink="folHlink"/>
  <p:sldLayoutIdLst>
    <p:sldLayoutId id="2147483691" r:id="rId1"/>
    <p:sldLayoutId id="2147483676" r:id="rId2"/>
  </p:sldLayoutIdLst>
  <p:hf hdr="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ernbox.cern.ch/index.php/apps/files/?dir=/for_CERN&am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333375"/>
            <a:ext cx="6724650" cy="838200"/>
          </a:xfrm>
        </p:spPr>
        <p:txBody>
          <a:bodyPr>
            <a:normAutofit/>
          </a:bodyPr>
          <a:lstStyle/>
          <a:p>
            <a:pPr algn="ctr"/>
            <a:r>
              <a:rPr lang="en-US" dirty="0" err="1" smtClean="0">
                <a:solidFill>
                  <a:srgbClr val="FF0000"/>
                </a:solidFill>
                <a:effectLst>
                  <a:outerShdw blurRad="38100" dist="38100" dir="2700000" algn="tl">
                    <a:srgbClr val="000000">
                      <a:alpha val="43137"/>
                    </a:srgbClr>
                  </a:outerShdw>
                </a:effectLst>
              </a:rPr>
              <a:t>NormalForm</a:t>
            </a:r>
            <a:r>
              <a:rPr lang="en-US" dirty="0" smtClean="0">
                <a:solidFill>
                  <a:srgbClr val="FF0000"/>
                </a:solidFill>
                <a:effectLst>
                  <a:outerShdw blurRad="38100" dist="38100" dir="2700000" algn="tl">
                    <a:srgbClr val="000000">
                      <a:alpha val="43137"/>
                    </a:srgbClr>
                  </a:outerShdw>
                </a:effectLst>
              </a:rPr>
              <a:t> for MAD-X</a:t>
            </a:r>
            <a:endParaRPr lang="en-US"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a:xfrm>
            <a:off x="3571875" y="6356351"/>
            <a:ext cx="3962400" cy="365125"/>
          </a:xfrm>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a:t>
            </a:fld>
            <a:endParaRPr lang="en-US"/>
          </a:p>
        </p:txBody>
      </p:sp>
      <p:sp>
        <p:nvSpPr>
          <p:cNvPr id="8" name="TextBox 7"/>
          <p:cNvSpPr txBox="1"/>
          <p:nvPr/>
        </p:nvSpPr>
        <p:spPr>
          <a:xfrm>
            <a:off x="238125" y="2838450"/>
            <a:ext cx="8591550" cy="369332"/>
          </a:xfrm>
          <a:prstGeom prst="rect">
            <a:avLst/>
          </a:prstGeom>
          <a:noFill/>
        </p:spPr>
        <p:txBody>
          <a:bodyPr wrap="square" rtlCol="0">
            <a:spAutoFit/>
          </a:bodyPr>
          <a:lstStyle/>
          <a:p>
            <a:endParaRPr lang="en-US"/>
          </a:p>
        </p:txBody>
      </p:sp>
      <p:sp>
        <p:nvSpPr>
          <p:cNvPr id="12" name="Rectangle 11"/>
          <p:cNvSpPr/>
          <p:nvPr/>
        </p:nvSpPr>
        <p:spPr>
          <a:xfrm>
            <a:off x="628649" y="1638300"/>
            <a:ext cx="7762875" cy="3970318"/>
          </a:xfrm>
          <a:prstGeom prst="rect">
            <a:avLst/>
          </a:prstGeom>
        </p:spPr>
        <p:txBody>
          <a:bodyPr wrap="square">
            <a:spAutoFit/>
          </a:bodyPr>
          <a:lstStyle/>
          <a:p>
            <a:r>
              <a:rPr lang="en-US" b="1" dirty="0" err="1" smtClean="0"/>
              <a:t>NormalForm</a:t>
            </a:r>
            <a:r>
              <a:rPr lang="en-US" b="1" dirty="0" smtClean="0"/>
              <a:t>  techniques have been provided to MAD-X via the PTC Code. </a:t>
            </a:r>
            <a:endParaRPr lang="en-US" b="1" dirty="0" smtClean="0"/>
          </a:p>
          <a:p>
            <a:endParaRPr lang="en-US" b="1" dirty="0" smtClean="0"/>
          </a:p>
          <a:p>
            <a:r>
              <a:rPr lang="en-US" b="1" dirty="0" smtClean="0"/>
              <a:t>Apparently</a:t>
            </a:r>
            <a:r>
              <a:rPr lang="en-US" b="1" dirty="0" smtClean="0"/>
              <a:t>, under certain </a:t>
            </a:r>
            <a:r>
              <a:rPr lang="en-US" b="1" dirty="0" smtClean="0"/>
              <a:t>conditions, </a:t>
            </a:r>
            <a:r>
              <a:rPr lang="en-US" b="1" dirty="0" smtClean="0"/>
              <a:t>we are finding deviations from what has been expected. We are studying a number of cases with MAD-X, the external Map and </a:t>
            </a:r>
            <a:r>
              <a:rPr lang="en-US" b="1" dirty="0" err="1" smtClean="0"/>
              <a:t>NormalForm</a:t>
            </a:r>
            <a:r>
              <a:rPr lang="en-US" b="1" dirty="0" smtClean="0"/>
              <a:t> DALIE </a:t>
            </a:r>
            <a:r>
              <a:rPr lang="en-US" b="1" dirty="0" smtClean="0"/>
              <a:t>suite and </a:t>
            </a:r>
            <a:r>
              <a:rPr lang="en-US" b="1" dirty="0" smtClean="0"/>
              <a:t>the analytical SOOD </a:t>
            </a:r>
            <a:r>
              <a:rPr lang="en-US" b="1" dirty="0" smtClean="0"/>
              <a:t>module. Even </a:t>
            </a:r>
            <a:r>
              <a:rPr lang="en-US" b="1" dirty="0" smtClean="0"/>
              <a:t>more </a:t>
            </a:r>
            <a:r>
              <a:rPr lang="en-US" b="1" dirty="0" smtClean="0"/>
              <a:t>relevant is </a:t>
            </a:r>
            <a:r>
              <a:rPr lang="en-US" b="1" dirty="0" smtClean="0"/>
              <a:t>to </a:t>
            </a:r>
            <a:r>
              <a:rPr lang="en-US" b="1" dirty="0" smtClean="0"/>
              <a:t>determine </a:t>
            </a:r>
            <a:r>
              <a:rPr lang="en-US" b="1" dirty="0" smtClean="0"/>
              <a:t>directly </a:t>
            </a:r>
            <a:r>
              <a:rPr lang="en-US" b="1" dirty="0" smtClean="0"/>
              <a:t> by </a:t>
            </a:r>
            <a:r>
              <a:rPr lang="en-US" b="1" dirty="0" smtClean="0"/>
              <a:t>simulation </a:t>
            </a:r>
            <a:r>
              <a:rPr lang="en-US" b="1" dirty="0" smtClean="0"/>
              <a:t>runs both </a:t>
            </a:r>
            <a:r>
              <a:rPr lang="en-US" b="1" dirty="0" smtClean="0"/>
              <a:t>the </a:t>
            </a:r>
            <a:r>
              <a:rPr lang="en-US" b="1" dirty="0" smtClean="0"/>
              <a:t>Detuning with Amplitude and </a:t>
            </a:r>
            <a:r>
              <a:rPr lang="en-US" b="1" dirty="0" smtClean="0"/>
              <a:t>the Distortion or </a:t>
            </a:r>
            <a:r>
              <a:rPr lang="en-US" b="1" dirty="0" smtClean="0"/>
              <a:t>F </a:t>
            </a:r>
            <a:r>
              <a:rPr lang="en-US" b="1" dirty="0" smtClean="0"/>
              <a:t>Function. </a:t>
            </a:r>
            <a:r>
              <a:rPr lang="en-US" b="1" dirty="0" smtClean="0"/>
              <a:t>The latter is achieved </a:t>
            </a:r>
            <a:r>
              <a:rPr lang="en-US" b="1" dirty="0" smtClean="0"/>
              <a:t>by</a:t>
            </a:r>
            <a:r>
              <a:rPr lang="en-US" b="1" dirty="0" smtClean="0"/>
              <a:t> </a:t>
            </a:r>
            <a:r>
              <a:rPr lang="en-US" b="1" dirty="0" smtClean="0"/>
              <a:t>the analysis of the simulation data via the SUSSIX code.</a:t>
            </a:r>
          </a:p>
          <a:p>
            <a:endParaRPr lang="en-US" b="1" dirty="0" smtClean="0"/>
          </a:p>
          <a:p>
            <a:r>
              <a:rPr lang="en-US" b="1" dirty="0" smtClean="0"/>
              <a:t>We find a potential reason for the deviations and in particular the </a:t>
            </a:r>
            <a:r>
              <a:rPr lang="en-US" b="1" dirty="0" err="1" smtClean="0"/>
              <a:t>NormalForm</a:t>
            </a:r>
            <a:r>
              <a:rPr lang="en-US" b="1" dirty="0" smtClean="0"/>
              <a:t> transformations seems to save the 4</a:t>
            </a:r>
            <a:r>
              <a:rPr lang="en-US" b="1" baseline="30000" dirty="0" smtClean="0"/>
              <a:t>th</a:t>
            </a:r>
            <a:r>
              <a:rPr lang="en-US" b="1" dirty="0" smtClean="0"/>
              <a:t> order F &amp; H terms for a 5-cell LHC model.</a:t>
            </a:r>
          </a:p>
          <a:p>
            <a:endParaRPr lang="en-US" b="1" dirty="0" smtClean="0"/>
          </a:p>
          <a:p>
            <a:r>
              <a:rPr lang="en-US" b="1" dirty="0" smtClean="0"/>
              <a:t>We end with some recommendations  about best ways to </a:t>
            </a:r>
            <a:r>
              <a:rPr lang="en-US" b="1" dirty="0" smtClean="0"/>
              <a:t>calculate the </a:t>
            </a:r>
            <a:r>
              <a:rPr lang="en-US" b="1" dirty="0" err="1" smtClean="0"/>
              <a:t>NormalForm</a:t>
            </a:r>
            <a:r>
              <a:rPr lang="en-US" b="1" dirty="0" smtClean="0"/>
              <a:t> order by order and how to avoid those deviations.</a:t>
            </a:r>
            <a:endParaRPr lang="en-US" b="1" dirty="0"/>
          </a:p>
        </p:txBody>
      </p:sp>
    </p:spTree>
    <p:extLst>
      <p:ext uri="{BB962C8B-B14F-4D97-AF65-F5344CB8AC3E}">
        <p14:creationId xmlns:p14="http://schemas.microsoft.com/office/powerpoint/2010/main" xmlns="" val="2809045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10</a:t>
            </a:fld>
            <a:endParaRPr lang="en-US"/>
          </a:p>
        </p:txBody>
      </p:sp>
      <p:pic>
        <p:nvPicPr>
          <p:cNvPr id="8" name="Picture 7" descr="Comp-Theory_versus-Simul2.gif"/>
          <p:cNvPicPr>
            <a:picLocks noChangeAspect="1"/>
          </p:cNvPicPr>
          <p:nvPr/>
        </p:nvPicPr>
        <p:blipFill>
          <a:blip r:embed="rId3"/>
          <a:stretch>
            <a:fillRect/>
          </a:stretch>
        </p:blipFill>
        <p:spPr>
          <a:xfrm>
            <a:off x="371474" y="561975"/>
            <a:ext cx="7762875" cy="5568064"/>
          </a:xfrm>
          <a:prstGeom prst="rect">
            <a:avLst/>
          </a:prstGeom>
        </p:spPr>
      </p:pic>
      <p:sp>
        <p:nvSpPr>
          <p:cNvPr id="9" name="Title 1"/>
          <p:cNvSpPr txBox="1">
            <a:spLocks/>
          </p:cNvSpPr>
          <p:nvPr/>
        </p:nvSpPr>
        <p:spPr>
          <a:xfrm>
            <a:off x="885825" y="0"/>
            <a:ext cx="6724650" cy="838200"/>
          </a:xfrm>
          <a:prstGeom prst="rect">
            <a:avLst/>
          </a:prstGeom>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FF0000"/>
                </a:solidFill>
                <a:effectLst>
                  <a:outerShdw blurRad="38100" dist="38100" dir="2700000" algn="tl">
                    <a:srgbClr val="000000">
                      <a:alpha val="43137"/>
                    </a:srgbClr>
                  </a:outerShdw>
                </a:effectLst>
                <a:latin typeface="Arial"/>
                <a:ea typeface="+mj-ea"/>
                <a:cs typeface="Arial"/>
              </a:rPr>
              <a:t>SUSSIX Predictions</a:t>
            </a:r>
            <a:r>
              <a:rPr lang="en-US" sz="2800" b="1" noProof="0" dirty="0" smtClean="0">
                <a:solidFill>
                  <a:srgbClr val="FF0000"/>
                </a:solidFill>
                <a:effectLst>
                  <a:outerShdw blurRad="38100" dist="38100" dir="2700000" algn="tl">
                    <a:srgbClr val="000000">
                      <a:alpha val="43137"/>
                    </a:srgbClr>
                  </a:outerShdw>
                </a:effectLst>
                <a:latin typeface="Arial"/>
                <a:ea typeface="+mj-ea"/>
                <a:cs typeface="Arial"/>
              </a:rPr>
              <a:t> of F Terms</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11</a:t>
            </a:fld>
            <a:endParaRPr lang="en-US"/>
          </a:p>
        </p:txBody>
      </p:sp>
      <p:sp>
        <p:nvSpPr>
          <p:cNvPr id="9" name="Title 1"/>
          <p:cNvSpPr txBox="1">
            <a:spLocks/>
          </p:cNvSpPr>
          <p:nvPr/>
        </p:nvSpPr>
        <p:spPr>
          <a:xfrm>
            <a:off x="885825" y="76200"/>
            <a:ext cx="6724650" cy="838200"/>
          </a:xfrm>
          <a:prstGeom prst="rect">
            <a:avLst/>
          </a:prstGeom>
        </p:spPr>
        <p:txBody>
          <a:bodyPr vert="horz" lIns="91440" tIns="45720" rIns="91440" bIns="45720" rtlCol="0" anchor="t">
            <a:normAutofit/>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Simulation Results </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H</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-Terms via Scaling</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276225" y="5567145"/>
            <a:ext cx="8439150" cy="646331"/>
          </a:xfrm>
          <a:prstGeom prst="rect">
            <a:avLst/>
          </a:prstGeom>
          <a:noFill/>
        </p:spPr>
        <p:txBody>
          <a:bodyPr wrap="square" rtlCol="0">
            <a:spAutoFit/>
          </a:bodyPr>
          <a:lstStyle/>
          <a:p>
            <a:r>
              <a:rPr lang="en-US" b="1" dirty="0" smtClean="0"/>
              <a:t>Table 11 show the H terms in 3</a:t>
            </a:r>
            <a:r>
              <a:rPr lang="en-US" b="1" baseline="30000" dirty="0" smtClean="0"/>
              <a:t>rd</a:t>
            </a:r>
            <a:r>
              <a:rPr lang="en-US" b="1" dirty="0" smtClean="0"/>
              <a:t> and 4</a:t>
            </a:r>
            <a:r>
              <a:rPr lang="en-US" b="1" baseline="30000" dirty="0" smtClean="0"/>
              <a:t>th</a:t>
            </a:r>
            <a:r>
              <a:rPr lang="en-US" b="1" dirty="0" smtClean="0"/>
              <a:t> orders calculated by simulations, the refined “SUSSIX” analysis and then using the scaling law.  </a:t>
            </a:r>
            <a:endParaRPr lang="en-US" b="1" dirty="0"/>
          </a:p>
        </p:txBody>
      </p:sp>
      <p:pic>
        <p:nvPicPr>
          <p:cNvPr id="10" name="Picture 9" descr="H-terms-simulation.gif"/>
          <p:cNvPicPr>
            <a:picLocks noChangeAspect="1"/>
          </p:cNvPicPr>
          <p:nvPr/>
        </p:nvPicPr>
        <p:blipFill>
          <a:blip r:embed="rId3"/>
          <a:stretch>
            <a:fillRect/>
          </a:stretch>
        </p:blipFill>
        <p:spPr>
          <a:xfrm>
            <a:off x="0" y="889000"/>
            <a:ext cx="9144000" cy="4470400"/>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12</a:t>
            </a:fld>
            <a:endParaRPr lang="en-US"/>
          </a:p>
        </p:txBody>
      </p:sp>
      <p:sp>
        <p:nvSpPr>
          <p:cNvPr id="9" name="Title 1"/>
          <p:cNvSpPr txBox="1">
            <a:spLocks/>
          </p:cNvSpPr>
          <p:nvPr/>
        </p:nvSpPr>
        <p:spPr>
          <a:xfrm>
            <a:off x="276224" y="76200"/>
            <a:ext cx="7762875" cy="838200"/>
          </a:xfrm>
          <a:prstGeom prst="rect">
            <a:avLst/>
          </a:prstGeom>
        </p:spPr>
        <p:txBody>
          <a:bodyPr vert="horz" lIns="91440" tIns="45720" rIns="91440" bIns="45720" rtlCol="0" anchor="t">
            <a:normAutofit fontScale="92500" lnSpcReduction="10000"/>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 </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F</a:t>
            </a:r>
            <a:r>
              <a:rPr kumimoji="0" lang="en-US" sz="2800" b="1" i="0" u="none" strike="noStrike" kern="1200" cap="none" spc="0" normalizeH="0" baseline="-25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4</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-Terms and Detuning with Amplitude as</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a side-effect of 3</a:t>
            </a:r>
            <a:r>
              <a:rPr kumimoji="0" lang="en-US" sz="2800" b="1" i="0" u="none" strike="noStrike" kern="1200" cap="none" spc="0" normalizeH="0" baseline="30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rd</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order H</a:t>
            </a:r>
            <a:r>
              <a:rPr kumimoji="0" lang="en-US" sz="2800" b="1" i="0" u="none" strike="noStrike" kern="1200" cap="none" spc="0" normalizeH="0" baseline="-25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3</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Calculation</a:t>
            </a:r>
            <a:endParaRPr kumimoji="0" lang="en-US" sz="2800" b="1" i="0" u="none" strike="noStrike" kern="1200" cap="none" spc="0" normalizeH="0" baseline="-2500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276225" y="3799228"/>
            <a:ext cx="8439150" cy="646331"/>
          </a:xfrm>
          <a:prstGeom prst="rect">
            <a:avLst/>
          </a:prstGeom>
          <a:noFill/>
        </p:spPr>
        <p:txBody>
          <a:bodyPr wrap="square" rtlCol="0">
            <a:spAutoFit/>
          </a:bodyPr>
          <a:lstStyle/>
          <a:p>
            <a:r>
              <a:rPr lang="en-US" b="1" dirty="0" smtClean="0"/>
              <a:t>Table 8 shows the effect on F</a:t>
            </a:r>
            <a:r>
              <a:rPr lang="en-US" b="1" baseline="-25000" dirty="0" smtClean="0"/>
              <a:t>4</a:t>
            </a:r>
            <a:r>
              <a:rPr lang="en-US" b="1" dirty="0" smtClean="0"/>
              <a:t> when H</a:t>
            </a:r>
            <a:r>
              <a:rPr lang="en-US" b="1" baseline="-25000" dirty="0" smtClean="0"/>
              <a:t>3</a:t>
            </a:r>
            <a:r>
              <a:rPr lang="en-US" b="1" dirty="0" smtClean="0"/>
              <a:t> is calculated in the external DALIE </a:t>
            </a:r>
            <a:r>
              <a:rPr lang="en-US" b="1" dirty="0" err="1" smtClean="0"/>
              <a:t>NormalForm</a:t>
            </a:r>
            <a:r>
              <a:rPr lang="en-US" b="1" dirty="0" smtClean="0"/>
              <a:t>. We expect the same happening internally in MAD-X.    </a:t>
            </a:r>
            <a:endParaRPr lang="en-US" b="1" dirty="0"/>
          </a:p>
        </p:txBody>
      </p:sp>
      <p:pic>
        <p:nvPicPr>
          <p:cNvPr id="10" name="Picture 9" descr="F-terms-modified.gif"/>
          <p:cNvPicPr>
            <a:picLocks noChangeAspect="1"/>
          </p:cNvPicPr>
          <p:nvPr/>
        </p:nvPicPr>
        <p:blipFill>
          <a:blip r:embed="rId3"/>
          <a:stretch>
            <a:fillRect/>
          </a:stretch>
        </p:blipFill>
        <p:spPr>
          <a:xfrm>
            <a:off x="0" y="1134721"/>
            <a:ext cx="9144000" cy="2626407"/>
          </a:xfrm>
          <a:prstGeom prst="rect">
            <a:avLst/>
          </a:prstGeom>
        </p:spPr>
      </p:pic>
      <p:sp>
        <p:nvSpPr>
          <p:cNvPr id="13" name="TextBox 12"/>
          <p:cNvSpPr txBox="1"/>
          <p:nvPr/>
        </p:nvSpPr>
        <p:spPr>
          <a:xfrm>
            <a:off x="5876925" y="4286250"/>
            <a:ext cx="3267075" cy="2062103"/>
          </a:xfrm>
          <a:prstGeom prst="rect">
            <a:avLst/>
          </a:prstGeom>
          <a:noFill/>
        </p:spPr>
        <p:txBody>
          <a:bodyPr wrap="square" rtlCol="0">
            <a:spAutoFit/>
          </a:bodyPr>
          <a:lstStyle/>
          <a:p>
            <a:r>
              <a:rPr lang="en-US" sz="1600" b="1" dirty="0" smtClean="0">
                <a:solidFill>
                  <a:srgbClr val="FF00FF"/>
                </a:solidFill>
              </a:rPr>
              <a:t>Table 2 holds the effect on  the detuning with amplitude for the modified F</a:t>
            </a:r>
            <a:r>
              <a:rPr lang="en-US" sz="1600" b="1" baseline="-25000" dirty="0" smtClean="0">
                <a:solidFill>
                  <a:srgbClr val="FF00FF"/>
                </a:solidFill>
              </a:rPr>
              <a:t>4</a:t>
            </a:r>
            <a:r>
              <a:rPr lang="en-US" sz="1600" b="1" dirty="0" smtClean="0">
                <a:solidFill>
                  <a:srgbClr val="FF00FF"/>
                </a:solidFill>
              </a:rPr>
              <a:t>. The effect is substantial and one even finds a change in sign! This is clearly in contradiction with the excellent agreement between the standard results with simulations.   </a:t>
            </a:r>
            <a:endParaRPr lang="en-US" sz="1600" b="1" dirty="0">
              <a:solidFill>
                <a:srgbClr val="FF00FF"/>
              </a:solidFill>
            </a:endParaRPr>
          </a:p>
        </p:txBody>
      </p:sp>
      <p:pic>
        <p:nvPicPr>
          <p:cNvPr id="14" name="Picture 13" descr="Det-Ampl_mod-F4.gif"/>
          <p:cNvPicPr>
            <a:picLocks noChangeAspect="1"/>
          </p:cNvPicPr>
          <p:nvPr/>
        </p:nvPicPr>
        <p:blipFill>
          <a:blip r:embed="rId4"/>
          <a:stretch>
            <a:fillRect/>
          </a:stretch>
        </p:blipFill>
        <p:spPr>
          <a:xfrm>
            <a:off x="0" y="4511115"/>
            <a:ext cx="5829300" cy="1297995"/>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13</a:t>
            </a:fld>
            <a:endParaRPr lang="en-US"/>
          </a:p>
        </p:txBody>
      </p:sp>
      <p:sp>
        <p:nvSpPr>
          <p:cNvPr id="9" name="Title 1"/>
          <p:cNvSpPr txBox="1">
            <a:spLocks/>
          </p:cNvSpPr>
          <p:nvPr/>
        </p:nvSpPr>
        <p:spPr>
          <a:xfrm>
            <a:off x="276224" y="76200"/>
            <a:ext cx="7762875" cy="838200"/>
          </a:xfrm>
          <a:prstGeom prst="rect">
            <a:avLst/>
          </a:prstGeom>
        </p:spPr>
        <p:txBody>
          <a:bodyPr vert="horz" lIns="91440" tIns="45720" rIns="91440" bIns="45720" rtlCol="0" anchor="t">
            <a:normAutofit fontScale="92500" lnSpcReduction="10000"/>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H</a:t>
            </a:r>
            <a:r>
              <a:rPr kumimoji="0" lang="en-US" sz="2800" b="1" i="0" u="none" strike="noStrike" kern="1200" cap="none" spc="0" normalizeH="0" baseline="-25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4</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-Terms as</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a side-effect of 3</a:t>
            </a:r>
            <a:r>
              <a:rPr kumimoji="0" lang="en-US" sz="2800" b="1" i="0" u="none" strike="noStrike" kern="1200" cap="none" spc="0" normalizeH="0" baseline="30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rd</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order H</a:t>
            </a:r>
            <a:r>
              <a:rPr kumimoji="0" lang="en-US" sz="2800" b="1" i="0" u="none" strike="noStrike" kern="1200" cap="none" spc="0" normalizeH="0" baseline="-2500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3</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Calculation</a:t>
            </a:r>
            <a:endParaRPr kumimoji="0" lang="en-US" sz="2800" b="1" i="0" u="none" strike="noStrike" kern="1200" cap="none" spc="0" normalizeH="0" baseline="-2500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133350" y="5210175"/>
            <a:ext cx="8439150" cy="923330"/>
          </a:xfrm>
          <a:prstGeom prst="rect">
            <a:avLst/>
          </a:prstGeom>
          <a:noFill/>
        </p:spPr>
        <p:txBody>
          <a:bodyPr wrap="square" rtlCol="0">
            <a:spAutoFit/>
          </a:bodyPr>
          <a:lstStyle/>
          <a:p>
            <a:r>
              <a:rPr lang="en-US" b="1" dirty="0" smtClean="0"/>
              <a:t>Table 9 shows the effect on H</a:t>
            </a:r>
            <a:r>
              <a:rPr lang="en-US" b="1" baseline="-25000" dirty="0" smtClean="0"/>
              <a:t>4</a:t>
            </a:r>
            <a:r>
              <a:rPr lang="en-US" b="1" dirty="0" smtClean="0"/>
              <a:t> when H</a:t>
            </a:r>
            <a:r>
              <a:rPr lang="en-US" b="1" baseline="-25000" dirty="0" smtClean="0"/>
              <a:t>3</a:t>
            </a:r>
            <a:r>
              <a:rPr lang="en-US" b="1" dirty="0" smtClean="0"/>
              <a:t> is calculated in the external DALIE </a:t>
            </a:r>
            <a:r>
              <a:rPr lang="en-US" b="1" dirty="0" err="1" smtClean="0"/>
              <a:t>NormalForm</a:t>
            </a:r>
            <a:r>
              <a:rPr lang="en-US" b="1" dirty="0" smtClean="0"/>
              <a:t>. We expect the same happening internally in MAD-X. The H</a:t>
            </a:r>
            <a:r>
              <a:rPr lang="en-US" b="1" baseline="-25000" dirty="0" smtClean="0"/>
              <a:t>3</a:t>
            </a:r>
            <a:r>
              <a:rPr lang="en-US" b="1" dirty="0" smtClean="0"/>
              <a:t> terms are fine. The H</a:t>
            </a:r>
            <a:r>
              <a:rPr lang="en-US" b="1" baseline="-25000" dirty="0" smtClean="0"/>
              <a:t>4 </a:t>
            </a:r>
            <a:r>
              <a:rPr lang="en-US" b="1" dirty="0" smtClean="0"/>
              <a:t>may come either from a scaling of the modified F</a:t>
            </a:r>
            <a:r>
              <a:rPr lang="en-US" b="1" baseline="-25000" dirty="0" smtClean="0"/>
              <a:t>3</a:t>
            </a:r>
            <a:r>
              <a:rPr lang="en-US" b="1" dirty="0" smtClean="0"/>
              <a:t>, the external DALIE NF or MAD-X  </a:t>
            </a:r>
            <a:endParaRPr lang="en-US" b="1" dirty="0"/>
          </a:p>
        </p:txBody>
      </p:sp>
      <p:pic>
        <p:nvPicPr>
          <p:cNvPr id="17" name="Picture 16" descr="H-terms-modified.gif"/>
          <p:cNvPicPr>
            <a:picLocks noChangeAspect="1"/>
          </p:cNvPicPr>
          <p:nvPr/>
        </p:nvPicPr>
        <p:blipFill>
          <a:blip r:embed="rId3"/>
          <a:stretch>
            <a:fillRect/>
          </a:stretch>
        </p:blipFill>
        <p:spPr>
          <a:xfrm>
            <a:off x="0" y="1002373"/>
            <a:ext cx="9144000" cy="4072204"/>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14</a:t>
            </a:fld>
            <a:endParaRPr lang="en-US"/>
          </a:p>
        </p:txBody>
      </p:sp>
      <p:sp>
        <p:nvSpPr>
          <p:cNvPr id="9" name="Title 1"/>
          <p:cNvSpPr txBox="1">
            <a:spLocks/>
          </p:cNvSpPr>
          <p:nvPr/>
        </p:nvSpPr>
        <p:spPr>
          <a:xfrm>
            <a:off x="276224" y="638175"/>
            <a:ext cx="7762875" cy="838200"/>
          </a:xfrm>
          <a:prstGeom prst="rect">
            <a:avLst/>
          </a:prstGeom>
        </p:spPr>
        <p:txBody>
          <a:bodyPr vert="horz" lIns="91440" tIns="45720" rIns="91440" bIns="45720" rtlCol="0" anchor="t">
            <a:normAutofit fontScale="92500"/>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|H4000| </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Terms in</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comparison </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with</a:t>
            </a: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 Simulations</a:t>
            </a:r>
            <a:endParaRPr kumimoji="0" lang="en-US" sz="2800" b="1" i="0" u="none" strike="noStrike" kern="1200" cap="none" spc="0" normalizeH="0" baseline="-2500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0" name="TextBox 9"/>
          <p:cNvSpPr txBox="1"/>
          <p:nvPr/>
        </p:nvSpPr>
        <p:spPr>
          <a:xfrm>
            <a:off x="409575" y="2247543"/>
            <a:ext cx="8162925" cy="2400657"/>
          </a:xfrm>
          <a:prstGeom prst="rect">
            <a:avLst/>
          </a:prstGeom>
          <a:noFill/>
        </p:spPr>
        <p:txBody>
          <a:bodyPr wrap="square" rtlCol="0">
            <a:spAutoFit/>
          </a:bodyPr>
          <a:lstStyle/>
          <a:p>
            <a:pPr marL="342900" indent="-342900">
              <a:buFont typeface="+mj-lt"/>
              <a:buAutoNum type="arabicPeriod"/>
            </a:pPr>
            <a:r>
              <a:rPr lang="en-US" sz="3200" b="1" dirty="0" smtClean="0"/>
              <a:t>F&amp;H Standard NF |4000|   :  465.11</a:t>
            </a:r>
            <a:r>
              <a:rPr lang="en-US" sz="3200" b="1" dirty="0" smtClean="0"/>
              <a:t>, 48.099</a:t>
            </a:r>
            <a:endParaRPr lang="en-US" sz="3200" b="1" dirty="0" smtClean="0"/>
          </a:p>
          <a:p>
            <a:pPr marL="342900" indent="-342900">
              <a:buFont typeface="+mj-lt"/>
              <a:buAutoNum type="arabicPeriod"/>
            </a:pPr>
            <a:r>
              <a:rPr lang="en-US" sz="3200" b="1" dirty="0" smtClean="0"/>
              <a:t>F&amp;H </a:t>
            </a:r>
            <a:r>
              <a:rPr lang="en-US" sz="3200" b="1" dirty="0" smtClean="0"/>
              <a:t>Simulation </a:t>
            </a:r>
            <a:r>
              <a:rPr lang="en-US" sz="3200" b="1" dirty="0" smtClean="0"/>
              <a:t>NF |4000</a:t>
            </a:r>
            <a:r>
              <a:rPr lang="en-US" sz="3200" b="1" dirty="0" smtClean="0"/>
              <a:t>|:  465.09</a:t>
            </a:r>
            <a:r>
              <a:rPr lang="en-US" sz="3200" b="1" dirty="0" smtClean="0"/>
              <a:t>, 48.097</a:t>
            </a:r>
            <a:endParaRPr lang="en-US" sz="3200" b="1" dirty="0" smtClean="0"/>
          </a:p>
          <a:p>
            <a:pPr marL="342900" indent="-342900">
              <a:buFont typeface="+mj-lt"/>
              <a:buAutoNum type="arabicPeriod"/>
            </a:pPr>
            <a:r>
              <a:rPr lang="en-US" sz="3200" b="1" dirty="0" smtClean="0"/>
              <a:t>F&amp;H </a:t>
            </a:r>
            <a:r>
              <a:rPr lang="en-US" sz="3200" b="1" dirty="0" smtClean="0"/>
              <a:t>modified NF </a:t>
            </a:r>
            <a:r>
              <a:rPr lang="en-US" sz="3200" b="1" dirty="0" smtClean="0"/>
              <a:t>|4000</a:t>
            </a:r>
            <a:r>
              <a:rPr lang="en-US" sz="3200" b="1" dirty="0" smtClean="0"/>
              <a:t>|   :  370.45</a:t>
            </a:r>
            <a:r>
              <a:rPr lang="en-US" sz="3200" b="1" dirty="0" smtClean="0"/>
              <a:t>, 38.310</a:t>
            </a:r>
          </a:p>
          <a:p>
            <a:pPr marL="342900" indent="-342900">
              <a:buFont typeface="+mj-lt"/>
              <a:buAutoNum type="arabicPeriod"/>
            </a:pPr>
            <a:endParaRPr lang="en-US" b="1" dirty="0" smtClean="0"/>
          </a:p>
          <a:p>
            <a:pPr marL="342900" indent="-342900"/>
            <a:r>
              <a:rPr lang="en-US" b="1" dirty="0" smtClean="0"/>
              <a:t>One finds that for one of the 4 large terms that the simulations strongly support the</a:t>
            </a:r>
          </a:p>
          <a:p>
            <a:pPr marL="342900" indent="-342900"/>
            <a:r>
              <a:rPr lang="en-US" b="1" dirty="0" smtClean="0"/>
              <a:t>s</a:t>
            </a:r>
            <a:r>
              <a:rPr lang="en-US" b="1" dirty="0" smtClean="0"/>
              <a:t>tandard </a:t>
            </a:r>
            <a:r>
              <a:rPr lang="en-US" b="1" dirty="0" err="1" smtClean="0"/>
              <a:t>NormalForm</a:t>
            </a:r>
            <a:r>
              <a:rPr lang="en-US" b="1" dirty="0" smtClean="0"/>
              <a:t> value. </a:t>
            </a:r>
            <a:endParaRPr lang="en-US" b="1" dirty="0" smtClean="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15</a:t>
            </a:fld>
            <a:endParaRPr lang="en-US"/>
          </a:p>
        </p:txBody>
      </p:sp>
      <p:sp>
        <p:nvSpPr>
          <p:cNvPr id="9" name="Title 1"/>
          <p:cNvSpPr txBox="1">
            <a:spLocks/>
          </p:cNvSpPr>
          <p:nvPr/>
        </p:nvSpPr>
        <p:spPr>
          <a:xfrm>
            <a:off x="276224" y="219075"/>
            <a:ext cx="7762875" cy="838200"/>
          </a:xfrm>
          <a:prstGeom prst="rect">
            <a:avLst/>
          </a:prstGeom>
        </p:spPr>
        <p:txBody>
          <a:bodyPr vert="horz" lIns="91440" tIns="45720" rIns="91440" bIns="45720" rtlCol="0" anchor="t">
            <a:normAutofit/>
          </a:bodyPr>
          <a:lstStyle/>
          <a:p>
            <a:pPr lvl="0" algn="ctr">
              <a:spcBef>
                <a:spcPct val="0"/>
              </a:spcBef>
            </a:pP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Solution 1/2</a:t>
            </a:r>
            <a:endParaRPr kumimoji="0" lang="en-US" sz="2800" b="1" i="0" u="none" strike="noStrike" kern="1200" cap="none" spc="0" normalizeH="0" baseline="-2500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628650" y="1104900"/>
            <a:ext cx="7943850" cy="2585323"/>
          </a:xfrm>
          <a:prstGeom prst="rect">
            <a:avLst/>
          </a:prstGeom>
          <a:noFill/>
        </p:spPr>
        <p:txBody>
          <a:bodyPr wrap="square" rtlCol="0">
            <a:spAutoFit/>
          </a:bodyPr>
          <a:lstStyle/>
          <a:p>
            <a:r>
              <a:rPr lang="en-US" b="1" dirty="0" smtClean="0"/>
              <a:t>In the above discussion in Ref. [10] on the relation between the F terms and the spectral lines, it was stressed that there are 2 ways of dealing with the next higher</a:t>
            </a:r>
          </a:p>
          <a:p>
            <a:r>
              <a:rPr lang="en-US" b="1" dirty="0" smtClean="0"/>
              <a:t>Order:</a:t>
            </a:r>
          </a:p>
          <a:p>
            <a:endParaRPr lang="en-US" b="1" dirty="0" smtClean="0"/>
          </a:p>
          <a:p>
            <a:pPr marL="342900" indent="-342900">
              <a:buFont typeface="+mj-lt"/>
              <a:buAutoNum type="arabicPeriod"/>
            </a:pPr>
            <a:r>
              <a:rPr lang="en-US" b="1" dirty="0" smtClean="0"/>
              <a:t>Either one deals with more Poisson brackets </a:t>
            </a:r>
          </a:p>
          <a:p>
            <a:pPr marL="342900" indent="-342900">
              <a:buFont typeface="+mj-lt"/>
              <a:buAutoNum type="arabicPeriod"/>
            </a:pPr>
            <a:r>
              <a:rPr lang="en-US" b="1" dirty="0" smtClean="0"/>
              <a:t>Or one removes the lowest order terms, in this case order 3, from the map altogether.</a:t>
            </a:r>
          </a:p>
          <a:p>
            <a:pPr marL="342900" indent="-342900"/>
            <a:endParaRPr lang="en-US" b="1" dirty="0" smtClean="0"/>
          </a:p>
          <a:p>
            <a:pPr marL="342900" indent="-342900"/>
            <a:r>
              <a:rPr lang="en-US" b="1" dirty="0" smtClean="0"/>
              <a:t>Having a full blown map manipulation tool kit (DALIE) we decided to use option 2.</a:t>
            </a:r>
            <a:endParaRPr lang="en-US" b="1" dirty="0"/>
          </a:p>
        </p:txBody>
      </p:sp>
      <p:pic>
        <p:nvPicPr>
          <p:cNvPr id="12" name="Picture 11" descr="Map-NF-3.gif"/>
          <p:cNvPicPr>
            <a:picLocks noChangeAspect="1"/>
          </p:cNvPicPr>
          <p:nvPr/>
        </p:nvPicPr>
        <p:blipFill>
          <a:blip r:embed="rId3"/>
          <a:stretch>
            <a:fillRect/>
          </a:stretch>
        </p:blipFill>
        <p:spPr>
          <a:xfrm>
            <a:off x="628650" y="4691205"/>
            <a:ext cx="7762876" cy="873538"/>
          </a:xfrm>
          <a:prstGeom prst="rect">
            <a:avLst/>
          </a:prstGeom>
        </p:spPr>
      </p:pic>
      <p:pic>
        <p:nvPicPr>
          <p:cNvPr id="14" name="Picture 13" descr="F_1-3.gif"/>
          <p:cNvPicPr>
            <a:picLocks noChangeAspect="1"/>
          </p:cNvPicPr>
          <p:nvPr/>
        </p:nvPicPr>
        <p:blipFill>
          <a:blip r:embed="rId4"/>
          <a:stretch>
            <a:fillRect/>
          </a:stretch>
        </p:blipFill>
        <p:spPr>
          <a:xfrm>
            <a:off x="628650" y="3690223"/>
            <a:ext cx="4238625" cy="849441"/>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16</a:t>
            </a:fld>
            <a:endParaRPr lang="en-US"/>
          </a:p>
        </p:txBody>
      </p:sp>
      <p:sp>
        <p:nvSpPr>
          <p:cNvPr id="9" name="Title 1"/>
          <p:cNvSpPr txBox="1">
            <a:spLocks/>
          </p:cNvSpPr>
          <p:nvPr/>
        </p:nvSpPr>
        <p:spPr>
          <a:xfrm>
            <a:off x="276224" y="219075"/>
            <a:ext cx="7762875" cy="838200"/>
          </a:xfrm>
          <a:prstGeom prst="rect">
            <a:avLst/>
          </a:prstGeom>
        </p:spPr>
        <p:txBody>
          <a:bodyPr vert="horz" lIns="91440" tIns="45720" rIns="91440" bIns="45720" rtlCol="0" anchor="t">
            <a:normAutofit/>
          </a:bodyPr>
          <a:lstStyle/>
          <a:p>
            <a:pPr lvl="0" algn="ctr">
              <a:spcBef>
                <a:spcPct val="0"/>
              </a:spcBef>
            </a:pPr>
            <a:r>
              <a:rPr kumimoji="0" lang="en-US" sz="2800" b="1" i="0" u="none" strike="noStrike" kern="1200" cap="none" spc="0" normalizeH="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Solution 2/2</a:t>
            </a:r>
            <a:endParaRPr kumimoji="0" lang="en-US" sz="2800" b="1" i="0" u="none" strike="noStrike" kern="1200" cap="none" spc="0" normalizeH="0" baseline="-2500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628650" y="751605"/>
            <a:ext cx="7943850" cy="5016758"/>
          </a:xfrm>
          <a:prstGeom prst="rect">
            <a:avLst/>
          </a:prstGeom>
          <a:noFill/>
        </p:spPr>
        <p:txBody>
          <a:bodyPr wrap="square" rtlCol="0">
            <a:spAutoFit/>
          </a:bodyPr>
          <a:lstStyle/>
          <a:p>
            <a:r>
              <a:rPr lang="en-US" sz="1600" b="1" dirty="0" smtClean="0"/>
              <a:t>The next steps are:</a:t>
            </a:r>
          </a:p>
          <a:p>
            <a:endParaRPr lang="en-US" sz="1600" b="1" dirty="0" smtClean="0"/>
          </a:p>
          <a:p>
            <a:r>
              <a:rPr lang="en-US" sz="1600" b="1" dirty="0" smtClean="0"/>
              <a:t>A)</a:t>
            </a:r>
            <a:endParaRPr lang="en-US" sz="1600" b="1" dirty="0" smtClean="0"/>
          </a:p>
          <a:p>
            <a:r>
              <a:rPr lang="en-US" sz="1600" b="1" dirty="0" smtClean="0"/>
              <a:t>I</a:t>
            </a:r>
            <a:r>
              <a:rPr lang="en-US" sz="1600" b="1" dirty="0" smtClean="0"/>
              <a:t>n this case the </a:t>
            </a:r>
            <a:r>
              <a:rPr lang="en-US" sz="1600" b="1" dirty="0" err="1" smtClean="0"/>
              <a:t>NormalForm</a:t>
            </a:r>
            <a:r>
              <a:rPr lang="en-US" sz="1600" b="1" dirty="0" smtClean="0"/>
              <a:t> is up to and including order 3. We are then using this transformation and let it work on the simulation data using the “DATRACK” code</a:t>
            </a:r>
          </a:p>
          <a:p>
            <a:r>
              <a:rPr lang="en-US" sz="1600" b="1" dirty="0" smtClean="0"/>
              <a:t>w</a:t>
            </a:r>
            <a:r>
              <a:rPr lang="en-US" sz="1600" b="1" dirty="0" smtClean="0"/>
              <a:t>hich  is part of the DALIE suite. The resulting data, where the third order terms have been removed, are then the input of SUSSIX. We observe that the 4 strong terms remain unchanged, while the much smaller terms do change but still do not fully agree with the theoretical F terms. This certainly needs some follow-up! On the other hand, we observe that the workaround of the line </a:t>
            </a:r>
            <a:r>
              <a:rPr lang="en-US" sz="1600" b="1" dirty="0" err="1" smtClean="0"/>
              <a:t>substraction</a:t>
            </a:r>
            <a:r>
              <a:rPr lang="en-US" sz="1600" b="1" dirty="0" smtClean="0"/>
              <a:t> seems not the work anymore, but it is also less needed. This also requires more studies.</a:t>
            </a:r>
          </a:p>
          <a:p>
            <a:r>
              <a:rPr lang="en-US" sz="1600" b="1" dirty="0" smtClean="0"/>
              <a:t>B) </a:t>
            </a:r>
          </a:p>
          <a:p>
            <a:r>
              <a:rPr lang="en-US" sz="1600" b="1" dirty="0" smtClean="0"/>
              <a:t>The new map freed from third order terms has terms of third order and higher except for the rotational terms which remains present. This map is being used for the 4</a:t>
            </a:r>
            <a:r>
              <a:rPr lang="en-US" sz="1600" b="1" baseline="30000" dirty="0" smtClean="0"/>
              <a:t>th</a:t>
            </a:r>
            <a:r>
              <a:rPr lang="en-US" sz="1600" b="1" dirty="0" smtClean="0"/>
              <a:t> order </a:t>
            </a:r>
            <a:r>
              <a:rPr lang="en-US" sz="1600" b="1" dirty="0" err="1" smtClean="0"/>
              <a:t>NormalForm</a:t>
            </a:r>
            <a:r>
              <a:rPr lang="en-US" sz="1600" b="1" dirty="0" smtClean="0"/>
              <a:t>.</a:t>
            </a:r>
          </a:p>
          <a:p>
            <a:endParaRPr lang="en-US" sz="1600" b="1" dirty="0" smtClean="0"/>
          </a:p>
          <a:p>
            <a:r>
              <a:rPr lang="en-US" sz="1600" b="1" dirty="0" smtClean="0">
                <a:solidFill>
                  <a:srgbClr val="FF00FF"/>
                </a:solidFill>
              </a:rPr>
              <a:t>➔ the F</a:t>
            </a:r>
            <a:r>
              <a:rPr lang="en-US" sz="1600" b="1" baseline="-25000" dirty="0" smtClean="0">
                <a:solidFill>
                  <a:srgbClr val="FF00FF"/>
                </a:solidFill>
              </a:rPr>
              <a:t>4</a:t>
            </a:r>
            <a:r>
              <a:rPr lang="en-US" sz="1600" b="1" dirty="0" smtClean="0">
                <a:solidFill>
                  <a:srgbClr val="FF00FF"/>
                </a:solidFill>
              </a:rPr>
              <a:t>, H</a:t>
            </a:r>
            <a:r>
              <a:rPr lang="en-US" sz="1600" b="1" baseline="-25000" dirty="0" smtClean="0">
                <a:solidFill>
                  <a:srgbClr val="FF00FF"/>
                </a:solidFill>
              </a:rPr>
              <a:t>4</a:t>
            </a:r>
            <a:r>
              <a:rPr lang="en-US" sz="1600" b="1" dirty="0" smtClean="0">
                <a:solidFill>
                  <a:srgbClr val="FF00FF"/>
                </a:solidFill>
              </a:rPr>
              <a:t> terms are back to the expected values and the detuning with amplitude as well.</a:t>
            </a:r>
          </a:p>
          <a:p>
            <a:endParaRPr lang="en-US" sz="1600" b="1" dirty="0" smtClean="0"/>
          </a:p>
          <a:p>
            <a:r>
              <a:rPr lang="en-US" sz="1600" b="1" dirty="0" smtClean="0"/>
              <a:t>C) We would continue in the very same way if we would consider 5</a:t>
            </a:r>
            <a:r>
              <a:rPr lang="en-US" sz="1600" b="1" baseline="30000" dirty="0" smtClean="0"/>
              <a:t>th</a:t>
            </a:r>
            <a:r>
              <a:rPr lang="en-US" sz="1600" b="1" dirty="0" smtClean="0"/>
              <a:t> order F &amp; H terms.</a:t>
            </a:r>
            <a:endParaRPr lang="en-US" sz="1600"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17</a:t>
            </a:fld>
            <a:endParaRPr lang="en-US"/>
          </a:p>
        </p:txBody>
      </p:sp>
      <p:sp>
        <p:nvSpPr>
          <p:cNvPr id="9" name="Title 1"/>
          <p:cNvSpPr>
            <a:spLocks noGrp="1"/>
          </p:cNvSpPr>
          <p:nvPr>
            <p:ph type="title"/>
          </p:nvPr>
        </p:nvSpPr>
        <p:spPr>
          <a:xfrm>
            <a:off x="1162050" y="0"/>
            <a:ext cx="6724650" cy="838200"/>
          </a:xfrm>
        </p:spPr>
        <p:txBody>
          <a:bodyPr>
            <a:normAutofit/>
          </a:bodyPr>
          <a:lstStyle/>
          <a:p>
            <a:pPr algn="ctr"/>
            <a:r>
              <a:rPr lang="en-US" dirty="0" smtClean="0">
                <a:solidFill>
                  <a:srgbClr val="FF0000"/>
                </a:solidFill>
                <a:effectLst>
                  <a:outerShdw blurRad="38100" dist="38100" dir="2700000" algn="tl">
                    <a:srgbClr val="000000">
                      <a:alpha val="43137"/>
                    </a:srgbClr>
                  </a:outerShdw>
                </a:effectLst>
              </a:rPr>
              <a:t>Recommendations 1/2</a:t>
            </a:r>
            <a:endParaRPr lang="en-US" dirty="0">
              <a:solidFill>
                <a:srgbClr val="FF0000"/>
              </a:solidFill>
              <a:effectLst>
                <a:outerShdw blurRad="38100" dist="38100" dir="2700000" algn="tl">
                  <a:srgbClr val="000000">
                    <a:alpha val="43137"/>
                  </a:srgbClr>
                </a:outerShdw>
              </a:effectLst>
            </a:endParaRPr>
          </a:p>
        </p:txBody>
      </p:sp>
      <p:sp>
        <p:nvSpPr>
          <p:cNvPr id="10" name="TextBox 9"/>
          <p:cNvSpPr txBox="1"/>
          <p:nvPr/>
        </p:nvSpPr>
        <p:spPr>
          <a:xfrm>
            <a:off x="381001" y="838200"/>
            <a:ext cx="8762999" cy="5078313"/>
          </a:xfrm>
          <a:prstGeom prst="rect">
            <a:avLst/>
          </a:prstGeom>
          <a:noFill/>
        </p:spPr>
        <p:txBody>
          <a:bodyPr wrap="square" rtlCol="0">
            <a:spAutoFit/>
          </a:bodyPr>
          <a:lstStyle/>
          <a:p>
            <a:r>
              <a:rPr lang="en-US" dirty="0" smtClean="0"/>
              <a:t>• </a:t>
            </a:r>
            <a:r>
              <a:rPr lang="en-US" b="1" dirty="0" smtClean="0"/>
              <a:t>Anyone is welcome to use the very old DALIE suite which has been kept alive for several decades. However, we strongly recommend to switch to the FPP tools in PTC which are quite superior to the old tools, albeit the fact that the old one’s still work fine.</a:t>
            </a:r>
          </a:p>
          <a:p>
            <a:endParaRPr lang="en-US" b="1" dirty="0" smtClean="0"/>
          </a:p>
          <a:p>
            <a:r>
              <a:rPr lang="en-US" b="1" dirty="0" smtClean="0"/>
              <a:t>• We think that the problem found both in the old MAD-X(2016) and a more recent one MAD-X(2021) are due to the fact that attempts to calculate several orders at the same time leads to artificially changed F &amp; Detuning with Amplitudes Terms. As a consequence, the H terms are changed as well: direct calculation and scaling F to H terms arrive at the same slightly false results.</a:t>
            </a:r>
          </a:p>
          <a:p>
            <a:endParaRPr lang="en-US" b="1" dirty="0" smtClean="0"/>
          </a:p>
          <a:p>
            <a:r>
              <a:rPr lang="en-US" b="1" dirty="0" smtClean="0"/>
              <a:t>• We see the following solutions in rising effectiveness:</a:t>
            </a:r>
          </a:p>
          <a:p>
            <a:r>
              <a:rPr lang="en-US" b="1" dirty="0" smtClean="0"/>
              <a:t>– One can simply ignore the problem and do the calculations of the H terms for </a:t>
            </a:r>
            <a:r>
              <a:rPr lang="en-US" b="1" dirty="0" smtClean="0"/>
              <a:t>one </a:t>
            </a:r>
            <a:r>
              <a:rPr lang="en-US" b="1" dirty="0" smtClean="0"/>
              <a:t>order  only.</a:t>
            </a:r>
          </a:p>
          <a:p>
            <a:r>
              <a:rPr lang="en-US" b="1" dirty="0" smtClean="0"/>
              <a:t>– One may avoid the calculation of the H terms altogether and use the </a:t>
            </a:r>
            <a:r>
              <a:rPr lang="en-US" b="1" dirty="0" smtClean="0"/>
              <a:t>well-known </a:t>
            </a:r>
            <a:r>
              <a:rPr lang="en-US" b="1" dirty="0" smtClean="0"/>
              <a:t>simple scaling </a:t>
            </a:r>
            <a:r>
              <a:rPr lang="en-US" b="1" dirty="0" smtClean="0"/>
              <a:t>law</a:t>
            </a:r>
            <a:r>
              <a:rPr lang="en-US" b="1" dirty="0" smtClean="0"/>
              <a:t> </a:t>
            </a:r>
            <a:r>
              <a:rPr lang="en-US" b="1" dirty="0" smtClean="0"/>
              <a:t>that turns F into the H terms.</a:t>
            </a:r>
          </a:p>
          <a:p>
            <a:r>
              <a:rPr lang="en-US" b="1" dirty="0" smtClean="0"/>
              <a:t>– </a:t>
            </a:r>
            <a:r>
              <a:rPr lang="en-US" b="1" dirty="0" smtClean="0"/>
              <a:t>There is a</a:t>
            </a:r>
            <a:r>
              <a:rPr lang="en-US" b="1" dirty="0" smtClean="0"/>
              <a:t> more </a:t>
            </a:r>
            <a:r>
              <a:rPr lang="en-US" b="1" dirty="0" smtClean="0"/>
              <a:t>elegant and only slightly more </a:t>
            </a:r>
            <a:r>
              <a:rPr lang="en-US" b="1" dirty="0" smtClean="0"/>
              <a:t>complicated technique , </a:t>
            </a:r>
            <a:r>
              <a:rPr lang="en-US" b="1" dirty="0" smtClean="0"/>
              <a:t>i.e. one needs a map manipulations tool kit, </a:t>
            </a:r>
            <a:r>
              <a:rPr lang="en-US" b="1" dirty="0" smtClean="0"/>
              <a:t>to </a:t>
            </a:r>
            <a:r>
              <a:rPr lang="en-US" b="1" dirty="0" smtClean="0"/>
              <a:t>concatenate the One-Turn map with the lower order F terms such that only the desired higher order F terms are left in the resulting map.</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18</a:t>
            </a:fld>
            <a:endParaRPr lang="en-US"/>
          </a:p>
        </p:txBody>
      </p:sp>
      <p:sp>
        <p:nvSpPr>
          <p:cNvPr id="9" name="Title 1"/>
          <p:cNvSpPr>
            <a:spLocks noGrp="1"/>
          </p:cNvSpPr>
          <p:nvPr>
            <p:ph type="title"/>
          </p:nvPr>
        </p:nvSpPr>
        <p:spPr>
          <a:xfrm>
            <a:off x="1162050" y="333375"/>
            <a:ext cx="6724650" cy="838200"/>
          </a:xfrm>
        </p:spPr>
        <p:txBody>
          <a:bodyPr>
            <a:normAutofit/>
          </a:bodyPr>
          <a:lstStyle/>
          <a:p>
            <a:pPr algn="ctr"/>
            <a:r>
              <a:rPr lang="en-US" dirty="0" smtClean="0">
                <a:solidFill>
                  <a:srgbClr val="FF0000"/>
                </a:solidFill>
                <a:effectLst>
                  <a:outerShdw blurRad="38100" dist="38100" dir="2700000" algn="tl">
                    <a:srgbClr val="000000">
                      <a:alpha val="43137"/>
                    </a:srgbClr>
                  </a:outerShdw>
                </a:effectLst>
              </a:rPr>
              <a:t>Recommendations 2/2</a:t>
            </a:r>
            <a:endParaRPr lang="en-US" dirty="0">
              <a:solidFill>
                <a:srgbClr val="FF0000"/>
              </a:solidFill>
              <a:effectLst>
                <a:outerShdw blurRad="38100" dist="38100" dir="2700000" algn="tl">
                  <a:srgbClr val="000000">
                    <a:alpha val="43137"/>
                  </a:srgbClr>
                </a:outerShdw>
              </a:effectLst>
            </a:endParaRPr>
          </a:p>
        </p:txBody>
      </p:sp>
      <p:sp>
        <p:nvSpPr>
          <p:cNvPr id="10" name="TextBox 9"/>
          <p:cNvSpPr txBox="1"/>
          <p:nvPr/>
        </p:nvSpPr>
        <p:spPr>
          <a:xfrm>
            <a:off x="1009650" y="2235875"/>
            <a:ext cx="6877049" cy="2308324"/>
          </a:xfrm>
          <a:prstGeom prst="rect">
            <a:avLst/>
          </a:prstGeom>
          <a:noFill/>
        </p:spPr>
        <p:txBody>
          <a:bodyPr wrap="square" rtlCol="0">
            <a:spAutoFit/>
          </a:bodyPr>
          <a:lstStyle/>
          <a:p>
            <a:r>
              <a:rPr lang="en-US" dirty="0" smtClean="0"/>
              <a:t>• </a:t>
            </a:r>
            <a:r>
              <a:rPr lang="en-US" b="1" dirty="0" smtClean="0"/>
              <a:t>Equally relevant is to find the proper simulation tools to verify the theoretical results. This has been successfully demonstrated in this talk both for the Detuning with Amplitude (</a:t>
            </a:r>
            <a:r>
              <a:rPr lang="en-US" b="1" dirty="0" err="1" smtClean="0"/>
              <a:t>anharmonicities</a:t>
            </a:r>
            <a:r>
              <a:rPr lang="en-US" b="1" dirty="0" smtClean="0"/>
              <a:t>) and the F terms. Obviously, in the analysis of the simulation data higher order normalization procedure and </a:t>
            </a:r>
            <a:r>
              <a:rPr lang="en-US" b="1" dirty="0" smtClean="0"/>
              <a:t>frequency </a:t>
            </a:r>
            <a:r>
              <a:rPr lang="en-US" b="1" dirty="0" smtClean="0"/>
              <a:t>analysis are welcome techniques to compare with the theoretical results. This also provides a convincing check that both the analytical and simulation tools are based on the same physics.</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19</a:t>
            </a:fld>
            <a:endParaRPr lang="en-US"/>
          </a:p>
        </p:txBody>
      </p:sp>
      <p:sp>
        <p:nvSpPr>
          <p:cNvPr id="9" name="Title 1"/>
          <p:cNvSpPr>
            <a:spLocks noGrp="1"/>
          </p:cNvSpPr>
          <p:nvPr>
            <p:ph type="title"/>
          </p:nvPr>
        </p:nvSpPr>
        <p:spPr>
          <a:xfrm>
            <a:off x="1162050" y="333375"/>
            <a:ext cx="6724650" cy="838200"/>
          </a:xfrm>
        </p:spPr>
        <p:txBody>
          <a:bodyPr>
            <a:normAutofit/>
          </a:bodyPr>
          <a:lstStyle/>
          <a:p>
            <a:pPr algn="ctr"/>
            <a:r>
              <a:rPr lang="en-US" dirty="0" smtClean="0">
                <a:solidFill>
                  <a:srgbClr val="FF0000"/>
                </a:solidFill>
                <a:effectLst>
                  <a:outerShdw blurRad="38100" dist="38100" dir="2700000" algn="tl">
                    <a:srgbClr val="000000">
                      <a:alpha val="43137"/>
                    </a:srgbClr>
                  </a:outerShdw>
                </a:effectLst>
              </a:rPr>
              <a:t>References</a:t>
            </a:r>
            <a:endParaRPr lang="en-US" dirty="0">
              <a:solidFill>
                <a:srgbClr val="FF0000"/>
              </a:solidFill>
              <a:effectLst>
                <a:outerShdw blurRad="38100" dist="38100" dir="2700000" algn="tl">
                  <a:srgbClr val="000000">
                    <a:alpha val="43137"/>
                  </a:srgbClr>
                </a:outerShdw>
              </a:effectLst>
            </a:endParaRPr>
          </a:p>
        </p:txBody>
      </p:sp>
      <p:sp>
        <p:nvSpPr>
          <p:cNvPr id="8" name="Rectangle 7"/>
          <p:cNvSpPr/>
          <p:nvPr/>
        </p:nvSpPr>
        <p:spPr>
          <a:xfrm>
            <a:off x="133350" y="1298496"/>
            <a:ext cx="8667750" cy="4339650"/>
          </a:xfrm>
          <a:prstGeom prst="rect">
            <a:avLst/>
          </a:prstGeom>
        </p:spPr>
        <p:txBody>
          <a:bodyPr wrap="square">
            <a:spAutoFit/>
          </a:bodyPr>
          <a:lstStyle/>
          <a:p>
            <a:r>
              <a:rPr lang="en-US" sz="1200" dirty="0" smtClean="0"/>
              <a:t>[1  </a:t>
            </a:r>
            <a:r>
              <a:rPr lang="en-US" sz="1200" b="1" dirty="0" smtClean="0"/>
              <a:t>M</a:t>
            </a:r>
            <a:r>
              <a:rPr lang="en-US" sz="1200" b="1" dirty="0" smtClean="0"/>
              <a:t>. </a:t>
            </a:r>
            <a:r>
              <a:rPr lang="en-US" sz="1200" b="1" dirty="0" err="1" smtClean="0"/>
              <a:t>Berz</a:t>
            </a:r>
            <a:r>
              <a:rPr lang="en-US" sz="1200" b="1" dirty="0" smtClean="0"/>
              <a:t>. “Differential Algebraic Description of Beam Dynamics to Very High Orders”. In: </a:t>
            </a:r>
            <a:r>
              <a:rPr lang="en-US" sz="1200" b="1" dirty="0" smtClean="0"/>
              <a:t>Part. </a:t>
            </a:r>
            <a:r>
              <a:rPr lang="en-US" sz="1200" b="1" dirty="0" err="1" smtClean="0"/>
              <a:t>Accel</a:t>
            </a:r>
            <a:r>
              <a:rPr lang="en-US" sz="1200" b="1" dirty="0" smtClean="0"/>
              <a:t>. 24 (1989), pp. 109–124.</a:t>
            </a:r>
          </a:p>
          <a:p>
            <a:r>
              <a:rPr lang="en-US" sz="1200" b="1" dirty="0" smtClean="0"/>
              <a:t>[2] Etienne </a:t>
            </a:r>
            <a:r>
              <a:rPr lang="en-US" sz="1200" b="1" dirty="0" smtClean="0"/>
              <a:t>Forest, Martin </a:t>
            </a:r>
            <a:r>
              <a:rPr lang="en-US" sz="1200" b="1" dirty="0" err="1" smtClean="0"/>
              <a:t>Berz</a:t>
            </a:r>
            <a:r>
              <a:rPr lang="en-US" sz="1200" b="1" dirty="0" smtClean="0"/>
              <a:t>, and John Irwin. “Normal form methods for complicated </a:t>
            </a:r>
            <a:r>
              <a:rPr lang="en-US" sz="1200" b="1" dirty="0" smtClean="0"/>
              <a:t>periodic systems</a:t>
            </a:r>
            <a:r>
              <a:rPr lang="en-US" sz="1200" b="1" dirty="0" smtClean="0"/>
              <a:t>: A complete solution using differential algebra</a:t>
            </a:r>
            <a:r>
              <a:rPr lang="en-US" sz="1200" b="1" dirty="0" smtClean="0"/>
              <a:t>”. In</a:t>
            </a:r>
            <a:r>
              <a:rPr lang="en-US" sz="1200" b="1" dirty="0" smtClean="0"/>
              <a:t>: Part. </a:t>
            </a:r>
            <a:r>
              <a:rPr lang="en-US" sz="1200" b="1" dirty="0" err="1" smtClean="0"/>
              <a:t>Accel</a:t>
            </a:r>
            <a:r>
              <a:rPr lang="en-US" sz="1200" b="1" dirty="0" smtClean="0"/>
              <a:t>. 24 (Jan. 1989).</a:t>
            </a:r>
          </a:p>
          <a:p>
            <a:r>
              <a:rPr lang="en-US" sz="1200" b="1" dirty="0" smtClean="0"/>
              <a:t>[3] Alex </a:t>
            </a:r>
            <a:r>
              <a:rPr lang="en-US" sz="1200" b="1" dirty="0" err="1" smtClean="0"/>
              <a:t>Dragt</a:t>
            </a:r>
            <a:r>
              <a:rPr lang="en-US" sz="1200" b="1" dirty="0" smtClean="0"/>
              <a:t>. “Lie methods for nonlinear dynamics with applications to accelerator physics”. </a:t>
            </a:r>
            <a:r>
              <a:rPr lang="en-US" sz="1200" b="1" dirty="0" smtClean="0"/>
              <a:t>In: 2020</a:t>
            </a:r>
            <a:r>
              <a:rPr lang="en-US" sz="1200" b="1" dirty="0" smtClean="0"/>
              <a:t>.</a:t>
            </a:r>
          </a:p>
          <a:p>
            <a:r>
              <a:rPr lang="en-US" sz="1200" b="1" dirty="0" smtClean="0"/>
              <a:t>[4] T</a:t>
            </a:r>
            <a:r>
              <a:rPr lang="en-US" sz="1200" b="1" dirty="0" smtClean="0"/>
              <a:t>. </a:t>
            </a:r>
            <a:r>
              <a:rPr lang="en-US" sz="1200" b="1" dirty="0" err="1" smtClean="0"/>
              <a:t>Persson</a:t>
            </a:r>
            <a:r>
              <a:rPr lang="en-US" sz="1200" b="1" dirty="0" smtClean="0"/>
              <a:t>, L. </a:t>
            </a:r>
            <a:r>
              <a:rPr lang="en-US" sz="1200" b="1" dirty="0" err="1" smtClean="0"/>
              <a:t>Deniau</a:t>
            </a:r>
            <a:r>
              <a:rPr lang="en-US" sz="1200" b="1" dirty="0" smtClean="0"/>
              <a:t>, and G. Roy. “The MAD-X Program (Methodical Accelerator Design</a:t>
            </a:r>
            <a:r>
              <a:rPr lang="en-US" sz="1200" b="1" dirty="0" smtClean="0"/>
              <a:t>), Version </a:t>
            </a:r>
            <a:r>
              <a:rPr lang="en-US" sz="1200" b="1" dirty="0" smtClean="0"/>
              <a:t>5.07.00”. In: (May 2021). </a:t>
            </a:r>
            <a:r>
              <a:rPr lang="en-US" sz="1200" b="1" dirty="0" smtClean="0"/>
              <a:t>url:http</a:t>
            </a:r>
            <a:r>
              <a:rPr lang="en-US" sz="1200" b="1" dirty="0" smtClean="0"/>
              <a:t>://</a:t>
            </a:r>
            <a:r>
              <a:rPr lang="en-US" sz="1200" b="1" dirty="0" err="1" smtClean="0"/>
              <a:t>cern.ch</a:t>
            </a:r>
            <a:r>
              <a:rPr lang="en-US" sz="1200" b="1" dirty="0" smtClean="0"/>
              <a:t>/</a:t>
            </a:r>
            <a:r>
              <a:rPr lang="en-US" sz="1200" b="1" dirty="0" err="1" smtClean="0"/>
              <a:t>madx</a:t>
            </a:r>
            <a:r>
              <a:rPr lang="en-US" sz="1200" b="1" dirty="0" smtClean="0"/>
              <a:t>/releases/5.07.00/</a:t>
            </a:r>
            <a:r>
              <a:rPr lang="en-US" sz="1200" b="1" dirty="0" err="1" smtClean="0"/>
              <a:t>madxuguide.pdf</a:t>
            </a:r>
            <a:r>
              <a:rPr lang="en-US" sz="1200" b="1" dirty="0" smtClean="0"/>
              <a:t>.</a:t>
            </a:r>
          </a:p>
          <a:p>
            <a:r>
              <a:rPr lang="en-US" sz="1200" b="1" dirty="0" smtClean="0"/>
              <a:t>[5] Etienne </a:t>
            </a:r>
            <a:r>
              <a:rPr lang="en-US" sz="1200" b="1" dirty="0" smtClean="0"/>
              <a:t>Forest. “Beam Dynamics: A New Attitude and Framework”. In: 1998.</a:t>
            </a:r>
          </a:p>
          <a:p>
            <a:r>
              <a:rPr lang="en-US" sz="1200" b="1" dirty="0" smtClean="0"/>
              <a:t>[6] F </a:t>
            </a:r>
            <a:r>
              <a:rPr lang="en-US" sz="1200" b="1" dirty="0" smtClean="0"/>
              <a:t>Schmidt, E Forest, and E McIntosh. Introduction to the polymorphic tracking code: </a:t>
            </a:r>
            <a:r>
              <a:rPr lang="en-US" sz="1200" b="1" dirty="0" err="1" smtClean="0"/>
              <a:t>Fibre</a:t>
            </a:r>
            <a:r>
              <a:rPr lang="en-US" sz="1200" b="1" dirty="0" smtClean="0"/>
              <a:t> bundles</a:t>
            </a:r>
            <a:r>
              <a:rPr lang="en-US" sz="1200" b="1" dirty="0" smtClean="0"/>
              <a:t>, polymorphic Taylor types and "Exact tracking". Tech. rep. Geneva: CERN, July </a:t>
            </a:r>
            <a:r>
              <a:rPr lang="en-US" sz="1200" b="1" dirty="0" smtClean="0"/>
              <a:t>2002. </a:t>
            </a:r>
            <a:r>
              <a:rPr lang="en-US" sz="1200" b="1" dirty="0" err="1" smtClean="0"/>
              <a:t>url</a:t>
            </a:r>
            <a:r>
              <a:rPr lang="en-US" sz="1200" b="1" dirty="0" smtClean="0"/>
              <a:t>: http://cds.cern.ch/record/573082.</a:t>
            </a:r>
          </a:p>
          <a:p>
            <a:r>
              <a:rPr lang="en-US" sz="1200" b="1" dirty="0" smtClean="0"/>
              <a:t>[7] </a:t>
            </a:r>
            <a:r>
              <a:rPr lang="en-US" sz="1200" b="1" dirty="0" err="1" smtClean="0"/>
              <a:t>Étienne</a:t>
            </a:r>
            <a:r>
              <a:rPr lang="en-US" sz="1200" b="1" dirty="0" smtClean="0"/>
              <a:t> </a:t>
            </a:r>
            <a:r>
              <a:rPr lang="en-US" sz="1200" b="1" dirty="0" smtClean="0"/>
              <a:t>Forest. “From Tracking Code to Analysis, </a:t>
            </a:r>
            <a:r>
              <a:rPr lang="en-US" sz="1200" b="1" dirty="0" err="1" smtClean="0"/>
              <a:t>Generalised</a:t>
            </a:r>
            <a:r>
              <a:rPr lang="en-US" sz="1200" b="1" dirty="0" smtClean="0"/>
              <a:t> Courant-Snyder Theory for </a:t>
            </a:r>
            <a:r>
              <a:rPr lang="en-US" sz="1200" b="1" dirty="0" smtClean="0"/>
              <a:t>Any Accelerator </a:t>
            </a:r>
            <a:r>
              <a:rPr lang="en-US" sz="1200" b="1" dirty="0" smtClean="0"/>
              <a:t>Model”. In: 2016.</a:t>
            </a:r>
          </a:p>
          <a:p>
            <a:r>
              <a:rPr lang="en-US" sz="1200" b="1" dirty="0" smtClean="0"/>
              <a:t>[8] Frank </a:t>
            </a:r>
            <a:r>
              <a:rPr lang="en-US" sz="1200" b="1" dirty="0" smtClean="0"/>
              <a:t>Schmidt. SODD:A Computer Code to calculate Detuning and Distortion function </a:t>
            </a:r>
            <a:r>
              <a:rPr lang="en-US" sz="1200" b="1" dirty="0" smtClean="0"/>
              <a:t>Terms in </a:t>
            </a:r>
            <a:r>
              <a:rPr lang="en-US" sz="1200" b="1" dirty="0" smtClean="0"/>
              <a:t>First and Second Order. Tech. rep. Geneva: CERN, Jan. </a:t>
            </a:r>
            <a:r>
              <a:rPr lang="en-US" sz="1200" b="1" dirty="0" smtClean="0"/>
              <a:t>1999.url:http</a:t>
            </a:r>
            <a:r>
              <a:rPr lang="en-US" sz="1200" b="1" dirty="0" smtClean="0"/>
              <a:t>://</a:t>
            </a:r>
            <a:r>
              <a:rPr lang="en-US" sz="1200" b="1" dirty="0" err="1" smtClean="0"/>
              <a:t>cds.cern.ch</a:t>
            </a:r>
            <a:r>
              <a:rPr lang="en-US" sz="1200" b="1" dirty="0" smtClean="0"/>
              <a:t>/record/702510</a:t>
            </a:r>
            <a:r>
              <a:rPr lang="en-US" sz="1200" b="1" dirty="0" smtClean="0"/>
              <a:t>.</a:t>
            </a:r>
          </a:p>
          <a:p>
            <a:r>
              <a:rPr lang="en-US" sz="1200" b="1" dirty="0" smtClean="0"/>
              <a:t>[9] Frank </a:t>
            </a:r>
            <a:r>
              <a:rPr lang="en-US" sz="1200" b="1" dirty="0" smtClean="0"/>
              <a:t>Schmidt. “SODD: A Physics Guide”. In: (May 2001). </a:t>
            </a:r>
            <a:r>
              <a:rPr lang="en-US" sz="1200" b="1" dirty="0" err="1" smtClean="0"/>
              <a:t>url</a:t>
            </a:r>
            <a:r>
              <a:rPr lang="en-US" sz="1200" b="1" dirty="0" smtClean="0"/>
              <a:t>: http : / / </a:t>
            </a:r>
            <a:r>
              <a:rPr lang="en-US" sz="1200" b="1" dirty="0" err="1" smtClean="0"/>
              <a:t>cern</a:t>
            </a:r>
            <a:r>
              <a:rPr lang="en-US" sz="1200" b="1" dirty="0" smtClean="0"/>
              <a:t> . </a:t>
            </a:r>
            <a:r>
              <a:rPr lang="en-US" sz="1200" b="1" dirty="0" err="1" smtClean="0"/>
              <a:t>ch</a:t>
            </a:r>
            <a:r>
              <a:rPr lang="en-US" sz="1200" b="1" dirty="0" smtClean="0"/>
              <a:t> / Frank </a:t>
            </a:r>
            <a:r>
              <a:rPr lang="en-US" sz="1200" b="1" dirty="0" smtClean="0"/>
              <a:t>.Schmidt/report/sodd_phys.pdf.</a:t>
            </a:r>
          </a:p>
          <a:p>
            <a:r>
              <a:rPr lang="en-US" sz="1200" b="1" dirty="0" smtClean="0"/>
              <a:t>[10] R. </a:t>
            </a:r>
            <a:r>
              <a:rPr lang="en-US" sz="1200" b="1" dirty="0" err="1" smtClean="0"/>
              <a:t>Bartolini</a:t>
            </a:r>
            <a:r>
              <a:rPr lang="en-US" sz="1200" b="1" dirty="0" smtClean="0"/>
              <a:t> and F. Schmidt. A Computer Code for Frequency Analysis of Non-Linear </a:t>
            </a:r>
            <a:r>
              <a:rPr lang="en-US" sz="1200" b="1" dirty="0" err="1" smtClean="0"/>
              <a:t>Betatron</a:t>
            </a:r>
            <a:r>
              <a:rPr lang="en-US" sz="1200" b="1" dirty="0" smtClean="0"/>
              <a:t> Motion. Tech. rep. Geneva: CERN, Feb. 1998. </a:t>
            </a:r>
            <a:r>
              <a:rPr lang="en-US" sz="1200" b="1" dirty="0" err="1" smtClean="0"/>
              <a:t>url</a:t>
            </a:r>
            <a:r>
              <a:rPr lang="en-US" sz="1200" b="1" dirty="0" smtClean="0"/>
              <a:t>: https://cds.cern.ch/record/702438.</a:t>
            </a:r>
          </a:p>
          <a:p>
            <a:r>
              <a:rPr lang="en-US" sz="1200" b="1" dirty="0" smtClean="0"/>
              <a:t>[11] Etienne Forest. “The </a:t>
            </a:r>
            <a:r>
              <a:rPr lang="en-US" sz="1200" b="1" dirty="0" err="1" smtClean="0"/>
              <a:t>Dalie</a:t>
            </a:r>
            <a:r>
              <a:rPr lang="en-US" sz="1200" b="1" dirty="0" smtClean="0"/>
              <a:t> Code”. In: (1986). </a:t>
            </a:r>
            <a:r>
              <a:rPr lang="en-US" sz="1200" b="1" dirty="0" smtClean="0"/>
              <a:t>url:http</a:t>
            </a:r>
            <a:r>
              <a:rPr lang="en-US" sz="1200" b="1" dirty="0" smtClean="0"/>
              <a:t>://frs.web.cern.ch/frs/Source/other_tools/dalie/documentation/dalie.manual.</a:t>
            </a:r>
          </a:p>
          <a:p>
            <a:r>
              <a:rPr lang="en-US" sz="1200" b="1" dirty="0" smtClean="0"/>
              <a:t>[12] R. </a:t>
            </a:r>
            <a:r>
              <a:rPr lang="en-US" sz="1200" b="1" dirty="0" err="1" smtClean="0"/>
              <a:t>Bartolini</a:t>
            </a:r>
            <a:r>
              <a:rPr lang="en-US" sz="1200" b="1" dirty="0" smtClean="0"/>
              <a:t> and F. Schmidt. “Normal form via tracking or beam data”. In: Part. </a:t>
            </a:r>
            <a:r>
              <a:rPr lang="en-US" sz="1200" b="1" dirty="0" err="1" smtClean="0"/>
              <a:t>Accel</a:t>
            </a:r>
            <a:r>
              <a:rPr lang="en-US" sz="1200" b="1" dirty="0" smtClean="0"/>
              <a:t>. 59 (1998),pp. 93–106.</a:t>
            </a:r>
          </a:p>
          <a:p>
            <a:r>
              <a:rPr lang="en-US" sz="1200" b="1" dirty="0" smtClean="0"/>
              <a:t>[13] </a:t>
            </a:r>
            <a:r>
              <a:rPr lang="en-US" sz="1200" b="1" dirty="0" err="1" smtClean="0"/>
              <a:t>Étienne</a:t>
            </a:r>
            <a:r>
              <a:rPr lang="en-US" sz="1200" b="1" dirty="0" smtClean="0"/>
              <a:t> Forest. “A Hamiltonian-free description of single particle dynamics for hopelessly </a:t>
            </a:r>
            <a:r>
              <a:rPr lang="en-US" sz="1200" b="1" dirty="0" err="1" smtClean="0"/>
              <a:t>complexperiodic</a:t>
            </a:r>
            <a:r>
              <a:rPr lang="en-US" sz="1200" b="1" dirty="0" smtClean="0"/>
              <a:t> systems”. In: Journal of Mathematical Physics 31.5 (1990), pp. 1133–1144. </a:t>
            </a:r>
            <a:r>
              <a:rPr lang="en-US" sz="1200" b="1" dirty="0" err="1" smtClean="0"/>
              <a:t>doi</a:t>
            </a:r>
            <a:r>
              <a:rPr lang="en-US" sz="1200" b="1" dirty="0" smtClean="0"/>
              <a:t>: 10.1063/1.528795. </a:t>
            </a:r>
            <a:r>
              <a:rPr lang="en-US" sz="1200" b="1" dirty="0" err="1" smtClean="0"/>
              <a:t>eprint</a:t>
            </a:r>
            <a:r>
              <a:rPr lang="en-US" sz="1200" b="1" dirty="0" smtClean="0"/>
              <a:t>: https://doi.org/10.1063/1.528795. </a:t>
            </a:r>
            <a:r>
              <a:rPr lang="en-US" sz="1200" b="1" dirty="0" err="1" smtClean="0"/>
              <a:t>url</a:t>
            </a:r>
            <a:r>
              <a:rPr lang="en-US" sz="1200" b="1" dirty="0" smtClean="0"/>
              <a:t>: https://doi.org/10.1063/1.528795.</a:t>
            </a:r>
          </a:p>
          <a:p>
            <a:endParaRPr lang="en-US" sz="1200" b="1" dirty="0" smtClean="0"/>
          </a:p>
          <a:p>
            <a:endParaRPr lang="en-US" sz="1200"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238125"/>
            <a:ext cx="6724650" cy="838200"/>
          </a:xfrm>
        </p:spPr>
        <p:txBody>
          <a:bodyPr>
            <a:normAutofit/>
          </a:bodyPr>
          <a:lstStyle/>
          <a:p>
            <a:pPr algn="ctr"/>
            <a:r>
              <a:rPr lang="en-US" dirty="0" smtClean="0">
                <a:solidFill>
                  <a:srgbClr val="FF0000"/>
                </a:solidFill>
                <a:effectLst>
                  <a:outerShdw blurRad="38100" dist="38100" dir="2700000" algn="tl">
                    <a:srgbClr val="000000">
                      <a:alpha val="43137"/>
                    </a:srgbClr>
                  </a:outerShdw>
                </a:effectLst>
              </a:rPr>
              <a:t>Contents</a:t>
            </a:r>
            <a:endParaRPr lang="en-US" dirty="0">
              <a:solidFill>
                <a:srgbClr val="FF0000"/>
              </a:solidFill>
              <a:effectLst>
                <a:outerShdw blurRad="38100" dist="38100" dir="2700000" algn="tl">
                  <a:srgbClr val="000000">
                    <a:alpha val="43137"/>
                  </a:srgbClr>
                </a:outerShdw>
              </a:effectLst>
            </a:endParaRPr>
          </a:p>
        </p:txBody>
      </p:sp>
      <p:sp>
        <p:nvSpPr>
          <p:cNvPr id="16" name="Footer Placeholder 15"/>
          <p:cNvSpPr>
            <a:spLocks noGrp="1"/>
          </p:cNvSpPr>
          <p:nvPr>
            <p:ph type="ftr" sz="quarter" idx="12"/>
          </p:nvPr>
        </p:nvSpPr>
        <p:spPr>
          <a:xfrm>
            <a:off x="3571875" y="6356351"/>
            <a:ext cx="3962400" cy="365125"/>
          </a:xfrm>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2</a:t>
            </a:fld>
            <a:endParaRPr lang="en-US"/>
          </a:p>
        </p:txBody>
      </p:sp>
      <p:sp>
        <p:nvSpPr>
          <p:cNvPr id="8" name="TextBox 7"/>
          <p:cNvSpPr txBox="1"/>
          <p:nvPr/>
        </p:nvSpPr>
        <p:spPr>
          <a:xfrm>
            <a:off x="238125" y="2838450"/>
            <a:ext cx="8591550" cy="369332"/>
          </a:xfrm>
          <a:prstGeom prst="rect">
            <a:avLst/>
          </a:prstGeom>
          <a:noFill/>
        </p:spPr>
        <p:txBody>
          <a:bodyPr wrap="square" rtlCol="0">
            <a:spAutoFit/>
          </a:bodyPr>
          <a:lstStyle/>
          <a:p>
            <a:endParaRPr lang="en-US"/>
          </a:p>
        </p:txBody>
      </p:sp>
      <p:sp>
        <p:nvSpPr>
          <p:cNvPr id="9" name="TextBox 8"/>
          <p:cNvSpPr txBox="1"/>
          <p:nvPr/>
        </p:nvSpPr>
        <p:spPr>
          <a:xfrm>
            <a:off x="238125" y="895350"/>
            <a:ext cx="8591550" cy="5632311"/>
          </a:xfrm>
          <a:prstGeom prst="rect">
            <a:avLst/>
          </a:prstGeom>
          <a:noFill/>
        </p:spPr>
        <p:txBody>
          <a:bodyPr wrap="square" rtlCol="0">
            <a:spAutoFit/>
          </a:bodyPr>
          <a:lstStyle/>
          <a:p>
            <a:pPr>
              <a:buFont typeface="Arial" pitchFamily="34" charset="0"/>
              <a:buChar char="•"/>
            </a:pPr>
            <a:r>
              <a:rPr lang="en-US" sz="2800" dirty="0" smtClean="0"/>
              <a:t> </a:t>
            </a:r>
            <a:r>
              <a:rPr lang="en-US" sz="2800" b="1" dirty="0" smtClean="0"/>
              <a:t>Minimal Overview of the </a:t>
            </a:r>
            <a:r>
              <a:rPr lang="en-US" sz="2800" b="1" dirty="0" err="1" smtClean="0"/>
              <a:t>NormalForm</a:t>
            </a:r>
            <a:r>
              <a:rPr lang="en-US" sz="2800" b="1" dirty="0" smtClean="0"/>
              <a:t> </a:t>
            </a:r>
            <a:r>
              <a:rPr lang="en-US" sz="2800" b="1" dirty="0" smtClean="0"/>
              <a:t>Approach</a:t>
            </a:r>
          </a:p>
          <a:p>
            <a:pPr>
              <a:buFont typeface="Arial" pitchFamily="34" charset="0"/>
              <a:buChar char="•"/>
            </a:pPr>
            <a:endParaRPr lang="en-US" sz="2800" b="1" dirty="0" smtClean="0"/>
          </a:p>
          <a:p>
            <a:pPr>
              <a:buFont typeface="Arial" pitchFamily="34" charset="0"/>
              <a:buChar char="•"/>
            </a:pPr>
            <a:r>
              <a:rPr lang="en-US" sz="2800" b="1" dirty="0" smtClean="0"/>
              <a:t> 5-Cell LHC FODO example with </a:t>
            </a:r>
            <a:r>
              <a:rPr lang="en-US" sz="2800" b="1" dirty="0" err="1" smtClean="0"/>
              <a:t>sextupoles</a:t>
            </a:r>
            <a:r>
              <a:rPr lang="en-US" sz="2800" b="1" dirty="0" smtClean="0"/>
              <a:t>:</a:t>
            </a:r>
          </a:p>
          <a:p>
            <a:pPr>
              <a:buFont typeface="Arial" pitchFamily="34" charset="0"/>
              <a:buChar char="•"/>
            </a:pPr>
            <a:endParaRPr lang="en-US" sz="2800" b="1" dirty="0" smtClean="0"/>
          </a:p>
          <a:p>
            <a:r>
              <a:rPr lang="en-US" sz="2400" b="1" dirty="0" smtClean="0">
                <a:hlinkClick r:id="rId3"/>
              </a:rPr>
              <a:t>https://cernbox.cern.ch/index.php/apps/files/?dir=/for_CERN</a:t>
            </a:r>
            <a:r>
              <a:rPr lang="en-US" sz="2400" b="1" dirty="0" smtClean="0">
                <a:hlinkClick r:id="rId3"/>
              </a:rPr>
              <a:t>&amp;#</a:t>
            </a:r>
            <a:endParaRPr lang="en-US" sz="2400" b="1" dirty="0" smtClean="0"/>
          </a:p>
          <a:p>
            <a:endParaRPr lang="en-US" sz="2800" b="1" dirty="0" smtClean="0"/>
          </a:p>
          <a:p>
            <a:pPr>
              <a:buFont typeface="Arial" pitchFamily="34" charset="0"/>
              <a:buChar char="•"/>
            </a:pPr>
            <a:r>
              <a:rPr lang="en-US" sz="2800" b="1" dirty="0" smtClean="0"/>
              <a:t> Expected Results of the </a:t>
            </a:r>
            <a:r>
              <a:rPr lang="en-US" sz="2800" b="1" dirty="0" err="1" smtClean="0"/>
              <a:t>NormalForm</a:t>
            </a:r>
            <a:endParaRPr lang="en-US" sz="2800" b="1" dirty="0" smtClean="0"/>
          </a:p>
          <a:p>
            <a:pPr>
              <a:buFont typeface="Arial" pitchFamily="34" charset="0"/>
              <a:buChar char="•"/>
            </a:pPr>
            <a:endParaRPr lang="en-US" sz="2800" b="1" dirty="0" smtClean="0"/>
          </a:p>
          <a:p>
            <a:pPr>
              <a:buFont typeface="Arial" pitchFamily="34" charset="0"/>
              <a:buChar char="•"/>
            </a:pPr>
            <a:r>
              <a:rPr lang="en-US" sz="2800" b="1" dirty="0" smtClean="0"/>
              <a:t> </a:t>
            </a:r>
            <a:r>
              <a:rPr lang="en-US" sz="2800" b="1" dirty="0" smtClean="0"/>
              <a:t>Prediction of </a:t>
            </a:r>
            <a:r>
              <a:rPr lang="en-US" sz="2800" b="1" dirty="0" err="1" smtClean="0"/>
              <a:t>NormalForm</a:t>
            </a:r>
            <a:r>
              <a:rPr lang="en-US" sz="2800" b="1" dirty="0" smtClean="0"/>
              <a:t> Terms using Simulations</a:t>
            </a:r>
            <a:endParaRPr lang="en-US" sz="2800" b="1" dirty="0" smtClean="0"/>
          </a:p>
          <a:p>
            <a:pPr>
              <a:buFont typeface="Arial" pitchFamily="34" charset="0"/>
              <a:buChar char="•"/>
            </a:pPr>
            <a:endParaRPr lang="en-US" sz="2800" b="1" dirty="0" smtClean="0"/>
          </a:p>
          <a:p>
            <a:pPr>
              <a:buFont typeface="Arial" pitchFamily="34" charset="0"/>
              <a:buChar char="•"/>
            </a:pPr>
            <a:r>
              <a:rPr lang="en-US" sz="2800" b="1" dirty="0" smtClean="0"/>
              <a:t> </a:t>
            </a:r>
            <a:r>
              <a:rPr lang="en-US" sz="2800" b="1" dirty="0" smtClean="0"/>
              <a:t>Deviations and Solution</a:t>
            </a:r>
          </a:p>
          <a:p>
            <a:r>
              <a:rPr lang="en-US" sz="2800" b="1" dirty="0" smtClean="0"/>
              <a:t> </a:t>
            </a:r>
            <a:endParaRPr lang="en-US" sz="2800" b="1" dirty="0" smtClean="0"/>
          </a:p>
          <a:p>
            <a:pPr>
              <a:buFont typeface="Arial" pitchFamily="34" charset="0"/>
              <a:buChar char="•"/>
            </a:pPr>
            <a:r>
              <a:rPr lang="en-US" sz="2800" b="1" dirty="0" smtClean="0"/>
              <a:t> Recommendations </a:t>
            </a:r>
            <a:endParaRPr lang="en-US" sz="2800" b="1" dirty="0"/>
          </a:p>
        </p:txBody>
      </p:sp>
    </p:spTree>
    <p:extLst>
      <p:ext uri="{BB962C8B-B14F-4D97-AF65-F5344CB8AC3E}">
        <p14:creationId xmlns:p14="http://schemas.microsoft.com/office/powerpoint/2010/main" xmlns="" val="2809045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3</a:t>
            </a:fld>
            <a:endParaRPr lang="en-US"/>
          </a:p>
        </p:txBody>
      </p:sp>
      <p:pic>
        <p:nvPicPr>
          <p:cNvPr id="10" name="Picture 9" descr="NormalForm-Scheme.gif"/>
          <p:cNvPicPr>
            <a:picLocks noChangeAspect="1"/>
          </p:cNvPicPr>
          <p:nvPr/>
        </p:nvPicPr>
        <p:blipFill>
          <a:blip r:embed="rId3"/>
          <a:stretch>
            <a:fillRect/>
          </a:stretch>
        </p:blipFill>
        <p:spPr>
          <a:xfrm>
            <a:off x="0" y="781036"/>
            <a:ext cx="9144000" cy="5295927"/>
          </a:xfrm>
          <a:prstGeom prst="rect">
            <a:avLst/>
          </a:prstGeom>
        </p:spPr>
      </p:pic>
      <p:sp>
        <p:nvSpPr>
          <p:cNvPr id="9" name="Title 1"/>
          <p:cNvSpPr txBox="1">
            <a:spLocks/>
          </p:cNvSpPr>
          <p:nvPr/>
        </p:nvSpPr>
        <p:spPr>
          <a:xfrm>
            <a:off x="885825" y="0"/>
            <a:ext cx="6724650" cy="838200"/>
          </a:xfrm>
          <a:prstGeom prst="rect">
            <a:avLst/>
          </a:prstGeom>
        </p:spPr>
        <p:txBody>
          <a:bodyPr vert="horz" lIns="91440" tIns="45720" rIns="91440" bIns="45720" rtlCol="0" anchor="t">
            <a:normAutofit fontScale="925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FF0000"/>
                </a:solidFill>
                <a:effectLst>
                  <a:outerShdw blurRad="38100" dist="38100" dir="2700000" algn="tl">
                    <a:srgbClr val="000000">
                      <a:alpha val="43137"/>
                    </a:srgbClr>
                  </a:outerShdw>
                </a:effectLst>
                <a:latin typeface="Arial"/>
                <a:ea typeface="+mj-ea"/>
                <a:cs typeface="Arial"/>
              </a:rPr>
              <a:t>Minimal Overview of the </a:t>
            </a:r>
            <a:r>
              <a:rPr lang="en-US" sz="2800" b="1" dirty="0" err="1" smtClean="0">
                <a:solidFill>
                  <a:srgbClr val="FF0000"/>
                </a:solidFill>
                <a:effectLst>
                  <a:outerShdw blurRad="38100" dist="38100" dir="2700000" algn="tl">
                    <a:srgbClr val="000000">
                      <a:alpha val="43137"/>
                    </a:srgbClr>
                  </a:outerShdw>
                </a:effectLst>
                <a:latin typeface="Arial"/>
                <a:ea typeface="+mj-ea"/>
                <a:cs typeface="Arial"/>
              </a:rPr>
              <a:t>NormalForm</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 Approach</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4</a:t>
            </a:fld>
            <a:endParaRPr lang="en-US"/>
          </a:p>
        </p:txBody>
      </p:sp>
      <p:pic>
        <p:nvPicPr>
          <p:cNvPr id="8" name="Picture 7" descr="Meas-NF.gif"/>
          <p:cNvPicPr>
            <a:picLocks noChangeAspect="1"/>
          </p:cNvPicPr>
          <p:nvPr/>
        </p:nvPicPr>
        <p:blipFill>
          <a:blip r:embed="rId3"/>
          <a:stretch>
            <a:fillRect/>
          </a:stretch>
        </p:blipFill>
        <p:spPr>
          <a:xfrm>
            <a:off x="0" y="1505723"/>
            <a:ext cx="9144000" cy="3846554"/>
          </a:xfrm>
          <a:prstGeom prst="rect">
            <a:avLst/>
          </a:prstGeom>
        </p:spPr>
      </p:pic>
      <p:sp>
        <p:nvSpPr>
          <p:cNvPr id="9" name="Title 1"/>
          <p:cNvSpPr txBox="1">
            <a:spLocks/>
          </p:cNvSpPr>
          <p:nvPr/>
        </p:nvSpPr>
        <p:spPr>
          <a:xfrm>
            <a:off x="390525" y="419100"/>
            <a:ext cx="7219950" cy="838200"/>
          </a:xfrm>
          <a:prstGeom prst="rect">
            <a:avLst/>
          </a:prstGeom>
        </p:spPr>
        <p:txBody>
          <a:bodyPr vert="horz" lIns="91440" tIns="45720" rIns="91440" bIns="45720" rtlCol="0" anchor="t">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noProof="0" dirty="0" smtClean="0">
                <a:solidFill>
                  <a:srgbClr val="FF0000"/>
                </a:solidFill>
                <a:effectLst>
                  <a:outerShdw blurRad="38100" dist="38100" dir="2700000" algn="tl">
                    <a:srgbClr val="000000">
                      <a:alpha val="43137"/>
                    </a:srgbClr>
                  </a:outerShdw>
                </a:effectLst>
                <a:latin typeface="Arial"/>
                <a:ea typeface="+mj-ea"/>
                <a:cs typeface="Arial"/>
              </a:rPr>
              <a:t>Coefficients of F versus Spectral Lines 1/2</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514350" y="5572125"/>
            <a:ext cx="7923068" cy="369332"/>
          </a:xfrm>
          <a:prstGeom prst="rect">
            <a:avLst/>
          </a:prstGeom>
          <a:noFill/>
        </p:spPr>
        <p:txBody>
          <a:bodyPr wrap="square" rtlCol="0">
            <a:spAutoFit/>
          </a:bodyPr>
          <a:lstStyle/>
          <a:p>
            <a:r>
              <a:rPr lang="en-US" b="1" dirty="0" smtClean="0"/>
              <a:t>Major effort of refactoring the code in SUSSIX! Avoiding </a:t>
            </a:r>
            <a:r>
              <a:rPr lang="en-US" b="1" dirty="0" err="1" smtClean="0"/>
              <a:t>Substractions</a:t>
            </a:r>
            <a:r>
              <a:rPr lang="en-US" b="1" dirty="0" smtClean="0"/>
              <a:t> of Lines. </a:t>
            </a: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5</a:t>
            </a:fld>
            <a:endParaRPr lang="en-US"/>
          </a:p>
        </p:txBody>
      </p:sp>
      <p:sp>
        <p:nvSpPr>
          <p:cNvPr id="9" name="Title 1"/>
          <p:cNvSpPr txBox="1">
            <a:spLocks/>
          </p:cNvSpPr>
          <p:nvPr/>
        </p:nvSpPr>
        <p:spPr>
          <a:xfrm>
            <a:off x="390525" y="419100"/>
            <a:ext cx="7219950" cy="838200"/>
          </a:xfrm>
          <a:prstGeom prst="rect">
            <a:avLst/>
          </a:prstGeom>
        </p:spPr>
        <p:txBody>
          <a:bodyPr vert="horz" lIns="91440" tIns="45720" rIns="91440" bIns="45720" rtlCol="0" anchor="t">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noProof="0" dirty="0" smtClean="0">
                <a:solidFill>
                  <a:srgbClr val="FF0000"/>
                </a:solidFill>
                <a:effectLst>
                  <a:outerShdw blurRad="38100" dist="38100" dir="2700000" algn="tl">
                    <a:srgbClr val="000000">
                      <a:alpha val="43137"/>
                    </a:srgbClr>
                  </a:outerShdw>
                </a:effectLst>
                <a:latin typeface="Arial"/>
                <a:ea typeface="+mj-ea"/>
                <a:cs typeface="Arial"/>
              </a:rPr>
              <a:t>Coefficients of F versus Spectral Lines 2/2</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0" name="TextBox 9"/>
          <p:cNvSpPr txBox="1"/>
          <p:nvPr/>
        </p:nvSpPr>
        <p:spPr>
          <a:xfrm>
            <a:off x="390525" y="1057275"/>
            <a:ext cx="8620125" cy="5262979"/>
          </a:xfrm>
          <a:prstGeom prst="rect">
            <a:avLst/>
          </a:prstGeom>
          <a:noFill/>
        </p:spPr>
        <p:txBody>
          <a:bodyPr wrap="square" rtlCol="0">
            <a:spAutoFit/>
          </a:bodyPr>
          <a:lstStyle/>
          <a:p>
            <a:r>
              <a:rPr lang="en-US" sz="1400" b="1" dirty="0" smtClean="0">
                <a:solidFill>
                  <a:srgbClr val="FF0000"/>
                </a:solidFill>
              </a:rPr>
              <a:t>Sufficiently small and equal sized </a:t>
            </a:r>
            <a:r>
              <a:rPr lang="en-US" sz="1400" b="1" dirty="0" err="1" smtClean="0">
                <a:solidFill>
                  <a:srgbClr val="FF0000"/>
                </a:solidFill>
              </a:rPr>
              <a:t>Hor</a:t>
            </a:r>
            <a:r>
              <a:rPr lang="en-US" sz="1400" b="1" dirty="0" smtClean="0">
                <a:solidFill>
                  <a:srgbClr val="FF0000"/>
                </a:solidFill>
              </a:rPr>
              <a:t> .&amp; Ver. Amplitudes  ~1e-4:</a:t>
            </a:r>
          </a:p>
          <a:p>
            <a:endParaRPr lang="en-US" sz="1400" b="1" dirty="0" smtClean="0"/>
          </a:p>
          <a:p>
            <a:r>
              <a:rPr lang="en-US" sz="1400" b="1" dirty="0" smtClean="0"/>
              <a:t>THIRD ORDER CONJUGATING FUNCTION COEFFICIENTS, CASE:            1</a:t>
            </a:r>
          </a:p>
          <a:p>
            <a:r>
              <a:rPr lang="en-US" sz="1400" b="1" dirty="0" smtClean="0"/>
              <a:t> </a:t>
            </a:r>
          </a:p>
          <a:p>
            <a:r>
              <a:rPr lang="en-US" sz="1400" b="1" dirty="0" smtClean="0"/>
              <a:t> </a:t>
            </a:r>
            <a:r>
              <a:rPr lang="en-US" sz="1400" b="1" dirty="0" err="1" smtClean="0"/>
              <a:t>jklm</a:t>
            </a:r>
            <a:r>
              <a:rPr lang="en-US" sz="1400" b="1" dirty="0" smtClean="0"/>
              <a:t>            Amplitude                            Phase                                    Cos                                      Sin</a:t>
            </a:r>
          </a:p>
          <a:p>
            <a:r>
              <a:rPr lang="en-US" sz="1400" b="1" dirty="0" smtClean="0"/>
              <a:t>  </a:t>
            </a:r>
          </a:p>
          <a:p>
            <a:r>
              <a:rPr lang="en-US" sz="1400" b="1" dirty="0" smtClean="0"/>
              <a:t> 3000  0.8486522458906E+00  0.4064365704793E+03  0.5848547905312E+00  0.6149435002079E+00</a:t>
            </a:r>
          </a:p>
          <a:p>
            <a:r>
              <a:rPr lang="en-US" sz="1400" b="1" dirty="0" smtClean="0"/>
              <a:t> </a:t>
            </a:r>
            <a:r>
              <a:rPr lang="en-US" sz="1400" b="1" dirty="0" smtClean="0">
                <a:solidFill>
                  <a:srgbClr val="FF00FF"/>
                </a:solidFill>
              </a:rPr>
              <a:t>2100  0.3060276949223E+01 -0.6846195565300E+02  0.1123485636830E+01 -0.2846590070555E+01</a:t>
            </a:r>
          </a:p>
          <a:p>
            <a:r>
              <a:rPr lang="en-US" sz="1400" b="1" dirty="0" smtClean="0"/>
              <a:t> 1200  0.1993840305001E+01 -0.3217104303269E+03  0.1564943690620E+01  0.1235455546361E+01</a:t>
            </a:r>
          </a:p>
          <a:p>
            <a:r>
              <a:rPr lang="en-US" sz="1400" b="1" dirty="0" smtClean="0"/>
              <a:t> 0300  0.8486522458906E+00 -0.4064365704793E+03</a:t>
            </a:r>
          </a:p>
          <a:p>
            <a:endParaRPr lang="en-US" sz="1400" b="1" dirty="0" smtClean="0"/>
          </a:p>
          <a:p>
            <a:endParaRPr lang="en-US" sz="1400" b="1" dirty="0" smtClean="0"/>
          </a:p>
          <a:p>
            <a:r>
              <a:rPr lang="en-US" sz="1400" b="1" dirty="0" smtClean="0">
                <a:solidFill>
                  <a:srgbClr val="FF0000"/>
                </a:solidFill>
              </a:rPr>
              <a:t>Same Hor. Amplitude  very small Ver. Amplitudes ~1e-4/1e-12:</a:t>
            </a:r>
            <a:endParaRPr lang="en-US" sz="1400" b="1" dirty="0" smtClean="0">
              <a:solidFill>
                <a:srgbClr val="FF0000"/>
              </a:solidFill>
            </a:endParaRPr>
          </a:p>
          <a:p>
            <a:endParaRPr lang="en-US" sz="1400" b="1" dirty="0" smtClean="0"/>
          </a:p>
          <a:p>
            <a:r>
              <a:rPr lang="en-US" sz="1400" b="1" dirty="0" smtClean="0"/>
              <a:t> 3000  0.8486726673187E+00  0.4064371266004E+03  0.5848628952033E+00  0.6149639746101E+00</a:t>
            </a:r>
          </a:p>
          <a:p>
            <a:r>
              <a:rPr lang="en-US" sz="1400" b="1" dirty="0" smtClean="0">
                <a:solidFill>
                  <a:srgbClr val="FF00FF"/>
                </a:solidFill>
              </a:rPr>
              <a:t> 2100  0.1993830150680E+01 -0.3828850585300E+02  0.1564958659122E+01 -0.1235420197747E+01</a:t>
            </a:r>
          </a:p>
          <a:p>
            <a:r>
              <a:rPr lang="en-US" sz="1400" b="1" dirty="0" smtClean="0"/>
              <a:t> 1200  0.1993822992803E+01 -0.3217115433456E+03  0.1564954101722E+01  0.1235414418781E+01</a:t>
            </a:r>
          </a:p>
          <a:p>
            <a:r>
              <a:rPr lang="en-US" sz="1400" b="1" dirty="0" smtClean="0"/>
              <a:t> 0300  0.8486726673187E+00 -</a:t>
            </a:r>
            <a:r>
              <a:rPr lang="en-US" sz="1400" b="1" dirty="0" smtClean="0"/>
              <a:t>0.4064371266004E+03</a:t>
            </a:r>
          </a:p>
          <a:p>
            <a:endParaRPr lang="en-US" sz="1400" b="1" dirty="0" smtClean="0"/>
          </a:p>
          <a:p>
            <a:r>
              <a:rPr lang="en-US" sz="1400" b="1" dirty="0" smtClean="0">
                <a:solidFill>
                  <a:srgbClr val="FF0000"/>
                </a:solidFill>
              </a:rPr>
              <a:t>Explanation: </a:t>
            </a:r>
            <a:r>
              <a:rPr lang="en-US" sz="1400" b="1" dirty="0" smtClean="0"/>
              <a:t>T</a:t>
            </a:r>
            <a:r>
              <a:rPr lang="en-US" sz="1400" b="1" dirty="0" smtClean="0"/>
              <a:t>he “2100” F-term is found as the (0, 0) spectral line which is excited by both the </a:t>
            </a:r>
          </a:p>
          <a:p>
            <a:r>
              <a:rPr lang="en-US" sz="1400" b="1" dirty="0" smtClean="0"/>
              <a:t>“2100” and the “1011”</a:t>
            </a:r>
            <a:r>
              <a:rPr lang="en-US" sz="1400" b="1" dirty="0" smtClean="0"/>
              <a:t> </a:t>
            </a:r>
            <a:r>
              <a:rPr lang="en-US" sz="1400" b="1" dirty="0" smtClean="0"/>
              <a:t>terms or in other words these 2 terms are excited by the (1, 0) resonance for the </a:t>
            </a:r>
          </a:p>
          <a:p>
            <a:r>
              <a:rPr lang="en-US" sz="1400" b="1" dirty="0" smtClean="0"/>
              <a:t>horizontal  and mixed  transverse planes. Keeping the horizontal amplitude the same with an negligible </a:t>
            </a:r>
          </a:p>
          <a:p>
            <a:r>
              <a:rPr lang="en-US" sz="1400" b="1" dirty="0" smtClean="0"/>
              <a:t>vertical amplitude takes out the </a:t>
            </a:r>
            <a:r>
              <a:rPr lang="en-US" sz="1400" b="1" dirty="0" smtClean="0"/>
              <a:t>“1011</a:t>
            </a:r>
            <a:r>
              <a:rPr lang="en-US" sz="1400" b="1" dirty="0" smtClean="0"/>
              <a:t>” contribution. The calculation of these F terms  are typically </a:t>
            </a:r>
          </a:p>
          <a:p>
            <a:r>
              <a:rPr lang="en-US" sz="1400" b="1" dirty="0" smtClean="0"/>
              <a:t>very stable since they are normalized by the amplitudes.</a:t>
            </a: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6</a:t>
            </a:fld>
            <a:endParaRPr lang="en-US"/>
          </a:p>
        </p:txBody>
      </p:sp>
      <p:sp>
        <p:nvSpPr>
          <p:cNvPr id="9" name="TextBox 8"/>
          <p:cNvSpPr txBox="1"/>
          <p:nvPr/>
        </p:nvSpPr>
        <p:spPr>
          <a:xfrm>
            <a:off x="314325" y="895350"/>
            <a:ext cx="8496300" cy="4278094"/>
          </a:xfrm>
          <a:prstGeom prst="rect">
            <a:avLst/>
          </a:prstGeom>
          <a:noFill/>
        </p:spPr>
        <p:txBody>
          <a:bodyPr wrap="square" rtlCol="0">
            <a:spAutoFit/>
          </a:bodyPr>
          <a:lstStyle/>
          <a:p>
            <a:r>
              <a:rPr lang="en-US" sz="1600" b="1" i="1" dirty="0" smtClean="0"/>
              <a:t>It has to be mentioned that the approximation ... that leads to Tab. 1, is only valid for the </a:t>
            </a:r>
            <a:r>
              <a:rPr lang="en-US" sz="1600" b="1" i="1" dirty="0" smtClean="0"/>
              <a:t>resonances due </a:t>
            </a:r>
            <a:r>
              <a:rPr lang="en-US" sz="1600" b="1" i="1" dirty="0" smtClean="0"/>
              <a:t>to </a:t>
            </a:r>
            <a:r>
              <a:rPr lang="en-US" sz="1600" b="1" i="1" dirty="0" err="1" smtClean="0"/>
              <a:t>sextupoles</a:t>
            </a:r>
            <a:r>
              <a:rPr lang="en-US" sz="1600" b="1" i="1" dirty="0" smtClean="0"/>
              <a:t> in first order of their strengths. For each additional </a:t>
            </a:r>
            <a:r>
              <a:rPr lang="en-US" sz="1600" b="1" i="1" dirty="0" err="1" smtClean="0"/>
              <a:t>multipole</a:t>
            </a:r>
            <a:r>
              <a:rPr lang="en-US" sz="1600" b="1" i="1" dirty="0" smtClean="0"/>
              <a:t> order, one has to </a:t>
            </a:r>
            <a:r>
              <a:rPr lang="en-US" sz="1600" b="1" i="1" dirty="0" smtClean="0"/>
              <a:t>add one </a:t>
            </a:r>
            <a:r>
              <a:rPr lang="en-US" sz="1600" b="1" i="1" dirty="0" smtClean="0"/>
              <a:t>Poisson bracket which in the table will lead to corresponding higher order contribution of the |</a:t>
            </a:r>
            <a:r>
              <a:rPr lang="en-US" sz="1600" b="1" i="1" dirty="0" err="1" smtClean="0"/>
              <a:t>fjklm</a:t>
            </a:r>
            <a:r>
              <a:rPr lang="en-US" sz="1600" b="1" i="1" dirty="0" smtClean="0"/>
              <a:t> </a:t>
            </a:r>
            <a:r>
              <a:rPr lang="en-US" sz="1600" b="1" i="1" dirty="0" smtClean="0"/>
              <a:t>|to </a:t>
            </a:r>
            <a:r>
              <a:rPr lang="en-US" sz="1600" b="1" i="1" dirty="0" smtClean="0"/>
              <a:t>the spectral lines. In the next section we discuss how to overcome this problem</a:t>
            </a:r>
            <a:r>
              <a:rPr lang="en-US" sz="1600" b="1" i="1" dirty="0" smtClean="0"/>
              <a:t>.</a:t>
            </a:r>
          </a:p>
          <a:p>
            <a:endParaRPr lang="en-US" sz="1600" dirty="0" smtClean="0"/>
          </a:p>
          <a:p>
            <a:r>
              <a:rPr lang="en-US" sz="1600" b="1" dirty="0" smtClean="0"/>
              <a:t>followed by</a:t>
            </a:r>
            <a:r>
              <a:rPr lang="en-US" sz="1600" b="1" dirty="0" smtClean="0"/>
              <a:t>:</a:t>
            </a:r>
          </a:p>
          <a:p>
            <a:endParaRPr lang="en-US" sz="1600" dirty="0" smtClean="0"/>
          </a:p>
          <a:p>
            <a:r>
              <a:rPr lang="en-US" sz="1600" b="1" i="1" dirty="0" smtClean="0"/>
              <a:t>... allows to derive the </a:t>
            </a:r>
            <a:r>
              <a:rPr lang="en-US" sz="1600" b="1" i="1" dirty="0" err="1" smtClean="0"/>
              <a:t>sextupole</a:t>
            </a:r>
            <a:r>
              <a:rPr lang="en-US" sz="1600" b="1" i="1" dirty="0" smtClean="0"/>
              <a:t> related terms considering the first Poisson bracket only. ... When</a:t>
            </a:r>
          </a:p>
          <a:p>
            <a:r>
              <a:rPr lang="en-US" sz="1600" b="1" i="1" dirty="0" err="1" smtClean="0"/>
              <a:t>octupoles</a:t>
            </a:r>
            <a:r>
              <a:rPr lang="en-US" sz="1600" b="1" i="1" dirty="0" smtClean="0"/>
              <a:t> are examined, the second Poisson bracket is also needed because terms second order in </a:t>
            </a:r>
            <a:r>
              <a:rPr lang="en-US" sz="1600" b="1" i="1" dirty="0" smtClean="0"/>
              <a:t>the </a:t>
            </a:r>
            <a:r>
              <a:rPr lang="en-US" sz="1600" b="1" i="1" dirty="0" err="1" smtClean="0"/>
              <a:t>sextupoles</a:t>
            </a:r>
            <a:r>
              <a:rPr lang="en-US" sz="1600" b="1" i="1" dirty="0" smtClean="0"/>
              <a:t> </a:t>
            </a:r>
            <a:r>
              <a:rPr lang="en-US" sz="1600" b="1" i="1" dirty="0" smtClean="0"/>
              <a:t>strengths will contribute to the spectral lines with the same amplitude dependence as </a:t>
            </a:r>
            <a:r>
              <a:rPr lang="en-US" sz="1600" b="1" i="1" dirty="0" smtClean="0"/>
              <a:t>the </a:t>
            </a:r>
            <a:r>
              <a:rPr lang="en-US" sz="1600" b="1" i="1" dirty="0" err="1" smtClean="0"/>
              <a:t>octupoles</a:t>
            </a:r>
            <a:r>
              <a:rPr lang="en-US" sz="1600" b="1" i="1" dirty="0" smtClean="0"/>
              <a:t>. Two approaches seem appropriate: either one calculates these second </a:t>
            </a:r>
            <a:r>
              <a:rPr lang="en-US" sz="1600" b="1" i="1" dirty="0" smtClean="0"/>
              <a:t>order Poisson brackets with </a:t>
            </a:r>
            <a:r>
              <a:rPr lang="en-US" sz="1600" b="1" i="1" dirty="0" smtClean="0"/>
              <a:t>the knowledge of the previously determined third order terms </a:t>
            </a:r>
            <a:r>
              <a:rPr lang="en-US" sz="1600" b="1" i="1" dirty="0" smtClean="0">
                <a:solidFill>
                  <a:srgbClr val="FF00FF"/>
                </a:solidFill>
              </a:rPr>
              <a:t>or one takes out the third order </a:t>
            </a:r>
            <a:r>
              <a:rPr lang="en-US" sz="1600" b="1" i="1" dirty="0" smtClean="0">
                <a:solidFill>
                  <a:srgbClr val="FF00FF"/>
                </a:solidFill>
              </a:rPr>
              <a:t>terms from </a:t>
            </a:r>
            <a:r>
              <a:rPr lang="en-US" sz="1600" b="1" i="1" dirty="0" smtClean="0">
                <a:solidFill>
                  <a:srgbClr val="FF00FF"/>
                </a:solidFill>
              </a:rPr>
              <a:t>the raw tracking data. The latter implies that after this third order transformation the </a:t>
            </a:r>
            <a:r>
              <a:rPr lang="en-US" sz="1600" b="1" i="1" dirty="0" smtClean="0">
                <a:solidFill>
                  <a:srgbClr val="FF00FF"/>
                </a:solidFill>
              </a:rPr>
              <a:t>frequency analysis </a:t>
            </a:r>
            <a:r>
              <a:rPr lang="en-US" sz="1600" b="1" i="1" dirty="0" smtClean="0">
                <a:solidFill>
                  <a:srgbClr val="FF00FF"/>
                </a:solidFill>
              </a:rPr>
              <a:t>has to be redone for the transformed data</a:t>
            </a:r>
            <a:r>
              <a:rPr lang="en-US" sz="1600" b="1" i="1" dirty="0" smtClean="0">
                <a:solidFill>
                  <a:srgbClr val="FF00FF"/>
                </a:solidFill>
              </a:rPr>
              <a:t>.</a:t>
            </a:r>
          </a:p>
          <a:p>
            <a:endParaRPr lang="en-US" sz="1600" b="1" i="1" dirty="0" smtClean="0"/>
          </a:p>
          <a:p>
            <a:r>
              <a:rPr lang="en-US" sz="1600" b="1" dirty="0" smtClean="0"/>
              <a:t>In  this report one also finds Etienne Forest’s scaling law between F and H</a:t>
            </a:r>
            <a:endParaRPr lang="en-US" sz="1600" b="1" i="1" dirty="0" smtClean="0"/>
          </a:p>
        </p:txBody>
      </p:sp>
      <p:sp>
        <p:nvSpPr>
          <p:cNvPr id="10" name="Title 1"/>
          <p:cNvSpPr txBox="1">
            <a:spLocks/>
          </p:cNvSpPr>
          <p:nvPr/>
        </p:nvSpPr>
        <p:spPr>
          <a:xfrm>
            <a:off x="876300" y="76200"/>
            <a:ext cx="7153275" cy="838200"/>
          </a:xfrm>
          <a:prstGeom prst="rect">
            <a:avLst/>
          </a:prstGeom>
        </p:spPr>
        <p:txBody>
          <a:bodyPr vert="horz" lIns="91440" tIns="45720" rIns="91440" bIns="45720" rtlCol="0" anchor="t">
            <a:normAutofit fontScale="925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FF0000"/>
                </a:solidFill>
                <a:effectLst>
                  <a:outerShdw blurRad="38100" dist="38100" dir="2700000" algn="tl">
                    <a:srgbClr val="000000">
                      <a:alpha val="43137"/>
                    </a:srgbClr>
                  </a:outerShdw>
                </a:effectLst>
                <a:latin typeface="Arial"/>
                <a:ea typeface="+mj-ea"/>
                <a:cs typeface="Arial"/>
              </a:rPr>
              <a:t>Words of Caution and </a:t>
            </a:r>
            <a:r>
              <a:rPr lang="en-US" sz="2800" b="1" dirty="0" err="1" smtClean="0">
                <a:solidFill>
                  <a:srgbClr val="FF0000"/>
                </a:solidFill>
                <a:effectLst>
                  <a:outerShdw blurRad="38100" dist="38100" dir="2700000" algn="tl">
                    <a:srgbClr val="000000">
                      <a:alpha val="43137"/>
                    </a:srgbClr>
                  </a:outerShdw>
                </a:effectLst>
                <a:latin typeface="Arial"/>
                <a:ea typeface="+mj-ea"/>
                <a:cs typeface="Arial"/>
              </a:rPr>
              <a:t>Recommendataions</a:t>
            </a:r>
            <a:r>
              <a:rPr lang="en-US" sz="2800" b="1" dirty="0" smtClean="0">
                <a:solidFill>
                  <a:srgbClr val="FF0000"/>
                </a:solidFill>
                <a:effectLst>
                  <a:outerShdw blurRad="38100" dist="38100" dir="2700000" algn="tl">
                    <a:srgbClr val="000000">
                      <a:alpha val="43137"/>
                    </a:srgbClr>
                  </a:outerShdw>
                </a:effectLst>
                <a:latin typeface="Arial"/>
                <a:ea typeface="+mj-ea"/>
                <a:cs typeface="Arial"/>
              </a:rPr>
              <a:t> Ref. [10]</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pic>
        <p:nvPicPr>
          <p:cNvPr id="11" name="Picture 10" descr="Scaling-law.gif"/>
          <p:cNvPicPr>
            <a:picLocks noChangeAspect="1"/>
          </p:cNvPicPr>
          <p:nvPr/>
        </p:nvPicPr>
        <p:blipFill>
          <a:blip r:embed="rId3"/>
          <a:stretch>
            <a:fillRect/>
          </a:stretch>
        </p:blipFill>
        <p:spPr>
          <a:xfrm>
            <a:off x="0" y="5232048"/>
            <a:ext cx="9144000" cy="1038578"/>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7</a:t>
            </a:fld>
            <a:endParaRPr lang="en-US"/>
          </a:p>
        </p:txBody>
      </p:sp>
      <p:sp>
        <p:nvSpPr>
          <p:cNvPr id="9" name="Title 1"/>
          <p:cNvSpPr txBox="1">
            <a:spLocks/>
          </p:cNvSpPr>
          <p:nvPr/>
        </p:nvSpPr>
        <p:spPr>
          <a:xfrm>
            <a:off x="885825" y="76200"/>
            <a:ext cx="6724650" cy="838200"/>
          </a:xfrm>
          <a:prstGeom prst="rect">
            <a:avLst/>
          </a:prstGeom>
        </p:spPr>
        <p:txBody>
          <a:bodyPr vert="horz" lIns="91440" tIns="45720" rIns="91440" bIns="45720" rtlCol="0" anchor="t">
            <a:normAutofit fontScale="92500" lnSpcReduction="10000"/>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Expected </a:t>
            </a:r>
            <a:r>
              <a:rPr lang="en-US" sz="2800" b="1" dirty="0" smtClean="0">
                <a:solidFill>
                  <a:srgbClr val="FF0000"/>
                </a:solidFill>
                <a:effectLst>
                  <a:outerShdw blurRad="38100" dist="38100" dir="2700000" algn="tl">
                    <a:srgbClr val="000000">
                      <a:alpha val="43137"/>
                    </a:srgbClr>
                  </a:outerShdw>
                </a:effectLst>
              </a:rPr>
              <a:t>Results of the </a:t>
            </a:r>
            <a:r>
              <a:rPr lang="en-US" sz="2800" b="1" dirty="0" err="1" smtClean="0">
                <a:solidFill>
                  <a:srgbClr val="FF0000"/>
                </a:solidFill>
                <a:effectLst>
                  <a:outerShdw blurRad="38100" dist="38100" dir="2700000" algn="tl">
                    <a:srgbClr val="000000">
                      <a:alpha val="43137"/>
                    </a:srgbClr>
                  </a:outerShdw>
                </a:effectLst>
              </a:rPr>
              <a:t>NormalForm</a:t>
            </a:r>
            <a:r>
              <a:rPr lang="en-US" sz="2800" b="1" dirty="0" smtClean="0">
                <a:solidFill>
                  <a:srgbClr val="FF0000"/>
                </a:solidFill>
                <a:effectLst>
                  <a:outerShdw blurRad="38100" dist="38100" dir="2700000" algn="tl">
                    <a:srgbClr val="000000">
                      <a:alpha val="43137"/>
                    </a:srgbClr>
                  </a:outerShdw>
                </a:effectLst>
              </a:rPr>
              <a:t> </a:t>
            </a:r>
            <a:r>
              <a:rPr lang="en-US" sz="2800" b="1" dirty="0" smtClean="0">
                <a:solidFill>
                  <a:srgbClr val="FF0000"/>
                </a:solidFill>
                <a:effectLst>
                  <a:outerShdw blurRad="38100" dist="38100" dir="2700000" algn="tl">
                    <a:srgbClr val="000000">
                      <a:alpha val="43137"/>
                    </a:srgbClr>
                  </a:outerShdw>
                </a:effectLst>
              </a:rPr>
              <a:t>1/2</a:t>
            </a:r>
          </a:p>
          <a:p>
            <a:pPr lvl="0" algn="ctr">
              <a:spcBef>
                <a:spcPct val="0"/>
              </a:spcBef>
            </a:pP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F-Terms</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pic>
        <p:nvPicPr>
          <p:cNvPr id="10" name="Picture 9" descr="F-terms-standard.gif"/>
          <p:cNvPicPr>
            <a:picLocks noChangeAspect="1"/>
          </p:cNvPicPr>
          <p:nvPr/>
        </p:nvPicPr>
        <p:blipFill>
          <a:blip r:embed="rId3"/>
          <a:stretch>
            <a:fillRect/>
          </a:stretch>
        </p:blipFill>
        <p:spPr>
          <a:xfrm>
            <a:off x="0" y="1122822"/>
            <a:ext cx="9144000" cy="4098005"/>
          </a:xfrm>
          <a:prstGeom prst="rect">
            <a:avLst/>
          </a:prstGeom>
        </p:spPr>
      </p:pic>
      <p:sp>
        <p:nvSpPr>
          <p:cNvPr id="11" name="TextBox 10"/>
          <p:cNvSpPr txBox="1"/>
          <p:nvPr/>
        </p:nvSpPr>
        <p:spPr>
          <a:xfrm>
            <a:off x="276225" y="5387459"/>
            <a:ext cx="8439150" cy="646331"/>
          </a:xfrm>
          <a:prstGeom prst="rect">
            <a:avLst/>
          </a:prstGeom>
          <a:noFill/>
        </p:spPr>
        <p:txBody>
          <a:bodyPr wrap="square" rtlCol="0">
            <a:spAutoFit/>
          </a:bodyPr>
          <a:lstStyle/>
          <a:p>
            <a:r>
              <a:rPr lang="en-US" b="1" dirty="0" smtClean="0"/>
              <a:t>Table 3 show the expected F terms in 3</a:t>
            </a:r>
            <a:r>
              <a:rPr lang="en-US" b="1" baseline="30000" dirty="0" smtClean="0"/>
              <a:t>rd</a:t>
            </a:r>
            <a:r>
              <a:rPr lang="en-US" b="1" dirty="0" smtClean="0"/>
              <a:t> and 4</a:t>
            </a:r>
            <a:r>
              <a:rPr lang="en-US" b="1" baseline="30000" dirty="0" smtClean="0"/>
              <a:t>th</a:t>
            </a:r>
            <a:r>
              <a:rPr lang="en-US" b="1" dirty="0" smtClean="0"/>
              <a:t> orders. These terms are predicted identically with “SODD” and the external DALIE Normal Form suite.  </a:t>
            </a:r>
            <a:endParaRPr lang="en-US" b="1" dirty="0"/>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8</a:t>
            </a:fld>
            <a:endParaRPr lang="en-US"/>
          </a:p>
        </p:txBody>
      </p:sp>
      <p:sp>
        <p:nvSpPr>
          <p:cNvPr id="9" name="Title 1"/>
          <p:cNvSpPr txBox="1">
            <a:spLocks/>
          </p:cNvSpPr>
          <p:nvPr/>
        </p:nvSpPr>
        <p:spPr>
          <a:xfrm>
            <a:off x="885825" y="76200"/>
            <a:ext cx="6724650" cy="838200"/>
          </a:xfrm>
          <a:prstGeom prst="rect">
            <a:avLst/>
          </a:prstGeom>
        </p:spPr>
        <p:txBody>
          <a:bodyPr vert="horz" lIns="91440" tIns="45720" rIns="91440" bIns="45720" rtlCol="0" anchor="t">
            <a:normAutofit fontScale="92500" lnSpcReduction="10000"/>
          </a:bodyPr>
          <a:lstStyle/>
          <a:p>
            <a:pPr lvl="0" algn="ctr">
              <a:spcBef>
                <a:spcPct val="0"/>
              </a:spcBef>
            </a:pPr>
            <a:r>
              <a:rPr lang="en-US" sz="2800" b="1" dirty="0" smtClean="0">
                <a:solidFill>
                  <a:srgbClr val="FF0000"/>
                </a:solidFill>
                <a:effectLst>
                  <a:outerShdw blurRad="38100" dist="38100" dir="2700000" algn="tl">
                    <a:srgbClr val="000000">
                      <a:alpha val="43137"/>
                    </a:srgbClr>
                  </a:outerShdw>
                </a:effectLst>
              </a:rPr>
              <a:t>Expected </a:t>
            </a:r>
            <a:r>
              <a:rPr lang="en-US" sz="2800" b="1" dirty="0" smtClean="0">
                <a:solidFill>
                  <a:srgbClr val="FF0000"/>
                </a:solidFill>
                <a:effectLst>
                  <a:outerShdw blurRad="38100" dist="38100" dir="2700000" algn="tl">
                    <a:srgbClr val="000000">
                      <a:alpha val="43137"/>
                    </a:srgbClr>
                  </a:outerShdw>
                </a:effectLst>
              </a:rPr>
              <a:t>Results of the </a:t>
            </a:r>
            <a:r>
              <a:rPr lang="en-US" sz="2800" b="1" dirty="0" err="1" smtClean="0">
                <a:solidFill>
                  <a:srgbClr val="FF0000"/>
                </a:solidFill>
                <a:effectLst>
                  <a:outerShdw blurRad="38100" dist="38100" dir="2700000" algn="tl">
                    <a:srgbClr val="000000">
                      <a:alpha val="43137"/>
                    </a:srgbClr>
                  </a:outerShdw>
                </a:effectLst>
              </a:rPr>
              <a:t>NormalForm</a:t>
            </a:r>
            <a:r>
              <a:rPr lang="en-US" sz="2800" b="1" dirty="0" smtClean="0">
                <a:solidFill>
                  <a:srgbClr val="FF0000"/>
                </a:solidFill>
                <a:effectLst>
                  <a:outerShdw blurRad="38100" dist="38100" dir="2700000" algn="tl">
                    <a:srgbClr val="000000">
                      <a:alpha val="43137"/>
                    </a:srgbClr>
                  </a:outerShdw>
                </a:effectLst>
              </a:rPr>
              <a:t> 2</a:t>
            </a:r>
            <a:r>
              <a:rPr lang="en-US" sz="2800" b="1" dirty="0" smtClean="0">
                <a:solidFill>
                  <a:srgbClr val="FF0000"/>
                </a:solidFill>
                <a:effectLst>
                  <a:outerShdw blurRad="38100" dist="38100" dir="2700000" algn="tl">
                    <a:srgbClr val="000000">
                      <a:alpha val="43137"/>
                    </a:srgbClr>
                  </a:outerShdw>
                </a:effectLst>
              </a:rPr>
              <a:t>/2</a:t>
            </a:r>
          </a:p>
          <a:p>
            <a:pPr lvl="0" algn="ctr">
              <a:spcBef>
                <a:spcPct val="0"/>
              </a:spcBef>
            </a:pPr>
            <a:r>
              <a:rPr lang="en-US" sz="2800" b="1" dirty="0" smtClean="0">
                <a:solidFill>
                  <a:srgbClr val="FF0000"/>
                </a:solidFill>
                <a:effectLst>
                  <a:outerShdw blurRad="38100" dist="38100" dir="2700000" algn="tl">
                    <a:srgbClr val="000000">
                      <a:alpha val="43137"/>
                    </a:srgbClr>
                  </a:outerShdw>
                </a:effectLst>
                <a:latin typeface="Arial"/>
                <a:ea typeface="+mj-ea"/>
                <a:cs typeface="Arial"/>
              </a:rPr>
              <a:t>H</a:t>
            </a:r>
            <a:r>
              <a:rPr kumimoji="0" lang="en-US" sz="28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Arial"/>
                <a:ea typeface="+mj-ea"/>
                <a:cs typeface="Arial"/>
              </a:rPr>
              <a:t>-Terms</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
        <p:nvSpPr>
          <p:cNvPr id="11" name="TextBox 10"/>
          <p:cNvSpPr txBox="1"/>
          <p:nvPr/>
        </p:nvSpPr>
        <p:spPr>
          <a:xfrm>
            <a:off x="276225" y="4963007"/>
            <a:ext cx="8439150" cy="923330"/>
          </a:xfrm>
          <a:prstGeom prst="rect">
            <a:avLst/>
          </a:prstGeom>
          <a:noFill/>
        </p:spPr>
        <p:txBody>
          <a:bodyPr wrap="square" rtlCol="0">
            <a:spAutoFit/>
          </a:bodyPr>
          <a:lstStyle/>
          <a:p>
            <a:r>
              <a:rPr lang="en-US" b="1" dirty="0" smtClean="0"/>
              <a:t>Table 4 shows the expected H terms in 3</a:t>
            </a:r>
            <a:r>
              <a:rPr lang="en-US" b="1" baseline="30000" dirty="0" smtClean="0"/>
              <a:t>rd</a:t>
            </a:r>
            <a:r>
              <a:rPr lang="en-US" b="1" dirty="0" smtClean="0"/>
              <a:t> and 4</a:t>
            </a:r>
            <a:r>
              <a:rPr lang="en-US" b="1" baseline="30000" dirty="0" smtClean="0"/>
              <a:t>th</a:t>
            </a:r>
            <a:r>
              <a:rPr lang="en-US" b="1" dirty="0" smtClean="0"/>
              <a:t> orders. These terms are predicted identically either by the F/H scaling law, by “SODD” or by the external DALIE Normal Form suite.  </a:t>
            </a:r>
            <a:endParaRPr lang="en-US" b="1" dirty="0"/>
          </a:p>
        </p:txBody>
      </p:sp>
      <p:pic>
        <p:nvPicPr>
          <p:cNvPr id="8" name="Picture 7" descr="H-terms-standard.gif"/>
          <p:cNvPicPr>
            <a:picLocks noChangeAspect="1"/>
          </p:cNvPicPr>
          <p:nvPr/>
        </p:nvPicPr>
        <p:blipFill>
          <a:blip r:embed="rId3"/>
          <a:stretch>
            <a:fillRect/>
          </a:stretch>
        </p:blipFill>
        <p:spPr>
          <a:xfrm>
            <a:off x="0" y="1218717"/>
            <a:ext cx="9144000" cy="3639515"/>
          </a:xfrm>
          <a:prstGeom prst="rect">
            <a:avLst/>
          </a:prstGeom>
        </p:spPr>
      </p:pic>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p:txBody>
          <a:bodyPr/>
          <a:lstStyle/>
          <a:p>
            <a:r>
              <a:rPr lang="en-US" smtClean="0"/>
              <a:t>NormalForm for MAD-X</a:t>
            </a:r>
            <a:endParaRPr lang="en-US" dirty="0"/>
          </a:p>
        </p:txBody>
      </p:sp>
      <p:sp>
        <p:nvSpPr>
          <p:cNvPr id="7" name="Date Placeholder 6"/>
          <p:cNvSpPr>
            <a:spLocks noGrp="1"/>
          </p:cNvSpPr>
          <p:nvPr>
            <p:ph type="dt" sz="half" idx="11"/>
          </p:nvPr>
        </p:nvSpPr>
        <p:spPr/>
        <p:txBody>
          <a:bodyPr/>
          <a:lstStyle/>
          <a:p>
            <a:r>
              <a:rPr lang="en-US" smtClean="0"/>
              <a:t>08.03.2022</a:t>
            </a:r>
            <a:endParaRPr lang="en-US" dirty="0"/>
          </a:p>
        </p:txBody>
      </p:sp>
      <p:sp>
        <p:nvSpPr>
          <p:cNvPr id="6" name="Slide Number Placeholder 5"/>
          <p:cNvSpPr>
            <a:spLocks noGrp="1"/>
          </p:cNvSpPr>
          <p:nvPr>
            <p:ph type="sldNum" sz="quarter" idx="13"/>
          </p:nvPr>
        </p:nvSpPr>
        <p:spPr/>
        <p:txBody>
          <a:bodyPr/>
          <a:lstStyle/>
          <a:p>
            <a:fld id="{5260D9BC-5433-D14A-AAC8-42CA35001150}" type="slidenum">
              <a:rPr lang="en-US" smtClean="0"/>
              <a:pPr/>
              <a:t>9</a:t>
            </a:fld>
            <a:endParaRPr lang="en-US"/>
          </a:p>
        </p:txBody>
      </p:sp>
      <p:pic>
        <p:nvPicPr>
          <p:cNvPr id="9" name="Picture 8" descr="Comparison_NF-Simul.gif"/>
          <p:cNvPicPr>
            <a:picLocks noChangeAspect="1"/>
          </p:cNvPicPr>
          <p:nvPr/>
        </p:nvPicPr>
        <p:blipFill>
          <a:blip r:embed="rId3"/>
          <a:stretch>
            <a:fillRect/>
          </a:stretch>
        </p:blipFill>
        <p:spPr>
          <a:xfrm>
            <a:off x="323850" y="342900"/>
            <a:ext cx="7581900" cy="5482994"/>
          </a:xfrm>
          <a:prstGeom prst="rect">
            <a:avLst/>
          </a:prstGeom>
        </p:spPr>
      </p:pic>
      <p:sp>
        <p:nvSpPr>
          <p:cNvPr id="8" name="Title 1"/>
          <p:cNvSpPr txBox="1">
            <a:spLocks/>
          </p:cNvSpPr>
          <p:nvPr/>
        </p:nvSpPr>
        <p:spPr>
          <a:xfrm>
            <a:off x="876300" y="19050"/>
            <a:ext cx="7153275" cy="838200"/>
          </a:xfrm>
          <a:prstGeom prst="rect">
            <a:avLst/>
          </a:prstGeom>
        </p:spPr>
        <p:txBody>
          <a:bodyPr vert="horz" lIns="91440" tIns="45720" rIns="91440" bIns="45720" rtlCol="0" anchor="t">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FF0000"/>
                </a:solidFill>
                <a:effectLst>
                  <a:outerShdw blurRad="38100" dist="38100" dir="2700000" algn="tl">
                    <a:srgbClr val="000000">
                      <a:alpha val="43137"/>
                    </a:srgbClr>
                  </a:outerShdw>
                </a:effectLst>
                <a:latin typeface="Arial"/>
                <a:ea typeface="+mj-ea"/>
                <a:cs typeface="Arial"/>
              </a:rPr>
              <a:t>Detuning with Amplitude from Simulations</a:t>
            </a:r>
            <a:endParaRPr kumimoji="0" 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a:ea typeface="+mj-ea"/>
              <a:cs typeface="Arial"/>
            </a:endParaRPr>
          </a:p>
        </p:txBody>
      </p:sp>
    </p:spTree>
    <p:extLst>
      <p:ext uri="{BB962C8B-B14F-4D97-AF65-F5344CB8AC3E}">
        <p14:creationId xmlns="" xmlns:p14="http://schemas.microsoft.com/office/powerpoint/2010/main" val="2809045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EB_2015_10_07_Spacecharge_halfDa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EB_2015_10_07_Spacecharge_halfDay.potx</Template>
  <TotalTime>33356</TotalTime>
  <Words>2127</Words>
  <Application>Microsoft Office PowerPoint</Application>
  <PresentationFormat>On-screen Show (4:3)</PresentationFormat>
  <Paragraphs>202</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EB_2015_10_07_Spacecharge_halfDay</vt:lpstr>
      <vt:lpstr>NormalForm for MAD-X</vt:lpstr>
      <vt:lpstr>Contents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Recommendations 1/2</vt:lpstr>
      <vt:lpstr>Recommendations 2/2</vt:lpstr>
      <vt:lpstr>References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frs</cp:lastModifiedBy>
  <cp:revision>1303</cp:revision>
  <dcterms:created xsi:type="dcterms:W3CDTF">2011-05-16T09:28:26Z</dcterms:created>
  <dcterms:modified xsi:type="dcterms:W3CDTF">2022-04-08T07:57:36Z</dcterms:modified>
</cp:coreProperties>
</file>