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sldIdLst>
    <p:sldId id="256" r:id="rId2"/>
    <p:sldId id="297" r:id="rId3"/>
    <p:sldId id="288" r:id="rId4"/>
    <p:sldId id="276" r:id="rId5"/>
    <p:sldId id="277" r:id="rId6"/>
    <p:sldId id="258" r:id="rId7"/>
    <p:sldId id="287" r:id="rId8"/>
    <p:sldId id="259" r:id="rId9"/>
    <p:sldId id="260" r:id="rId10"/>
    <p:sldId id="279" r:id="rId11"/>
    <p:sldId id="280" r:id="rId12"/>
    <p:sldId id="262" r:id="rId13"/>
    <p:sldId id="263" r:id="rId14"/>
    <p:sldId id="290" r:id="rId15"/>
    <p:sldId id="292" r:id="rId16"/>
    <p:sldId id="291" r:id="rId17"/>
    <p:sldId id="293" r:id="rId18"/>
    <p:sldId id="265" r:id="rId19"/>
    <p:sldId id="285" r:id="rId20"/>
    <p:sldId id="266" r:id="rId21"/>
    <p:sldId id="267" r:id="rId22"/>
    <p:sldId id="268" r:id="rId23"/>
    <p:sldId id="269" r:id="rId24"/>
    <p:sldId id="294" r:id="rId25"/>
    <p:sldId id="295" r:id="rId26"/>
    <p:sldId id="296" r:id="rId27"/>
    <p:sldId id="272" r:id="rId28"/>
    <p:sldId id="273" r:id="rId29"/>
    <p:sldId id="274" r:id="rId3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519B"/>
    <a:srgbClr val="660033"/>
    <a:srgbClr val="7C9B3F"/>
    <a:srgbClr val="E5F4D4"/>
    <a:srgbClr val="BEE395"/>
    <a:srgbClr val="66FFCC"/>
    <a:srgbClr val="990033"/>
    <a:srgbClr val="FFFFFF"/>
    <a:srgbClr val="216B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94660"/>
  </p:normalViewPr>
  <p:slideViewPr>
    <p:cSldViewPr>
      <p:cViewPr varScale="1">
        <p:scale>
          <a:sx n="107" d="100"/>
          <a:sy n="107" d="100"/>
        </p:scale>
        <p:origin x="-710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B5E58-9B7B-4A0A-9D16-F08EAC505072}" type="datetimeFigureOut">
              <a:rPr lang="en-GB" smtClean="0"/>
              <a:t>11/10/2022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0A52D-24DD-4D55-BC18-27A3B3C463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723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9407-47BB-45BE-8D80-3BE0F84ACDF1}" type="datetime1">
              <a:rPr lang="en-GB" smtClean="0"/>
              <a:t>11/10/2022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0" y="4677984"/>
            <a:ext cx="9144000" cy="48605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b="0" i="0" kern="1200" dirty="0" smtClean="0">
              <a:solidFill>
                <a:schemeClr val="bg1">
                  <a:lumMod val="85000"/>
                </a:schemeClr>
              </a:solidFill>
              <a:effectLst/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4515966"/>
            <a:ext cx="9144000" cy="1620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image1.png"/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4069306" y="174391"/>
            <a:ext cx="1005387" cy="1461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6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A8BD-7643-4265-B389-79D6F4E55DB4}" type="datetime1">
              <a:rPr lang="en-GB" smtClean="0"/>
              <a:t>11/10/2022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1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4FC9-72CD-4BC7-BBEE-27698B4F68D2}" type="datetime1">
              <a:rPr lang="en-GB" smtClean="0"/>
              <a:t>11/10/2022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48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29061"/>
            <a:ext cx="7056784" cy="857250"/>
          </a:xfrm>
        </p:spPr>
        <p:txBody>
          <a:bodyPr/>
          <a:lstStyle>
            <a:lvl1pPr algn="r">
              <a:defRPr b="1"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85AB-F9AB-4648-AA84-9891355DB142}" type="datetime1">
              <a:rPr lang="en-GB" smtClean="0"/>
              <a:t>11/10/2022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4677984"/>
            <a:ext cx="9144000" cy="48605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lv-LV" sz="1200" b="1" i="0" kern="1200" dirty="0" smtClean="0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</a:t>
            </a:r>
            <a:r>
              <a:rPr lang="lv-LV" sz="1200" b="1" i="0" kern="1200" baseline="30000" dirty="0" smtClean="0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nd</a:t>
            </a:r>
            <a:r>
              <a:rPr lang="lv-LV" sz="1200" b="1" i="0" kern="1200" baseline="0" dirty="0" smtClean="0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CERN Baltic conference</a:t>
            </a:r>
            <a:endParaRPr lang="lv-LV" sz="1200" b="1" i="0" kern="1200" dirty="0" smtClean="0">
              <a:solidFill>
                <a:schemeClr val="bg1">
                  <a:lumMod val="85000"/>
                </a:schemeClr>
              </a:solidFill>
              <a:effectLst/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lv-LV" sz="1200" b="0" i="0" kern="1200" dirty="0" smtClean="0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</a:t>
            </a:r>
            <a:r>
              <a:rPr lang="lv-LV" sz="1200" b="0" i="0" kern="1200" baseline="0" dirty="0" smtClean="0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11</a:t>
            </a:r>
            <a:r>
              <a:rPr lang="lv-LV" sz="1200" b="0" i="0" kern="1200" baseline="30000" dirty="0" smtClean="0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</a:t>
            </a:r>
            <a:r>
              <a:rPr lang="lv-LV" sz="1200" b="0" i="0" kern="1200" baseline="0" dirty="0" smtClean="0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2022, Vilnius</a:t>
            </a:r>
            <a:endParaRPr lang="en-GB" sz="1200" b="0" i="0" kern="1200" dirty="0" smtClean="0">
              <a:solidFill>
                <a:schemeClr val="bg1">
                  <a:lumMod val="85000"/>
                </a:schemeClr>
              </a:solidFill>
              <a:effectLst/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4515966"/>
            <a:ext cx="9144000" cy="1620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51184" y="52100"/>
            <a:ext cx="748408" cy="1087755"/>
            <a:chOff x="107504" y="44624"/>
            <a:chExt cx="1008112" cy="1465215"/>
          </a:xfrm>
        </p:grpSpPr>
        <p:pic>
          <p:nvPicPr>
            <p:cNvPr id="16" name="image1.png"/>
            <p:cNvPicPr/>
            <p:nvPr userDrawn="1"/>
          </p:nvPicPr>
          <p:blipFill>
            <a:blip r:embed="rId2"/>
            <a:stretch>
              <a:fillRect/>
            </a:stretch>
          </p:blipFill>
          <p:spPr bwMode="auto">
            <a:xfrm>
              <a:off x="107504" y="44624"/>
              <a:ext cx="1008112" cy="1465215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 userDrawn="1"/>
          </p:nvSpPr>
          <p:spPr>
            <a:xfrm>
              <a:off x="107504" y="44624"/>
              <a:ext cx="1008111" cy="1465214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8244408" y="0"/>
            <a:ext cx="899592" cy="1139855"/>
            <a:chOff x="8244408" y="0"/>
            <a:chExt cx="899592" cy="1139855"/>
          </a:xfrm>
        </p:grpSpPr>
        <p:sp>
          <p:nvSpPr>
            <p:cNvPr id="20" name="Rectangle 19"/>
            <p:cNvSpPr/>
            <p:nvPr userDrawn="1"/>
          </p:nvSpPr>
          <p:spPr>
            <a:xfrm>
              <a:off x="8244408" y="0"/>
              <a:ext cx="899592" cy="987574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8396808" y="152400"/>
              <a:ext cx="747192" cy="90718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8549208" y="304801"/>
              <a:ext cx="594792" cy="83505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2300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3907-0FBB-4789-B918-EDE8A19F3012}" type="datetime1">
              <a:rPr lang="en-GB" smtClean="0"/>
              <a:t>11/10/2022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33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DBF5-274B-4BD9-8109-07B0ACAF9DEC}" type="datetime1">
              <a:rPr lang="en-GB" smtClean="0"/>
              <a:t>11/10/2022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36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6F42-E5DE-494C-96FE-6584B27252D6}" type="datetime1">
              <a:rPr lang="en-GB" smtClean="0"/>
              <a:t>11/10/2022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35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B3DA-E425-4638-ADF1-84800DE64D49}" type="datetime1">
              <a:rPr lang="en-GB" smtClean="0"/>
              <a:t>11/10/2022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15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D24A-66DB-4F18-936C-2524AA86DEC6}" type="datetime1">
              <a:rPr lang="en-GB" smtClean="0"/>
              <a:t>11/10/2022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69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30C6F-76F9-49DB-991D-2728863DF6B2}" type="datetime1">
              <a:rPr lang="en-GB" smtClean="0"/>
              <a:t>11/10/2022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93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13DA-90CC-46F9-93CD-27F4EB7B291E}" type="datetime1">
              <a:rPr lang="en-GB" smtClean="0"/>
              <a:t>11/10/2022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60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9CA17-AF3B-41EC-B9B0-1CCB79E5727F}" type="datetime1">
              <a:rPr lang="en-GB" smtClean="0"/>
              <a:t>11/10/2022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915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5286"/>
            <a:ext cx="7772400" cy="1102519"/>
          </a:xfrm>
        </p:spPr>
        <p:txBody>
          <a:bodyPr>
            <a:noAutofit/>
          </a:bodyPr>
          <a:lstStyle/>
          <a:p>
            <a:r>
              <a:rPr lang="lv-LV" sz="36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Advanced Particle Therapy center</a:t>
            </a:r>
            <a:br>
              <a:rPr lang="lv-LV" sz="36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</a:br>
            <a:r>
              <a:rPr lang="lv-LV" sz="36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in the Baltic States</a:t>
            </a:r>
            <a:endParaRPr lang="en-GB" sz="3600" b="1" baseline="-250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55576" y="3147814"/>
            <a:ext cx="77724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2000" i="1" dirty="0" smtClean="0">
                <a:solidFill>
                  <a:schemeClr val="bg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Maurizio Vretenar (CERN)</a:t>
            </a:r>
          </a:p>
          <a:p>
            <a:pPr algn="r"/>
            <a:r>
              <a:rPr lang="lv-LV" sz="2000" b="1" i="1" dirty="0" smtClean="0">
                <a:solidFill>
                  <a:schemeClr val="bg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*Prof. Toms Torims (Riga Technical University)</a:t>
            </a:r>
          </a:p>
          <a:p>
            <a:pPr algn="r"/>
            <a:r>
              <a:rPr lang="lv-LV" sz="2000" b="1" i="1" dirty="0" smtClean="0">
                <a:solidFill>
                  <a:schemeClr val="bg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*Kristaps Palskis (Riga Technical University, CERN)</a:t>
            </a:r>
          </a:p>
          <a:p>
            <a:pPr algn="r"/>
            <a:endParaRPr lang="lv-LV" sz="2000" b="1" i="1" dirty="0" smtClean="0">
              <a:solidFill>
                <a:schemeClr val="bg1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algn="r"/>
            <a:r>
              <a:rPr lang="lv-LV" sz="1600" i="1" dirty="0" smtClean="0">
                <a:solidFill>
                  <a:schemeClr val="bg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* presenting </a:t>
            </a:r>
          </a:p>
        </p:txBody>
      </p:sp>
    </p:spTree>
    <p:extLst>
      <p:ext uri="{BB962C8B-B14F-4D97-AF65-F5344CB8AC3E}">
        <p14:creationId xmlns:p14="http://schemas.microsoft.com/office/powerpoint/2010/main" val="400067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Clinical perspective:</a:t>
            </a:r>
            <a:br>
              <a:rPr lang="lv-LV" dirty="0" smtClean="0"/>
            </a:br>
            <a:r>
              <a:rPr lang="lv-LV" b="0" dirty="0" smtClean="0"/>
              <a:t>Why helium ion therapy?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10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607" y="1221600"/>
            <a:ext cx="8928992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Helium ions are «returning» to the horizon of novel particle therapy treatments</a:t>
            </a:r>
            <a:endParaRPr lang="en-GB" sz="20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97607" y="1581640"/>
            <a:ext cx="8928992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Why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helium-4 ions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over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carbon ions?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323528" y="2067694"/>
            <a:ext cx="5210143" cy="23762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Deacreased </a:t>
            </a:r>
            <a:r>
              <a:rPr lang="lv-LV" sz="20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neutron</a:t>
            </a:r>
            <a:r>
              <a:rPr lang="lv-LV" sz="2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production</a:t>
            </a:r>
          </a:p>
          <a:p>
            <a:r>
              <a:rPr lang="lv-LV" sz="2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LET does not result </a:t>
            </a: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in cell </a:t>
            </a:r>
            <a:r>
              <a:rPr lang="lv-LV" sz="2000" i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overkill</a:t>
            </a:r>
          </a:p>
          <a:p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Decreased </a:t>
            </a:r>
            <a:r>
              <a:rPr lang="lv-LV" sz="20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distal dose</a:t>
            </a:r>
            <a:r>
              <a:rPr lang="lv-LV" sz="2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due to decreased fragmentation</a:t>
            </a:r>
          </a:p>
          <a:p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Decreased uncertainties</a:t>
            </a: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for </a:t>
            </a:r>
            <a:r>
              <a:rPr lang="lv-LV" sz="2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biological effect </a:t>
            </a: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estimations</a:t>
            </a:r>
            <a:endParaRPr lang="lv-LV" sz="20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r>
              <a:rPr lang="lv-LV" sz="2000" i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Under research  </a:t>
            </a:r>
            <a:r>
              <a:rPr lang="lv-LV" sz="2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– </a:t>
            </a: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better suited </a:t>
            </a:r>
            <a:r>
              <a:rPr lang="lv-LV" sz="2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for </a:t>
            </a:r>
            <a:r>
              <a:rPr lang="lv-LV" sz="2000" i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FLASH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2"/>
          <a:srcRect l="15696" t="30494" r="60227" b="35823"/>
          <a:stretch/>
        </p:blipFill>
        <p:spPr bwMode="auto">
          <a:xfrm>
            <a:off x="5324096" y="2269399"/>
            <a:ext cx="3784408" cy="19585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9983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Clinical perspective:</a:t>
            </a:r>
            <a:br>
              <a:rPr lang="lv-LV" dirty="0" smtClean="0"/>
            </a:br>
            <a:r>
              <a:rPr lang="lv-LV" b="0" dirty="0" smtClean="0"/>
              <a:t>Why helium ion therapy?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11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607" y="1635646"/>
            <a:ext cx="8928992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lv-LV" sz="24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Among the different particles considered for ion therapy</a:t>
            </a:r>
          </a:p>
          <a:p>
            <a:pPr marL="400050" lvl="1" indent="0">
              <a:buFont typeface="Arial" pitchFamily="34" charset="0"/>
              <a:buNone/>
            </a:pP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Heavier particles result in an </a:t>
            </a:r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increased biological effect</a:t>
            </a:r>
          </a:p>
          <a:p>
            <a:pPr marL="400050" lvl="1" indent="0">
              <a:buFont typeface="Arial" pitchFamily="34" charset="0"/>
              <a:buNone/>
            </a:pPr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BUT </a:t>
            </a: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with the increase of nuclear fragmentation –  </a:t>
            </a:r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dose conformality is decreased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7607" y="3309832"/>
            <a:ext cx="8928992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Helium ions stand as a candidate for 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compromise between biological effect and dose conformality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77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29061"/>
            <a:ext cx="7416824" cy="857250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The overall clinical perspective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12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97607" y="1059582"/>
            <a:ext cx="8928992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lv-LV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Why</a:t>
            </a:r>
            <a:r>
              <a:rPr lang="lv-LV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helium-4 ions?</a:t>
            </a:r>
            <a:endParaRPr lang="en-GB" b="1" dirty="0">
              <a:solidFill>
                <a:schemeClr val="accent1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305644" y="1779662"/>
            <a:ext cx="4842419" cy="264629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Novel treatment option with research opportunities, as currently used only at Heidelberg Ion Therapy center and being commisioned at other ion therapy centres</a:t>
            </a:r>
          </a:p>
          <a:p>
            <a:r>
              <a:rPr lang="lv-LV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Clinically helium-4 ion beams offer </a:t>
            </a:r>
            <a:r>
              <a:rPr lang="lv-LV" sz="16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better normal tissue sparing </a:t>
            </a:r>
            <a:r>
              <a:rPr lang="lv-LV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and </a:t>
            </a:r>
            <a:r>
              <a:rPr lang="lv-LV" sz="16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lower integral dose</a:t>
            </a:r>
            <a:r>
              <a:rPr lang="lv-LV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compared to proton beam therapy, proving highly beneficial in treatment of </a:t>
            </a:r>
            <a:r>
              <a:rPr lang="lv-LV" sz="16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tumors in vicinity of critical organs </a:t>
            </a:r>
            <a:r>
              <a:rPr lang="lv-LV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and applications in </a:t>
            </a:r>
            <a:r>
              <a:rPr lang="lv-LV" sz="16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paediatric cancer </a:t>
            </a:r>
            <a:r>
              <a:rPr lang="lv-LV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treatment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07654"/>
            <a:ext cx="3940370" cy="2658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840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The overall technical concept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13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5535" y="4011910"/>
            <a:ext cx="4032449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lv-LV" sz="1400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Design by </a:t>
            </a:r>
            <a:r>
              <a:rPr lang="lv-LV" sz="1400" i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Mariusz Sapinski, Elena Benedetto and Maurizio Vretenar</a:t>
            </a:r>
            <a:endParaRPr lang="en-GB" sz="1400" i="1" dirty="0">
              <a:solidFill>
                <a:schemeClr val="accent1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788025" y="1131590"/>
            <a:ext cx="4238575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Ion sources providing both </a:t>
            </a:r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protons </a:t>
            </a: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and </a:t>
            </a:r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helium-4 </a:t>
            </a: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ions, option to use heavier ions (carbon, oxygen) for biophysical research in the future </a:t>
            </a:r>
            <a:r>
              <a:rPr lang="lv-LV" sz="1800" i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(EBIS or ECRIS type source)</a:t>
            </a:r>
          </a:p>
          <a:p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Linear accelerator for particle injection: </a:t>
            </a:r>
            <a:r>
              <a:rPr lang="lv-LV" sz="1600" i="1" u="sng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(presented by </a:t>
            </a:r>
            <a:r>
              <a:rPr lang="lv-LV" sz="1600" b="1" i="1" u="sng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L. Nikitović </a:t>
            </a:r>
            <a:r>
              <a:rPr lang="lv-LV" sz="1600" i="1" u="sng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tomorrow) </a:t>
            </a:r>
            <a:endParaRPr lang="lv-LV" sz="1800" i="1" u="sng" dirty="0" smtClean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lvl="1"/>
            <a:r>
              <a:rPr lang="lv-LV" sz="14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10 MeV for protons</a:t>
            </a:r>
          </a:p>
          <a:p>
            <a:pPr lvl="1"/>
            <a:r>
              <a:rPr lang="lv-LV" sz="14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5 MeV/u for He-4 ions</a:t>
            </a:r>
          </a:p>
          <a:p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Possibility for parallel radioisotope production </a:t>
            </a:r>
            <a:r>
              <a:rPr lang="lv-LV" sz="14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(</a:t>
            </a:r>
            <a:r>
              <a:rPr lang="lv-LV" sz="1400" i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investigated – 7 MeV/u alphas)</a:t>
            </a:r>
            <a:endParaRPr lang="lv-LV" sz="1400" dirty="0" smtClean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endParaRPr lang="en-GB" sz="1800" b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1" t="10781" r="15563" b="5391"/>
          <a:stretch/>
        </p:blipFill>
        <p:spPr bwMode="auto">
          <a:xfrm>
            <a:off x="755574" y="843558"/>
            <a:ext cx="3672410" cy="31850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87624" y="1410621"/>
            <a:ext cx="720080" cy="51305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331640" y="1819549"/>
            <a:ext cx="432048" cy="96822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187624" y="2643758"/>
            <a:ext cx="432048" cy="43204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75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" grpId="0" animBg="1"/>
      <p:bldP spid="10" grpId="1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The overall technical concept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14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5535" y="4011910"/>
            <a:ext cx="4032449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lv-LV" sz="1400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Design by </a:t>
            </a:r>
            <a:r>
              <a:rPr lang="lv-LV" sz="1400" i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Mariusz Sapinski, Elena Benedetto and Maurizio Vretenar</a:t>
            </a:r>
            <a:endParaRPr lang="en-GB" sz="1400" i="1" dirty="0">
              <a:solidFill>
                <a:schemeClr val="accent1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53905" y="1050582"/>
            <a:ext cx="4238575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The helium synchrotron</a:t>
            </a:r>
            <a:endParaRPr lang="lv-LV" sz="1800" b="1" i="1" dirty="0" smtClean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1" t="10781" r="15563" b="5391"/>
          <a:stretch/>
        </p:blipFill>
        <p:spPr bwMode="auto">
          <a:xfrm>
            <a:off x="755574" y="843558"/>
            <a:ext cx="3672410" cy="31850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1619672" y="2716305"/>
            <a:ext cx="1152128" cy="1007573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5181162" y="1411160"/>
            <a:ext cx="3472091" cy="3033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83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The overall technical concept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15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5535" y="4011910"/>
            <a:ext cx="4032449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lv-LV" sz="1400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Design by </a:t>
            </a:r>
            <a:r>
              <a:rPr lang="lv-LV" sz="1400" i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Mariusz Sapinski, Elena Benedetto and Maurizio Vretenar</a:t>
            </a:r>
            <a:endParaRPr lang="en-GB" sz="1400" i="1" dirty="0">
              <a:solidFill>
                <a:schemeClr val="accent1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53905" y="1050582"/>
            <a:ext cx="4238575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The helium synchrotron</a:t>
            </a:r>
            <a:endParaRPr lang="lv-LV" sz="1800" b="1" i="1" dirty="0" smtClean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1" t="10781" r="15563" b="5391"/>
          <a:stretch/>
        </p:blipFill>
        <p:spPr bwMode="auto">
          <a:xfrm>
            <a:off x="755574" y="843558"/>
            <a:ext cx="3672410" cy="31850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1619672" y="2716305"/>
            <a:ext cx="1152128" cy="1007573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653905" y="1437624"/>
            <a:ext cx="4238575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6 dipoles</a:t>
            </a: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of </a:t>
            </a:r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60</a:t>
            </a:r>
            <a:r>
              <a:rPr lang="lv-LV" sz="1800" b="1" baseline="30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</a:t>
            </a: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bend with </a:t>
            </a:r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magnetic field </a:t>
            </a: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strength of </a:t>
            </a:r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1.65 T</a:t>
            </a:r>
          </a:p>
          <a:p>
            <a:pPr marL="0" indent="0">
              <a:buNone/>
            </a:pPr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Beam rigidity </a:t>
            </a: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of </a:t>
            </a:r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4.5 T*m</a:t>
            </a:r>
            <a:r>
              <a:rPr lang="lv-LV" sz="1800" i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:</a:t>
            </a:r>
          </a:p>
          <a:p>
            <a:pPr marL="536575" indent="-176213"/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He-4 ions: max 220 MeV/u </a:t>
            </a:r>
          </a:p>
          <a:p>
            <a:pPr marL="360362" indent="0">
              <a:buNone/>
            </a:pPr>
            <a:r>
              <a:rPr lang="lv-LV" sz="1400" i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(30 cm treatment range)</a:t>
            </a:r>
          </a:p>
          <a:p>
            <a:pPr marL="536575" indent="-176213"/>
            <a:r>
              <a:rPr lang="lv-LV" sz="18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He-4 ions: max </a:t>
            </a: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around 700 MeV</a:t>
            </a:r>
            <a:endParaRPr lang="lv-LV" sz="18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360362" indent="0">
              <a:buNone/>
            </a:pPr>
            <a:r>
              <a:rPr lang="lv-LV" sz="1400" i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(possibilities for proton radiography)</a:t>
            </a:r>
          </a:p>
          <a:p>
            <a:pPr marL="0" indent="0">
              <a:buNone/>
            </a:pPr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Three straight sections </a:t>
            </a: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– injection, extraction and RF</a:t>
            </a:r>
          </a:p>
          <a:p>
            <a:pPr marL="360362" indent="0">
              <a:buNone/>
            </a:pPr>
            <a:endParaRPr lang="lv-LV" sz="1400" i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9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The overall technical concept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16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5535" y="4011910"/>
            <a:ext cx="4032449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lv-LV" sz="1400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Design by </a:t>
            </a:r>
            <a:r>
              <a:rPr lang="lv-LV" sz="1400" i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Mariusz Sapinski, Elena Benedetto and Maurizio Vretenar</a:t>
            </a:r>
            <a:endParaRPr lang="en-GB" sz="1400" i="1" dirty="0">
              <a:solidFill>
                <a:schemeClr val="accent1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788025" y="1347614"/>
            <a:ext cx="4238575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One static horizontal beam-line</a:t>
            </a: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, for possibility of expanding with rotating couch/chair system + vertical CT</a:t>
            </a:r>
          </a:p>
          <a:p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One rotating gantry beam-line</a:t>
            </a: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, for multiple angle delivery </a:t>
            </a:r>
            <a:r>
              <a:rPr lang="lv-LV" sz="1600" i="1" u="sng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(next presentation by </a:t>
            </a:r>
            <a:r>
              <a:rPr lang="lv-LV" sz="1600" b="1" i="1" u="sng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L. Piacentini</a:t>
            </a:r>
            <a:r>
              <a:rPr lang="lv-LV" sz="1600" i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)</a:t>
            </a:r>
            <a:r>
              <a:rPr lang="lv-LV" sz="16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</a:t>
            </a:r>
            <a:r>
              <a:rPr lang="lv-LV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– </a:t>
            </a:r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decreasing to 2.8 T </a:t>
            </a: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superconducting magnets </a:t>
            </a:r>
            <a:endParaRPr lang="lv-LV" sz="1800" i="1" u="sng" dirty="0" smtClean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One beam-line dedicated for research</a:t>
            </a:r>
          </a:p>
          <a:p>
            <a:endParaRPr lang="en-GB" sz="1800" b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1" t="10781" r="15563" b="5391"/>
          <a:stretch/>
        </p:blipFill>
        <p:spPr bwMode="auto">
          <a:xfrm>
            <a:off x="755574" y="843558"/>
            <a:ext cx="3672410" cy="31850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2771800" y="1873854"/>
            <a:ext cx="792088" cy="36004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880822" y="922525"/>
            <a:ext cx="1403146" cy="71312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159732" y="1203598"/>
            <a:ext cx="396044" cy="36004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48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" grpId="0" animBg="1"/>
      <p:bldP spid="10" grpId="1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The overall technical concept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17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5535" y="4011910"/>
            <a:ext cx="4032449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lv-LV" sz="1400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Design by </a:t>
            </a:r>
            <a:r>
              <a:rPr lang="lv-LV" sz="1400" i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Mariusz Sapinski, Elena Benedetto and Maurizio Vretenar</a:t>
            </a:r>
            <a:endParaRPr lang="en-GB" sz="1400" i="1" dirty="0">
              <a:solidFill>
                <a:schemeClr val="accent1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788025" y="1131590"/>
            <a:ext cx="4238575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Initially:</a:t>
            </a:r>
          </a:p>
          <a:p>
            <a:pPr marL="268288" indent="0">
              <a:buNone/>
            </a:pPr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50 % </a:t>
            </a:r>
            <a:r>
              <a:rPr lang="lv-LV" sz="1800" u="sng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treatment with proton</a:t>
            </a: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 + </a:t>
            </a:r>
          </a:p>
          <a:p>
            <a:pPr marL="268288" indent="0">
              <a:buNone/>
            </a:pPr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50 % </a:t>
            </a:r>
            <a:r>
              <a:rPr lang="lv-LV" sz="1800" u="sng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research with He ions</a:t>
            </a:r>
          </a:p>
          <a:p>
            <a:pPr marL="0" indent="0" algn="ctr">
              <a:buNone/>
            </a:pPr>
            <a:endParaRPr lang="lv-LV" sz="700" b="1" u="sng" dirty="0">
              <a:solidFill>
                <a:srgbClr val="0070C0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 algn="ctr">
              <a:buNone/>
            </a:pPr>
            <a:r>
              <a:rPr lang="lv-LV" sz="2400" b="1" dirty="0" smtClean="0">
                <a:solidFill>
                  <a:srgbClr val="0070C0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All research efforts for full scale helium therapy</a:t>
            </a:r>
          </a:p>
          <a:p>
            <a:pPr marL="0" indent="0">
              <a:buNone/>
            </a:pPr>
            <a:r>
              <a:rPr lang="lv-LV" sz="20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Initially:</a:t>
            </a:r>
          </a:p>
          <a:p>
            <a:pPr marL="268288" indent="0">
              <a:buNone/>
            </a:pPr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25 % </a:t>
            </a:r>
            <a:r>
              <a:rPr lang="lv-LV" sz="1800" u="sng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treatment with proton</a:t>
            </a:r>
            <a:r>
              <a:rPr lang="lv-LV" sz="18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 + </a:t>
            </a:r>
          </a:p>
          <a:p>
            <a:pPr marL="268288" indent="0">
              <a:buNone/>
            </a:pPr>
            <a:r>
              <a:rPr lang="lv-LV" sz="18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50 % </a:t>
            </a:r>
            <a:r>
              <a:rPr lang="lv-LV" sz="1800" u="sng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treatment </a:t>
            </a:r>
            <a:r>
              <a:rPr lang="lv-LV" sz="1800" u="sng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with He </a:t>
            </a:r>
            <a:r>
              <a:rPr lang="lv-LV" sz="1800" u="sng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ions</a:t>
            </a: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+</a:t>
            </a:r>
          </a:p>
          <a:p>
            <a:pPr marL="268288" indent="0">
              <a:buNone/>
            </a:pPr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25 </a:t>
            </a:r>
            <a:r>
              <a:rPr lang="lv-LV" sz="18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% </a:t>
            </a:r>
            <a:r>
              <a:rPr lang="lv-LV" sz="1800" u="sng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research with He </a:t>
            </a:r>
            <a:r>
              <a:rPr lang="lv-LV" sz="1800" u="sng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ions</a:t>
            </a:r>
            <a:endParaRPr lang="lv-LV" sz="1800" u="sng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endParaRPr lang="en-GB" sz="1800" b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1" t="10781" r="15563" b="5391"/>
          <a:stretch/>
        </p:blipFill>
        <p:spPr bwMode="auto">
          <a:xfrm>
            <a:off x="755574" y="843558"/>
            <a:ext cx="3672410" cy="31850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6579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Novel clinical perspectives:</a:t>
            </a:r>
            <a:br>
              <a:rPr lang="lv-LV" dirty="0" smtClean="0"/>
            </a:br>
            <a:r>
              <a:rPr lang="lv-LV" b="0" dirty="0" smtClean="0"/>
              <a:t>Radioisotope production</a:t>
            </a:r>
            <a:endParaRPr lang="en-GB" b="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7607" y="1275606"/>
            <a:ext cx="8928992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lv-LV" sz="2400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Why </a:t>
            </a:r>
            <a:r>
              <a:rPr lang="lv-LV" sz="24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linear accelerator based production?</a:t>
            </a:r>
            <a:endParaRPr lang="en-GB" sz="2400" b="1" dirty="0">
              <a:solidFill>
                <a:schemeClr val="accent1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5645" y="1649661"/>
            <a:ext cx="8730851" cy="72406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sz="2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Compared to conventional cyclotron </a:t>
            </a: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production, linear accelerators could offer more efficient and less demanding </a:t>
            </a:r>
            <a:r>
              <a:rPr lang="lv-LV" sz="1800" i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(decreased beam losses and lower shielding neccessities) </a:t>
            </a:r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especially </a:t>
            </a: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for production with</a:t>
            </a:r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alpha and deuteron beams</a:t>
            </a:r>
            <a:endParaRPr lang="lv-LV" sz="2000" dirty="0" smtClean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07504" y="2733768"/>
            <a:ext cx="8928992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lv-LV" sz="2400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The need to couple particle therapy with nuclear medicine …</a:t>
            </a:r>
            <a:endParaRPr lang="en-GB" sz="2400" b="1" dirty="0">
              <a:solidFill>
                <a:schemeClr val="accent1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05645" y="3089821"/>
            <a:ext cx="8514827" cy="72406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Diagnostics capabilities</a:t>
            </a:r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essential for modern cancer therapy </a:t>
            </a: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([</a:t>
            </a:r>
            <a:r>
              <a:rPr lang="lv-LV" sz="2000" baseline="30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18</a:t>
            </a: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F]-FDG) and </a:t>
            </a:r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possibilities of providing novel treatment techniques </a:t>
            </a: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– dose painting, selective avoidance of </a:t>
            </a:r>
            <a:r>
              <a:rPr lang="lv-LV" sz="2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functionally </a:t>
            </a: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active organ-at-risk regions, tumor hypoxia estimation and incorporation in treatment planning etc.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18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956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Novel clinical perspectives:</a:t>
            </a:r>
            <a:br>
              <a:rPr lang="lv-LV" dirty="0" smtClean="0"/>
            </a:br>
            <a:r>
              <a:rPr lang="lv-LV" b="0" dirty="0" smtClean="0"/>
              <a:t>Radioisotope production</a:t>
            </a:r>
            <a:endParaRPr lang="en-GB" b="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07504" y="1707654"/>
            <a:ext cx="8928992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lv-LV" sz="2400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Theranostic and therapeutical radioisotopes</a:t>
            </a:r>
            <a:endParaRPr lang="en-GB" sz="2400" b="1" dirty="0">
              <a:solidFill>
                <a:schemeClr val="accent1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05645" y="2063707"/>
            <a:ext cx="5922539" cy="72406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Main possible radioisotope options for linear accelerator based production have been identified by NIMMS group also for targeted therapies </a:t>
            </a: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(</a:t>
            </a:r>
            <a:r>
              <a:rPr lang="lv-LV" sz="1800" i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alpha and Auger electron</a:t>
            </a: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) </a:t>
            </a: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and theranostics approaches</a:t>
            </a:r>
          </a:p>
          <a:p>
            <a:pPr marL="0" indent="0">
              <a:buNone/>
            </a:pPr>
            <a:endParaRPr lang="lv-LV" sz="20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2000" b="1" i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«Large room» </a:t>
            </a:r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for research opportunities</a:t>
            </a:r>
            <a:endParaRPr lang="lv-LV" sz="2000" b="1" i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19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052451"/>
              </p:ext>
            </p:extLst>
          </p:nvPr>
        </p:nvGraphicFramePr>
        <p:xfrm>
          <a:off x="6084168" y="1203598"/>
          <a:ext cx="2952328" cy="3254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1139"/>
                <a:gridCol w="1701189"/>
              </a:tblGrid>
              <a:tr h="4987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Radio</a:t>
                      </a:r>
                      <a:r>
                        <a:rPr lang="lv-LV" sz="1400" dirty="0" smtClean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isotope</a:t>
                      </a:r>
                      <a:endParaRPr lang="en-GB" sz="12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400" dirty="0" smtClean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Usage of radioisotope</a:t>
                      </a:r>
                      <a:endParaRPr lang="en-GB" sz="12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Scandium-43</a:t>
                      </a:r>
                      <a:endParaRPr lang="en-GB" sz="105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>
                    <a:solidFill>
                      <a:srgbClr val="3F51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Diagnostic – PET</a:t>
                      </a:r>
                      <a:endParaRPr lang="en-GB" sz="105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/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Scandium-44</a:t>
                      </a:r>
                      <a:endParaRPr lang="en-GB" sz="105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>
                    <a:solidFill>
                      <a:srgbClr val="3F51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Diagnostic – PET</a:t>
                      </a:r>
                      <a:endParaRPr lang="en-GB" sz="105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/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Cobalt-57</a:t>
                      </a:r>
                      <a:endParaRPr lang="en-GB" sz="105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>
                    <a:solidFill>
                      <a:srgbClr val="3F51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Diagnostic – SPECT</a:t>
                      </a:r>
                      <a:endParaRPr lang="en-GB" sz="105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/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Copper-64</a:t>
                      </a:r>
                      <a:endParaRPr lang="en-GB" sz="105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>
                    <a:solidFill>
                      <a:srgbClr val="3F51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Theranostic</a:t>
                      </a: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 (</a:t>
                      </a:r>
                      <a:r>
                        <a:rPr lang="en-GB" sz="1100" dirty="0" smtClean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β</a:t>
                      </a:r>
                      <a:r>
                        <a:rPr lang="en-GB" sz="1100" baseline="30000" dirty="0" smtClean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-</a:t>
                      </a:r>
                      <a:r>
                        <a:rPr lang="en-GB" sz="1100" dirty="0" smtClean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)</a:t>
                      </a:r>
                      <a:endParaRPr lang="en-GB" sz="105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/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Copper-67</a:t>
                      </a:r>
                      <a:endParaRPr lang="en-GB" sz="105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>
                    <a:solidFill>
                      <a:srgbClr val="3F51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Theranostic</a:t>
                      </a: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 (β</a:t>
                      </a:r>
                      <a:r>
                        <a:rPr lang="en-GB" sz="1100" baseline="300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-</a:t>
                      </a: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)</a:t>
                      </a:r>
                      <a:endParaRPr lang="en-GB" sz="105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/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Indium-111</a:t>
                      </a:r>
                      <a:endParaRPr lang="en-GB" sz="105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>
                    <a:solidFill>
                      <a:srgbClr val="3F51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Diagnostic – SPECT</a:t>
                      </a:r>
                      <a:endParaRPr lang="en-GB" sz="105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/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Tin-117m</a:t>
                      </a:r>
                      <a:endParaRPr lang="en-GB" sz="105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>
                    <a:solidFill>
                      <a:srgbClr val="3F51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Theranostic</a:t>
                      </a: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 (β</a:t>
                      </a:r>
                      <a:r>
                        <a:rPr lang="en-GB" sz="1100" baseline="300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-</a:t>
                      </a: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)</a:t>
                      </a:r>
                      <a:endParaRPr lang="en-GB" sz="105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/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Samarium-153</a:t>
                      </a:r>
                      <a:endParaRPr lang="en-GB" sz="105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>
                    <a:solidFill>
                      <a:srgbClr val="3F51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Theranostic</a:t>
                      </a: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 (β</a:t>
                      </a:r>
                      <a:r>
                        <a:rPr lang="en-GB" sz="1100" baseline="300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-</a:t>
                      </a: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)</a:t>
                      </a:r>
                      <a:endParaRPr lang="en-GB" sz="105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/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Rhenium-186</a:t>
                      </a:r>
                      <a:endParaRPr lang="en-GB" sz="105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>
                    <a:solidFill>
                      <a:srgbClr val="3F51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Theranostic</a:t>
                      </a: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 (β</a:t>
                      </a:r>
                      <a:r>
                        <a:rPr lang="en-GB" sz="1100" baseline="300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-</a:t>
                      </a:r>
                      <a:r>
                        <a:rPr lang="en-GB" sz="11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)</a:t>
                      </a:r>
                      <a:endParaRPr lang="en-GB" sz="105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/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A</a:t>
                      </a:r>
                      <a:r>
                        <a:rPr lang="lv-LV" sz="1600" dirty="0" smtClean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s</a:t>
                      </a:r>
                      <a:r>
                        <a:rPr lang="en-GB" sz="1600" dirty="0" smtClean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tatine-211</a:t>
                      </a:r>
                      <a:endParaRPr lang="en-GB" sz="14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MU Sans Serif" pitchFamily="2" charset="0"/>
                          <a:ea typeface="CMU Sans Serif" pitchFamily="2" charset="0"/>
                          <a:cs typeface="CMU Sans Serif" pitchFamily="2" charset="0"/>
                        </a:rPr>
                        <a:t>Therapeutic (α)</a:t>
                      </a:r>
                      <a:endParaRPr lang="en-GB" sz="1400" dirty="0">
                        <a:solidFill>
                          <a:srgbClr val="00000A"/>
                        </a:solidFill>
                        <a:effectLst/>
                        <a:latin typeface="CMU Sans Serif" pitchFamily="2" charset="0"/>
                        <a:ea typeface="CMU Sans Serif" pitchFamily="2" charset="0"/>
                        <a:cs typeface="CMU Sans Serif" pitchFamily="2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442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Mandate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79512" y="1563638"/>
            <a:ext cx="8712968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2800" dirty="0" smtClean="0"/>
              <a:t>On April 12th 2022 within CERN Baltic Group 9th general meeting at CERN</a:t>
            </a:r>
          </a:p>
          <a:p>
            <a:pPr marL="0" indent="0" algn="ctr">
              <a:buNone/>
            </a:pPr>
            <a:r>
              <a:rPr lang="lv-LV" sz="2800" dirty="0" smtClean="0"/>
              <a:t>the </a:t>
            </a:r>
            <a:r>
              <a:rPr lang="lv-LV" sz="2800" b="1" dirty="0" smtClean="0"/>
              <a:t>Advanced Particle Therapy Center in Baltic States Working Group</a:t>
            </a:r>
            <a:endParaRPr lang="lv-LV" sz="2800" dirty="0" smtClean="0"/>
          </a:p>
          <a:p>
            <a:pPr marL="0" indent="0" algn="ctr">
              <a:buNone/>
            </a:pPr>
            <a:r>
              <a:rPr lang="lv-LV" sz="2800" dirty="0" smtClean="0"/>
              <a:t>has been established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0655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Not just a clinical facility:</a:t>
            </a:r>
            <a:br>
              <a:rPr lang="lv-LV" dirty="0" smtClean="0"/>
            </a:br>
            <a:r>
              <a:rPr lang="lv-LV" b="0" dirty="0" smtClean="0"/>
              <a:t>Proposed research directions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20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7607" y="1293608"/>
            <a:ext cx="8928992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lv-LV" sz="20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All necessary clinical and pre-clinical research for helium therapy</a:t>
            </a:r>
            <a:endParaRPr lang="en-GB" sz="2000" b="1" dirty="0">
              <a:solidFill>
                <a:schemeClr val="accent1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97607" y="1725656"/>
            <a:ext cx="8928992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lv-LV" sz="20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Ion therapy treatment associated research directions:</a:t>
            </a:r>
          </a:p>
          <a:p>
            <a:pPr marL="685800" lvl="1"/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Medical physics aspects and dosimetry, radiobiology</a:t>
            </a:r>
          </a:p>
          <a:p>
            <a:pPr marL="685800" lvl="1"/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Material science, nuclear physics</a:t>
            </a:r>
          </a:p>
          <a:p>
            <a:pPr marL="685800" lvl="1"/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Accelerator technology and physics</a:t>
            </a:r>
          </a:p>
          <a:p>
            <a:pPr marL="685800" lvl="1"/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Novel treatment technique development activities</a:t>
            </a:r>
            <a:endParaRPr lang="en-GB" sz="1800" dirty="0">
              <a:solidFill>
                <a:schemeClr val="accent3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97607" y="3453848"/>
            <a:ext cx="8928992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lv-LV" sz="20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Other research directions:</a:t>
            </a:r>
          </a:p>
          <a:p>
            <a:pPr marL="685800" lvl="1"/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Radioisotope production, radiation chemistry</a:t>
            </a:r>
          </a:p>
          <a:p>
            <a:pPr marL="685800" lvl="1"/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Material science for target design of radioisotope production</a:t>
            </a:r>
          </a:p>
          <a:p>
            <a:pPr marL="685800" lvl="1"/>
            <a:endParaRPr lang="lv-LV" sz="1800" dirty="0" smtClean="0">
              <a:solidFill>
                <a:schemeClr val="accent3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685800" lvl="1"/>
            <a:endParaRPr lang="en-GB" sz="1800" dirty="0">
              <a:solidFill>
                <a:schemeClr val="accent3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14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Not just a clinical facility:</a:t>
            </a:r>
            <a:br>
              <a:rPr lang="lv-LV" dirty="0" smtClean="0"/>
            </a:br>
            <a:r>
              <a:rPr lang="lv-LV" b="0" dirty="0" smtClean="0"/>
              <a:t>Industry sector involvement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21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7607" y="1365616"/>
            <a:ext cx="8928992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lv-LV" sz="24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First ever infrastructure in the Baltic States for accelerator technologies</a:t>
            </a:r>
          </a:p>
          <a:p>
            <a:pPr marL="0" indent="0">
              <a:buFont typeface="Arial" pitchFamily="34" charset="0"/>
              <a:buNone/>
            </a:pP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Involvement of relevant industry sectors in delivering the center itself, working in close collaboration with CERN and expanding capacity and </a:t>
            </a:r>
            <a:r>
              <a:rPr lang="lv-LV" sz="2000" i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know-how</a:t>
            </a: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in accelerator technology field within the Baltic States</a:t>
            </a:r>
          </a:p>
          <a:p>
            <a:pPr marL="0" indent="0">
              <a:buFont typeface="Arial" pitchFamily="34" charset="0"/>
              <a:buNone/>
            </a:pPr>
            <a:endParaRPr lang="en-GB" sz="24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7607" y="3237824"/>
            <a:ext cx="8928992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lv-LV" sz="24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Infrastructure provides future options for technological innovations of medical accelerators and associated equipment, addressing the needs of particle therapy community</a:t>
            </a:r>
          </a:p>
        </p:txBody>
      </p:sp>
    </p:spTree>
    <p:extLst>
      <p:ext uri="{BB962C8B-B14F-4D97-AF65-F5344CB8AC3E}">
        <p14:creationId xmlns:p14="http://schemas.microsoft.com/office/powerpoint/2010/main" val="390394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Partnership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22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7607" y="1131590"/>
            <a:ext cx="8928992" cy="308208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sz="22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Center would be done following NIMMS </a:t>
            </a:r>
            <a:r>
              <a:rPr lang="lv-LV" sz="2200" i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main idea</a:t>
            </a:r>
            <a:r>
              <a:rPr lang="lv-LV" sz="22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– </a:t>
            </a:r>
            <a:r>
              <a:rPr lang="lv-LV" sz="22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using the developed technologies within NIMMS collaboration in order to create a unique treatment center</a:t>
            </a:r>
          </a:p>
          <a:p>
            <a:pPr marL="0" indent="0">
              <a:buNone/>
            </a:pPr>
            <a:endParaRPr lang="lv-LV" sz="1400" b="1" dirty="0" smtClean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 algn="ctr">
              <a:buNone/>
            </a:pPr>
            <a:r>
              <a:rPr lang="lv-LV" sz="22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Project has been already started in a framwork of working in close collaboration with NIMMS and CERN together in delivering the facility</a:t>
            </a:r>
          </a:p>
          <a:p>
            <a:pPr marL="0" indent="0" algn="ctr">
              <a:buNone/>
            </a:pPr>
            <a:endParaRPr lang="lv-LV" sz="14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22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The proposed project would be one of the leading in Baltic States </a:t>
            </a:r>
            <a:r>
              <a:rPr lang="lv-LV" sz="2200" i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porfolio</a:t>
            </a:r>
            <a:r>
              <a:rPr lang="lv-LV" sz="22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of collaborations with CERN</a:t>
            </a:r>
            <a:endParaRPr lang="en-GB" sz="22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41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Current status of the project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23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7607" y="1203598"/>
            <a:ext cx="5194473" cy="308208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24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 dedicated concept paper has been developed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5" b="5600"/>
          <a:stretch/>
        </p:blipFill>
        <p:spPr bwMode="auto">
          <a:xfrm>
            <a:off x="5508104" y="905626"/>
            <a:ext cx="2520280" cy="3535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07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Current status of the project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24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7607" y="987574"/>
            <a:ext cx="8928992" cy="329810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24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 dedicated concept paper has been developed</a:t>
            </a:r>
          </a:p>
          <a:p>
            <a:pPr marL="0" indent="0">
              <a:buNone/>
            </a:pPr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Presented:</a:t>
            </a:r>
          </a:p>
          <a:p>
            <a:pPr marL="0" indent="0">
              <a:buNone/>
            </a:pP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en-GB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21</a:t>
            </a:r>
            <a:r>
              <a:rPr lang="en-GB" sz="1600" baseline="30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st</a:t>
            </a:r>
            <a:r>
              <a:rPr lang="en-GB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</a:t>
            </a:r>
            <a:r>
              <a:rPr lang="en-GB" sz="16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meeting of the TIARA Collaboration Council (March 29</a:t>
            </a:r>
            <a:r>
              <a:rPr lang="en-GB" sz="1600" baseline="30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</a:t>
            </a:r>
            <a:r>
              <a:rPr lang="en-GB" sz="16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, 2022</a:t>
            </a:r>
            <a:r>
              <a:rPr lang="en-GB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)</a:t>
            </a:r>
            <a:endParaRPr lang="lv-LV" sz="1600" dirty="0" smtClean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16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lv-LV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Internally within CERN NIMMS collaboration, with approval of collaboration lead </a:t>
            </a:r>
          </a:p>
          <a:p>
            <a:pPr marL="0" indent="0">
              <a:buNone/>
            </a:pPr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Stakeholder support gained in the Baltic States.</a:t>
            </a:r>
          </a:p>
          <a:p>
            <a:pPr marL="0" indent="0">
              <a:buNone/>
            </a:pP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lv-LV" sz="16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 scientific community: </a:t>
            </a:r>
            <a:r>
              <a:rPr lang="en-GB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9</a:t>
            </a:r>
            <a:r>
              <a:rPr lang="en-GB" sz="1600" baseline="30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</a:t>
            </a:r>
            <a:r>
              <a:rPr lang="en-GB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</a:t>
            </a:r>
            <a:r>
              <a:rPr lang="en-GB" sz="16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CERN Baltic Group General </a:t>
            </a:r>
            <a:r>
              <a:rPr lang="en-GB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Meeting</a:t>
            </a:r>
            <a:endParaRPr lang="lv-LV" sz="16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16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lv-LV" sz="16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 political stakeholders: </a:t>
            </a:r>
            <a:r>
              <a:rPr lang="lv-LV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Meeting of the Health, Welfare and Family Committee of 	the Baltic Assembly. </a:t>
            </a:r>
          </a:p>
          <a:p>
            <a:pPr marL="0" indent="0">
              <a:buNone/>
            </a:pPr>
            <a:r>
              <a:rPr lang="lv-LV" sz="16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lv-LV" sz="1600" b="1" u="sng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 Assembly letters adressed to prime ministers of Baltic States</a:t>
            </a:r>
          </a:p>
          <a:p>
            <a:pPr marL="0" indent="0">
              <a:buNone/>
            </a:pPr>
            <a:r>
              <a:rPr lang="lv-LV" sz="16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lv-LV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 States ambassadors within EU COREPER I</a:t>
            </a:r>
          </a:p>
          <a:p>
            <a:pPr marL="0" indent="0">
              <a:buNone/>
            </a:pPr>
            <a:r>
              <a:rPr lang="lv-LV" sz="16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lv-LV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Investment and innovations agencies within the Baltic States</a:t>
            </a:r>
          </a:p>
          <a:p>
            <a:pPr marL="0" indent="0">
              <a:buNone/>
            </a:pPr>
            <a:endParaRPr lang="lv-LV" sz="18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endParaRPr lang="lv-LV" sz="1800" dirty="0" smtClean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35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Further steps of the project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25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7607" y="915566"/>
            <a:ext cx="8928992" cy="3442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Addressing the medical community </a:t>
            </a:r>
          </a:p>
          <a:p>
            <a:pPr marL="0" indent="0" algn="ctr">
              <a:buNone/>
            </a:pP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7</a:t>
            </a:r>
            <a:r>
              <a:rPr lang="lv-LV" sz="1800" baseline="30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</a:t>
            </a:r>
            <a:r>
              <a:rPr lang="lv-LV" sz="18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of October – </a:t>
            </a:r>
            <a:r>
              <a:rPr lang="lv-LV" sz="18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presentation at 8</a:t>
            </a:r>
            <a:r>
              <a:rPr lang="lv-LV" sz="1800" b="1" baseline="30000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</a:t>
            </a:r>
            <a:r>
              <a:rPr lang="lv-LV" sz="18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Baltic Congress of Radiology</a:t>
            </a:r>
            <a:endParaRPr lang="lv-LV" sz="18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 algn="ctr">
              <a:buNone/>
            </a:pPr>
            <a:endParaRPr lang="lv-LV" sz="2200" dirty="0" smtClean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72" y="1906483"/>
            <a:ext cx="6317580" cy="1241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79512" y="3219822"/>
            <a:ext cx="88470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ctr">
              <a:buNone/>
            </a:pPr>
            <a:r>
              <a:rPr lang="lv-LV" sz="2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Planning CERN Baltic Group Project working group bilateral meetings with radiation oncologists, radiologists, medical physicists and research institutions from each of the Baltic States.</a:t>
            </a:r>
          </a:p>
        </p:txBody>
      </p:sp>
    </p:spTree>
    <p:extLst>
      <p:ext uri="{BB962C8B-B14F-4D97-AF65-F5344CB8AC3E}">
        <p14:creationId xmlns:p14="http://schemas.microsoft.com/office/powerpoint/2010/main" val="374361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Further steps of the project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26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7607" y="915566"/>
            <a:ext cx="8928992" cy="3442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Addressing the medical community</a:t>
            </a:r>
          </a:p>
          <a:p>
            <a:pPr marL="0" lvl="1" indent="0">
              <a:buNone/>
            </a:pPr>
            <a:endParaRPr lang="lv-LV" sz="2200" dirty="0" smtClean="0">
              <a:solidFill>
                <a:schemeClr val="accent1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lvl="1" indent="0">
              <a:buNone/>
            </a:pPr>
            <a:r>
              <a:rPr lang="lv-LV" sz="2200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First </a:t>
            </a:r>
            <a:r>
              <a:rPr lang="lv-LV" sz="2200" dirty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of these meetings </a:t>
            </a:r>
            <a:r>
              <a:rPr lang="lv-LV" sz="2200" b="1" dirty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– 18</a:t>
            </a:r>
            <a:r>
              <a:rPr lang="lv-LV" sz="2200" b="1" baseline="30000" dirty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 </a:t>
            </a:r>
            <a:r>
              <a:rPr lang="lv-LV" sz="2200" b="1" dirty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in </a:t>
            </a:r>
            <a:r>
              <a:rPr lang="lv-LV" sz="22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Riga </a:t>
            </a:r>
          </a:p>
          <a:p>
            <a:pPr marL="0" lvl="1" indent="0">
              <a:buNone/>
            </a:pPr>
            <a:r>
              <a:rPr lang="lv-LV" sz="22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To </a:t>
            </a:r>
            <a:r>
              <a:rPr lang="lv-LV" sz="2200" b="1" dirty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hold these meetings in Estonia and Lithuania by the end of </a:t>
            </a:r>
            <a:r>
              <a:rPr lang="lv-LV" sz="22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2022, </a:t>
            </a:r>
            <a:r>
              <a:rPr lang="lv-LV" sz="2200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preferably – November</a:t>
            </a:r>
            <a:r>
              <a:rPr lang="lv-LV" sz="22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</a:t>
            </a:r>
          </a:p>
          <a:p>
            <a:pPr marL="0" lvl="1" indent="0">
              <a:buNone/>
            </a:pPr>
            <a:r>
              <a:rPr lang="lv-LV" sz="2200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With one of the main goals - </a:t>
            </a:r>
            <a:r>
              <a:rPr lang="lv-LV" sz="22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identifying </a:t>
            </a:r>
            <a:r>
              <a:rPr lang="lv-LV" sz="2200" b="1" dirty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the community representatives for the future of the project development</a:t>
            </a:r>
          </a:p>
          <a:p>
            <a:pPr marL="0" indent="0" algn="ctr">
              <a:buNone/>
            </a:pPr>
            <a:r>
              <a:rPr lang="lv-LV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5847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Criteria for site selection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27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2" name="Google Shape;295;p13"/>
          <p:cNvSpPr txBox="1">
            <a:spLocks/>
          </p:cNvSpPr>
          <p:nvPr/>
        </p:nvSpPr>
        <p:spPr>
          <a:xfrm>
            <a:off x="72007" y="1245284"/>
            <a:ext cx="6722453" cy="312666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Clear and undivided </a:t>
            </a:r>
            <a:r>
              <a:rPr lang="en-GB" sz="1600" b="1" dirty="0" smtClean="0"/>
              <a:t>support to the project from the national medical community</a:t>
            </a:r>
            <a:endParaRPr lang="lv-LV" sz="1600" b="1" dirty="0" smtClean="0"/>
          </a:p>
          <a:p>
            <a:r>
              <a:rPr lang="en-GB" sz="1600" dirty="0" smtClean="0"/>
              <a:t>Strong and continuous </a:t>
            </a:r>
            <a:r>
              <a:rPr lang="en-GB" sz="1600" b="1" dirty="0" smtClean="0"/>
              <a:t>political support</a:t>
            </a:r>
            <a:endParaRPr lang="lv-LV" sz="1600" b="1" dirty="0" smtClean="0"/>
          </a:p>
          <a:p>
            <a:r>
              <a:rPr lang="en-GB" sz="1600" b="1" dirty="0" smtClean="0"/>
              <a:t>Sustained </a:t>
            </a:r>
            <a:r>
              <a:rPr lang="lv-LV" sz="1600" b="1" dirty="0" smtClean="0"/>
              <a:t>s</a:t>
            </a:r>
            <a:r>
              <a:rPr lang="en-GB" sz="1600" b="1" dirty="0" err="1" smtClean="0"/>
              <a:t>takeholder</a:t>
            </a:r>
            <a:r>
              <a:rPr lang="en-GB" sz="1600" b="1" dirty="0" smtClean="0"/>
              <a:t> engagement </a:t>
            </a:r>
            <a:r>
              <a:rPr lang="en-GB" sz="1600" dirty="0" smtClean="0"/>
              <a:t>and participation</a:t>
            </a:r>
            <a:endParaRPr lang="lv-LV" sz="1600" dirty="0" smtClean="0"/>
          </a:p>
          <a:p>
            <a:r>
              <a:rPr lang="lv-LV" sz="1600" dirty="0" smtClean="0"/>
              <a:t>I</a:t>
            </a:r>
            <a:r>
              <a:rPr lang="en-GB" sz="1600" dirty="0" err="1" smtClean="0"/>
              <a:t>ntegral</a:t>
            </a:r>
            <a:r>
              <a:rPr lang="en-GB" sz="1600" dirty="0" smtClean="0"/>
              <a:t> </a:t>
            </a:r>
            <a:r>
              <a:rPr lang="en-GB" sz="1600" b="1" dirty="0" smtClean="0"/>
              <a:t>part of the major oncology hospital</a:t>
            </a:r>
            <a:endParaRPr lang="lv-LV" sz="1600" b="1" dirty="0" smtClean="0"/>
          </a:p>
          <a:p>
            <a:r>
              <a:rPr lang="en-GB" sz="1600" dirty="0" smtClean="0"/>
              <a:t>Physical </a:t>
            </a:r>
            <a:r>
              <a:rPr lang="en-GB" sz="1600" b="1" dirty="0" smtClean="0"/>
              <a:t>proximity and access to the existing infrastructure</a:t>
            </a:r>
            <a:r>
              <a:rPr lang="lv-LV" sz="1600" b="1" dirty="0" smtClean="0"/>
              <a:t> </a:t>
            </a:r>
            <a:r>
              <a:rPr lang="en-GB" sz="1600" dirty="0" smtClean="0"/>
              <a:t>critical</a:t>
            </a:r>
          </a:p>
          <a:p>
            <a:r>
              <a:rPr lang="en-GB" sz="1600" b="1" dirty="0" smtClean="0"/>
              <a:t>Proximity to the international airport</a:t>
            </a:r>
            <a:r>
              <a:rPr lang="en-GB" sz="1600" dirty="0" smtClean="0"/>
              <a:t> – max</a:t>
            </a:r>
            <a:r>
              <a:rPr lang="lv-LV" sz="1600" dirty="0" smtClean="0"/>
              <a:t>imum of</a:t>
            </a:r>
            <a:r>
              <a:rPr lang="en-GB" sz="1600" dirty="0" smtClean="0"/>
              <a:t> 50 km distance</a:t>
            </a:r>
          </a:p>
          <a:p>
            <a:r>
              <a:rPr lang="en-GB" sz="1600" b="1" dirty="0" smtClean="0"/>
              <a:t>Accessibility </a:t>
            </a:r>
            <a:r>
              <a:rPr lang="lv-LV" sz="1600" b="1" dirty="0" smtClean="0"/>
              <a:t>to </a:t>
            </a:r>
            <a:r>
              <a:rPr lang="en-GB" sz="1600" b="1" dirty="0" smtClean="0"/>
              <a:t>all Baltic countries</a:t>
            </a:r>
            <a:r>
              <a:rPr lang="en-GB" sz="1600" dirty="0" smtClean="0"/>
              <a:t> and beyond – </a:t>
            </a:r>
            <a:r>
              <a:rPr lang="en-GB" sz="1600" b="1" dirty="0" smtClean="0"/>
              <a:t>accessible from the </a:t>
            </a:r>
            <a:r>
              <a:rPr lang="en-GB" sz="1600" b="1" i="1" dirty="0" err="1" smtClean="0"/>
              <a:t>RailBaltica</a:t>
            </a:r>
            <a:r>
              <a:rPr lang="lv-LV" sz="1600" b="1" dirty="0" smtClean="0"/>
              <a:t> </a:t>
            </a:r>
            <a:r>
              <a:rPr lang="en-GB" sz="1600" b="1" dirty="0" smtClean="0"/>
              <a:t> and major roads</a:t>
            </a:r>
          </a:p>
          <a:p>
            <a:r>
              <a:rPr lang="en-GB" sz="1600" dirty="0" smtClean="0"/>
              <a:t>Direct </a:t>
            </a:r>
            <a:r>
              <a:rPr lang="en-GB" sz="1600" b="1" dirty="0" smtClean="0"/>
              <a:t>hosting facilities for the patients</a:t>
            </a:r>
            <a:endParaRPr lang="lv-LV" sz="1600" b="1" dirty="0" smtClean="0"/>
          </a:p>
          <a:p>
            <a:r>
              <a:rPr lang="en-GB" sz="1600" b="1" dirty="0" smtClean="0"/>
              <a:t>EC support for the chosen site</a:t>
            </a:r>
          </a:p>
          <a:p>
            <a:pPr marL="257175" indent="-165735">
              <a:spcBef>
                <a:spcPts val="750"/>
              </a:spcBef>
              <a:buSzPts val="1920"/>
              <a:buFont typeface="Arial" pitchFamily="34" charset="0"/>
              <a:buNone/>
            </a:pPr>
            <a:endParaRPr lang="en-GB" sz="1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126" t="35236" r="27187" b="24452"/>
          <a:stretch/>
        </p:blipFill>
        <p:spPr bwMode="auto">
          <a:xfrm>
            <a:off x="6794461" y="1171518"/>
            <a:ext cx="2242035" cy="3240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20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Take-away messages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28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BFB1BD7B-94C8-7088-C187-946DC47841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275606"/>
            <a:ext cx="8352928" cy="3132348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lv-LV" sz="2200" dirty="0" smtClean="0"/>
              <a:t>Creating v</a:t>
            </a:r>
            <a:r>
              <a:rPr lang="en-GB" sz="2200" dirty="0" err="1" smtClean="0"/>
              <a:t>isionary</a:t>
            </a:r>
            <a:r>
              <a:rPr lang="en-GB" sz="2200" dirty="0" smtClean="0"/>
              <a:t> </a:t>
            </a:r>
            <a:r>
              <a:rPr lang="en-GB" sz="2200" dirty="0"/>
              <a:t>and long term </a:t>
            </a:r>
            <a:r>
              <a:rPr lang="en-GB" sz="2200" dirty="0" smtClean="0"/>
              <a:t>goals</a:t>
            </a:r>
            <a:r>
              <a:rPr lang="lv-LV" sz="2200" dirty="0" smtClean="0"/>
              <a:t> for the Baltic States</a:t>
            </a:r>
            <a:endParaRPr lang="en-GB" sz="2200" dirty="0"/>
          </a:p>
          <a:p>
            <a:pPr marL="0" indent="0">
              <a:lnSpc>
                <a:spcPct val="130000"/>
              </a:lnSpc>
              <a:buNone/>
            </a:pPr>
            <a:r>
              <a:rPr lang="en-GB" sz="2200" dirty="0" smtClean="0"/>
              <a:t>Flagship </a:t>
            </a:r>
            <a:r>
              <a:rPr lang="en-GB" sz="2200" dirty="0"/>
              <a:t>project for </a:t>
            </a:r>
            <a:r>
              <a:rPr lang="lv-LV" sz="2200" dirty="0" smtClean="0"/>
              <a:t>the </a:t>
            </a:r>
            <a:r>
              <a:rPr lang="en-GB" sz="2200" dirty="0" smtClean="0"/>
              <a:t>Baltic</a:t>
            </a:r>
            <a:r>
              <a:rPr lang="lv-LV" sz="2200" dirty="0"/>
              <a:t>s</a:t>
            </a:r>
            <a:r>
              <a:rPr lang="lv-LV" sz="2200" dirty="0" smtClean="0"/>
              <a:t> and leading collaboration with CERN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lv-LV" sz="2200" dirty="0" smtClean="0"/>
              <a:t>Idea supported by both CERN, EU and relevant communities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lv-LV" sz="2200" dirty="0" smtClean="0"/>
              <a:t>Corresponding to </a:t>
            </a:r>
            <a:r>
              <a:rPr lang="en-GB" sz="2200" dirty="0" smtClean="0"/>
              <a:t>development strategies </a:t>
            </a:r>
            <a:r>
              <a:rPr lang="en-GB" sz="2200" dirty="0"/>
              <a:t>of the </a:t>
            </a:r>
            <a:r>
              <a:rPr lang="en-GB" sz="2200" dirty="0" smtClean="0"/>
              <a:t>Baltic</a:t>
            </a:r>
            <a:r>
              <a:rPr lang="lv-LV" sz="2200" dirty="0" smtClean="0"/>
              <a:t>s </a:t>
            </a:r>
            <a:r>
              <a:rPr lang="en-GB" sz="2200" dirty="0" smtClean="0"/>
              <a:t>and </a:t>
            </a:r>
            <a:r>
              <a:rPr lang="en-GB" sz="2200" dirty="0"/>
              <a:t>overall EU </a:t>
            </a:r>
            <a:r>
              <a:rPr lang="en-GB" sz="2200" dirty="0" smtClean="0"/>
              <a:t>priorities</a:t>
            </a:r>
            <a:endParaRPr lang="lv-LV" sz="2200" dirty="0" smtClean="0"/>
          </a:p>
          <a:p>
            <a:pPr marL="0" indent="0">
              <a:lnSpc>
                <a:spcPct val="130000"/>
              </a:lnSpc>
              <a:buNone/>
            </a:pPr>
            <a:r>
              <a:rPr lang="lv-LV" sz="2200" dirty="0" smtClean="0"/>
              <a:t>Comercially viable option for a novel cancer treatment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lv-LV" sz="2200" dirty="0" smtClean="0"/>
              <a:t>Project would prevent </a:t>
            </a:r>
            <a:r>
              <a:rPr lang="lv-LV" sz="2200" i="1" dirty="0" smtClean="0"/>
              <a:t>brain-drain</a:t>
            </a:r>
            <a:r>
              <a:rPr lang="lv-LV" sz="2200" dirty="0" smtClean="0"/>
              <a:t> from the Baltics and increase scientific capacity within the region</a:t>
            </a:r>
          </a:p>
          <a:p>
            <a:pPr marL="0" indent="0" algn="ctr">
              <a:lnSpc>
                <a:spcPct val="130000"/>
              </a:lnSpc>
              <a:buNone/>
            </a:pP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</a:rPr>
              <a:t>An exciting and uniting </a:t>
            </a: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opportunity </a:t>
            </a:r>
            <a:r>
              <a:rPr lang="en-GB" sz="2800" b="1" dirty="0">
                <a:solidFill>
                  <a:schemeClr val="accent1">
                    <a:lumMod val="50000"/>
                  </a:schemeClr>
                </a:solidFill>
              </a:rPr>
              <a:t>not to be missed…</a:t>
            </a:r>
          </a:p>
        </p:txBody>
      </p:sp>
    </p:spTree>
    <p:extLst>
      <p:ext uri="{BB962C8B-B14F-4D97-AF65-F5344CB8AC3E}">
        <p14:creationId xmlns:p14="http://schemas.microsoft.com/office/powerpoint/2010/main" val="262137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17304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lv-LV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Thank you for your attention!</a:t>
            </a:r>
            <a:endParaRPr lang="en-GB" b="1" baseline="-250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90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b="0" dirty="0" smtClean="0"/>
              <a:t>Acknowledgments</a:t>
            </a:r>
            <a:r>
              <a:rPr lang="lv-LV" dirty="0" smtClean="0"/>
              <a:t/>
            </a:r>
            <a:br>
              <a:rPr lang="lv-LV" dirty="0" smtClean="0"/>
            </a:br>
            <a:r>
              <a:rPr lang="lv-LV" dirty="0" smtClean="0"/>
              <a:t>CERN NIMMS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3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79512" y="1563638"/>
            <a:ext cx="8712968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2800" dirty="0"/>
              <a:t>Thankful to all of the NIMMS collaboration and especially to </a:t>
            </a:r>
            <a:r>
              <a:rPr lang="lv-LV" sz="2800" b="1" dirty="0" smtClean="0"/>
              <a:t>Maurizio Vretenar, Elena Benedetto, Giovanni Bisoffi </a:t>
            </a:r>
            <a:r>
              <a:rPr lang="lv-LV" sz="2800" dirty="0"/>
              <a:t>and </a:t>
            </a:r>
            <a:r>
              <a:rPr lang="lv-LV" sz="2800" b="1" dirty="0" smtClean="0"/>
              <a:t>Mariusz Sapinski</a:t>
            </a:r>
            <a:r>
              <a:rPr lang="lv-LV" sz="2800" dirty="0" smtClean="0"/>
              <a:t> </a:t>
            </a:r>
            <a:r>
              <a:rPr lang="lv-LV" sz="2800" dirty="0"/>
              <a:t>for </a:t>
            </a:r>
            <a:r>
              <a:rPr lang="lv-LV" sz="2800" dirty="0" smtClean="0"/>
              <a:t>sharing their knowledge and </a:t>
            </a:r>
            <a:r>
              <a:rPr lang="lv-LV" sz="2800" dirty="0"/>
              <a:t>experience and </a:t>
            </a:r>
            <a:r>
              <a:rPr lang="lv-LV" sz="2800" dirty="0" smtClean="0"/>
              <a:t>providing us with invaluable inputs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0138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b="0" dirty="0" smtClean="0"/>
              <a:t>Acknowledgments</a:t>
            </a:r>
            <a:r>
              <a:rPr lang="lv-LV" dirty="0" smtClean="0"/>
              <a:t/>
            </a:r>
            <a:br>
              <a:rPr lang="lv-LV" dirty="0" smtClean="0"/>
            </a:br>
            <a:r>
              <a:rPr lang="lv-LV" dirty="0" smtClean="0"/>
              <a:t>CERN NIMMS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85913"/>
            <a:ext cx="7920880" cy="83776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lv-LV" sz="3600" b="1" dirty="0" smtClean="0">
                <a:solidFill>
                  <a:srgbClr val="0070C0"/>
                </a:solidFill>
              </a:rPr>
              <a:t>N</a:t>
            </a:r>
            <a:r>
              <a:rPr lang="lv-LV" sz="3600" dirty="0" smtClean="0"/>
              <a:t>ext </a:t>
            </a:r>
            <a:r>
              <a:rPr lang="lv-LV" sz="3600" b="1" dirty="0" smtClean="0">
                <a:solidFill>
                  <a:srgbClr val="0070C0"/>
                </a:solidFill>
              </a:rPr>
              <a:t>I</a:t>
            </a:r>
            <a:r>
              <a:rPr lang="lv-LV" sz="3600" dirty="0" smtClean="0"/>
              <a:t>on </a:t>
            </a:r>
            <a:r>
              <a:rPr lang="lv-LV" sz="3600" b="1" dirty="0" smtClean="0">
                <a:solidFill>
                  <a:srgbClr val="0070C0"/>
                </a:solidFill>
              </a:rPr>
              <a:t>M</a:t>
            </a:r>
            <a:r>
              <a:rPr lang="lv-LV" sz="3600" dirty="0" smtClean="0"/>
              <a:t>edical </a:t>
            </a:r>
            <a:r>
              <a:rPr lang="lv-LV" sz="3600" b="1" dirty="0" smtClean="0">
                <a:solidFill>
                  <a:srgbClr val="0070C0"/>
                </a:solidFill>
              </a:rPr>
              <a:t>M</a:t>
            </a:r>
            <a:r>
              <a:rPr lang="lv-LV" sz="3600" dirty="0" smtClean="0"/>
              <a:t>achine </a:t>
            </a:r>
            <a:r>
              <a:rPr lang="lv-LV" sz="3600" b="1" dirty="0" smtClean="0">
                <a:solidFill>
                  <a:srgbClr val="0070C0"/>
                </a:solidFill>
              </a:rPr>
              <a:t>S</a:t>
            </a:r>
            <a:r>
              <a:rPr lang="lv-LV" sz="3600" dirty="0" smtClean="0"/>
              <a:t>tudy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4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39552" y="1707654"/>
            <a:ext cx="5688632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lv-LV" sz="2000" dirty="0" smtClean="0"/>
              <a:t>Scientific collaboration for development of next generation particle accelerators for cancer treatment with ion therapy</a:t>
            </a:r>
          </a:p>
          <a:p>
            <a:pPr lvl="1"/>
            <a:r>
              <a:rPr lang="lv-LV" sz="1800" dirty="0" smtClean="0"/>
              <a:t>Building on experience of PIMMS</a:t>
            </a:r>
          </a:p>
          <a:p>
            <a:pPr lvl="1"/>
            <a:r>
              <a:rPr lang="lv-LV" sz="1800" dirty="0" smtClean="0"/>
              <a:t>Federating large number of partners for key technology development</a:t>
            </a:r>
            <a:endParaRPr lang="lv-LV" sz="1800" dirty="0"/>
          </a:p>
          <a:p>
            <a:pPr lvl="1"/>
            <a:r>
              <a:rPr lang="lv-LV" sz="1800" b="1" dirty="0" smtClean="0"/>
              <a:t>Partners can use the NIMMS technologies to assemle their own optimized facility</a:t>
            </a:r>
            <a:endParaRPr lang="en-GB" sz="2000" b="1" dirty="0"/>
          </a:p>
        </p:txBody>
      </p:sp>
      <p:pic>
        <p:nvPicPr>
          <p:cNvPr id="1026" name="Picture 2" descr="C:\Users\KRISTA~1\AppData\Local\Temp\Rar$DRa5400.23478\logo_original@8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751" y="1815666"/>
            <a:ext cx="264527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907704" y="1085913"/>
            <a:ext cx="5184576" cy="8377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lv-LV" sz="3600" b="1" dirty="0" smtClean="0">
                <a:solidFill>
                  <a:srgbClr val="0070C0"/>
                </a:solidFill>
              </a:rPr>
              <a:t>NIMMS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99118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xit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9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Outline of the presentation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5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275606"/>
            <a:ext cx="8229600" cy="3096343"/>
          </a:xfrm>
        </p:spPr>
        <p:txBody>
          <a:bodyPr>
            <a:normAutofit fontScale="85000" lnSpcReduction="20000"/>
          </a:bodyPr>
          <a:lstStyle/>
          <a:p>
            <a:pPr marL="0" indent="0">
              <a:buClr>
                <a:schemeClr val="accent1">
                  <a:lumMod val="50000"/>
                </a:schemeClr>
              </a:buClr>
              <a:buNone/>
            </a:pPr>
            <a:r>
              <a:rPr lang="lv-LV" sz="2400" b="1" dirty="0" smtClean="0"/>
              <a:t>I Concept and technical aspects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lv-LV" sz="2400" dirty="0" smtClean="0"/>
              <a:t>Reasoning </a:t>
            </a:r>
            <a:r>
              <a:rPr lang="lv-LV" sz="2400" dirty="0"/>
              <a:t>and </a:t>
            </a:r>
            <a:r>
              <a:rPr lang="lv-LV" sz="2400" dirty="0" smtClean="0"/>
              <a:t>rationale for particle therapy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lv-LV" sz="2400" dirty="0" smtClean="0"/>
              <a:t>Particle therapy: why helium ions?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lv-LV" sz="2400" dirty="0" smtClean="0"/>
              <a:t>Overall perspective of the conceptual design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lv-LV" sz="2400" dirty="0" smtClean="0"/>
              <a:t>Not just a clinical facility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endParaRPr lang="lv-LV" sz="2400" dirty="0" smtClean="0"/>
          </a:p>
          <a:p>
            <a:pPr marL="0" indent="0">
              <a:buClr>
                <a:schemeClr val="accent1">
                  <a:lumMod val="50000"/>
                </a:schemeClr>
              </a:buClr>
              <a:buNone/>
            </a:pPr>
            <a:r>
              <a:rPr lang="lv-LV" sz="2400" b="1" dirty="0" smtClean="0"/>
              <a:t>II The present and future outlook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lv-LV" sz="2400" dirty="0" smtClean="0"/>
              <a:t>Beyond clinical aspects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lv-LV" sz="2400" dirty="0" smtClean="0"/>
              <a:t>Current status of the project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lv-LV" sz="2400" dirty="0" smtClean="0"/>
              <a:t>Future steps of the project</a:t>
            </a:r>
          </a:p>
          <a:p>
            <a:pPr>
              <a:buClr>
                <a:srgbClr val="7C9B3F"/>
              </a:buClr>
              <a:buFont typeface="Wingdings" pitchFamily="2" charset="2"/>
              <a:buChar char="§"/>
            </a:pPr>
            <a:endParaRPr lang="lv-LV" sz="2400" dirty="0" smtClean="0"/>
          </a:p>
          <a:p>
            <a:pPr>
              <a:buClr>
                <a:srgbClr val="7C9B3F"/>
              </a:buClr>
              <a:buFont typeface="Wingdings" pitchFamily="2" charset="2"/>
              <a:buChar char="§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4203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Reasoning: </a:t>
            </a:r>
            <a:r>
              <a:rPr lang="lv-LV" b="0" dirty="0" smtClean="0"/>
              <a:t>Cancer mortality and particle therapy in Europe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6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73" t="26082" r="21773" b="20311"/>
          <a:stretch/>
        </p:blipFill>
        <p:spPr bwMode="auto">
          <a:xfrm>
            <a:off x="467544" y="1259327"/>
            <a:ext cx="3825404" cy="2620374"/>
          </a:xfrm>
          <a:prstGeom prst="rect">
            <a:avLst/>
          </a:prstGeom>
          <a:solidFill>
            <a:srgbClr val="CC0000">
              <a:alpha val="25098"/>
            </a:srgbClr>
          </a:solidFill>
          <a:ln>
            <a:noFill/>
          </a:ln>
          <a:effectLst/>
          <a:extLst/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708227" y="3723878"/>
            <a:ext cx="3216817" cy="9453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1600" i="1" dirty="0" smtClean="0"/>
              <a:t>Particle therapy centre geography in Europe, ENLIGHT 2020</a:t>
            </a:r>
            <a:endParaRPr lang="en-GB" sz="1600" i="1" dirty="0"/>
          </a:p>
        </p:txBody>
      </p:sp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172" y="1259360"/>
            <a:ext cx="3037252" cy="274047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5280164" y="3714668"/>
            <a:ext cx="3216817" cy="9453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1600" i="1" dirty="0" smtClean="0"/>
              <a:t>Cancer mortality rate in Europe per 100000 inhabitants, data of 2020</a:t>
            </a:r>
            <a:endParaRPr lang="en-GB" sz="1600" i="1" dirty="0"/>
          </a:p>
        </p:txBody>
      </p:sp>
      <p:sp>
        <p:nvSpPr>
          <p:cNvPr id="16" name="Oval 15"/>
          <p:cNvSpPr/>
          <p:nvPr/>
        </p:nvSpPr>
        <p:spPr>
          <a:xfrm>
            <a:off x="2275892" y="2189508"/>
            <a:ext cx="1071971" cy="1615506"/>
          </a:xfrm>
          <a:prstGeom prst="ellipse">
            <a:avLst/>
          </a:prstGeom>
          <a:solidFill>
            <a:srgbClr val="C00000">
              <a:alpha val="25098"/>
            </a:srgbClr>
          </a:solidFill>
          <a:ln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7028420" y="2189508"/>
            <a:ext cx="1071971" cy="1615506"/>
          </a:xfrm>
          <a:prstGeom prst="ellipse">
            <a:avLst/>
          </a:prstGeom>
          <a:solidFill>
            <a:srgbClr val="C00000">
              <a:alpha val="25098"/>
            </a:srgbClr>
          </a:solidFill>
          <a:ln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07504" y="1635646"/>
            <a:ext cx="5243668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lv-LV" sz="2000" b="1" dirty="0" smtClean="0"/>
              <a:t>In 2018 – 4.23 million</a:t>
            </a:r>
            <a:r>
              <a:rPr lang="lv-LV" sz="2000" dirty="0" smtClean="0"/>
              <a:t> new cases in Europe</a:t>
            </a:r>
          </a:p>
          <a:p>
            <a:pPr marL="0" indent="0">
              <a:buFont typeface="Arial" pitchFamily="34" charset="0"/>
              <a:buNone/>
            </a:pPr>
            <a:r>
              <a:rPr lang="lv-LV" sz="2000" b="1" dirty="0" smtClean="0"/>
              <a:t>By 2040 – estimated 5.2 million </a:t>
            </a:r>
            <a:r>
              <a:rPr lang="lv-LV" sz="2000" dirty="0" smtClean="0"/>
              <a:t>new cases</a:t>
            </a:r>
          </a:p>
          <a:p>
            <a:pPr marL="0" indent="0">
              <a:buFont typeface="Arial" pitchFamily="34" charset="0"/>
              <a:buNone/>
            </a:pPr>
            <a:endParaRPr lang="lv-LV" sz="900" dirty="0" smtClean="0"/>
          </a:p>
          <a:p>
            <a:pPr marL="0" indent="0">
              <a:buFont typeface="Arial" pitchFamily="34" charset="0"/>
              <a:buNone/>
            </a:pPr>
            <a:r>
              <a:rPr lang="lv-LV" sz="2000" dirty="0" smtClean="0"/>
              <a:t>More than 50% of cancer patients require radiation therapy </a:t>
            </a:r>
            <a:r>
              <a:rPr lang="lv-LV" sz="2000" b="1" dirty="0" smtClean="0"/>
              <a:t>BUT</a:t>
            </a:r>
          </a:p>
          <a:p>
            <a:pPr marL="0" indent="0" algn="ctr">
              <a:buFont typeface="Arial" pitchFamily="34" charset="0"/>
              <a:buNone/>
            </a:pPr>
            <a:r>
              <a:rPr lang="lv-LV" sz="2400" b="1" dirty="0" smtClean="0"/>
              <a:t>1 in 4 patients do not receive the treatment</a:t>
            </a:r>
          </a:p>
          <a:p>
            <a:pPr marL="0" indent="0" algn="ctr">
              <a:buFont typeface="Arial" pitchFamily="34" charset="0"/>
              <a:buNone/>
            </a:pPr>
            <a:r>
              <a:rPr lang="lv-LV" sz="2400" dirty="0" smtClean="0"/>
              <a:t>One of the main causes – </a:t>
            </a:r>
            <a:r>
              <a:rPr lang="lv-LV" sz="2400" b="1" dirty="0" smtClean="0"/>
              <a:t>lack of technology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74208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17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Reasoning: </a:t>
            </a:r>
            <a:r>
              <a:rPr lang="lv-LV" b="0" dirty="0" smtClean="0"/>
              <a:t>Particle therapy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7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10" name="Picture 9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67"/>
          <a:stretch/>
        </p:blipFill>
        <p:spPr bwMode="auto">
          <a:xfrm>
            <a:off x="6300192" y="1202457"/>
            <a:ext cx="2736303" cy="324980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ontent Placeholder 4"/>
          <p:cNvSpPr>
            <a:spLocks noGrp="1"/>
          </p:cNvSpPr>
          <p:nvPr>
            <p:ph idx="1"/>
          </p:nvPr>
        </p:nvSpPr>
        <p:spPr>
          <a:xfrm>
            <a:off x="251520" y="1131590"/>
            <a:ext cx="6048672" cy="3249809"/>
          </a:xfrm>
        </p:spPr>
        <p:txBody>
          <a:bodyPr>
            <a:noAutofit/>
          </a:bodyPr>
          <a:lstStyle/>
          <a:p>
            <a:pPr marL="0" indent="0">
              <a:buClr>
                <a:srgbClr val="7C9B3F"/>
              </a:buClr>
              <a:buNone/>
            </a:pPr>
            <a:r>
              <a:rPr lang="lv-LV" sz="1600" dirty="0" smtClean="0"/>
              <a:t>Physical interactions of </a:t>
            </a:r>
            <a:r>
              <a:rPr lang="lv-LV" sz="1600" b="1" dirty="0" smtClean="0"/>
              <a:t>protons </a:t>
            </a:r>
            <a:r>
              <a:rPr lang="lv-LV" sz="1600" dirty="0" smtClean="0"/>
              <a:t>and </a:t>
            </a:r>
            <a:r>
              <a:rPr lang="lv-LV" sz="1600" b="1" dirty="0" smtClean="0"/>
              <a:t>positively charged ions</a:t>
            </a:r>
            <a:r>
              <a:rPr lang="lv-LV" sz="1600" dirty="0" smtClean="0"/>
              <a:t> with matter create more favourable dose distributions compared to conventional radiotherapy with high energy photons – </a:t>
            </a:r>
            <a:r>
              <a:rPr lang="lv-LV" sz="1600" b="1" dirty="0" smtClean="0"/>
              <a:t>the Bragg peak</a:t>
            </a:r>
          </a:p>
          <a:p>
            <a:pPr marL="0" indent="0">
              <a:buClr>
                <a:srgbClr val="7C9B3F"/>
              </a:buClr>
              <a:buNone/>
            </a:pPr>
            <a:r>
              <a:rPr lang="lv-LV" sz="1800" dirty="0" smtClean="0"/>
              <a:t>In </a:t>
            </a:r>
            <a:r>
              <a:rPr lang="lv-LV" sz="1800" dirty="0"/>
              <a:t>clinic, particle therapy has already shown benefits in </a:t>
            </a:r>
            <a:r>
              <a:rPr lang="lv-LV" sz="1800" dirty="0" smtClean="0"/>
              <a:t>treatment of</a:t>
            </a:r>
          </a:p>
          <a:p>
            <a:pPr marL="400050" lvl="1" indent="0">
              <a:buClr>
                <a:srgbClr val="7C9B3F"/>
              </a:buClr>
              <a:buNone/>
            </a:pPr>
            <a:r>
              <a:rPr lang="lv-LV" sz="1800" b="1" dirty="0" smtClean="0"/>
              <a:t>paediatric </a:t>
            </a:r>
            <a:r>
              <a:rPr lang="lv-LV" sz="1800" b="1" dirty="0"/>
              <a:t>oncological </a:t>
            </a:r>
            <a:r>
              <a:rPr lang="lv-LV" sz="1800" b="1" dirty="0" smtClean="0"/>
              <a:t>malignancies</a:t>
            </a:r>
          </a:p>
          <a:p>
            <a:pPr marL="400050" lvl="1" indent="0">
              <a:buClr>
                <a:srgbClr val="7C9B3F"/>
              </a:buClr>
              <a:buNone/>
            </a:pPr>
            <a:r>
              <a:rPr lang="lv-LV" sz="1800" b="1" dirty="0" smtClean="0"/>
              <a:t>brain </a:t>
            </a:r>
            <a:r>
              <a:rPr lang="lv-LV" sz="1800" b="1" dirty="0"/>
              <a:t>and head and neck region tumors </a:t>
            </a:r>
          </a:p>
          <a:p>
            <a:pPr marL="400050" lvl="1" indent="0">
              <a:buClr>
                <a:srgbClr val="7C9B3F"/>
              </a:buClr>
              <a:buNone/>
            </a:pPr>
            <a:r>
              <a:rPr lang="lv-LV" sz="1800" b="1" dirty="0" smtClean="0"/>
              <a:t>other </a:t>
            </a:r>
            <a:r>
              <a:rPr lang="lv-LV" sz="1800" b="1" dirty="0"/>
              <a:t>localizations in vicinity of critical vital </a:t>
            </a:r>
            <a:r>
              <a:rPr lang="lv-LV" sz="1800" b="1" dirty="0" smtClean="0"/>
              <a:t>organs</a:t>
            </a:r>
          </a:p>
          <a:p>
            <a:pPr marL="0" indent="0">
              <a:buClr>
                <a:srgbClr val="7C9B3F"/>
              </a:buClr>
              <a:buNone/>
            </a:pPr>
            <a:r>
              <a:rPr lang="lv-LV" sz="1600" dirty="0" smtClean="0"/>
              <a:t>Heavy ions – possibility to treat tumors </a:t>
            </a:r>
            <a:r>
              <a:rPr lang="lv-LV" sz="1600" dirty="0"/>
              <a:t>that are otherwise radioresistant to conventional radiation therapy, such as gliomas and sarcomas. </a:t>
            </a:r>
            <a:endParaRPr lang="lv-LV" sz="1600" dirty="0" smtClean="0"/>
          </a:p>
        </p:txBody>
      </p:sp>
    </p:spTree>
    <p:extLst>
      <p:ext uri="{BB962C8B-B14F-4D97-AF65-F5344CB8AC3E}">
        <p14:creationId xmlns:p14="http://schemas.microsoft.com/office/powerpoint/2010/main" val="13415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Reasoning: </a:t>
            </a:r>
            <a:r>
              <a:rPr lang="lv-LV" b="0" dirty="0" smtClean="0"/>
              <a:t>Facility options</a:t>
            </a:r>
            <a:endParaRPr lang="en-GB" b="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79512" y="2009188"/>
            <a:ext cx="3168352" cy="1233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lv-LV" sz="18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Commercially available system for proton therapy</a:t>
            </a:r>
          </a:p>
          <a:p>
            <a:pPr marL="0" indent="0" algn="ctr">
              <a:buFont typeface="Arial" pitchFamily="34" charset="0"/>
              <a:buNone/>
            </a:pPr>
            <a:r>
              <a:rPr lang="lv-LV" sz="1400" i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as carbon ion therapy not economically feasible for region</a:t>
            </a:r>
            <a:endParaRPr lang="en-GB" sz="1400" i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176006" y="1545636"/>
            <a:ext cx="3816424" cy="2160240"/>
            <a:chOff x="5148064" y="1052736"/>
            <a:chExt cx="3816424" cy="2880320"/>
          </a:xfrm>
        </p:grpSpPr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5148064" y="1052736"/>
              <a:ext cx="3816424" cy="28803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endParaRPr lang="en-GB" sz="1800" b="1" dirty="0">
                <a:solidFill>
                  <a:srgbClr val="FF0000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endParaRPr>
            </a:p>
          </p:txBody>
        </p:sp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5508104" y="1124744"/>
              <a:ext cx="3168352" cy="936104"/>
            </a:xfrm>
            <a:prstGeom prst="rect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txBody>
            <a:bodyPr vert="horz" lIns="91440" tIns="45720" rIns="91440" bIns="45720" rtlCol="0">
              <a:normAutofit fontScale="850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lv-LV" sz="1800" b="1" dirty="0" smtClean="0">
                  <a:solidFill>
                    <a:schemeClr val="accent1">
                      <a:lumMod val="50000"/>
                    </a:schemeClr>
                  </a:solidFill>
                  <a:latin typeface="CMU Sans Serif" pitchFamily="2" charset="0"/>
                  <a:ea typeface="CMU Sans Serif" pitchFamily="2" charset="0"/>
                  <a:cs typeface="CMU Sans Serif" pitchFamily="2" charset="0"/>
                </a:rPr>
                <a:t>A new advanced facility with different ions and new treatment techniques</a:t>
              </a:r>
              <a:endParaRPr lang="en-GB" sz="1800" b="1" dirty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endParaRPr>
            </a:p>
          </p:txBody>
        </p:sp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5220072" y="2132856"/>
              <a:ext cx="3744416" cy="1440160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lv-LV" sz="1400" dirty="0" smtClean="0">
                  <a:latin typeface="CMU Sans Serif" pitchFamily="2" charset="0"/>
                  <a:ea typeface="CMU Sans Serif" pitchFamily="2" charset="0"/>
                  <a:cs typeface="CMU Sans Serif" pitchFamily="2" charset="0"/>
                </a:rPr>
                <a:t>Local industry involvement for construction</a:t>
              </a:r>
            </a:p>
            <a:p>
              <a:pPr>
                <a:spcBef>
                  <a:spcPts val="0"/>
                </a:spcBef>
              </a:pPr>
              <a:r>
                <a:rPr lang="lv-LV" sz="1400" dirty="0" smtClean="0">
                  <a:latin typeface="CMU Sans Serif" pitchFamily="2" charset="0"/>
                  <a:ea typeface="CMU Sans Serif" pitchFamily="2" charset="0"/>
                  <a:cs typeface="CMU Sans Serif" pitchFamily="2" charset="0"/>
                </a:rPr>
                <a:t>Scientific research on novel cancer therapy techniques</a:t>
              </a:r>
            </a:p>
            <a:p>
              <a:pPr>
                <a:spcBef>
                  <a:spcPts val="0"/>
                </a:spcBef>
              </a:pPr>
              <a:r>
                <a:rPr lang="lv-LV" sz="1400" dirty="0" smtClean="0">
                  <a:latin typeface="CMU Sans Serif" pitchFamily="2" charset="0"/>
                  <a:ea typeface="CMU Sans Serif" pitchFamily="2" charset="0"/>
                  <a:cs typeface="CMU Sans Serif" pitchFamily="2" charset="0"/>
                </a:rPr>
                <a:t>Attraction of researchers and patients from all Europe, not just Baltic States</a:t>
              </a:r>
              <a:endParaRPr lang="en-GB" sz="1400" dirty="0">
                <a:latin typeface="CMU Sans Serif" pitchFamily="2" charset="0"/>
                <a:ea typeface="CMU Sans Serif" pitchFamily="2" charset="0"/>
                <a:cs typeface="CMU Sans Serif" pitchFamily="2" charset="0"/>
              </a:endParaRPr>
            </a:p>
          </p:txBody>
        </p:sp>
      </p:grpSp>
      <p:sp>
        <p:nvSpPr>
          <p:cNvPr id="16" name="Title 1"/>
          <p:cNvSpPr txBox="1">
            <a:spLocks/>
          </p:cNvSpPr>
          <p:nvPr/>
        </p:nvSpPr>
        <p:spPr>
          <a:xfrm>
            <a:off x="0" y="951570"/>
            <a:ext cx="9144000" cy="540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</a:lstStyle>
          <a:p>
            <a:pPr algn="ctr"/>
            <a:r>
              <a:rPr lang="lv-LV" sz="2400" dirty="0" smtClean="0"/>
              <a:t>Possibilities for a particle therapy center</a:t>
            </a:r>
            <a:endParaRPr lang="en-GB" sz="2400" b="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131840" y="2391730"/>
            <a:ext cx="2192052" cy="5400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</a:lstStyle>
          <a:p>
            <a:pPr algn="ctr"/>
            <a:r>
              <a:rPr lang="lv-LV" sz="4800" dirty="0" smtClean="0"/>
              <a:t>OR</a:t>
            </a:r>
            <a:endParaRPr lang="en-GB" sz="4800" b="0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107504" y="3813888"/>
            <a:ext cx="8928992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HELIUM SYNCHROTRON</a:t>
            </a:r>
            <a:endParaRPr lang="en-GB" sz="4400" b="1" dirty="0">
              <a:solidFill>
                <a:schemeClr val="accent1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8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151620" y="2072196"/>
            <a:ext cx="6840760" cy="24437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lv-LV" sz="19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 circular particle accelerator in development by NIMMS collaboration</a:t>
            </a:r>
          </a:p>
          <a:p>
            <a:r>
              <a:rPr lang="lv-LV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Acceleration of protons and helium ions to treatment energies</a:t>
            </a:r>
          </a:p>
          <a:p>
            <a:r>
              <a:rPr lang="lv-LV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Higher energy protons for ion radiography purposes</a:t>
            </a:r>
          </a:p>
          <a:p>
            <a:r>
              <a:rPr lang="lv-LV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Possibility for heavy ion acceleration (carbon, oxygen) for biophysics research</a:t>
            </a:r>
          </a:p>
          <a:p>
            <a:r>
              <a:rPr lang="lv-LV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Possibility of ultra-fast dose rate delivery (</a:t>
            </a:r>
            <a:r>
              <a:rPr lang="lv-LV" sz="1600" i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FLASH</a:t>
            </a:r>
            <a:r>
              <a:rPr lang="lv-LV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)</a:t>
            </a:r>
          </a:p>
          <a:p>
            <a:r>
              <a:rPr lang="lv-LV" sz="16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Possibility of parallel production of therapeutic and diagnostic radioisotopes</a:t>
            </a:r>
          </a:p>
          <a:p>
            <a:pPr marL="0" indent="0">
              <a:buNone/>
            </a:pPr>
            <a:endParaRPr lang="lv-LV" sz="16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1300" i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On initial design: </a:t>
            </a:r>
            <a:r>
              <a:rPr lang="en-GB" sz="11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M. </a:t>
            </a:r>
            <a:r>
              <a:rPr lang="en-GB" sz="1100" b="1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Vretenar</a:t>
            </a:r>
            <a:r>
              <a:rPr lang="en-GB" sz="11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, E. Benedetto, M. </a:t>
            </a:r>
            <a:r>
              <a:rPr lang="en-GB" sz="11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Sapinski</a:t>
            </a:r>
            <a:r>
              <a:rPr lang="en-GB" sz="11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, M. E. </a:t>
            </a:r>
            <a:r>
              <a:rPr lang="en-GB" sz="11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Angoletta</a:t>
            </a:r>
            <a:r>
              <a:rPr lang="en-GB" sz="11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, G. </a:t>
            </a:r>
            <a:r>
              <a:rPr lang="en-GB" sz="11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Bisoffi</a:t>
            </a:r>
            <a:r>
              <a:rPr lang="en-GB" sz="11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, J. </a:t>
            </a:r>
            <a:r>
              <a:rPr lang="en-GB" sz="11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Borburgh</a:t>
            </a:r>
            <a:r>
              <a:rPr lang="en-GB" sz="11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, L. </a:t>
            </a:r>
            <a:r>
              <a:rPr lang="en-GB" sz="11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Bottura</a:t>
            </a:r>
            <a:r>
              <a:rPr lang="en-GB" sz="11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, </a:t>
            </a:r>
            <a:endParaRPr lang="lv-LV" sz="1100" dirty="0" smtClean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en-GB" sz="11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K</a:t>
            </a:r>
            <a:r>
              <a:rPr lang="en-GB" sz="11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. </a:t>
            </a:r>
            <a:r>
              <a:rPr lang="en-GB" sz="11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Paļskis</a:t>
            </a:r>
            <a:r>
              <a:rPr lang="en-GB" sz="11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, R. Taylor, G. </a:t>
            </a:r>
            <a:r>
              <a:rPr lang="en-GB" sz="11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Tranquille</a:t>
            </a:r>
            <a:r>
              <a:rPr lang="en-GB" sz="11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: </a:t>
            </a:r>
            <a:r>
              <a:rPr lang="en-GB" sz="1100" i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 Compact Synchrotron for Advanced Cancer Therapy with Helium and Proton Beams</a:t>
            </a:r>
          </a:p>
        </p:txBody>
      </p:sp>
    </p:spTree>
    <p:extLst>
      <p:ext uri="{BB962C8B-B14F-4D97-AF65-F5344CB8AC3E}">
        <p14:creationId xmlns:p14="http://schemas.microsoft.com/office/powerpoint/2010/main" val="145000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0 -0.46358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17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7" grpId="0"/>
      <p:bldP spid="17" grpId="1"/>
      <p:bldP spid="18" grpId="0"/>
      <p:bldP spid="18" grpId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Clinical perspective:</a:t>
            </a:r>
            <a:br>
              <a:rPr lang="lv-LV" dirty="0" smtClean="0"/>
            </a:br>
            <a:r>
              <a:rPr lang="lv-LV" b="0" dirty="0" smtClean="0"/>
              <a:t>Why helium ion therapy?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248" y="4782183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9</a:t>
            </a:fld>
            <a:endParaRPr lang="en-GB" sz="16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607" y="1221600"/>
            <a:ext cx="8928992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Helium ions are «returning» to the horizon of novel particle therapy treatments</a:t>
            </a:r>
            <a:endParaRPr lang="en-GB" sz="20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97607" y="1581640"/>
            <a:ext cx="8928992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Why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helium-4 ions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over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protons?</a:t>
            </a:r>
            <a:endParaRPr lang="en-GB" sz="2800" b="1" dirty="0">
              <a:solidFill>
                <a:schemeClr val="accent1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323528" y="2067694"/>
            <a:ext cx="5210143" cy="23762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Decreased lateral scattering and range straggling – </a:t>
            </a:r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better conformality</a:t>
            </a:r>
            <a:endParaRPr lang="lv-LV" sz="2000" dirty="0" smtClean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Increased radiobiological</a:t>
            </a: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effect</a:t>
            </a:r>
          </a:p>
          <a:p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Increased LET</a:t>
            </a: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– possibilities to </a:t>
            </a:r>
            <a:r>
              <a:rPr lang="lv-LV" sz="2000" b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overcome low-level hypoxia</a:t>
            </a:r>
          </a:p>
          <a:p>
            <a:r>
              <a:rPr lang="lv-LV" sz="2000" i="1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From physics perspective – </a:t>
            </a:r>
            <a:r>
              <a:rPr lang="lv-LV" sz="2000" dirty="0" smtClean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lower neutron dose associated risks</a:t>
            </a:r>
            <a:endParaRPr lang="en-GB" sz="2000" i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577" y="1635646"/>
            <a:ext cx="3492927" cy="1714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750" y="3389227"/>
            <a:ext cx="3259064" cy="11267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430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2331</TotalTime>
  <Words>1733</Words>
  <Application>Microsoft Office PowerPoint</Application>
  <PresentationFormat>On-screen Show (16:9)</PresentationFormat>
  <Paragraphs>247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Advanced Particle Therapy center  in the Baltic States</vt:lpstr>
      <vt:lpstr>Mandate</vt:lpstr>
      <vt:lpstr>Acknowledgments CERN NIMMS</vt:lpstr>
      <vt:lpstr>Acknowledgments CERN NIMMS</vt:lpstr>
      <vt:lpstr>Outline of the presentation</vt:lpstr>
      <vt:lpstr>Reasoning: Cancer mortality and particle therapy in Europe</vt:lpstr>
      <vt:lpstr>Reasoning: Particle therapy</vt:lpstr>
      <vt:lpstr>Reasoning: Facility options</vt:lpstr>
      <vt:lpstr>Clinical perspective: Why helium ion therapy?</vt:lpstr>
      <vt:lpstr>Clinical perspective: Why helium ion therapy?</vt:lpstr>
      <vt:lpstr>Clinical perspective: Why helium ion therapy?</vt:lpstr>
      <vt:lpstr>The overall clinical perspective</vt:lpstr>
      <vt:lpstr>The overall technical concept</vt:lpstr>
      <vt:lpstr>The overall technical concept</vt:lpstr>
      <vt:lpstr>The overall technical concept</vt:lpstr>
      <vt:lpstr>The overall technical concept</vt:lpstr>
      <vt:lpstr>The overall technical concept</vt:lpstr>
      <vt:lpstr>Novel clinical perspectives: Radioisotope production</vt:lpstr>
      <vt:lpstr>Novel clinical perspectives: Radioisotope production</vt:lpstr>
      <vt:lpstr>Not just a clinical facility: Proposed research directions</vt:lpstr>
      <vt:lpstr>Not just a clinical facility: Industry sector involvement</vt:lpstr>
      <vt:lpstr>Partnership</vt:lpstr>
      <vt:lpstr>Current status of the project</vt:lpstr>
      <vt:lpstr>Current status of the project</vt:lpstr>
      <vt:lpstr>Further steps of the project</vt:lpstr>
      <vt:lpstr>Further steps of the project</vt:lpstr>
      <vt:lpstr>Criteria for site selection</vt:lpstr>
      <vt:lpstr>Take-away messages</vt:lpstr>
      <vt:lpstr>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Ions for radiotherapy Biological modelling and FLASH aspects</dc:title>
  <dc:creator>Kristaps Palskis</dc:creator>
  <cp:lastModifiedBy>Kristaps Palskis</cp:lastModifiedBy>
  <cp:revision>140</cp:revision>
  <dcterms:created xsi:type="dcterms:W3CDTF">2022-04-07T06:53:14Z</dcterms:created>
  <dcterms:modified xsi:type="dcterms:W3CDTF">2022-10-11T09:00:50Z</dcterms:modified>
</cp:coreProperties>
</file>