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311" r:id="rId2"/>
    <p:sldId id="563" r:id="rId3"/>
    <p:sldId id="303" r:id="rId4"/>
    <p:sldId id="263" r:id="rId5"/>
    <p:sldId id="602" r:id="rId6"/>
    <p:sldId id="265" r:id="rId7"/>
    <p:sldId id="364" r:id="rId8"/>
    <p:sldId id="468" r:id="rId9"/>
    <p:sldId id="542" r:id="rId10"/>
    <p:sldId id="645" r:id="rId11"/>
    <p:sldId id="661" r:id="rId12"/>
    <p:sldId id="636" r:id="rId13"/>
    <p:sldId id="666" r:id="rId14"/>
    <p:sldId id="665" r:id="rId15"/>
    <p:sldId id="603" r:id="rId16"/>
    <p:sldId id="612" r:id="rId17"/>
    <p:sldId id="632" r:id="rId18"/>
    <p:sldId id="321" r:id="rId19"/>
    <p:sldId id="597" r:id="rId20"/>
    <p:sldId id="663" r:id="rId21"/>
    <p:sldId id="669" r:id="rId22"/>
    <p:sldId id="31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C3431E-6A0C-4EDA-BF17-43E3643D276D}" v="3" dt="2022-10-11T12:38:59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02" autoAdjust="0"/>
    <p:restoredTop sz="80534" autoAdjust="0"/>
  </p:normalViewPr>
  <p:slideViewPr>
    <p:cSldViewPr snapToGrid="0">
      <p:cViewPr varScale="1">
        <p:scale>
          <a:sx n="89" d="100"/>
          <a:sy n="89" d="100"/>
        </p:scale>
        <p:origin x="1494" y="7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onika Zadin" userId="2b5737a8be238970" providerId="LiveId" clId="{0DC3431E-6A0C-4EDA-BF17-43E3643D276D}"/>
    <pc:docChg chg="undo custSel addSld delSld modSld sldOrd">
      <pc:chgData name="Veronika Zadin" userId="2b5737a8be238970" providerId="LiveId" clId="{0DC3431E-6A0C-4EDA-BF17-43E3643D276D}" dt="2022-10-12T10:56:13.343" v="91"/>
      <pc:docMkLst>
        <pc:docMk/>
      </pc:docMkLst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1473880357" sldId="263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2665263259" sldId="265"/>
        </pc:sldMkLst>
      </pc:sldChg>
      <pc:sldChg chg="del">
        <pc:chgData name="Veronika Zadin" userId="2b5737a8be238970" providerId="LiveId" clId="{0DC3431E-6A0C-4EDA-BF17-43E3643D276D}" dt="2022-10-11T06:53:29.632" v="0" actId="2696"/>
        <pc:sldMkLst>
          <pc:docMk/>
          <pc:sldMk cId="3941975902" sldId="286"/>
        </pc:sldMkLst>
      </pc:sldChg>
      <pc:sldChg chg="del">
        <pc:chgData name="Veronika Zadin" userId="2b5737a8be238970" providerId="LiveId" clId="{0DC3431E-6A0C-4EDA-BF17-43E3643D276D}" dt="2022-10-11T06:53:29.632" v="0" actId="2696"/>
        <pc:sldMkLst>
          <pc:docMk/>
          <pc:sldMk cId="2059170093" sldId="288"/>
        </pc:sldMkLst>
      </pc:sldChg>
      <pc:sldChg chg="modSp mod modTransition">
        <pc:chgData name="Veronika Zadin" userId="2b5737a8be238970" providerId="LiveId" clId="{0DC3431E-6A0C-4EDA-BF17-43E3643D276D}" dt="2022-10-12T10:55:11.008" v="89" actId="113"/>
        <pc:sldMkLst>
          <pc:docMk/>
          <pc:sldMk cId="3796356051" sldId="303"/>
        </pc:sldMkLst>
        <pc:spChg chg="mod">
          <ac:chgData name="Veronika Zadin" userId="2b5737a8be238970" providerId="LiveId" clId="{0DC3431E-6A0C-4EDA-BF17-43E3643D276D}" dt="2022-10-12T10:55:11.008" v="89" actId="113"/>
          <ac:spMkLst>
            <pc:docMk/>
            <pc:sldMk cId="3796356051" sldId="303"/>
            <ac:spMk id="3" creationId="{77158019-5226-4A46-A1BA-7A946F7B62A1}"/>
          </ac:spMkLst>
        </pc:spChg>
      </pc:sldChg>
      <pc:sldChg chg="modSp mod modTransition">
        <pc:chgData name="Veronika Zadin" userId="2b5737a8be238970" providerId="LiveId" clId="{0DC3431E-6A0C-4EDA-BF17-43E3643D276D}" dt="2022-10-11T12:38:59.606" v="85"/>
        <pc:sldMkLst>
          <pc:docMk/>
          <pc:sldMk cId="1517208387" sldId="311"/>
        </pc:sldMkLst>
        <pc:spChg chg="mod">
          <ac:chgData name="Veronika Zadin" userId="2b5737a8be238970" providerId="LiveId" clId="{0DC3431E-6A0C-4EDA-BF17-43E3643D276D}" dt="2022-10-11T12:33:59.497" v="8" actId="20577"/>
          <ac:spMkLst>
            <pc:docMk/>
            <pc:sldMk cId="1517208387" sldId="311"/>
            <ac:spMk id="8" creationId="{00000000-0000-0000-0000-000000000000}"/>
          </ac:spMkLst>
        </pc:spChg>
        <pc:spChg chg="mod">
          <ac:chgData name="Veronika Zadin" userId="2b5737a8be238970" providerId="LiveId" clId="{0DC3431E-6A0C-4EDA-BF17-43E3643D276D}" dt="2022-10-11T12:32:49.636" v="5"/>
          <ac:spMkLst>
            <pc:docMk/>
            <pc:sldMk cId="1517208387" sldId="311"/>
            <ac:spMk id="9" creationId="{00000000-0000-0000-0000-000000000000}"/>
          </ac:spMkLst>
        </pc:spChg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3834917087" sldId="318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3940407259" sldId="321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2203549417" sldId="364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3102329693" sldId="468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1018860885" sldId="542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434281556" sldId="563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4000642206" sldId="597"/>
        </pc:sldMkLst>
      </pc:sldChg>
      <pc:sldChg chg="ord modTransition">
        <pc:chgData name="Veronika Zadin" userId="2b5737a8be238970" providerId="LiveId" clId="{0DC3431E-6A0C-4EDA-BF17-43E3643D276D}" dt="2022-10-12T10:56:13.343" v="91"/>
        <pc:sldMkLst>
          <pc:docMk/>
          <pc:sldMk cId="232537556" sldId="602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1959162656" sldId="603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3686745894" sldId="612"/>
        </pc:sldMkLst>
      </pc:sldChg>
      <pc:sldChg chg="delSp add mod modTransition delAnim">
        <pc:chgData name="Veronika Zadin" userId="2b5737a8be238970" providerId="LiveId" clId="{0DC3431E-6A0C-4EDA-BF17-43E3643D276D}" dt="2022-10-11T12:38:59.606" v="85"/>
        <pc:sldMkLst>
          <pc:docMk/>
          <pc:sldMk cId="2592110304" sldId="632"/>
        </pc:sldMkLst>
        <pc:picChg chg="del">
          <ac:chgData name="Veronika Zadin" userId="2b5737a8be238970" providerId="LiveId" clId="{0DC3431E-6A0C-4EDA-BF17-43E3643D276D}" dt="2022-10-11T08:17:03.789" v="2" actId="478"/>
          <ac:picMkLst>
            <pc:docMk/>
            <pc:sldMk cId="2592110304" sldId="632"/>
            <ac:picMk id="23" creationId="{48266569-4797-7B57-D003-A21E5FE2940B}"/>
          </ac:picMkLst>
        </pc:picChg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4036697690" sldId="636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581112728" sldId="645"/>
        </pc:sldMkLst>
      </pc:sldChg>
      <pc:sldChg chg="del">
        <pc:chgData name="Veronika Zadin" userId="2b5737a8be238970" providerId="LiveId" clId="{0DC3431E-6A0C-4EDA-BF17-43E3643D276D}" dt="2022-10-11T06:53:29.632" v="0" actId="2696"/>
        <pc:sldMkLst>
          <pc:docMk/>
          <pc:sldMk cId="1199970480" sldId="646"/>
        </pc:sldMkLst>
      </pc:sldChg>
      <pc:sldChg chg="del">
        <pc:chgData name="Veronika Zadin" userId="2b5737a8be238970" providerId="LiveId" clId="{0DC3431E-6A0C-4EDA-BF17-43E3643D276D}" dt="2022-10-11T06:53:29.632" v="0" actId="2696"/>
        <pc:sldMkLst>
          <pc:docMk/>
          <pc:sldMk cId="3335185730" sldId="649"/>
        </pc:sldMkLst>
      </pc:sldChg>
      <pc:sldChg chg="del">
        <pc:chgData name="Veronika Zadin" userId="2b5737a8be238970" providerId="LiveId" clId="{0DC3431E-6A0C-4EDA-BF17-43E3643D276D}" dt="2022-10-11T06:53:29.632" v="0" actId="2696"/>
        <pc:sldMkLst>
          <pc:docMk/>
          <pc:sldMk cId="1388250853" sldId="651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350661594" sldId="661"/>
        </pc:sldMkLst>
      </pc:sldChg>
      <pc:sldChg chg="del">
        <pc:chgData name="Veronika Zadin" userId="2b5737a8be238970" providerId="LiveId" clId="{0DC3431E-6A0C-4EDA-BF17-43E3643D276D}" dt="2022-10-11T06:53:29.632" v="0" actId="2696"/>
        <pc:sldMkLst>
          <pc:docMk/>
          <pc:sldMk cId="297510772" sldId="662"/>
        </pc:sldMkLst>
      </pc:sldChg>
      <pc:sldChg chg="add del modTransition">
        <pc:chgData name="Veronika Zadin" userId="2b5737a8be238970" providerId="LiveId" clId="{0DC3431E-6A0C-4EDA-BF17-43E3643D276D}" dt="2022-10-11T12:38:59.606" v="85"/>
        <pc:sldMkLst>
          <pc:docMk/>
          <pc:sldMk cId="1745606273" sldId="663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1547281779" sldId="665"/>
        </pc:sldMkLst>
      </pc:sldChg>
      <pc:sldChg chg="modTransition">
        <pc:chgData name="Veronika Zadin" userId="2b5737a8be238970" providerId="LiveId" clId="{0DC3431E-6A0C-4EDA-BF17-43E3643D276D}" dt="2022-10-11T12:38:59.606" v="85"/>
        <pc:sldMkLst>
          <pc:docMk/>
          <pc:sldMk cId="3818268420" sldId="666"/>
        </pc:sldMkLst>
      </pc:sldChg>
      <pc:sldChg chg="del">
        <pc:chgData name="Veronika Zadin" userId="2b5737a8be238970" providerId="LiveId" clId="{0DC3431E-6A0C-4EDA-BF17-43E3643D276D}" dt="2022-10-11T06:53:29.632" v="0" actId="2696"/>
        <pc:sldMkLst>
          <pc:docMk/>
          <pc:sldMk cId="2514585457" sldId="667"/>
        </pc:sldMkLst>
      </pc:sldChg>
      <pc:sldChg chg="modSp mod modTransition">
        <pc:chgData name="Veronika Zadin" userId="2b5737a8be238970" providerId="LiveId" clId="{0DC3431E-6A0C-4EDA-BF17-43E3643D276D}" dt="2022-10-11T12:38:59.606" v="85"/>
        <pc:sldMkLst>
          <pc:docMk/>
          <pc:sldMk cId="1262308233" sldId="669"/>
        </pc:sldMkLst>
        <pc:spChg chg="mod">
          <ac:chgData name="Veronika Zadin" userId="2b5737a8be238970" providerId="LiveId" clId="{0DC3431E-6A0C-4EDA-BF17-43E3643D276D}" dt="2022-10-11T12:35:45.988" v="84" actId="20577"/>
          <ac:spMkLst>
            <pc:docMk/>
            <pc:sldMk cId="1262308233" sldId="669"/>
            <ac:spMk id="3" creationId="{7B4F42B6-7172-4D7D-B9B7-19ACB7EB42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00DED-5C79-49DC-BFAD-E141969DC4DC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E623B-3595-4D70-B503-F4852C3E65B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08933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E623B-3595-4D70-B503-F4852C3E65BF}" type="slidenum">
              <a:rPr lang="et-EE" smtClean="0"/>
              <a:t>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61194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E623B-3595-4D70-B503-F4852C3E65BF}" type="slidenum">
              <a:rPr lang="et-EE" smtClean="0"/>
              <a:t>2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77690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E623B-3595-4D70-B503-F4852C3E65BF}" type="slidenum">
              <a:rPr lang="et-EE" smtClean="0"/>
              <a:t>6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146150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Kristjan</a:t>
            </a:r>
            <a:r>
              <a:rPr lang="en-US" baseline="0" dirty="0"/>
              <a:t> Eimre will speak more later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2DF8E9-313E-4437-8288-2CFCE474C78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93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E623B-3595-4D70-B503-F4852C3E65BF}" type="slidenum">
              <a:rPr lang="et-EE" smtClean="0"/>
              <a:t>15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26476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E623B-3595-4D70-B503-F4852C3E65BF}" type="slidenum">
              <a:rPr lang="et-EE" smtClean="0"/>
              <a:t>16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159221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7FA4AE2-2DCF-4850-823F-DC598FBEE965}" type="slidenum">
              <a:t>17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570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E623B-3595-4D70-B503-F4852C3E65BF}" type="slidenum">
              <a:rPr lang="et-EE" smtClean="0"/>
              <a:t>19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71407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E623B-3595-4D70-B503-F4852C3E65BF}" type="slidenum">
              <a:rPr lang="et-EE" smtClean="0"/>
              <a:t>22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24598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B002F4-8767-C75E-2EE4-4DF13C2BF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283E119C-BC5A-4868-B343-35DC4DDE26A4}" type="datetimeFigureOut">
              <a:rPr lang="et-EE" smtClean="0"/>
              <a:pPr algn="r"/>
              <a:t>12.10.2022</a:t>
            </a:fld>
            <a:endParaRPr lang="et-EE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822F4B-BEB1-C4C4-FD3B-3A6B0102D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Zadin, University of Tartu</a:t>
            </a:r>
            <a:endParaRPr lang="et-E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EF00D4-D976-A3E4-13A2-D2A0EC49A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pPr/>
              <a:t>‹#›</a:t>
            </a:fld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70938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19C-BC5A-4868-B343-35DC4DDE26A4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883599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19C-BC5A-4868-B343-35DC4DDE26A4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53542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T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0917C-B12D-46C7-B6BB-0C34E7D65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685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98602C-5CF7-45C3-AE90-59D07E66B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219200"/>
            <a:ext cx="10972800" cy="495300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tx1"/>
                </a:solidFill>
              </a:defRPr>
            </a:lvl2pPr>
            <a:lvl3pPr marL="914400" indent="0">
              <a:buNone/>
              <a:defRPr>
                <a:solidFill>
                  <a:schemeClr val="tx1"/>
                </a:solidFill>
              </a:defRPr>
            </a:lvl3pPr>
            <a:lvl4pPr marL="1371600" indent="0">
              <a:buNone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07F442F-6A44-4B33-8CF9-CAAB41F3F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10800" y="6279423"/>
            <a:ext cx="1371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lang="en-US" sz="1600" smtClean="0">
                <a:solidFill>
                  <a:srgbClr val="B1B3B3"/>
                </a:solidFill>
              </a:defRPr>
            </a:lvl1pPr>
          </a:lstStyle>
          <a:p>
            <a:pPr>
              <a:defRPr/>
            </a:pPr>
            <a:fld id="{DADBB38E-37F0-4099-9E14-30415241E9A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47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A44D2FB-2752-9478-416C-977B36DCA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283E119C-BC5A-4868-B343-35DC4DDE26A4}" type="datetimeFigureOut">
              <a:rPr lang="et-EE" smtClean="0"/>
              <a:pPr algn="r"/>
              <a:t>12.10.2022</a:t>
            </a:fld>
            <a:endParaRPr lang="et-EE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D33B7F4-83D8-A6A6-E3FD-9C4CD9D3B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Zadin, University of Tartu</a:t>
            </a:r>
            <a:endParaRPr lang="et-EE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98E8AD-77CB-5D77-596B-EB502AA5F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pPr/>
              <a:t>‹#›</a:t>
            </a:fld>
            <a:endParaRPr lang="et-EE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2006BF0-A743-E669-AA8F-320721C63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374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19C-BC5A-4868-B343-35DC4DDE26A4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77175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19C-BC5A-4868-B343-35DC4DDE26A4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82628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19C-BC5A-4868-B343-35DC4DDE26A4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75832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19C-BC5A-4868-B343-35DC4DDE26A4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72284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19C-BC5A-4868-B343-35DC4DDE26A4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2078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19C-BC5A-4868-B343-35DC4DDE26A4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45068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119C-BC5A-4868-B343-35DC4DDE26A4}" type="datetimeFigureOut">
              <a:rPr lang="et-EE" smtClean="0"/>
              <a:t>12.10.2022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10200" y="6538912"/>
            <a:ext cx="1371600" cy="365125"/>
          </a:xfrm>
          <a:prstGeom prst="rect">
            <a:avLst/>
          </a:prstGeom>
        </p:spPr>
        <p:txBody>
          <a:bodyPr/>
          <a:lstStyle/>
          <a:p>
            <a:fld id="{A1CEC855-5687-4497-BC19-C1D2BE0D11D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127091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49400" y="365125"/>
            <a:ext cx="82005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3400" y="6518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283E119C-BC5A-4868-B343-35DC4DDE26A4}" type="datetimeFigureOut">
              <a:rPr lang="et-EE" smtClean="0"/>
              <a:pPr algn="r"/>
              <a:t>12.10.2022</a:t>
            </a:fld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0388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V. Zadin, University of Tartu</a:t>
            </a:r>
            <a:endParaRPr lang="et-EE" dirty="0"/>
          </a:p>
        </p:txBody>
      </p:sp>
      <p:pic>
        <p:nvPicPr>
          <p:cNvPr id="8" name="Picture 2" descr="C:\Users\vah\Downloads\TY_logo_ring_jooneta_sinine.png">
            <a:extLst>
              <a:ext uri="{FF2B5EF4-FFF2-40B4-BE49-F238E27FC236}">
                <a16:creationId xmlns:a16="http://schemas.microsoft.com/office/drawing/2014/main" id="{5F0173DD-FF20-2B35-1B6C-10E061050E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162" y="271551"/>
            <a:ext cx="10001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65DC2E2-30AB-6EF6-7157-7412D12F0E2E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942" y="-9945"/>
            <a:ext cx="2437967" cy="142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81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notesSlide" Target="../notesSlides/notesSlide1.xml"/><Relationship Id="rId7" Type="http://schemas.openxmlformats.org/officeDocument/2006/relationships/hyperlink" Target="http://www.matter.ee/" TargetMode="Externa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png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hyperlink" Target="https://github.com/veskem/femocs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69.emf"/><Relationship Id="rId5" Type="http://schemas.openxmlformats.org/officeDocument/2006/relationships/image" Target="../media/image68.gif"/><Relationship Id="rId4" Type="http://schemas.openxmlformats.org/officeDocument/2006/relationships/image" Target="../media/image6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0.png"/><Relationship Id="rId13" Type="http://schemas.openxmlformats.org/officeDocument/2006/relationships/image" Target="../media/image75.png"/><Relationship Id="rId3" Type="http://schemas.openxmlformats.org/officeDocument/2006/relationships/notesSlide" Target="../notesSlides/notesSlide7.xml"/><Relationship Id="rId12" Type="http://schemas.openxmlformats.org/officeDocument/2006/relationships/image" Target="../media/image7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11" Type="http://schemas.openxmlformats.org/officeDocument/2006/relationships/image" Target="../media/image2.png"/><Relationship Id="rId5" Type="http://schemas.openxmlformats.org/officeDocument/2006/relationships/image" Target="../media/image72.gif"/><Relationship Id="rId10" Type="http://schemas.openxmlformats.org/officeDocument/2006/relationships/image" Target="../media/image1.png"/><Relationship Id="rId4" Type="http://schemas.openxmlformats.org/officeDocument/2006/relationships/image" Target="../media/image71.gif"/><Relationship Id="rId9" Type="http://schemas.openxmlformats.org/officeDocument/2006/relationships/image" Target="../media/image650.png"/><Relationship Id="rId14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emf"/><Relationship Id="rId4" Type="http://schemas.openxmlformats.org/officeDocument/2006/relationships/image" Target="../media/image78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gif"/><Relationship Id="rId7" Type="http://schemas.openxmlformats.org/officeDocument/2006/relationships/image" Target="../media/image84.gif"/><Relationship Id="rId12" Type="http://schemas.openxmlformats.org/officeDocument/2006/relationships/image" Target="../media/image8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11" Type="http://schemas.openxmlformats.org/officeDocument/2006/relationships/image" Target="../media/image87.png"/><Relationship Id="rId5" Type="http://schemas.openxmlformats.org/officeDocument/2006/relationships/image" Target="../media/image82.png"/><Relationship Id="rId10" Type="http://schemas.microsoft.com/office/2007/relationships/hdphoto" Target="../media/hdphoto4.wdp"/><Relationship Id="rId4" Type="http://schemas.openxmlformats.org/officeDocument/2006/relationships/image" Target="../media/image81.gif"/><Relationship Id="rId9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video" Target="../media/media1.mp4"/><Relationship Id="rId7" Type="http://schemas.openxmlformats.org/officeDocument/2006/relationships/image" Target="../media/image8.gif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microsoft.com/office/2007/relationships/media" Target="../media/media1.mp4"/><Relationship Id="rId16" Type="http://schemas.openxmlformats.org/officeDocument/2006/relationships/image" Target="../media/image17.png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notesSlide" Target="../notesSlides/notesSlide2.xml"/><Relationship Id="rId15" Type="http://schemas.openxmlformats.org/officeDocument/2006/relationships/image" Target="../media/image16.png"/><Relationship Id="rId10" Type="http://schemas.openxmlformats.org/officeDocument/2006/relationships/image" Target="../media/image11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Relationship Id="rId14" Type="http://schemas.openxmlformats.org/officeDocument/2006/relationships/image" Target="../media/image15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tiff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gif"/><Relationship Id="rId5" Type="http://schemas.openxmlformats.org/officeDocument/2006/relationships/image" Target="../media/image92.tiff"/><Relationship Id="rId4" Type="http://schemas.openxmlformats.org/officeDocument/2006/relationships/image" Target="../media/image91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4.png"/><Relationship Id="rId9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hyperlink" Target="https://clic.cern/" TargetMode="External"/><Relationship Id="rId12" Type="http://schemas.openxmlformats.org/officeDocument/2006/relationships/image" Target="../media/image3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11" Type="http://schemas.openxmlformats.org/officeDocument/2006/relationships/image" Target="../media/image31.jpeg"/><Relationship Id="rId5" Type="http://schemas.openxmlformats.org/officeDocument/2006/relationships/image" Target="../media/image28.png"/><Relationship Id="rId10" Type="http://schemas.openxmlformats.org/officeDocument/2006/relationships/image" Target="../media/image30.jpeg"/><Relationship Id="rId4" Type="http://schemas.openxmlformats.org/officeDocument/2006/relationships/image" Target="../media/image27.png"/><Relationship Id="rId9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3.png"/><Relationship Id="rId7" Type="http://schemas.openxmlformats.org/officeDocument/2006/relationships/image" Target="../media/image36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5.png"/><Relationship Id="rId5" Type="http://schemas.microsoft.com/office/2007/relationships/hdphoto" Target="../media/hdphoto1.wdp"/><Relationship Id="rId4" Type="http://schemas.openxmlformats.org/officeDocument/2006/relationships/image" Target="../media/image34.png"/><Relationship Id="rId9" Type="http://schemas.openxmlformats.org/officeDocument/2006/relationships/image" Target="../media/image3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4.png"/><Relationship Id="rId7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4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8.jpeg"/><Relationship Id="rId12" Type="http://schemas.openxmlformats.org/officeDocument/2006/relationships/hyperlink" Target="https://github.com/AndKyr/GETELEC" TargetMode="Externa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47.wmf"/><Relationship Id="rId11" Type="http://schemas.openxmlformats.org/officeDocument/2006/relationships/image" Target="../media/image49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59.png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04832" y="1236020"/>
            <a:ext cx="11196084" cy="2354496"/>
          </a:xfrm>
        </p:spPr>
        <p:txBody>
          <a:bodyPr>
            <a:noAutofit/>
          </a:bodyPr>
          <a:lstStyle/>
          <a:p>
            <a:r>
              <a:rPr lang="en-GB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Compact Linear Collider: Investigation of electrical breakdown phenomena using multiscale and </a:t>
            </a:r>
            <a:r>
              <a:rPr lang="en-GB" sz="36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multiphysics</a:t>
            </a:r>
            <a:r>
              <a:rPr lang="en-GB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simulations</a:t>
            </a:r>
            <a:endParaRPr lang="et-EE" sz="3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6139" y="3754295"/>
            <a:ext cx="8189752" cy="1752600"/>
          </a:xfrm>
        </p:spPr>
        <p:txBody>
          <a:bodyPr>
            <a:normAutofit/>
          </a:bodyPr>
          <a:lstStyle/>
          <a:p>
            <a:r>
              <a:rPr lang="sv-SE" sz="2000" u="sng" dirty="0"/>
              <a:t> Veronika Zadin</a:t>
            </a:r>
            <a:r>
              <a:rPr lang="sv-SE" sz="2000" u="sng" baseline="30000" dirty="0"/>
              <a:t>1</a:t>
            </a:r>
            <a:r>
              <a:rPr lang="sv-SE" sz="2000" dirty="0"/>
              <a:t>, Andreas Kyritsakis</a:t>
            </a:r>
            <a:r>
              <a:rPr lang="sv-SE" sz="2000" baseline="30000" dirty="0"/>
              <a:t>1</a:t>
            </a:r>
            <a:r>
              <a:rPr lang="sv-SE" sz="2000" dirty="0"/>
              <a:t>, Flyura Djurabekova</a:t>
            </a:r>
            <a:r>
              <a:rPr lang="sv-SE" sz="2000" baseline="30000" dirty="0"/>
              <a:t>2</a:t>
            </a:r>
            <a:r>
              <a:rPr lang="sv-SE" sz="2000" dirty="0"/>
              <a:t>, Tauno Tiirats</a:t>
            </a:r>
            <a:r>
              <a:rPr lang="sv-SE" sz="2000" baseline="30000" dirty="0"/>
              <a:t>1</a:t>
            </a:r>
            <a:r>
              <a:rPr lang="sv-SE" sz="2000" dirty="0"/>
              <a:t>, Sergei Vlassov</a:t>
            </a:r>
            <a:r>
              <a:rPr lang="sv-SE" sz="2000" baseline="30000" dirty="0"/>
              <a:t>1</a:t>
            </a:r>
            <a:r>
              <a:rPr lang="sv-SE" sz="2000" dirty="0"/>
              <a:t>, Sven Oras</a:t>
            </a:r>
            <a:r>
              <a:rPr lang="sv-SE" sz="2000" baseline="30000" dirty="0"/>
              <a:t>1</a:t>
            </a:r>
            <a:r>
              <a:rPr lang="sv-SE" sz="2000" dirty="0"/>
              <a:t>, Ye Wang</a:t>
            </a:r>
            <a:r>
              <a:rPr lang="sv-SE" sz="2000" baseline="30000" dirty="0"/>
              <a:t>1</a:t>
            </a:r>
            <a:r>
              <a:rPr lang="sv-SE" sz="2000" dirty="0"/>
              <a:t> </a:t>
            </a:r>
            <a:endParaRPr lang="et-EE" sz="2000" baseline="30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99232" y="86275"/>
            <a:ext cx="1480204" cy="157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Simon\Desktop\CLIC-Logo-Color-7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163" y="86275"/>
            <a:ext cx="1436915" cy="143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imon\Documents\1rgb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988" y="270279"/>
            <a:ext cx="1032304" cy="104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474579" y="6117772"/>
            <a:ext cx="1369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CBC 2022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34279" y="4504954"/>
            <a:ext cx="78295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cs typeface="Times New Roman" panose="02020603050405020304" pitchFamily="18" charset="0"/>
              </a:rPr>
              <a:t>1. </a:t>
            </a:r>
            <a:r>
              <a:rPr lang="et-EE" b="1" dirty="0" err="1">
                <a:cs typeface="Times New Roman" panose="02020603050405020304" pitchFamily="18" charset="0"/>
              </a:rPr>
              <a:t>Institute</a:t>
            </a:r>
            <a:r>
              <a:rPr lang="et-EE" b="1" dirty="0">
                <a:cs typeface="Times New Roman" panose="02020603050405020304" pitchFamily="18" charset="0"/>
              </a:rPr>
              <a:t> of Technology &amp; </a:t>
            </a:r>
            <a:r>
              <a:rPr lang="et-EE" b="1" dirty="0" err="1">
                <a:cs typeface="Times New Roman" panose="02020603050405020304" pitchFamily="18" charset="0"/>
              </a:rPr>
              <a:t>Institute</a:t>
            </a:r>
            <a:r>
              <a:rPr lang="et-EE" b="1" dirty="0">
                <a:cs typeface="Times New Roman" panose="02020603050405020304" pitchFamily="18" charset="0"/>
              </a:rPr>
              <a:t> of </a:t>
            </a:r>
            <a:r>
              <a:rPr lang="et-EE" b="1" dirty="0" err="1">
                <a:cs typeface="Times New Roman" panose="02020603050405020304" pitchFamily="18" charset="0"/>
              </a:rPr>
              <a:t>Physics</a:t>
            </a:r>
            <a:r>
              <a:rPr lang="et-EE" b="1" dirty="0">
                <a:cs typeface="Times New Roman" panose="02020603050405020304" pitchFamily="18" charset="0"/>
              </a:rPr>
              <a:t>, University of Tartu, Estonia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t-EE" b="1" dirty="0">
                <a:cs typeface="Times New Roman" panose="02020603050405020304" pitchFamily="18" charset="0"/>
              </a:rPr>
              <a:t>ERA </a:t>
            </a:r>
            <a:r>
              <a:rPr lang="et-EE" b="1" dirty="0" err="1">
                <a:cs typeface="Times New Roman" panose="02020603050405020304" pitchFamily="18" charset="0"/>
              </a:rPr>
              <a:t>Chair</a:t>
            </a:r>
            <a:r>
              <a:rPr lang="et-EE" b="1" dirty="0">
                <a:cs typeface="Times New Roman" panose="02020603050405020304" pitchFamily="18" charset="0"/>
              </a:rPr>
              <a:t> MATTER, </a:t>
            </a:r>
            <a:r>
              <a:rPr lang="et-EE" b="1" dirty="0">
                <a:cs typeface="Times New Roman" panose="02020603050405020304" pitchFamily="18" charset="0"/>
                <a:hlinkClick r:id="rId7"/>
              </a:rPr>
              <a:t>http://www.matter.ee</a:t>
            </a:r>
            <a:r>
              <a:rPr lang="et-EE" b="1" dirty="0">
                <a:cs typeface="Times New Roman" panose="02020603050405020304" pitchFamily="18" charset="0"/>
              </a:rPr>
              <a:t> </a:t>
            </a:r>
            <a:endParaRPr lang="en-US" b="1" dirty="0">
              <a:cs typeface="Times New Roman" panose="02020603050405020304" pitchFamily="18" charset="0"/>
            </a:endParaRPr>
          </a:p>
          <a:p>
            <a:pPr marL="742950" lvl="1" indent="-285750" algn="ctr">
              <a:buFont typeface="Arial" panose="020B0604020202020204" pitchFamily="34" charset="0"/>
              <a:buChar char="•"/>
            </a:pPr>
            <a:r>
              <a:rPr lang="en-US" b="1" dirty="0">
                <a:cs typeface="Times New Roman" panose="02020603050405020304" pitchFamily="18" charset="0"/>
              </a:rPr>
              <a:t>veronika.zadin@ut.ee</a:t>
            </a:r>
            <a:r>
              <a:rPr lang="et-EE" b="1" dirty="0">
                <a:cs typeface="Times New Roman" panose="02020603050405020304" pitchFamily="18" charset="0"/>
              </a:rPr>
              <a:t>  </a:t>
            </a:r>
          </a:p>
          <a:p>
            <a:r>
              <a:rPr lang="en-US" b="1" dirty="0">
                <a:cs typeface="Times New Roman" panose="02020603050405020304" pitchFamily="18" charset="0"/>
              </a:rPr>
              <a:t>2. University of Helsinki, Finland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b="1" dirty="0">
                <a:cs typeface="Times New Roman" panose="02020603050405020304" pitchFamily="18" charset="0"/>
              </a:rPr>
              <a:t>flyura.djurabekova@helsinki.fi </a:t>
            </a:r>
          </a:p>
        </p:txBody>
      </p:sp>
      <p:pic>
        <p:nvPicPr>
          <p:cNvPr id="12" name="Picture 11" descr="A flag with stars&#10;&#10;Description automatically generated with low confidence">
            <a:extLst>
              <a:ext uri="{FF2B5EF4-FFF2-40B4-BE49-F238E27FC236}">
                <a16:creationId xmlns:a16="http://schemas.microsoft.com/office/drawing/2014/main" id="{92942DD5-98A3-4A79-91C9-00632CE58B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76" y="5621980"/>
            <a:ext cx="1565450" cy="104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2083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186" y="152400"/>
            <a:ext cx="8229600" cy="838200"/>
          </a:xfrm>
        </p:spPr>
        <p:txBody>
          <a:bodyPr/>
          <a:lstStyle/>
          <a:p>
            <a:pPr algn="ctr"/>
            <a:r>
              <a:rPr lang="en-US" b="1" dirty="0"/>
              <a:t>GETELEC</a:t>
            </a:r>
            <a:endParaRPr lang="el-GR" b="1" baseline="-25000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36752CC-1B70-471A-9197-40B070718ED2}"/>
              </a:ext>
            </a:extLst>
          </p:cNvPr>
          <p:cNvSpPr txBox="1">
            <a:spLocks/>
          </p:cNvSpPr>
          <p:nvPr/>
        </p:nvSpPr>
        <p:spPr bwMode="auto">
          <a:xfrm>
            <a:off x="4383686" y="5862637"/>
            <a:ext cx="7277847" cy="714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More details: A. Kyritsakis et. al., </a:t>
            </a:r>
            <a:r>
              <a:rPr lang="en-US" sz="1600" dirty="0" err="1"/>
              <a:t>Comput</a:t>
            </a:r>
            <a:r>
              <a:rPr lang="en-US" sz="1600" dirty="0"/>
              <a:t>. Meter. Sci. 128, 15–21 (2017)</a:t>
            </a:r>
            <a:endParaRPr lang="en-US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8A09B11-0361-4197-B2D0-B8588A264B3A}"/>
              </a:ext>
            </a:extLst>
          </p:cNvPr>
          <p:cNvGrpSpPr/>
          <p:nvPr/>
        </p:nvGrpSpPr>
        <p:grpSpPr>
          <a:xfrm>
            <a:off x="433755" y="1591037"/>
            <a:ext cx="11420554" cy="3833813"/>
            <a:chOff x="771008" y="3113146"/>
            <a:chExt cx="9616005" cy="2659002"/>
          </a:xfrm>
        </p:grpSpPr>
        <p:sp>
          <p:nvSpPr>
            <p:cNvPr id="7" name="Flowchart: Process 6">
              <a:extLst>
                <a:ext uri="{FF2B5EF4-FFF2-40B4-BE49-F238E27FC236}">
                  <a16:creationId xmlns:a16="http://schemas.microsoft.com/office/drawing/2014/main" id="{B7509D96-32CA-43A8-AA6F-44F846059DA6}"/>
                </a:ext>
              </a:extLst>
            </p:cNvPr>
            <p:cNvSpPr/>
            <p:nvPr/>
          </p:nvSpPr>
          <p:spPr bwMode="auto">
            <a:xfrm>
              <a:off x="4496517" y="4164797"/>
              <a:ext cx="1965558" cy="555701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n-US" sz="3200" b="1" u="sng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Georgia" panose="02040502050405020303" pitchFamily="18" charset="0"/>
                </a:rPr>
                <a:t>GETELEC</a:t>
              </a:r>
              <a:endParaRPr lang="fi-FI" sz="3200" b="1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endParaRPr>
            </a:p>
          </p:txBody>
        </p:sp>
        <p:cxnSp>
          <p:nvCxnSpPr>
            <p:cNvPr id="20" name="Elbow Connector 45">
              <a:extLst>
                <a:ext uri="{FF2B5EF4-FFF2-40B4-BE49-F238E27FC236}">
                  <a16:creationId xmlns:a16="http://schemas.microsoft.com/office/drawing/2014/main" id="{3E24F010-3D37-4357-B972-6E033D045507}"/>
                </a:ext>
              </a:extLst>
            </p:cNvPr>
            <p:cNvCxnSpPr>
              <a:cxnSpLocks/>
              <a:stCxn id="29" idx="3"/>
              <a:endCxn id="7" idx="1"/>
            </p:cNvCxnSpPr>
            <p:nvPr/>
          </p:nvCxnSpPr>
          <p:spPr bwMode="auto">
            <a:xfrm>
              <a:off x="3762113" y="4442647"/>
              <a:ext cx="734404" cy="1"/>
            </a:xfrm>
            <a:prstGeom prst="bentConnector3">
              <a:avLst>
                <a:gd name="adj1" fmla="val 50000"/>
              </a:avLst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D9C4FAC-9373-441D-8057-091A83F1073F}"/>
                </a:ext>
              </a:extLst>
            </p:cNvPr>
            <p:cNvGrpSpPr/>
            <p:nvPr/>
          </p:nvGrpSpPr>
          <p:grpSpPr>
            <a:xfrm>
              <a:off x="771008" y="3113146"/>
              <a:ext cx="2991105" cy="2659002"/>
              <a:chOff x="943563" y="3113146"/>
              <a:chExt cx="2819400" cy="2659002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333DB199-3070-4833-BA8F-F411DDB414E5}"/>
                  </a:ext>
                </a:extLst>
              </p:cNvPr>
              <p:cNvGrpSpPr/>
              <p:nvPr/>
            </p:nvGrpSpPr>
            <p:grpSpPr>
              <a:xfrm>
                <a:off x="943563" y="3113146"/>
                <a:ext cx="2819400" cy="2659002"/>
                <a:chOff x="943563" y="3113146"/>
                <a:chExt cx="2819400" cy="2659002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8C683DB6-C3CA-4A11-9DC0-A62B86C8F551}"/>
                    </a:ext>
                  </a:extLst>
                </p:cNvPr>
                <p:cNvGrpSpPr/>
                <p:nvPr/>
              </p:nvGrpSpPr>
              <p:grpSpPr>
                <a:xfrm>
                  <a:off x="943563" y="3113146"/>
                  <a:ext cx="2819400" cy="2659002"/>
                  <a:chOff x="3186444" y="3502143"/>
                  <a:chExt cx="2819400" cy="2933691"/>
                </a:xfrm>
              </p:grpSpPr>
              <p:sp>
                <p:nvSpPr>
                  <p:cNvPr id="27" name="Flowchart: Process 26">
                    <a:extLst>
                      <a:ext uri="{FF2B5EF4-FFF2-40B4-BE49-F238E27FC236}">
                        <a16:creationId xmlns:a16="http://schemas.microsoft.com/office/drawing/2014/main" id="{3FFEBD20-D8E6-4005-8292-B433C1B318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7150" y="3735948"/>
                    <a:ext cx="2019299" cy="457200"/>
                  </a:xfrm>
                  <a:prstGeom prst="flowChartProcess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</a:pPr>
                    <a:r>
                      <a:rPr lang="en-US" sz="2000" b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Georgia" panose="02040502050405020303" pitchFamily="18" charset="0"/>
                      </a:rPr>
                      <a:t>Local Field</a:t>
                    </a:r>
                    <a:endParaRPr lang="fi-FI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endParaRPr>
                  </a:p>
                </p:txBody>
              </p:sp>
              <p:sp>
                <p:nvSpPr>
                  <p:cNvPr id="28" name="Flowchart: Process 27">
                    <a:extLst>
                      <a:ext uri="{FF2B5EF4-FFF2-40B4-BE49-F238E27FC236}">
                        <a16:creationId xmlns:a16="http://schemas.microsoft.com/office/drawing/2014/main" id="{E40F5853-57BA-4610-A1F3-88AC0F3824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78689" y="4396030"/>
                    <a:ext cx="2019299" cy="457200"/>
                  </a:xfrm>
                  <a:prstGeom prst="flowChartProcess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</a:pPr>
                    <a:r>
                      <a:rPr lang="en-US" sz="2000" b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Georgia" panose="02040502050405020303" pitchFamily="18" charset="0"/>
                      </a:rPr>
                      <a:t>Radius</a:t>
                    </a:r>
                    <a:endParaRPr lang="fi-FI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endParaRPr>
                  </a:p>
                </p:txBody>
              </p:sp>
              <p:sp>
                <p:nvSpPr>
                  <p:cNvPr id="29" name="Flowchart: Process 28">
                    <a:extLst>
                      <a:ext uri="{FF2B5EF4-FFF2-40B4-BE49-F238E27FC236}">
                        <a16:creationId xmlns:a16="http://schemas.microsoft.com/office/drawing/2014/main" id="{A7EF3AE4-178A-4D43-9639-C5E4F72F41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6444" y="3502143"/>
                    <a:ext cx="2819400" cy="2933691"/>
                  </a:xfrm>
                  <a:prstGeom prst="flowChartProcess">
                    <a:avLst/>
                  </a:prstGeom>
                  <a:noFill/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</a:pPr>
                    <a:r>
                      <a:rPr lang="en-US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Georgia" panose="02040502050405020303" pitchFamily="18" charset="0"/>
                      </a:rPr>
                      <a:t>Input</a:t>
                    </a:r>
                    <a:endParaRPr lang="fi-FI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endParaRPr>
                  </a:p>
                </p:txBody>
              </p:sp>
            </p:grpSp>
            <p:sp>
              <p:nvSpPr>
                <p:cNvPr id="36" name="Flowchart: Process 35">
                  <a:extLst>
                    <a:ext uri="{FF2B5EF4-FFF2-40B4-BE49-F238E27FC236}">
                      <a16:creationId xmlns:a16="http://schemas.microsoft.com/office/drawing/2014/main" id="{CF32A604-758C-4671-B49B-215F9C451CD9}"/>
                    </a:ext>
                  </a:extLst>
                </p:cNvPr>
                <p:cNvSpPr/>
                <p:nvPr/>
              </p:nvSpPr>
              <p:spPr bwMode="auto">
                <a:xfrm>
                  <a:off x="1635808" y="4535302"/>
                  <a:ext cx="2019299" cy="414391"/>
                </a:xfrm>
                <a:prstGeom prst="flowChartProcess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rPr>
                    <a:t>Temperature</a:t>
                  </a:r>
                  <a:endParaRPr lang="fi-FI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endParaRPr>
                </a:p>
              </p:txBody>
            </p:sp>
          </p:grpSp>
          <p:sp>
            <p:nvSpPr>
              <p:cNvPr id="39" name="Flowchart: Process 38">
                <a:extLst>
                  <a:ext uri="{FF2B5EF4-FFF2-40B4-BE49-F238E27FC236}">
                    <a16:creationId xmlns:a16="http://schemas.microsoft.com/office/drawing/2014/main" id="{334FA8DB-462F-4115-844F-599035CA3A04}"/>
                  </a:ext>
                </a:extLst>
              </p:cNvPr>
              <p:cNvSpPr/>
              <p:nvPr/>
            </p:nvSpPr>
            <p:spPr bwMode="auto">
              <a:xfrm>
                <a:off x="1635808" y="5123523"/>
                <a:ext cx="2019299" cy="414391"/>
              </a:xfrm>
              <a:prstGeom prst="flowChartProcess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r>
                  <a:rPr lang="en-US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rPr>
                  <a:t>Work function</a:t>
                </a:r>
                <a:endParaRPr lang="fi-FI" sz="2000" b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Georgia" panose="02040502050405020303" pitchFamily="18" charset="0"/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9922450-88A5-4CEF-8644-1530F55C0DF0}"/>
                </a:ext>
              </a:extLst>
            </p:cNvPr>
            <p:cNvGrpSpPr/>
            <p:nvPr/>
          </p:nvGrpSpPr>
          <p:grpSpPr>
            <a:xfrm>
              <a:off x="6962297" y="3474736"/>
              <a:ext cx="3424716" cy="1935822"/>
              <a:chOff x="957519" y="3118262"/>
              <a:chExt cx="3228119" cy="1935822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ACDCC550-DEC8-4001-87F2-BB17D508E98C}"/>
                  </a:ext>
                </a:extLst>
              </p:cNvPr>
              <p:cNvGrpSpPr/>
              <p:nvPr/>
            </p:nvGrpSpPr>
            <p:grpSpPr>
              <a:xfrm>
                <a:off x="957519" y="3118262"/>
                <a:ext cx="3228119" cy="1935822"/>
                <a:chOff x="3200400" y="3507787"/>
                <a:chExt cx="3228119" cy="2135803"/>
              </a:xfrm>
            </p:grpSpPr>
            <p:sp>
              <p:nvSpPr>
                <p:cNvPr id="50" name="Flowchart: Process 49">
                  <a:extLst>
                    <a:ext uri="{FF2B5EF4-FFF2-40B4-BE49-F238E27FC236}">
                      <a16:creationId xmlns:a16="http://schemas.microsoft.com/office/drawing/2014/main" id="{8333257F-7C80-4AE0-9213-446A13F6C3F3}"/>
                    </a:ext>
                  </a:extLst>
                </p:cNvPr>
                <p:cNvSpPr/>
                <p:nvPr/>
              </p:nvSpPr>
              <p:spPr bwMode="auto">
                <a:xfrm>
                  <a:off x="4044803" y="3709036"/>
                  <a:ext cx="2241186" cy="457200"/>
                </a:xfrm>
                <a:prstGeom prst="flowChartProcess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rPr>
                    <a:t>Current density</a:t>
                  </a:r>
                  <a:endParaRPr lang="fi-FI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endParaRPr>
                </a:p>
              </p:txBody>
            </p:sp>
            <p:sp>
              <p:nvSpPr>
                <p:cNvPr id="51" name="Flowchart: Process 50">
                  <a:extLst>
                    <a:ext uri="{FF2B5EF4-FFF2-40B4-BE49-F238E27FC236}">
                      <a16:creationId xmlns:a16="http://schemas.microsoft.com/office/drawing/2014/main" id="{D7F05AD1-43A9-403A-BFD8-AD3CB31921A8}"/>
                    </a:ext>
                  </a:extLst>
                </p:cNvPr>
                <p:cNvSpPr/>
                <p:nvPr/>
              </p:nvSpPr>
              <p:spPr bwMode="auto">
                <a:xfrm>
                  <a:off x="4044803" y="4369118"/>
                  <a:ext cx="2252725" cy="457200"/>
                </a:xfrm>
                <a:prstGeom prst="flowChartProcess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rPr>
                    <a:t>Nottingham heat</a:t>
                  </a:r>
                  <a:endParaRPr lang="fi-FI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endParaRPr>
                </a:p>
              </p:txBody>
            </p:sp>
            <p:sp>
              <p:nvSpPr>
                <p:cNvPr id="52" name="Flowchart: Process 51">
                  <a:extLst>
                    <a:ext uri="{FF2B5EF4-FFF2-40B4-BE49-F238E27FC236}">
                      <a16:creationId xmlns:a16="http://schemas.microsoft.com/office/drawing/2014/main" id="{0B01A0DA-6A2A-4E43-B9DE-F2C7740DA553}"/>
                    </a:ext>
                  </a:extLst>
                </p:cNvPr>
                <p:cNvSpPr/>
                <p:nvPr/>
              </p:nvSpPr>
              <p:spPr bwMode="auto">
                <a:xfrm>
                  <a:off x="3200400" y="3507787"/>
                  <a:ext cx="3228119" cy="2135803"/>
                </a:xfrm>
                <a:prstGeom prst="flowChartProcess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rPr>
                    <a:t>Output</a:t>
                  </a:r>
                  <a:endParaRPr lang="fi-FI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endParaRPr>
                </a:p>
              </p:txBody>
            </p:sp>
          </p:grpSp>
          <p:sp>
            <p:nvSpPr>
              <p:cNvPr id="49" name="Flowchart: Process 48">
                <a:extLst>
                  <a:ext uri="{FF2B5EF4-FFF2-40B4-BE49-F238E27FC236}">
                    <a16:creationId xmlns:a16="http://schemas.microsoft.com/office/drawing/2014/main" id="{632D40A9-0924-4C44-BC71-08CF56C48DD1}"/>
                  </a:ext>
                </a:extLst>
              </p:cNvPr>
              <p:cNvSpPr/>
              <p:nvPr/>
            </p:nvSpPr>
            <p:spPr bwMode="auto">
              <a:xfrm>
                <a:off x="1801922" y="4510910"/>
                <a:ext cx="2252725" cy="414391"/>
              </a:xfrm>
              <a:prstGeom prst="flowChartProcess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r>
                  <a:rPr lang="en-US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rPr>
                  <a:t>e</a:t>
                </a:r>
                <a:r>
                  <a:rPr lang="en-US" sz="2000" b="0" baseline="30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rPr>
                  <a:t>-</a:t>
                </a:r>
                <a:r>
                  <a:rPr lang="en-US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rPr>
                  <a:t> Energy spectra</a:t>
                </a:r>
                <a:endParaRPr lang="fi-FI" sz="2000" b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Georgia" panose="02040502050405020303" pitchFamily="18" charset="0"/>
                </a:endParaRPr>
              </a:p>
            </p:txBody>
          </p:sp>
        </p:grpSp>
        <p:cxnSp>
          <p:nvCxnSpPr>
            <p:cNvPr id="53" name="Elbow Connector 45">
              <a:extLst>
                <a:ext uri="{FF2B5EF4-FFF2-40B4-BE49-F238E27FC236}">
                  <a16:creationId xmlns:a16="http://schemas.microsoft.com/office/drawing/2014/main" id="{E3AD0415-83FF-41D9-A09B-91DD7B472357}"/>
                </a:ext>
              </a:extLst>
            </p:cNvPr>
            <p:cNvCxnSpPr>
              <a:cxnSpLocks/>
              <a:stCxn id="7" idx="3"/>
              <a:endCxn id="52" idx="1"/>
            </p:cNvCxnSpPr>
            <p:nvPr/>
          </p:nvCxnSpPr>
          <p:spPr bwMode="auto">
            <a:xfrm flipV="1">
              <a:off x="6462076" y="4442647"/>
              <a:ext cx="500221" cy="1"/>
            </a:xfrm>
            <a:prstGeom prst="bentConnector3">
              <a:avLst>
                <a:gd name="adj1" fmla="val 50000"/>
              </a:avLst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84A9987-9440-E605-303B-653F0AE4803B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112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 bwMode="auto">
          <a:xfrm>
            <a:off x="8823412" y="52297"/>
            <a:ext cx="3346233" cy="11542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540" y="242772"/>
            <a:ext cx="8122920" cy="657225"/>
          </a:xfrm>
        </p:spPr>
        <p:txBody>
          <a:bodyPr>
            <a:normAutofit fontScale="90000"/>
          </a:bodyPr>
          <a:lstStyle/>
          <a:p>
            <a:r>
              <a:rPr lang="en-GB" dirty="0"/>
              <a:t>Code implementation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8A09B11-0361-4197-B2D0-B8588A264B3A}"/>
              </a:ext>
            </a:extLst>
          </p:cNvPr>
          <p:cNvGrpSpPr/>
          <p:nvPr/>
        </p:nvGrpSpPr>
        <p:grpSpPr>
          <a:xfrm>
            <a:off x="428675" y="1920239"/>
            <a:ext cx="11420554" cy="3833813"/>
            <a:chOff x="771008" y="3113146"/>
            <a:chExt cx="9616005" cy="2659002"/>
          </a:xfrm>
        </p:grpSpPr>
        <p:sp>
          <p:nvSpPr>
            <p:cNvPr id="7" name="Flowchart: Process 6">
              <a:extLst>
                <a:ext uri="{FF2B5EF4-FFF2-40B4-BE49-F238E27FC236}">
                  <a16:creationId xmlns:a16="http://schemas.microsoft.com/office/drawing/2014/main" id="{B7509D96-32CA-43A8-AA6F-44F846059DA6}"/>
                </a:ext>
              </a:extLst>
            </p:cNvPr>
            <p:cNvSpPr/>
            <p:nvPr/>
          </p:nvSpPr>
          <p:spPr bwMode="auto">
            <a:xfrm>
              <a:off x="4496517" y="4164797"/>
              <a:ext cx="1965558" cy="555701"/>
            </a:xfrm>
            <a:prstGeom prst="flowChartProcess">
              <a:avLst/>
            </a:prstGeom>
            <a:solidFill>
              <a:srgbClr val="C55A11"/>
            </a:solidFill>
            <a:ln w="19050">
              <a:solidFill>
                <a:srgbClr val="0070C0"/>
              </a:solidFill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n-US" sz="3200" b="1" u="sng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Georgia" panose="02040502050405020303" pitchFamily="18" charset="0"/>
                </a:rPr>
                <a:t>GETELEC</a:t>
              </a:r>
              <a:endParaRPr lang="fi-FI" sz="3200" b="1" u="sng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endParaRPr>
            </a:p>
          </p:txBody>
        </p:sp>
        <p:cxnSp>
          <p:nvCxnSpPr>
            <p:cNvPr id="8" name="Elbow Connector 45">
              <a:extLst>
                <a:ext uri="{FF2B5EF4-FFF2-40B4-BE49-F238E27FC236}">
                  <a16:creationId xmlns:a16="http://schemas.microsoft.com/office/drawing/2014/main" id="{3E24F010-3D37-4357-B972-6E033D045507}"/>
                </a:ext>
              </a:extLst>
            </p:cNvPr>
            <p:cNvCxnSpPr>
              <a:cxnSpLocks/>
              <a:stCxn id="23" idx="3"/>
              <a:endCxn id="7" idx="1"/>
            </p:cNvCxnSpPr>
            <p:nvPr/>
          </p:nvCxnSpPr>
          <p:spPr bwMode="auto">
            <a:xfrm>
              <a:off x="3762113" y="4442647"/>
              <a:ext cx="734404" cy="1"/>
            </a:xfrm>
            <a:prstGeom prst="bentConnector3">
              <a:avLst>
                <a:gd name="adj1" fmla="val 50000"/>
              </a:avLst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D9C4FAC-9373-441D-8057-091A83F1073F}"/>
                </a:ext>
              </a:extLst>
            </p:cNvPr>
            <p:cNvGrpSpPr/>
            <p:nvPr/>
          </p:nvGrpSpPr>
          <p:grpSpPr>
            <a:xfrm>
              <a:off x="771008" y="3113146"/>
              <a:ext cx="2991105" cy="2659002"/>
              <a:chOff x="943563" y="3113146"/>
              <a:chExt cx="2819400" cy="2659002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333DB199-3070-4833-BA8F-F411DDB414E5}"/>
                  </a:ext>
                </a:extLst>
              </p:cNvPr>
              <p:cNvGrpSpPr/>
              <p:nvPr/>
            </p:nvGrpSpPr>
            <p:grpSpPr>
              <a:xfrm>
                <a:off x="943563" y="3113146"/>
                <a:ext cx="2819400" cy="2659002"/>
                <a:chOff x="943563" y="3113146"/>
                <a:chExt cx="2819400" cy="2659002"/>
              </a:xfrm>
            </p:grpSpPr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8C683DB6-C3CA-4A11-9DC0-A62B86C8F551}"/>
                    </a:ext>
                  </a:extLst>
                </p:cNvPr>
                <p:cNvGrpSpPr/>
                <p:nvPr/>
              </p:nvGrpSpPr>
              <p:grpSpPr>
                <a:xfrm>
                  <a:off x="943563" y="3113146"/>
                  <a:ext cx="2819400" cy="2659002"/>
                  <a:chOff x="3186444" y="3502143"/>
                  <a:chExt cx="2819400" cy="2933691"/>
                </a:xfrm>
              </p:grpSpPr>
              <p:sp>
                <p:nvSpPr>
                  <p:cNvPr id="21" name="Flowchart: Process 20">
                    <a:extLst>
                      <a:ext uri="{FF2B5EF4-FFF2-40B4-BE49-F238E27FC236}">
                        <a16:creationId xmlns:a16="http://schemas.microsoft.com/office/drawing/2014/main" id="{3FFEBD20-D8E6-4005-8292-B433C1B318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7150" y="3735948"/>
                    <a:ext cx="2019299" cy="457200"/>
                  </a:xfrm>
                  <a:prstGeom prst="flowChartProcess">
                    <a:avLst/>
                  </a:prstGeom>
                  <a:ln w="19050"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</a:pPr>
                    <a:r>
                      <a:rPr lang="en-US" sz="2000" b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Georgia" panose="02040502050405020303" pitchFamily="18" charset="0"/>
                      </a:rPr>
                      <a:t>Local Field</a:t>
                    </a:r>
                    <a:endParaRPr lang="fi-FI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endParaRPr>
                  </a:p>
                </p:txBody>
              </p:sp>
              <p:sp>
                <p:nvSpPr>
                  <p:cNvPr id="22" name="Flowchart: Process 21">
                    <a:extLst>
                      <a:ext uri="{FF2B5EF4-FFF2-40B4-BE49-F238E27FC236}">
                        <a16:creationId xmlns:a16="http://schemas.microsoft.com/office/drawing/2014/main" id="{E40F5853-57BA-4610-A1F3-88AC0F3824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78689" y="4396030"/>
                    <a:ext cx="2019299" cy="457200"/>
                  </a:xfrm>
                  <a:prstGeom prst="flowChartProcess">
                    <a:avLst/>
                  </a:prstGeom>
                  <a:ln w="19050"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</a:pPr>
                    <a:r>
                      <a:rPr lang="en-US" sz="2000" b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Georgia" panose="02040502050405020303" pitchFamily="18" charset="0"/>
                      </a:rPr>
                      <a:t>Radius</a:t>
                    </a:r>
                    <a:endParaRPr lang="fi-FI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endParaRPr>
                  </a:p>
                </p:txBody>
              </p:sp>
              <p:sp>
                <p:nvSpPr>
                  <p:cNvPr id="23" name="Flowchart: Process 22">
                    <a:extLst>
                      <a:ext uri="{FF2B5EF4-FFF2-40B4-BE49-F238E27FC236}">
                        <a16:creationId xmlns:a16="http://schemas.microsoft.com/office/drawing/2014/main" id="{A7EF3AE4-178A-4D43-9639-C5E4F72F41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6444" y="3502143"/>
                    <a:ext cx="2819400" cy="2933691"/>
                  </a:xfrm>
                  <a:prstGeom prst="flowChartProcess">
                    <a:avLst/>
                  </a:prstGeom>
                  <a:noFill/>
                  <a:ln w="1905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93000"/>
                      </a:lnSpc>
                      <a:buClr>
                        <a:srgbClr val="000000"/>
                      </a:buClr>
                      <a:buSzPct val="100000"/>
                    </a:pPr>
                    <a:r>
                      <a:rPr lang="en-US" dirty="0">
                        <a:ln w="0"/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Georgia" panose="02040502050405020303" pitchFamily="18" charset="0"/>
                      </a:rPr>
                      <a:t>Input</a:t>
                    </a:r>
                    <a:endParaRPr lang="fi-FI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endParaRPr>
                  </a:p>
                </p:txBody>
              </p:sp>
            </p:grpSp>
            <p:sp>
              <p:nvSpPr>
                <p:cNvPr id="20" name="Flowchart: Process 19">
                  <a:extLst>
                    <a:ext uri="{FF2B5EF4-FFF2-40B4-BE49-F238E27FC236}">
                      <a16:creationId xmlns:a16="http://schemas.microsoft.com/office/drawing/2014/main" id="{CF32A604-758C-4671-B49B-215F9C451CD9}"/>
                    </a:ext>
                  </a:extLst>
                </p:cNvPr>
                <p:cNvSpPr/>
                <p:nvPr/>
              </p:nvSpPr>
              <p:spPr bwMode="auto">
                <a:xfrm>
                  <a:off x="1635808" y="4535302"/>
                  <a:ext cx="2019299" cy="414391"/>
                </a:xfrm>
                <a:prstGeom prst="flowChartProcess">
                  <a:avLst/>
                </a:prstGeom>
                <a:ln w="19050">
                  <a:headEnd type="none" w="med" len="med"/>
                  <a:tailEnd type="none" w="med" len="med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rPr>
                    <a:t>Temperature</a:t>
                  </a:r>
                  <a:endParaRPr lang="fi-FI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endParaRPr>
                </a:p>
              </p:txBody>
            </p:sp>
          </p:grpSp>
          <p:sp>
            <p:nvSpPr>
              <p:cNvPr id="18" name="Flowchart: Process 17">
                <a:extLst>
                  <a:ext uri="{FF2B5EF4-FFF2-40B4-BE49-F238E27FC236}">
                    <a16:creationId xmlns:a16="http://schemas.microsoft.com/office/drawing/2014/main" id="{334FA8DB-462F-4115-844F-599035CA3A04}"/>
                  </a:ext>
                </a:extLst>
              </p:cNvPr>
              <p:cNvSpPr/>
              <p:nvPr/>
            </p:nvSpPr>
            <p:spPr bwMode="auto">
              <a:xfrm>
                <a:off x="1635808" y="5123523"/>
                <a:ext cx="2019299" cy="414391"/>
              </a:xfrm>
              <a:prstGeom prst="flowChartProcess">
                <a:avLst/>
              </a:prstGeom>
              <a:solidFill>
                <a:srgbClr val="C55A11"/>
              </a:solidFill>
              <a:ln w="19050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r>
                  <a:rPr lang="en-US" sz="2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rPr>
                  <a:t>Band structure</a:t>
                </a:r>
                <a:endParaRPr lang="fi-FI" sz="2000" b="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Georgia" panose="02040502050405020303" pitchFamily="18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9922450-88A5-4CEF-8644-1530F55C0DF0}"/>
                </a:ext>
              </a:extLst>
            </p:cNvPr>
            <p:cNvGrpSpPr/>
            <p:nvPr/>
          </p:nvGrpSpPr>
          <p:grpSpPr>
            <a:xfrm>
              <a:off x="6962297" y="3474736"/>
              <a:ext cx="3424716" cy="1935822"/>
              <a:chOff x="957519" y="3118262"/>
              <a:chExt cx="3228119" cy="1935822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CDCC550-DEC8-4001-87F2-BB17D508E98C}"/>
                  </a:ext>
                </a:extLst>
              </p:cNvPr>
              <p:cNvGrpSpPr/>
              <p:nvPr/>
            </p:nvGrpSpPr>
            <p:grpSpPr>
              <a:xfrm>
                <a:off x="957519" y="3118262"/>
                <a:ext cx="3228119" cy="1935822"/>
                <a:chOff x="3200400" y="3507787"/>
                <a:chExt cx="3228119" cy="2135803"/>
              </a:xfrm>
            </p:grpSpPr>
            <p:sp>
              <p:nvSpPr>
                <p:cNvPr id="14" name="Flowchart: Process 13">
                  <a:extLst>
                    <a:ext uri="{FF2B5EF4-FFF2-40B4-BE49-F238E27FC236}">
                      <a16:creationId xmlns:a16="http://schemas.microsoft.com/office/drawing/2014/main" id="{8333257F-7C80-4AE0-9213-446A13F6C3F3}"/>
                    </a:ext>
                  </a:extLst>
                </p:cNvPr>
                <p:cNvSpPr/>
                <p:nvPr/>
              </p:nvSpPr>
              <p:spPr bwMode="auto">
                <a:xfrm>
                  <a:off x="4044803" y="3709036"/>
                  <a:ext cx="2241186" cy="457200"/>
                </a:xfrm>
                <a:prstGeom prst="flowChartProcess">
                  <a:avLst/>
                </a:prstGeom>
                <a:ln w="19050">
                  <a:headEnd type="none" w="med" len="med"/>
                  <a:tailEnd type="none" w="med" len="med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rPr>
                    <a:t>Current density</a:t>
                  </a:r>
                  <a:endParaRPr lang="fi-FI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endParaRPr>
                </a:p>
              </p:txBody>
            </p:sp>
            <p:sp>
              <p:nvSpPr>
                <p:cNvPr id="15" name="Flowchart: Process 14">
                  <a:extLst>
                    <a:ext uri="{FF2B5EF4-FFF2-40B4-BE49-F238E27FC236}">
                      <a16:creationId xmlns:a16="http://schemas.microsoft.com/office/drawing/2014/main" id="{D7F05AD1-43A9-403A-BFD8-AD3CB31921A8}"/>
                    </a:ext>
                  </a:extLst>
                </p:cNvPr>
                <p:cNvSpPr/>
                <p:nvPr/>
              </p:nvSpPr>
              <p:spPr bwMode="auto">
                <a:xfrm>
                  <a:off x="4044803" y="4369118"/>
                  <a:ext cx="2252725" cy="457200"/>
                </a:xfrm>
                <a:prstGeom prst="flowChartProcess">
                  <a:avLst/>
                </a:prstGeom>
                <a:ln w="19050">
                  <a:headEnd type="none" w="med" len="med"/>
                  <a:tailEnd type="none" w="med" len="med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sz="2000" b="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rPr>
                    <a:t>Nottingham heat</a:t>
                  </a:r>
                  <a:endParaRPr lang="fi-FI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endParaRPr>
                </a:p>
              </p:txBody>
            </p:sp>
            <p:sp>
              <p:nvSpPr>
                <p:cNvPr id="16" name="Flowchart: Process 15">
                  <a:extLst>
                    <a:ext uri="{FF2B5EF4-FFF2-40B4-BE49-F238E27FC236}">
                      <a16:creationId xmlns:a16="http://schemas.microsoft.com/office/drawing/2014/main" id="{0B01A0DA-6A2A-4E43-B9DE-F2C7740DA553}"/>
                    </a:ext>
                  </a:extLst>
                </p:cNvPr>
                <p:cNvSpPr/>
                <p:nvPr/>
              </p:nvSpPr>
              <p:spPr bwMode="auto">
                <a:xfrm>
                  <a:off x="3200400" y="3507787"/>
                  <a:ext cx="3228119" cy="2135803"/>
                </a:xfrm>
                <a:prstGeom prst="flowChartProcess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3000"/>
                    </a:lnSpc>
                    <a:buClr>
                      <a:srgbClr val="000000"/>
                    </a:buClr>
                    <a:buSzPct val="100000"/>
                  </a:pPr>
                  <a:r>
                    <a:rPr lang="en-US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Georgia" panose="02040502050405020303" pitchFamily="18" charset="0"/>
                    </a:rPr>
                    <a:t>Output</a:t>
                  </a:r>
                  <a:endParaRPr lang="fi-FI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endParaRPr>
                </a:p>
              </p:txBody>
            </p:sp>
          </p:grpSp>
          <p:sp>
            <p:nvSpPr>
              <p:cNvPr id="13" name="Flowchart: Process 12">
                <a:extLst>
                  <a:ext uri="{FF2B5EF4-FFF2-40B4-BE49-F238E27FC236}">
                    <a16:creationId xmlns:a16="http://schemas.microsoft.com/office/drawing/2014/main" id="{632D40A9-0924-4C44-BC71-08CF56C48DD1}"/>
                  </a:ext>
                </a:extLst>
              </p:cNvPr>
              <p:cNvSpPr/>
              <p:nvPr/>
            </p:nvSpPr>
            <p:spPr bwMode="auto">
              <a:xfrm>
                <a:off x="1801922" y="4510910"/>
                <a:ext cx="2252725" cy="414391"/>
              </a:xfrm>
              <a:prstGeom prst="flowChartProcess">
                <a:avLst/>
              </a:prstGeom>
              <a:ln w="19050"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buClr>
                    <a:srgbClr val="000000"/>
                  </a:buClr>
                  <a:buSzPct val="100000"/>
                </a:pPr>
                <a:r>
                  <a:rPr lang="en-US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rPr>
                  <a:t>e</a:t>
                </a:r>
                <a:r>
                  <a:rPr lang="en-US" sz="2000" b="0" baseline="30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rPr>
                  <a:t>-</a:t>
                </a:r>
                <a:r>
                  <a:rPr lang="en-US" sz="2000" b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Georgia" panose="02040502050405020303" pitchFamily="18" charset="0"/>
                  </a:rPr>
                  <a:t> Energy spectra</a:t>
                </a:r>
                <a:endParaRPr lang="fi-FI" sz="2000" b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Georgia" panose="02040502050405020303" pitchFamily="18" charset="0"/>
                </a:endParaRPr>
              </a:p>
            </p:txBody>
          </p:sp>
        </p:grpSp>
        <p:cxnSp>
          <p:nvCxnSpPr>
            <p:cNvPr id="11" name="Elbow Connector 45">
              <a:extLst>
                <a:ext uri="{FF2B5EF4-FFF2-40B4-BE49-F238E27FC236}">
                  <a16:creationId xmlns:a16="http://schemas.microsoft.com/office/drawing/2014/main" id="{E3AD0415-83FF-41D9-A09B-91DD7B472357}"/>
                </a:ext>
              </a:extLst>
            </p:cNvPr>
            <p:cNvCxnSpPr>
              <a:cxnSpLocks/>
              <a:stCxn id="7" idx="3"/>
              <a:endCxn id="16" idx="1"/>
            </p:cNvCxnSpPr>
            <p:nvPr/>
          </p:nvCxnSpPr>
          <p:spPr bwMode="auto">
            <a:xfrm flipV="1">
              <a:off x="6462076" y="4442647"/>
              <a:ext cx="500221" cy="1"/>
            </a:xfrm>
            <a:prstGeom prst="bentConnector3">
              <a:avLst>
                <a:gd name="adj1" fmla="val 50000"/>
              </a:avLst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TextBox 23"/>
          <p:cNvSpPr txBox="1"/>
          <p:nvPr/>
        </p:nvSpPr>
        <p:spPr>
          <a:xfrm>
            <a:off x="5141322" y="4392744"/>
            <a:ext cx="1758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No analytical solutions for our integrals!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03088" y="5418111"/>
            <a:ext cx="2910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Nested self-consistent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1229360" y="2164080"/>
            <a:ext cx="2661920" cy="159511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187110" y="2776973"/>
            <a:ext cx="1829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Pre-calculated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 flipH="1">
            <a:off x="3754474" y="1634001"/>
            <a:ext cx="1529080" cy="46736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5202274" y="1374477"/>
            <a:ext cx="360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Later retrieve by interpolation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83859" y="337266"/>
            <a:ext cx="3195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Material + Potential Barrier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8760160" y="606976"/>
            <a:ext cx="2909482" cy="1616830"/>
            <a:chOff x="8545536" y="491067"/>
            <a:chExt cx="2909482" cy="1616830"/>
          </a:xfrm>
        </p:grpSpPr>
        <p:grpSp>
          <p:nvGrpSpPr>
            <p:cNvPr id="33" name="Group 32"/>
            <p:cNvGrpSpPr/>
            <p:nvPr/>
          </p:nvGrpSpPr>
          <p:grpSpPr>
            <a:xfrm>
              <a:off x="8545536" y="491067"/>
              <a:ext cx="2909482" cy="1616830"/>
              <a:chOff x="8545536" y="491067"/>
              <a:chExt cx="2909482" cy="1616830"/>
            </a:xfrm>
          </p:grpSpPr>
          <p:pic>
            <p:nvPicPr>
              <p:cNvPr id="35" name="Picture 34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3C2574AA-ABF3-474A-8956-40060B2D23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264" b="1818"/>
              <a:stretch/>
            </p:blipFill>
            <p:spPr>
              <a:xfrm>
                <a:off x="9108793" y="491067"/>
                <a:ext cx="2346225" cy="1616830"/>
              </a:xfrm>
              <a:prstGeom prst="rect">
                <a:avLst/>
              </a:prstGeom>
            </p:spPr>
          </p:pic>
          <p:pic>
            <p:nvPicPr>
              <p:cNvPr id="36" name="Picture 35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3C2574AA-ABF3-474A-8956-40060B2D23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Blur radius="4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0417" b="1818"/>
              <a:stretch/>
            </p:blipFill>
            <p:spPr>
              <a:xfrm>
                <a:off x="8545536" y="491067"/>
                <a:ext cx="569086" cy="1616830"/>
              </a:xfrm>
              <a:prstGeom prst="rect">
                <a:avLst/>
              </a:prstGeom>
            </p:spPr>
          </p:pic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72700" y="852953"/>
              <a:ext cx="745067" cy="374714"/>
            </a:xfrm>
            <a:prstGeom prst="rect">
              <a:avLst/>
            </a:prstGeom>
          </p:spPr>
        </p:pic>
      </p:grpSp>
      <p:cxnSp>
        <p:nvCxnSpPr>
          <p:cNvPr id="37" name="Straight Arrow Connector 36"/>
          <p:cNvCxnSpPr/>
          <p:nvPr/>
        </p:nvCxnSpPr>
        <p:spPr bwMode="auto">
          <a:xfrm flipV="1">
            <a:off x="3891280" y="1862138"/>
            <a:ext cx="5424170" cy="178117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10F3C73-475E-00F3-C720-411A065BF6CC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 animBg="1"/>
      <p:bldP spid="28" grpId="0"/>
      <p:bldP spid="31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F06AC7-E28C-5E21-B23A-C4F938025F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7B5C3-EB07-5292-2F0D-FAC1DB6E6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84D773-9736-707A-6E78-62373F4EA5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468" y="2519856"/>
            <a:ext cx="6829063" cy="4111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91EBE7A6-3846-CB6B-3795-985B01317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0" y="500062"/>
            <a:ext cx="7632700" cy="1325563"/>
          </a:xfrm>
        </p:spPr>
        <p:txBody>
          <a:bodyPr>
            <a:normAutofit fontScale="90000"/>
          </a:bodyPr>
          <a:lstStyle/>
          <a:p>
            <a:r>
              <a:rPr lang="en-GB" sz="5400" b="1" dirty="0">
                <a:latin typeface="Arial Black" panose="020B0A04020102020204" pitchFamily="34" charset="0"/>
              </a:rPr>
              <a:t>WWW.GETELEC.ORG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DB74F5-4FB8-C41F-920C-01271EACAD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1630" y="881332"/>
            <a:ext cx="7708739" cy="5095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B67EA95-D9CA-02EA-FFCF-138651188675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69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263AF9-08EC-49F4-B9DD-DE4AD731B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177093-B5DC-0CC7-3BAA-F317A2A94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698347-187C-FBE7-2D2E-CA8CAD845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15EF9A-2E4D-63C0-7AC6-724A897C14DC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268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09CDCA-8D42-991C-DE65-5B094BADF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68560B-750F-86A1-6FFE-E1DD17C7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5BFB8-61BA-E52B-9914-DAF6F334A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3F91AC-4056-141C-EC41-73D48086C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677A119-7733-CE64-B712-8A235D41E9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5FB9C14-9068-A5AD-9E0E-8621C46E52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038FB7-1649-1EFB-7F71-6FDB08E5E8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54AB98-E3AE-9BB0-195A-FE1A865F55B5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28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A1B53-34EF-496E-8D65-72266FF9C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2851" y="-5588"/>
            <a:ext cx="10515600" cy="1325563"/>
          </a:xfrm>
        </p:spPr>
        <p:txBody>
          <a:bodyPr/>
          <a:lstStyle/>
          <a:p>
            <a:r>
              <a:rPr lang="et-EE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Concurrent</a:t>
            </a:r>
            <a:r>
              <a:rPr lang="et-EE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ED-MD: FEMOCS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BEA5D-FEF3-4C0A-BC00-BDFC73066C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38A798-005D-4B77-B277-DEC6B39D11BF}"/>
              </a:ext>
            </a:extLst>
          </p:cNvPr>
          <p:cNvSpPr txBox="1"/>
          <p:nvPr/>
        </p:nvSpPr>
        <p:spPr>
          <a:xfrm>
            <a:off x="-95957" y="6519259"/>
            <a:ext cx="1189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V. Zadin, University of Tartu                                                                                                   						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37BE1F-0B3D-421E-8832-B55BB1B9F8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24" y="1298663"/>
            <a:ext cx="4114627" cy="3131688"/>
          </a:xfrm>
          <a:prstGeom prst="rect">
            <a:avLst/>
          </a:prstGeom>
          <a:noFill/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8BD9147-004A-4D51-BF79-33E7029955C6}"/>
              </a:ext>
            </a:extLst>
          </p:cNvPr>
          <p:cNvSpPr txBox="1">
            <a:spLocks noChangeArrowheads="1"/>
          </p:cNvSpPr>
          <p:nvPr/>
        </p:nvSpPr>
        <p:spPr>
          <a:xfrm>
            <a:off x="3717241" y="4898837"/>
            <a:ext cx="4757518" cy="2054225"/>
          </a:xfrm>
          <a:prstGeom prst="rect">
            <a:avLst/>
          </a:prstGeom>
        </p:spPr>
        <p:txBody>
          <a:bodyPr/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fi-FI" sz="1600" b="0" kern="0" dirty="0"/>
              <a:t>Mesh generation “on the fly” when MD system changes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fi-FI" sz="1600" b="0" kern="0" dirty="0"/>
              <a:t>Solve </a:t>
            </a:r>
            <a:r>
              <a:rPr lang="et-EE" altLang="fi-FI" sz="1600" kern="0" dirty="0" err="1"/>
              <a:t>for</a:t>
            </a:r>
            <a:r>
              <a:rPr lang="et-EE" altLang="fi-FI" sz="1600" kern="0" dirty="0"/>
              <a:t> </a:t>
            </a:r>
            <a:r>
              <a:rPr lang="et-EE" altLang="fi-FI" sz="1600" b="1" kern="0" dirty="0"/>
              <a:t>E</a:t>
            </a:r>
            <a:r>
              <a:rPr lang="et-EE" altLang="fi-FI" sz="1600" kern="0" dirty="0"/>
              <a:t>, T, </a:t>
            </a:r>
            <a:r>
              <a:rPr lang="et-EE" altLang="fi-FI" sz="1600" b="1" kern="0" dirty="0"/>
              <a:t>J </a:t>
            </a:r>
            <a:r>
              <a:rPr lang="et-EE" altLang="fi-FI" sz="1600" i="1" kern="0" dirty="0"/>
              <a:t>et </a:t>
            </a:r>
            <a:r>
              <a:rPr lang="et-EE" altLang="fi-FI" sz="1600" i="1" kern="0" dirty="0" err="1"/>
              <a:t>al</a:t>
            </a:r>
            <a:r>
              <a:rPr lang="et-EE" altLang="fi-FI" sz="1600" i="1" kern="0" dirty="0"/>
              <a:t>.</a:t>
            </a:r>
            <a:endParaRPr lang="en-US" altLang="fi-FI" sz="1600" i="1" kern="0" dirty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fi-FI" sz="1600" b="0" kern="0" dirty="0"/>
              <a:t>Feedback to MD electrostatic forces + heating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fi-FI" sz="1600" b="0" kern="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DC6B6B-00DB-4983-B2D4-C9EF477A7353}"/>
              </a:ext>
            </a:extLst>
          </p:cNvPr>
          <p:cNvGrpSpPr/>
          <p:nvPr/>
        </p:nvGrpSpPr>
        <p:grpSpPr>
          <a:xfrm>
            <a:off x="8413119" y="1274696"/>
            <a:ext cx="3630613" cy="3606800"/>
            <a:chOff x="5428522" y="2895600"/>
            <a:chExt cx="3630613" cy="3606800"/>
          </a:xfrm>
        </p:grpSpPr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BD045EB6-D608-4307-ABE0-B74C9A46C6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8522" y="2895600"/>
              <a:ext cx="3630613" cy="360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A3D4A86-B094-4CDD-8014-EEDB9A804A6C}"/>
                </a:ext>
              </a:extLst>
            </p:cNvPr>
            <p:cNvSpPr/>
            <p:nvPr/>
          </p:nvSpPr>
          <p:spPr bwMode="auto">
            <a:xfrm>
              <a:off x="6096000" y="2971800"/>
              <a:ext cx="762000" cy="18288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i-FI" sz="2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3604076-8DED-471B-AAD5-2C2727899979}"/>
                </a:ext>
              </a:extLst>
            </p:cNvPr>
            <p:cNvCxnSpPr/>
            <p:nvPr/>
          </p:nvCxnSpPr>
          <p:spPr bwMode="auto">
            <a:xfrm>
              <a:off x="6858000" y="4114800"/>
              <a:ext cx="990600" cy="7620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85AC584B-E072-4C12-9859-77C2652C90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1351" y="1190378"/>
            <a:ext cx="4041265" cy="363271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DB6CBB8-B0E8-44E9-B3A1-D4A0E3E8070D}"/>
              </a:ext>
            </a:extLst>
          </p:cNvPr>
          <p:cNvSpPr txBox="1"/>
          <p:nvPr/>
        </p:nvSpPr>
        <p:spPr>
          <a:xfrm rot="20887650">
            <a:off x="8548132" y="5421460"/>
            <a:ext cx="3587256" cy="923330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endParaRPr lang="et-EE" dirty="0">
              <a:solidFill>
                <a:srgbClr val="0563C1"/>
              </a:solidFill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t-EE" b="1" dirty="0">
                <a:solidFill>
                  <a:srgbClr val="FF00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https://github.com/veskem/femocs</a:t>
            </a:r>
            <a:r>
              <a:rPr lang="et-EE" b="1" dirty="0">
                <a:solidFill>
                  <a:srgbClr val="FF0000"/>
                </a:solidFill>
              </a:rPr>
              <a:t> </a:t>
            </a:r>
          </a:p>
          <a:p>
            <a:endParaRPr lang="et-E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F44712-56A3-4EA3-6D55-6F3EADA96F5D}"/>
              </a:ext>
            </a:extLst>
          </p:cNvPr>
          <p:cNvSpPr/>
          <p:nvPr/>
        </p:nvSpPr>
        <p:spPr>
          <a:xfrm>
            <a:off x="838200" y="4769870"/>
            <a:ext cx="2294038" cy="1641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u="sng" dirty="0"/>
              <a:t>Fine elements: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/>
              <a:t>Deal.II</a:t>
            </a:r>
            <a:r>
              <a:rPr lang="en-US" dirty="0"/>
              <a:t> library</a:t>
            </a:r>
          </a:p>
          <a:p>
            <a:r>
              <a:rPr lang="en-US" b="1" u="sng" dirty="0"/>
              <a:t>Molecular Dynamics: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PARCAS MD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LAMMPS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916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A2F16-E654-4084-88FF-9B764FC88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8811" y="245028"/>
            <a:ext cx="6934200" cy="6572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Specifics of FEMOCS algorithm</a:t>
            </a:r>
            <a:endParaRPr lang="fi-FI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A77DD45-EC89-BF2E-0854-1D08AE30B39D}"/>
              </a:ext>
            </a:extLst>
          </p:cNvPr>
          <p:cNvGrpSpPr/>
          <p:nvPr/>
        </p:nvGrpSpPr>
        <p:grpSpPr>
          <a:xfrm>
            <a:off x="75777" y="1448079"/>
            <a:ext cx="6833982" cy="5123757"/>
            <a:chOff x="2189248" y="1637861"/>
            <a:chExt cx="8058551" cy="5087860"/>
          </a:xfrm>
        </p:grpSpPr>
        <p:sp>
          <p:nvSpPr>
            <p:cNvPr id="3" name="Flowchart: Process 2"/>
            <p:cNvSpPr/>
            <p:nvPr/>
          </p:nvSpPr>
          <p:spPr bwMode="auto">
            <a:xfrm>
              <a:off x="5448300" y="1637861"/>
              <a:ext cx="1828800" cy="871949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n-US" sz="2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Atoms (MD)</a:t>
              </a:r>
              <a:endParaRPr lang="fi-F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fi-F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4" name="Flowchart: Process 3"/>
            <p:cNvSpPr/>
            <p:nvPr/>
          </p:nvSpPr>
          <p:spPr bwMode="auto">
            <a:xfrm>
              <a:off x="5486400" y="2985844"/>
              <a:ext cx="1752600" cy="457200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en-US" sz="2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FEM mesh</a:t>
              </a:r>
              <a:endParaRPr lang="fi-F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953000" y="4111745"/>
              <a:ext cx="2819400" cy="2613976"/>
              <a:chOff x="3200400" y="3502144"/>
              <a:chExt cx="2819400" cy="2884014"/>
            </a:xfrm>
          </p:grpSpPr>
          <p:sp>
            <p:nvSpPr>
              <p:cNvPr id="6" name="Flowchart: Process 5"/>
              <p:cNvSpPr/>
              <p:nvPr/>
            </p:nvSpPr>
            <p:spPr bwMode="auto">
              <a:xfrm>
                <a:off x="3600450" y="4022071"/>
                <a:ext cx="2019300" cy="457200"/>
              </a:xfrm>
              <a:prstGeom prst="flowChartProcess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r>
                  <a:rPr lang="en-US" sz="2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Electric Field</a:t>
                </a:r>
                <a:endParaRPr lang="fi-FI" sz="2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7" name="Flowchart: Process 6"/>
              <p:cNvSpPr/>
              <p:nvPr/>
            </p:nvSpPr>
            <p:spPr bwMode="auto">
              <a:xfrm>
                <a:off x="3345134" y="4790373"/>
                <a:ext cx="2529933" cy="1439024"/>
              </a:xfrm>
              <a:prstGeom prst="flowChartProcess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r>
                  <a:rPr lang="en-US" sz="2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Field emission,</a:t>
                </a:r>
              </a:p>
              <a:p>
                <a:pPr algn="ctr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r>
                  <a:rPr lang="en-US" sz="2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Particles (e), Positions, Injections</a:t>
                </a:r>
                <a:endParaRPr lang="fi-FI" sz="2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" name="Flowchart: Process 4"/>
              <p:cNvSpPr/>
              <p:nvPr/>
            </p:nvSpPr>
            <p:spPr bwMode="auto">
              <a:xfrm>
                <a:off x="3200400" y="3502144"/>
                <a:ext cx="2819400" cy="2884014"/>
              </a:xfrm>
              <a:prstGeom prst="flowChartProcess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</a:pPr>
                <a:r>
                  <a:rPr lang="en-US" sz="24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Times New Roman" pitchFamily="18" charset="0"/>
                  </a:rPr>
                  <a:t>PIC</a:t>
                </a:r>
                <a:endParaRPr lang="fi-FI" sz="2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itchFamily="18" charset="0"/>
                </a:endParaRPr>
              </a:p>
            </p:txBody>
          </p:sp>
        </p:grpSp>
        <p:cxnSp>
          <p:nvCxnSpPr>
            <p:cNvPr id="10" name="Straight Arrow Connector 9"/>
            <p:cNvCxnSpPr>
              <a:cxnSpLocks/>
              <a:stCxn id="4" idx="2"/>
              <a:endCxn id="5" idx="0"/>
            </p:cNvCxnSpPr>
            <p:nvPr/>
          </p:nvCxnSpPr>
          <p:spPr bwMode="auto">
            <a:xfrm>
              <a:off x="6362700" y="3443045"/>
              <a:ext cx="0" cy="668700"/>
            </a:xfrm>
            <a:prstGeom prst="straightConnector1">
              <a:avLst/>
            </a:prstGeom>
            <a:ln w="38100"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3" idx="2"/>
              <a:endCxn id="4" idx="0"/>
            </p:cNvCxnSpPr>
            <p:nvPr/>
          </p:nvCxnSpPr>
          <p:spPr bwMode="auto">
            <a:xfrm>
              <a:off x="6362700" y="2509810"/>
              <a:ext cx="0" cy="476035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Straight Arrow Connector 23"/>
            <p:cNvCxnSpPr>
              <a:cxnSpLocks/>
              <a:stCxn id="6" idx="2"/>
              <a:endCxn id="7" idx="0"/>
            </p:cNvCxnSpPr>
            <p:nvPr/>
          </p:nvCxnSpPr>
          <p:spPr bwMode="auto">
            <a:xfrm>
              <a:off x="6362700" y="4997381"/>
              <a:ext cx="0" cy="281973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7" name="Flowchart: Process 26"/>
            <p:cNvSpPr/>
            <p:nvPr/>
          </p:nvSpPr>
          <p:spPr bwMode="auto">
            <a:xfrm>
              <a:off x="2384510" y="5037732"/>
              <a:ext cx="1752600" cy="762000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en-US" sz="2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Current distribution</a:t>
              </a:r>
              <a:endParaRPr lang="fi-F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8" name="Flowchart: Process 27"/>
            <p:cNvSpPr/>
            <p:nvPr/>
          </p:nvSpPr>
          <p:spPr bwMode="auto">
            <a:xfrm>
              <a:off x="2279736" y="3674120"/>
              <a:ext cx="1962149" cy="762000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en-US" sz="2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Temperature distribution</a:t>
              </a:r>
              <a:endParaRPr lang="fi-F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0" name="Flowchart: Process 29"/>
            <p:cNvSpPr/>
            <p:nvPr/>
          </p:nvSpPr>
          <p:spPr bwMode="auto">
            <a:xfrm>
              <a:off x="2189248" y="2514600"/>
              <a:ext cx="2143124" cy="762000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en-US" sz="2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Velocity </a:t>
              </a:r>
            </a:p>
            <a:p>
              <a:pPr algn="ct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en-US" sz="2000" dirty="0" err="1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perturbration</a:t>
              </a:r>
              <a:endParaRPr lang="fi-F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36" name="Straight Arrow Connector 35"/>
            <p:cNvCxnSpPr>
              <a:stCxn id="27" idx="0"/>
              <a:endCxn id="28" idx="2"/>
            </p:cNvCxnSpPr>
            <p:nvPr/>
          </p:nvCxnSpPr>
          <p:spPr bwMode="auto">
            <a:xfrm flipV="1">
              <a:off x="3260811" y="4436120"/>
              <a:ext cx="1" cy="601612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1" name="Straight Arrow Connector 40"/>
            <p:cNvCxnSpPr>
              <a:stCxn id="28" idx="0"/>
              <a:endCxn id="30" idx="2"/>
            </p:cNvCxnSpPr>
            <p:nvPr/>
          </p:nvCxnSpPr>
          <p:spPr bwMode="auto">
            <a:xfrm flipV="1">
              <a:off x="3260810" y="3276600"/>
              <a:ext cx="0" cy="39752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6" name="Elbow Connector 45"/>
            <p:cNvCxnSpPr>
              <a:stCxn id="30" idx="0"/>
              <a:endCxn id="3" idx="1"/>
            </p:cNvCxnSpPr>
            <p:nvPr/>
          </p:nvCxnSpPr>
          <p:spPr bwMode="auto">
            <a:xfrm rot="5400000" flipH="1" flipV="1">
              <a:off x="4134174" y="1200473"/>
              <a:ext cx="440765" cy="2187490"/>
            </a:xfrm>
            <a:prstGeom prst="bentConnector2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1" name="Elbow Connector 50"/>
            <p:cNvCxnSpPr>
              <a:cxnSpLocks/>
              <a:stCxn id="5" idx="1"/>
              <a:endCxn id="27" idx="3"/>
            </p:cNvCxnSpPr>
            <p:nvPr/>
          </p:nvCxnSpPr>
          <p:spPr bwMode="auto">
            <a:xfrm rot="10800000">
              <a:off x="4137110" y="5418733"/>
              <a:ext cx="815890" cy="1"/>
            </a:xfrm>
            <a:prstGeom prst="bentConnector3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5" name="Flowchart: Process 64"/>
            <p:cNvSpPr/>
            <p:nvPr/>
          </p:nvSpPr>
          <p:spPr bwMode="auto">
            <a:xfrm>
              <a:off x="8418143" y="5037732"/>
              <a:ext cx="1752600" cy="762000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en-US" sz="2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Sur. charge distribution</a:t>
              </a:r>
              <a:endParaRPr lang="fi-F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67" name="Straight Arrow Connector 66"/>
            <p:cNvCxnSpPr>
              <a:cxnSpLocks/>
              <a:stCxn id="5" idx="3"/>
              <a:endCxn id="65" idx="1"/>
            </p:cNvCxnSpPr>
            <p:nvPr/>
          </p:nvCxnSpPr>
          <p:spPr bwMode="auto">
            <a:xfrm flipV="1">
              <a:off x="7772400" y="5418732"/>
              <a:ext cx="645744" cy="1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9" name="Flowchart: Process 68"/>
            <p:cNvSpPr/>
            <p:nvPr/>
          </p:nvSpPr>
          <p:spPr bwMode="auto">
            <a:xfrm>
              <a:off x="8345004" y="2511231"/>
              <a:ext cx="1902795" cy="762000"/>
            </a:xfrm>
            <a:prstGeom prst="flowChartProcess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en-US" sz="20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Force perturbation</a:t>
              </a:r>
              <a:endParaRPr lang="fi-F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71" name="Straight Arrow Connector 70"/>
            <p:cNvCxnSpPr>
              <a:stCxn id="65" idx="0"/>
              <a:endCxn id="69" idx="2"/>
            </p:cNvCxnSpPr>
            <p:nvPr/>
          </p:nvCxnSpPr>
          <p:spPr bwMode="auto">
            <a:xfrm flipV="1">
              <a:off x="9294444" y="3273231"/>
              <a:ext cx="1957" cy="1764502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4" name="Elbow Connector 73"/>
            <p:cNvCxnSpPr>
              <a:stCxn id="69" idx="0"/>
              <a:endCxn id="3" idx="3"/>
            </p:cNvCxnSpPr>
            <p:nvPr/>
          </p:nvCxnSpPr>
          <p:spPr bwMode="auto">
            <a:xfrm rot="16200000" flipV="1">
              <a:off x="8068053" y="1282883"/>
              <a:ext cx="437396" cy="2019301"/>
            </a:xfrm>
            <a:prstGeom prst="bentConnector2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41D7F744-92BC-0C64-E001-DB350CCC3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210" y="1053741"/>
            <a:ext cx="5047129" cy="542150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BB164BF-2107-139B-39BF-DB3040B00DD3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99C98A3-6C2A-4E17-E6E1-19FE7179F03A}"/>
              </a:ext>
            </a:extLst>
          </p:cNvPr>
          <p:cNvSpPr txBox="1"/>
          <p:nvPr/>
        </p:nvSpPr>
        <p:spPr>
          <a:xfrm>
            <a:off x="4148690" y="6543436"/>
            <a:ext cx="61137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600" b="0" dirty="0">
                <a:solidFill>
                  <a:schemeClr val="tx1"/>
                </a:solidFill>
              </a:rPr>
              <a:t>M. Veske et. al, Phys. Rev. E 101, 053307 (2020)</a:t>
            </a:r>
          </a:p>
        </p:txBody>
      </p:sp>
    </p:spTree>
    <p:extLst>
      <p:ext uri="{BB962C8B-B14F-4D97-AF65-F5344CB8AC3E}">
        <p14:creationId xmlns:p14="http://schemas.microsoft.com/office/powerpoint/2010/main" val="3686745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73EE01FF-B081-E5DD-2AAD-F5B6E21B4A7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999188" y="2730985"/>
            <a:ext cx="3192812" cy="23946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052330" y="94147"/>
            <a:ext cx="6400403" cy="1144888"/>
          </a:xfrm>
        </p:spPr>
        <p:txBody>
          <a:bodyPr/>
          <a:lstStyle>
            <a:defPPr>
              <a:defRPr lang="fi-FI"/>
            </a:defPPr>
            <a:lvl1pPr marL="0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4726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9452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4178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8904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3631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88357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03083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7809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3266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Heating and El. field calculations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601092" y="1963569"/>
            <a:ext cx="1637131" cy="372142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2C74F05-7AC1-4C9A-A14A-877A1C005038}"/>
              </a:ext>
            </a:extLst>
          </p:cNvPr>
          <p:cNvSpPr txBox="1"/>
          <p:nvPr/>
        </p:nvSpPr>
        <p:spPr>
          <a:xfrm>
            <a:off x="178982" y="6098514"/>
            <a:ext cx="4767647" cy="266973"/>
          </a:xfrm>
          <a:prstGeom prst="rect">
            <a:avLst/>
          </a:prstGeom>
          <a:noFill/>
          <a:ln>
            <a:noFill/>
          </a:ln>
        </p:spPr>
        <p:txBody>
          <a:bodyPr wrap="square" lIns="81638" tIns="40819" rIns="81638" bIns="40819" anchorCtr="0" compatLnSpc="0">
            <a:spAutoFit/>
          </a:bodyPr>
          <a:lstStyle>
            <a:defPPr>
              <a:defRPr lang="fi-FI"/>
            </a:defPPr>
            <a:lvl1pPr marL="0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4726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9452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4178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8904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3631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88357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03083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7809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hangingPunct="0">
              <a:buClr>
                <a:srgbClr val="000000"/>
              </a:buClr>
              <a:buSzPct val="100000"/>
            </a:pPr>
            <a:r>
              <a:rPr lang="en-GB" sz="1179" dirty="0">
                <a:latin typeface="Accanthis ADF Std" pitchFamily="18"/>
                <a:ea typeface="WenQuanYi Micro Hei" pitchFamily="2"/>
                <a:cs typeface="FreeSans" pitchFamily="2"/>
              </a:rPr>
              <a:t>[1] A. Kyritsakis, F. Djurabekova, </a:t>
            </a:r>
            <a:r>
              <a:rPr lang="en-GB" sz="1179" dirty="0" err="1">
                <a:latin typeface="Accanthis ADF Std" pitchFamily="18"/>
                <a:ea typeface="WenQuanYi Micro Hei" pitchFamily="2"/>
                <a:cs typeface="FreeSans" pitchFamily="2"/>
              </a:rPr>
              <a:t>Comput</a:t>
            </a:r>
            <a:r>
              <a:rPr lang="en-GB" sz="1179" dirty="0">
                <a:latin typeface="Accanthis ADF Std" pitchFamily="18"/>
                <a:ea typeface="WenQuanYi Micro Hei" pitchFamily="2"/>
                <a:cs typeface="FreeSans" pitchFamily="2"/>
              </a:rPr>
              <a:t>. Mater. Sci 128 15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AB4C11D-EAE0-1D37-9343-CBFF68E83811}"/>
              </a:ext>
            </a:extLst>
          </p:cNvPr>
          <p:cNvGrpSpPr/>
          <p:nvPr/>
        </p:nvGrpSpPr>
        <p:grpSpPr>
          <a:xfrm>
            <a:off x="-4933789" y="1598155"/>
            <a:ext cx="4704834" cy="4379029"/>
            <a:chOff x="541979" y="1598155"/>
            <a:chExt cx="4704834" cy="4379029"/>
          </a:xfrm>
        </p:grpSpPr>
        <p:sp>
          <p:nvSpPr>
            <p:cNvPr id="3" name="TextBox 2"/>
            <p:cNvSpPr txBox="1"/>
            <p:nvPr/>
          </p:nvSpPr>
          <p:spPr>
            <a:xfrm>
              <a:off x="541979" y="2167009"/>
              <a:ext cx="3141251" cy="563977"/>
            </a:xfrm>
            <a:prstGeom prst="rect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wrap="square" lIns="81638" tIns="40819" rIns="81638" bIns="40819" anchorCtr="0" compatLnSpc="0">
              <a:spAutoFit/>
            </a:bodyPr>
            <a:lstStyle>
              <a:defPPr>
                <a:defRPr lang="fi-FI"/>
              </a:defPPr>
              <a:lvl1pPr marL="0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14726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29452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44178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8904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3631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88357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903083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317809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hangingPunct="0"/>
              <a:r>
                <a:rPr lang="en-GB" dirty="0">
                  <a:latin typeface="Times New Roman" pitchFamily="18"/>
                  <a:ea typeface="WenQuanYi Micro Hei" pitchFamily="2"/>
                  <a:cs typeface="FreeSans" pitchFamily="2"/>
                </a:rPr>
                <a:t>Surface Current density </a:t>
              </a:r>
              <a:r>
                <a:rPr lang="en-GB" i="1" dirty="0" err="1">
                  <a:latin typeface="Times New Roman" pitchFamily="18"/>
                  <a:ea typeface="WenQuanYi Micro Hei" pitchFamily="2"/>
                  <a:cs typeface="FreeSans" pitchFamily="2"/>
                </a:rPr>
                <a:t>J</a:t>
              </a:r>
              <a:r>
                <a:rPr lang="en-GB" i="1" baseline="-25000" dirty="0" err="1">
                  <a:latin typeface="Times New Roman" pitchFamily="18"/>
                  <a:ea typeface="WenQuanYi Micro Hei" pitchFamily="2"/>
                  <a:cs typeface="FreeSans" pitchFamily="2"/>
                </a:rPr>
                <a:t>s</a:t>
              </a:r>
              <a:r>
                <a:rPr lang="en-GB" dirty="0">
                  <a:latin typeface="Times New Roman" pitchFamily="18"/>
                  <a:ea typeface="WenQuanYi Micro Hei" pitchFamily="2"/>
                  <a:cs typeface="FreeSans" pitchFamily="2"/>
                </a:rPr>
                <a:t> and</a:t>
              </a:r>
            </a:p>
            <a:p>
              <a:pPr algn="ctr" hangingPunct="0"/>
              <a:r>
                <a:rPr lang="en-GB" dirty="0">
                  <a:latin typeface="Times New Roman" pitchFamily="18"/>
                  <a:ea typeface="WenQuanYi Micro Hei" pitchFamily="2"/>
                  <a:cs typeface="FreeSans" pitchFamily="2"/>
                </a:rPr>
                <a:t>Nottingham heat  </a:t>
              </a:r>
              <a:r>
                <a:rPr lang="en-GB" i="1" dirty="0">
                  <a:latin typeface="Times New Roman" pitchFamily="18"/>
                  <a:ea typeface="WenQuanYi Micro Hei" pitchFamily="2"/>
                  <a:cs typeface="FreeSans" pitchFamily="2"/>
                </a:rPr>
                <a:t>P</a:t>
              </a:r>
              <a:r>
                <a:rPr lang="en-GB" i="1" baseline="-25000" dirty="0">
                  <a:latin typeface="Times New Roman" pitchFamily="18"/>
                  <a:ea typeface="WenQuanYi Micro Hei" pitchFamily="2"/>
                  <a:cs typeface="FreeSans" pitchFamily="2"/>
                </a:rPr>
                <a:t>N</a:t>
              </a:r>
              <a:r>
                <a:rPr lang="en-GB" i="1" dirty="0">
                  <a:latin typeface="Times New Roman" pitchFamily="18"/>
                  <a:ea typeface="WenQuanYi Micro Hei" pitchFamily="2"/>
                  <a:cs typeface="FreeSans" pitchFamily="2"/>
                </a:rPr>
                <a:t> distributions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10991" y="1598155"/>
              <a:ext cx="2220548" cy="323207"/>
            </a:xfrm>
            <a:prstGeom prst="rect">
              <a:avLst/>
            </a:prstGeom>
            <a:noFill/>
            <a:ln w="0">
              <a:solidFill>
                <a:srgbClr val="FF3333"/>
              </a:solidFill>
              <a:prstDash val="solid"/>
            </a:ln>
          </p:spPr>
          <p:txBody>
            <a:bodyPr wrap="square" lIns="81638" tIns="40819" rIns="81638" bIns="40819" anchorCtr="0" compatLnSpc="0">
              <a:spAutoFit/>
            </a:bodyPr>
            <a:lstStyle>
              <a:defPPr>
                <a:defRPr lang="fi-FI"/>
              </a:defPPr>
              <a:lvl1pPr marL="0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14726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29452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44178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8904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3631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88357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903083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317809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hangingPunct="0"/>
              <a:r>
                <a:rPr lang="en-GB" b="1" dirty="0">
                  <a:latin typeface="Times New Roman" pitchFamily="18"/>
                  <a:ea typeface="WenQuanYi Micro Hei" pitchFamily="2"/>
                  <a:cs typeface="FreeSans" pitchFamily="2"/>
                </a:rPr>
                <a:t>GETELEC [1]</a:t>
              </a:r>
            </a:p>
          </p:txBody>
        </p:sp>
        <p:sp>
          <p:nvSpPr>
            <p:cNvPr id="5" name="Straight Connector 4"/>
            <p:cNvSpPr/>
            <p:nvPr/>
          </p:nvSpPr>
          <p:spPr>
            <a:xfrm>
              <a:off x="2170900" y="5107882"/>
              <a:ext cx="0" cy="3053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  <p:txBody>
            <a:bodyPr wrap="none" lIns="81638" tIns="40819" rIns="81638" bIns="40819" anchor="ctr" anchorCtr="0" compatLnSpc="0"/>
            <a:lstStyle>
              <a:defPPr>
                <a:defRPr lang="fi-FI"/>
              </a:defPPr>
              <a:lvl1pPr marL="0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14726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29452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44178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8904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3631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88357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903083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317809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hangingPunct="0"/>
              <a:endParaRPr lang="en-GB">
                <a:latin typeface="Liberation Sans" pitchFamily="18"/>
                <a:ea typeface="WenQuanYi Micro Hei" pitchFamily="2"/>
                <a:cs typeface="FreeSans" pitchFamily="2"/>
              </a:endParaRPr>
            </a:p>
          </p:txBody>
        </p:sp>
        <p:cxnSp>
          <p:nvCxnSpPr>
            <p:cNvPr id="6" name="Straight Arrow Connector 5"/>
            <p:cNvCxnSpPr>
              <a:cxnSpLocks/>
              <a:stCxn id="4" idx="2"/>
              <a:endCxn id="3" idx="0"/>
            </p:cNvCxnSpPr>
            <p:nvPr/>
          </p:nvCxnSpPr>
          <p:spPr>
            <a:xfrm flipH="1">
              <a:off x="2112605" y="1921362"/>
              <a:ext cx="8661" cy="245647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cxnSp>
          <p:nvCxnSpPr>
            <p:cNvPr id="7" name="Straight Arrow Connector 6"/>
            <p:cNvCxnSpPr>
              <a:cxnSpLocks/>
              <a:stCxn id="3" idx="2"/>
              <a:endCxn id="41" idx="0"/>
            </p:cNvCxnSpPr>
            <p:nvPr/>
          </p:nvCxnSpPr>
          <p:spPr>
            <a:xfrm>
              <a:off x="2112605" y="2730985"/>
              <a:ext cx="8661" cy="341734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sp>
          <p:nvSpPr>
            <p:cNvPr id="8" name="TextBox 7"/>
            <p:cNvSpPr txBox="1"/>
            <p:nvPr/>
          </p:nvSpPr>
          <p:spPr>
            <a:xfrm>
              <a:off x="1182884" y="4580246"/>
              <a:ext cx="1861342" cy="563977"/>
            </a:xfrm>
            <a:prstGeom prst="rect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wrap="square" lIns="81638" tIns="40819" rIns="81638" bIns="40819" anchorCtr="0" compatLnSpc="0">
              <a:spAutoFit/>
            </a:bodyPr>
            <a:lstStyle>
              <a:defPPr>
                <a:defRPr lang="fi-FI"/>
              </a:defPPr>
              <a:lvl1pPr marL="0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14726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29452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44178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8904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3631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88357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903083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317809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hangingPunct="0"/>
              <a:r>
                <a:rPr lang="en-GB">
                  <a:latin typeface="Times New Roman" pitchFamily="18"/>
                  <a:ea typeface="WenQuanYi Micro Hei" pitchFamily="2"/>
                  <a:cs typeface="FreeSans" pitchFamily="2"/>
                </a:rPr>
                <a:t>Temperature</a:t>
              </a:r>
            </a:p>
            <a:p>
              <a:pPr algn="ctr" hangingPunct="0"/>
              <a:r>
                <a:rPr lang="en-GB">
                  <a:latin typeface="Times New Roman" pitchFamily="18"/>
                  <a:ea typeface="WenQuanYi Micro Hei" pitchFamily="2"/>
                  <a:cs typeface="FreeSans" pitchFamily="2"/>
                </a:rPr>
                <a:t>distribution T(z)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64698" y="5413207"/>
              <a:ext cx="2612409" cy="563977"/>
            </a:xfrm>
            <a:prstGeom prst="rect">
              <a:avLst/>
            </a:prstGeom>
            <a:noFill/>
            <a:ln w="0">
              <a:solidFill>
                <a:srgbClr val="FF3333"/>
              </a:solidFill>
              <a:prstDash val="solid"/>
            </a:ln>
          </p:spPr>
          <p:txBody>
            <a:bodyPr wrap="square" lIns="81638" tIns="40819" rIns="81638" bIns="40819" anchorCtr="0" compatLnSpc="0">
              <a:spAutoFit/>
            </a:bodyPr>
            <a:lstStyle>
              <a:defPPr>
                <a:defRPr lang="fi-FI"/>
              </a:defPPr>
              <a:lvl1pPr marL="0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14726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29452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44178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8904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3631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88357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903083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317809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hangingPunct="0"/>
              <a:r>
                <a:rPr lang="en-GB" i="1" dirty="0">
                  <a:latin typeface="Times New Roman" pitchFamily="18"/>
                  <a:ea typeface="WenQuanYi Micro Hei" pitchFamily="2"/>
                  <a:cs typeface="FreeSans" pitchFamily="2"/>
                </a:rPr>
                <a:t>MD velocity perturbation (Berendsen thermostat)</a:t>
              </a:r>
            </a:p>
          </p:txBody>
        </p:sp>
        <p:cxnSp>
          <p:nvCxnSpPr>
            <p:cNvPr id="10" name="Straight Arrow Connector 9"/>
            <p:cNvCxnSpPr>
              <a:cxnSpLocks/>
              <a:stCxn id="16" idx="2"/>
              <a:endCxn id="8" idx="0"/>
            </p:cNvCxnSpPr>
            <p:nvPr/>
          </p:nvCxnSpPr>
          <p:spPr>
            <a:xfrm>
              <a:off x="2112603" y="4325429"/>
              <a:ext cx="952" cy="254817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sp>
          <p:nvSpPr>
            <p:cNvPr id="11" name="TextBox 10"/>
            <p:cNvSpPr txBox="1"/>
            <p:nvPr/>
          </p:nvSpPr>
          <p:spPr>
            <a:xfrm>
              <a:off x="3581403" y="4583294"/>
              <a:ext cx="1665410" cy="563977"/>
            </a:xfrm>
            <a:prstGeom prst="rect">
              <a:avLst/>
            </a:prstGeom>
            <a:noFill/>
            <a:ln w="0">
              <a:solidFill>
                <a:srgbClr val="000000"/>
              </a:solidFill>
              <a:prstDash val="solid"/>
            </a:ln>
          </p:spPr>
          <p:txBody>
            <a:bodyPr wrap="square" lIns="81638" tIns="40819" rIns="81638" bIns="40819" anchorCtr="0" compatLnSpc="0">
              <a:spAutoFit/>
            </a:bodyPr>
            <a:lstStyle>
              <a:defPPr>
                <a:defRPr lang="fi-FI"/>
              </a:defPPr>
              <a:lvl1pPr marL="0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14726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29452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44178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8904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3631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88357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903083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317809" algn="l" defTabSz="829452" rtl="0" eaLnBrk="1" latinLnBrk="0" hangingPunct="1">
                <a:defRPr sz="16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hangingPunct="0"/>
              <a:r>
                <a:rPr lang="en-GB" dirty="0">
                  <a:latin typeface="Times New Roman" pitchFamily="18"/>
                  <a:ea typeface="WenQuanYi Micro Hei" pitchFamily="2"/>
                  <a:cs typeface="FreeSans" pitchFamily="2"/>
                </a:rPr>
                <a:t>Conductivities</a:t>
              </a:r>
              <a:r>
                <a:rPr lang="en-GB" i="1" dirty="0">
                  <a:latin typeface="Times New Roman" pitchFamily="18"/>
                  <a:ea typeface="WenQuanYi Micro Hei" pitchFamily="2"/>
                  <a:cs typeface="FreeSans" pitchFamily="2"/>
                </a:rPr>
                <a:t> σ,</a:t>
              </a:r>
              <a:r>
                <a:rPr lang="el-GR" i="1" dirty="0">
                  <a:latin typeface="Times New Roman" pitchFamily="18"/>
                  <a:ea typeface="WenQuanYi Micro Hei" pitchFamily="2"/>
                  <a:cs typeface="FreeSans" pitchFamily="2"/>
                </a:rPr>
                <a:t>κ</a:t>
              </a:r>
              <a:r>
                <a:rPr lang="en-GB" i="1" dirty="0">
                  <a:latin typeface="Times New Roman" pitchFamily="18"/>
                  <a:ea typeface="WenQuanYi Micro Hei" pitchFamily="2"/>
                  <a:cs typeface="FreeSans" pitchFamily="2"/>
                </a:rPr>
                <a:t>(Τ)</a:t>
              </a:r>
            </a:p>
          </p:txBody>
        </p:sp>
        <p:cxnSp>
          <p:nvCxnSpPr>
            <p:cNvPr id="12" name="Straight Arrow Connector 11"/>
            <p:cNvCxnSpPr>
              <a:cxnSpLocks/>
              <a:stCxn id="8" idx="3"/>
              <a:endCxn id="11" idx="1"/>
            </p:cNvCxnSpPr>
            <p:nvPr/>
          </p:nvCxnSpPr>
          <p:spPr>
            <a:xfrm>
              <a:off x="3044227" y="4862234"/>
              <a:ext cx="537177" cy="3048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cxnSp>
          <p:nvCxnSpPr>
            <p:cNvPr id="13" name="Elbow Connector 12"/>
            <p:cNvCxnSpPr>
              <a:cxnSpLocks/>
              <a:stCxn id="11" idx="0"/>
              <a:endCxn id="16" idx="3"/>
            </p:cNvCxnSpPr>
            <p:nvPr/>
          </p:nvCxnSpPr>
          <p:spPr>
            <a:xfrm rot="16200000" flipV="1">
              <a:off x="3683176" y="3852360"/>
              <a:ext cx="577011" cy="884856"/>
            </a:xfrm>
            <a:prstGeom prst="bentConnector2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p:cxnSp>
          <p:nvCxnSpPr>
            <p:cNvPr id="14" name="Elbow Connector 13"/>
            <p:cNvCxnSpPr>
              <a:stCxn id="8" idx="1"/>
              <a:endCxn id="4" idx="1"/>
            </p:cNvCxnSpPr>
            <p:nvPr/>
          </p:nvCxnSpPr>
          <p:spPr>
            <a:xfrm rot="10800000">
              <a:off x="1010993" y="1759758"/>
              <a:ext cx="171893" cy="3102476"/>
            </a:xfrm>
            <a:prstGeom prst="bentConnector3">
              <a:avLst>
                <a:gd name="adj1" fmla="val 466306"/>
              </a:avLst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695954" y="3687136"/>
                  <a:ext cx="2833299" cy="638293"/>
                </a:xfrm>
                <a:prstGeom prst="rect">
                  <a:avLst/>
                </a:prstGeom>
                <a:noFill/>
                <a:ln w="0">
                  <a:solidFill>
                    <a:srgbClr val="FF3333"/>
                  </a:solidFill>
                  <a:prstDash val="solid"/>
                </a:ln>
              </p:spPr>
              <p:txBody>
                <a:bodyPr wrap="square" lIns="81638" tIns="40819" rIns="81638" bIns="40819" anchorCtr="0" compatLnSpc="0">
                  <a:spAutoFit/>
                </a:bodyPr>
                <a:lstStyle>
                  <a:defPPr>
                    <a:defRPr lang="fi-FI"/>
                  </a:defPPr>
                  <a:lvl1pPr marL="0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14726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829452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44178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58904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073631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488357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903083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317809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fi-FI" sz="1800" i="1" ker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l-GR" altLang="fi-FI" sz="1800" i="1" ker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fi-FI" sz="1800" ker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fi-FI" sz="1800" kern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sub>
                            </m:sSub>
                            <m:f>
                              <m:fPr>
                                <m:ctrlPr>
                                  <a:rPr lang="en-US" altLang="fi-FI" sz="1800" i="1" ker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fi-FI" sz="1800" i="1" ker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US" altLang="fi-FI" sz="1800" i="1" ker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r>
                                  <a:rPr lang="en-US" altLang="fi-FI" sz="1800" i="1" ker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US" altLang="fi-FI" sz="1800" i="1" ker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  <m:r>
                              <a:rPr lang="en-US" altLang="fi-FI" sz="1800" ker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altLang="fi-FI" sz="1800" i="1" kern="0">
                                <a:latin typeface="Cambria Math" panose="02040503050406030204" pitchFamily="18" charset="0"/>
                              </a:rPr>
                              <m:t>𝜅</m:t>
                            </m:r>
                            <m:r>
                              <a:rPr lang="en-US" altLang="fi-FI" sz="1800" kern="0">
                                <a:latin typeface="Cambria Math" panose="02040503050406030204" pitchFamily="18" charset="0"/>
                              </a:rPr>
                              <m:t>𝛻</m:t>
                            </m:r>
                          </m:e>
                          <m:sup>
                            <m:r>
                              <a:rPr lang="en-US" altLang="fi-FI" sz="18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altLang="fi-FI" sz="1800" kern="0"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a:rPr lang="en-US" altLang="fi-FI" sz="1800" i="1" ker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altLang="fi-FI" sz="18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fi-FI" sz="1800" i="1" ker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fi-FI" sz="1800" i="1" ker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p>
                                <m:r>
                                  <a:rPr lang="en-US" altLang="fi-FI" sz="1800" i="1" ker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fi-FI" sz="1800" i="1" ker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den>
                        </m:f>
                        <m:r>
                          <a:rPr lang="en-US" altLang="fi-FI" sz="1800" i="1" ker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fi-FI" sz="1800" i="1" ker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fi-FI" sz="1800" i="1" ker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fi-FI" sz="1800" i="1" ker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oMath>
                    </m:oMathPara>
                  </a14:m>
                  <a:endParaRPr lang="en-GB" b="1" i="1" dirty="0">
                    <a:latin typeface="Times New Roman" pitchFamily="18"/>
                    <a:ea typeface="WenQuanYi Micro Hei" pitchFamily="2"/>
                    <a:cs typeface="FreeSans" pitchFamily="2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5954" y="3687136"/>
                  <a:ext cx="2833299" cy="63829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 w="0">
                  <a:solidFill>
                    <a:srgbClr val="FF3333"/>
                  </a:solidFill>
                  <a:prstDash val="soli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5851918B-A475-430B-8A77-0BC72F8441E8}"/>
                    </a:ext>
                  </a:extLst>
                </p:cNvPr>
                <p:cNvSpPr txBox="1"/>
                <p:nvPr/>
              </p:nvSpPr>
              <p:spPr>
                <a:xfrm>
                  <a:off x="704616" y="3072720"/>
                  <a:ext cx="2833299" cy="353087"/>
                </a:xfrm>
                <a:prstGeom prst="rect">
                  <a:avLst/>
                </a:prstGeom>
                <a:noFill/>
                <a:ln w="0">
                  <a:solidFill>
                    <a:srgbClr val="FF3333"/>
                  </a:solidFill>
                  <a:prstDash val="solid"/>
                </a:ln>
              </p:spPr>
              <p:txBody>
                <a:bodyPr wrap="square" lIns="81638" tIns="40819" rIns="81638" bIns="40819" anchorCtr="0" compatLnSpc="0">
                  <a:spAutoFit/>
                </a:bodyPr>
                <a:lstStyle>
                  <a:defPPr>
                    <a:defRPr lang="fi-FI"/>
                  </a:defPPr>
                  <a:lvl1pPr marL="0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14726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829452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244178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58904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073631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488357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903083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317809" algn="l" defTabSz="829452" rtl="0" eaLnBrk="1" latinLnBrk="0" hangingPunct="1">
                    <a:defRPr sz="1633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fi-FI" sz="1800" kern="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en-US" altLang="fi-FI" sz="1800" i="1" ker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altLang="fi-FI" sz="1800" i="1" ker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altLang="fi-FI" sz="1800" i="1" ker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b="1" i="1" dirty="0">
                    <a:latin typeface="Times New Roman" pitchFamily="18"/>
                    <a:ea typeface="WenQuanYi Micro Hei" pitchFamily="2"/>
                    <a:cs typeface="FreeSans" pitchFamily="2"/>
                  </a:endParaRPr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5851918B-A475-430B-8A77-0BC72F8441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4616" y="3072720"/>
                  <a:ext cx="2833299" cy="353087"/>
                </a:xfrm>
                <a:prstGeom prst="rect">
                  <a:avLst/>
                </a:prstGeom>
                <a:blipFill>
                  <a:blip r:embed="rId9"/>
                  <a:stretch>
                    <a:fillRect b="-13559"/>
                  </a:stretch>
                </a:blipFill>
                <a:ln w="0">
                  <a:solidFill>
                    <a:srgbClr val="FF3333"/>
                  </a:solidFill>
                  <a:prstDash val="soli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9DC71B5-DFAA-49A8-823C-ECE69F9B1ABA}"/>
                </a:ext>
              </a:extLst>
            </p:cNvPr>
            <p:cNvCxnSpPr>
              <a:cxnSpLocks/>
              <a:stCxn id="41" idx="2"/>
              <a:endCxn id="16" idx="0"/>
            </p:cNvCxnSpPr>
            <p:nvPr/>
          </p:nvCxnSpPr>
          <p:spPr>
            <a:xfrm flipH="1">
              <a:off x="2112603" y="3425807"/>
              <a:ext cx="8662" cy="261329"/>
            </a:xfrm>
            <a:prstGeom prst="straightConnector1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</p:cxnSp>
      </p:grpSp>
      <p:pic>
        <p:nvPicPr>
          <p:cNvPr id="20" name="Picture 2" descr="C:\Users\vah\Downloads\TY_logo_ring_jooneta_sinine.png">
            <a:extLst>
              <a:ext uri="{FF2B5EF4-FFF2-40B4-BE49-F238E27FC236}">
                <a16:creationId xmlns:a16="http://schemas.microsoft.com/office/drawing/2014/main" id="{81ECF234-19A9-60BE-DE4D-083DBB25C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162" y="271551"/>
            <a:ext cx="10001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2857FD3-62CB-E1EF-A3AC-22703418921A}"/>
              </a:ext>
            </a:extLst>
          </p:cNvPr>
          <p:cNvSpPr txBox="1"/>
          <p:nvPr/>
        </p:nvSpPr>
        <p:spPr>
          <a:xfrm>
            <a:off x="-95957" y="6519259"/>
            <a:ext cx="1189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V. Zadin, University of Tartu                                                                                                   						</a:t>
            </a:r>
          </a:p>
        </p:txBody>
      </p:sp>
      <p:pic>
        <p:nvPicPr>
          <p:cNvPr id="22" name="Picture 21" descr="Shape&#10;&#10;Description automatically generated with medium confidence">
            <a:extLst>
              <a:ext uri="{FF2B5EF4-FFF2-40B4-BE49-F238E27FC236}">
                <a16:creationId xmlns:a16="http://schemas.microsoft.com/office/drawing/2014/main" id="{5495EE83-9582-2513-8914-03AF99F009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942" y="-9945"/>
            <a:ext cx="2437967" cy="14246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116A638-2398-4B5D-5742-67C931AF5C9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3125" y="2044185"/>
            <a:ext cx="3979027" cy="364081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0598D33-1C83-BFC5-1325-3E369DAA03A6}"/>
              </a:ext>
            </a:extLst>
          </p:cNvPr>
          <p:cNvSpPr txBox="1"/>
          <p:nvPr/>
        </p:nvSpPr>
        <p:spPr>
          <a:xfrm>
            <a:off x="1100356" y="1209440"/>
            <a:ext cx="3275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Accanthis ADF Std No3" pitchFamily="18"/>
              </a:rPr>
              <a:t>Heating: Joule and Nottingham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2">
                <a:extLst>
                  <a:ext uri="{FF2B5EF4-FFF2-40B4-BE49-F238E27FC236}">
                    <a16:creationId xmlns:a16="http://schemas.microsoft.com/office/drawing/2014/main" id="{945B38AC-9506-C6D4-0236-6186DC45ADF0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2595035" y="1096336"/>
                <a:ext cx="5867400" cy="5181600"/>
              </a:xfrm>
              <a:prstGeom prst="rect">
                <a:avLst/>
              </a:prstGeom>
            </p:spPr>
            <p:txBody>
              <a:bodyPr/>
              <a:lstStyle>
                <a:lvl1pPr marL="280988" indent="-280988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SzPct val="95000"/>
                  <a:buFont typeface="Wingdings" panose="05000000000000000000" pitchFamily="2" charset="2"/>
                  <a:buChar char=""/>
                  <a:defRPr sz="2000">
                    <a:solidFill>
                      <a:schemeClr val="tx1"/>
                    </a:solidFill>
                    <a:latin typeface="Georgia" pitchFamily="18" charset="0"/>
                    <a:ea typeface="+mn-ea"/>
                    <a:cs typeface="+mn-cs"/>
                  </a:defRPr>
                </a:lvl1pPr>
                <a:lvl2pPr marL="668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SzPct val="80000"/>
                  <a:buFont typeface="Wingdings" panose="05000000000000000000" pitchFamily="2" charset="2"/>
                  <a:buChar char="w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2pPr>
                <a:lvl3pPr marL="1049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3pPr>
                <a:lvl4pPr marL="1620838" indent="-1508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4pPr>
                <a:lvl5pPr marL="20939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5pPr>
                <a:lvl6pPr marL="25511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6pPr>
                <a:lvl7pPr marL="30083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7pPr>
                <a:lvl8pPr marL="34655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8pPr>
                <a:lvl9pPr marL="39227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9pPr>
              </a:lstStyle>
              <a:p>
                <a:pPr marL="342900" indent="-34290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Font typeface="+mj-lt"/>
                  <a:buAutoNum type="arabicPeriod"/>
                </a:pPr>
                <a:r>
                  <a:rPr lang="en-US" altLang="fi-FI" sz="1800" kern="0" dirty="0">
                    <a:latin typeface="+mn-lt"/>
                  </a:rPr>
                  <a:t>Track particles:</a:t>
                </a:r>
              </a:p>
              <a:p>
                <a:pPr marL="387350" lvl="1" indent="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altLang="fi-FI" ker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fi-FI" i="1" ker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fi-FI" i="1" ker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altLang="fi-FI" kern="0">
                          <a:latin typeface="Cambria Math" panose="02040503050406030204" pitchFamily="18" charset="0"/>
                        </a:rPr>
                        <m:t>Δt</m:t>
                      </m:r>
                    </m:oMath>
                  </m:oMathPara>
                </a14:m>
                <a:endParaRPr lang="en-US" altLang="fi-FI" kern="0" dirty="0">
                  <a:latin typeface="+mn-lt"/>
                </a:endParaRPr>
              </a:p>
              <a:p>
                <a:pPr marL="387350" lvl="1" indent="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altLang="fi-FI" kern="0" dirty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fi-FI" i="1" kern="0" dirty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altLang="fi-FI" i="1" kern="0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fi-FI" i="1" kern="0" dirty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fi-FI" i="1" kern="0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altLang="fi-FI" kern="0" dirty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altLang="fi-FI" i="1" kern="0" dirty="0">
                          <a:latin typeface="Cambria Math" panose="02040503050406030204" pitchFamily="18" charset="0"/>
                        </a:rPr>
                        <m:t>𝑡</m:t>
                      </m:r>
                      <m:f>
                        <m:fPr>
                          <m:ctrlPr>
                            <a:rPr lang="en-US" altLang="fi-FI" i="1" kern="0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fi-FI" i="1" kern="0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fi-FI" i="1" kern="0" dirty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fi-FI" i="1" kern="0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fi-FI" i="1" kern="0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fi-FI" i="1" kern="0" dirty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fi-FI" i="1" kern="0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altLang="fi-FI" kern="0" dirty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m:rPr>
                          <m:sty m:val="p"/>
                        </m:rPr>
                        <a:rPr lang="en-US" altLang="fi-FI" kern="0" dirty="0">
                          <a:latin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en-US" altLang="fi-FI" kern="0" dirty="0">
                  <a:latin typeface="+mn-lt"/>
                </a:endParaRPr>
              </a:p>
              <a:p>
                <a:pPr marL="342900" indent="-34290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Font typeface="+mj-lt"/>
                  <a:buAutoNum type="arabicPeriod"/>
                </a:pPr>
                <a:r>
                  <a:rPr lang="en-US" altLang="fi-FI" sz="1800" kern="0" dirty="0">
                    <a:latin typeface="+mn-lt"/>
                  </a:rPr>
                  <a:t>Interpolate charge density:</a:t>
                </a:r>
              </a:p>
              <a:p>
                <a:pPr marL="387350" lvl="1" indent="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fi-FI" i="1" ker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US" altLang="fi-FI" i="1" ker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fi-FI" i="1" ker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fi-FI" i="1" ker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fi-FI" i="1" ker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altLang="fi-FI" kern="0" dirty="0">
                  <a:latin typeface="+mn-lt"/>
                </a:endParaRPr>
              </a:p>
              <a:p>
                <a:pPr marL="342900" indent="-34290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Font typeface="+mj-lt"/>
                  <a:buAutoNum type="arabicPeriod"/>
                </a:pPr>
                <a:r>
                  <a:rPr lang="en-US" altLang="fi-FI" sz="1800" kern="0" dirty="0">
                    <a:latin typeface="+mn-lt"/>
                  </a:rPr>
                  <a:t>Collide particles (Monte Carlo method):</a:t>
                </a:r>
              </a:p>
              <a:p>
                <a:pPr marL="387350" lvl="1" indent="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altLang="fi-FI" i="1" ker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fi-FI" i="1" kern="0">
                          <a:latin typeface="Cambria Math" panose="02040503050406030204" pitchFamily="18" charset="0"/>
                        </a:rPr>
                        <m:t>𝐶𝑢</m:t>
                      </m:r>
                      <m:r>
                        <a:rPr lang="en-US" altLang="fi-FI" i="1" ker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fi-FI" i="1" kern="0">
                          <a:latin typeface="Cambria Math" panose="02040503050406030204" pitchFamily="18" charset="0"/>
                        </a:rPr>
                        <m:t>𝐶</m:t>
                      </m:r>
                      <m:sSup>
                        <m:sSup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altLang="fi-FI" i="1" kern="0"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US" altLang="fi-FI" i="1" ker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fi-FI" i="1" ker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altLang="fi-FI" kern="0" dirty="0">
                  <a:latin typeface="+mn-lt"/>
                </a:endParaRPr>
              </a:p>
              <a:p>
                <a:pPr marL="387350" lvl="1" indent="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altLang="fi-FI" kern="0" dirty="0">
                    <a:latin typeface="+mn-lt"/>
                  </a:rPr>
                  <a:t>(… and many other collision types)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Font typeface="+mj-lt"/>
                  <a:buAutoNum type="arabicPeriod"/>
                </a:pPr>
                <a:r>
                  <a:rPr lang="en-US" altLang="fi-FI" sz="1800" kern="0" dirty="0">
                    <a:latin typeface="+mn-lt"/>
                  </a:rPr>
                  <a:t>Solve Poisson equation (FEM)</a:t>
                </a:r>
              </a:p>
              <a:p>
                <a:pPr marL="387350" lvl="1" indent="0" algn="ctr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altLang="fi-FI" kern="0" dirty="0">
                    <a:latin typeface="+mn-lt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fi-FI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fi-FI" kern="0">
                            <a:latin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altLang="fi-FI" i="1" ker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fi-FI" ker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en-US" altLang="fi-FI" i="1" ker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altLang="fi-FI" i="1" ker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fi-FI" i="1" kern="0">
                            <a:latin typeface="Cambria Math" panose="02040503050406030204" pitchFamily="18" charset="0"/>
                          </a:rPr>
                          <m:t>𝜌</m:t>
                        </m:r>
                      </m:num>
                      <m:den>
                        <m:sSub>
                          <m:sSubPr>
                            <m:ctrlPr>
                              <a:rPr lang="en-US" altLang="fi-FI" i="1" ker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fi-FI" i="1" ker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fi-FI" i="1" ker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altLang="fi-FI" kern="0" dirty="0">
                  <a:latin typeface="+mn-lt"/>
                </a:endParaRPr>
              </a:p>
              <a:p>
                <a:pPr marL="342900" indent="-34290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Font typeface="+mj-lt"/>
                  <a:buAutoNum type="arabicPeriod"/>
                </a:pPr>
                <a:r>
                  <a:rPr lang="en-US" altLang="fi-FI" sz="1800" kern="0" dirty="0">
                    <a:latin typeface="+mn-lt"/>
                  </a:rPr>
                  <a:t>Calculate surface currents and inject new particles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Font typeface="+mj-lt"/>
                  <a:buAutoNum type="arabicPeriod"/>
                </a:pPr>
                <a:r>
                  <a:rPr lang="en-US" altLang="fi-FI" sz="1800" kern="0" dirty="0">
                    <a:latin typeface="+mn-lt"/>
                  </a:rPr>
                  <a:t>Repeat for desired number of time steps </a:t>
                </a:r>
              </a:p>
              <a:p>
                <a:pPr marL="387350" lvl="1" indent="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None/>
                </a:pPr>
                <a:r>
                  <a:rPr lang="en-US" altLang="fi-FI" kern="0" dirty="0"/>
                  <a:t>	</a:t>
                </a:r>
              </a:p>
              <a:p>
                <a:pPr marL="730250" lvl="1" indent="-342900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Font typeface="+mj-lt"/>
                  <a:buAutoNum type="arabicPeriod"/>
                </a:pPr>
                <a:endParaRPr lang="en-US" altLang="fi-FI" kern="0" dirty="0"/>
              </a:p>
            </p:txBody>
          </p:sp>
        </mc:Choice>
        <mc:Fallback xmlns="">
          <p:sp>
            <p:nvSpPr>
              <p:cNvPr id="27" name="Content Placeholder 2">
                <a:extLst>
                  <a:ext uri="{FF2B5EF4-FFF2-40B4-BE49-F238E27FC236}">
                    <a16:creationId xmlns:a16="http://schemas.microsoft.com/office/drawing/2014/main" id="{945B38AC-9506-C6D4-0236-6186DC45AD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5035" y="1096336"/>
                <a:ext cx="5867400" cy="5181600"/>
              </a:xfrm>
              <a:prstGeom prst="rect">
                <a:avLst/>
              </a:prstGeom>
              <a:blipFill>
                <a:blip r:embed="rId13"/>
                <a:stretch>
                  <a:fillRect l="-727" t="-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5BE31F60-72E9-DC48-25EA-746889C7D8B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63472" y="2014317"/>
            <a:ext cx="4744288" cy="418671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549988E-7BAF-A058-2ED7-3522B2565A2F}"/>
              </a:ext>
            </a:extLst>
          </p:cNvPr>
          <p:cNvSpPr txBox="1"/>
          <p:nvPr/>
        </p:nvSpPr>
        <p:spPr>
          <a:xfrm>
            <a:off x="5754042" y="1148784"/>
            <a:ext cx="11778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The Electric field Calculation: Space Charge Screening effects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211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520" y="3732686"/>
            <a:ext cx="4475264" cy="23611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190" y="3218185"/>
            <a:ext cx="4476375" cy="31040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7258" y="1173874"/>
            <a:ext cx="4032495" cy="2138093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904464" y="1"/>
            <a:ext cx="7886700" cy="1325563"/>
          </a:xfrm>
        </p:spPr>
        <p:txBody>
          <a:bodyPr/>
          <a:lstStyle/>
          <a:p>
            <a:r>
              <a:rPr lang="en-US" dirty="0"/>
              <a:t>Static surface under el. field</a:t>
            </a:r>
            <a:endParaRPr lang="et-EE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988735" y="1380481"/>
            <a:ext cx="4472577" cy="162763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Field Emission Microscopy</a:t>
            </a:r>
            <a:r>
              <a:rPr lang="et-EE" dirty="0"/>
              <a:t> experiment</a:t>
            </a:r>
            <a:endParaRPr lang="en-US" dirty="0"/>
          </a:p>
          <a:p>
            <a:r>
              <a:rPr lang="en-US" dirty="0"/>
              <a:t>Collaboration with Dr. Hirofumi Yanagisawa(Max-Planck Institute of Quantum Optics)</a:t>
            </a:r>
            <a:endParaRPr lang="et-EE" dirty="0"/>
          </a:p>
          <a:p>
            <a:r>
              <a:rPr lang="et-EE" dirty="0"/>
              <a:t>Surface faceting and protrusion formation</a:t>
            </a: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Possible mechanism for emitter formation</a:t>
            </a:r>
            <a:endParaRPr lang="et-EE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7258" y="6094450"/>
            <a:ext cx="4099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sz="1200" dirty="0"/>
              <a:t>H. Yanagisawa, V. Zadin </a:t>
            </a:r>
            <a:r>
              <a:rPr lang="et-EE" sz="1200" i="1" dirty="0"/>
              <a:t>et al.</a:t>
            </a:r>
            <a:r>
              <a:rPr lang="et-EE" sz="1200" dirty="0"/>
              <a:t> https://arxiv.org/abs/1605.05393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4940" y="3101784"/>
            <a:ext cx="4424625" cy="1668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C76808-08CB-5713-DDF0-7D9A447DD7CD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0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5FD3-2D53-4549-9428-D9E44D951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167" y="9353"/>
            <a:ext cx="5257800" cy="1325563"/>
          </a:xfrm>
        </p:spPr>
        <p:txBody>
          <a:bodyPr/>
          <a:lstStyle/>
          <a:p>
            <a:r>
              <a:rPr lang="en-EE" dirty="0"/>
              <a:t>Current understanding</a:t>
            </a:r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738011CC-0C85-234B-9455-9A90D2E75B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7645" y="1323182"/>
            <a:ext cx="2443352" cy="18325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73C754-0869-D547-9681-88992DD914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1296" y="1323182"/>
            <a:ext cx="2536695" cy="1902521"/>
          </a:xfrm>
          <a:prstGeom prst="rect">
            <a:avLst/>
          </a:prstGeom>
        </p:spPr>
      </p:pic>
      <p:pic>
        <p:nvPicPr>
          <p:cNvPr id="6" name="pasted-image.png">
            <a:extLst>
              <a:ext uri="{FF2B5EF4-FFF2-40B4-BE49-F238E27FC236}">
                <a16:creationId xmlns:a16="http://schemas.microsoft.com/office/drawing/2014/main" id="{D6C9E4CF-CE93-2648-B17D-607BF0C0BBB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377" y="206535"/>
            <a:ext cx="3368609" cy="234299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asted-image.png">
            <a:extLst>
              <a:ext uri="{FF2B5EF4-FFF2-40B4-BE49-F238E27FC236}">
                <a16:creationId xmlns:a16="http://schemas.microsoft.com/office/drawing/2014/main" id="{935221D5-2447-B349-93BD-EE1A32DE6F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503" y="2504649"/>
            <a:ext cx="4422358" cy="2253239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469B10-33C2-FE49-A4AC-CAF3E732F74C}"/>
              </a:ext>
            </a:extLst>
          </p:cNvPr>
          <p:cNvSpPr txBox="1"/>
          <p:nvPr/>
        </p:nvSpPr>
        <p:spPr>
          <a:xfrm>
            <a:off x="68274" y="6951581"/>
            <a:ext cx="411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>
                <a:solidFill>
                  <a:schemeClr val="tx1"/>
                </a:solidFill>
              </a:rPr>
              <a:t>V. Jansson, et. al., Nanotechnology 31, 355301 (2020) </a:t>
            </a:r>
          </a:p>
          <a:p>
            <a:endParaRPr lang="en-US" sz="1400" b="0" dirty="0">
              <a:solidFill>
                <a:schemeClr val="tx1"/>
              </a:solidFill>
            </a:endParaRPr>
          </a:p>
          <a:p>
            <a:endParaRPr lang="fi-FI" sz="1400" b="0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FC837C-B07D-B54F-B89C-9642DB782817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9983876" y="1454722"/>
            <a:ext cx="1637100" cy="472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D3737B-F917-FE4D-8269-AAAD25850B5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7782" y="3557291"/>
            <a:ext cx="1411927" cy="1407828"/>
          </a:xfrm>
          <a:prstGeom prst="rect">
            <a:avLst/>
          </a:prstGeom>
        </p:spPr>
      </p:pic>
      <p:pic>
        <p:nvPicPr>
          <p:cNvPr id="13" name="Content Placeholder 12" descr="A close up of a logo&#10;&#10;Description automatically generated">
            <a:extLst>
              <a:ext uri="{FF2B5EF4-FFF2-40B4-BE49-F238E27FC236}">
                <a16:creationId xmlns:a16="http://schemas.microsoft.com/office/drawing/2014/main" id="{83B72F2C-B8FF-694E-9555-1F54D2B29A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9" cstate="hq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4585" b="70759" l="24988" r="695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419" t="18814" r="24887" b="23469"/>
          <a:stretch/>
        </p:blipFill>
        <p:spPr>
          <a:xfrm>
            <a:off x="5269282" y="3384223"/>
            <a:ext cx="1692486" cy="1753963"/>
          </a:xfrm>
          <a:prstGeom prst="rect">
            <a:avLst/>
          </a:prstGeom>
        </p:spPr>
      </p:pic>
      <p:pic>
        <p:nvPicPr>
          <p:cNvPr id="16" name="Google Shape;129;p23">
            <a:extLst>
              <a:ext uri="{FF2B5EF4-FFF2-40B4-BE49-F238E27FC236}">
                <a16:creationId xmlns:a16="http://schemas.microsoft.com/office/drawing/2014/main" id="{663888CB-C093-9343-B97A-56F7A3617FAE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39410" y="4757888"/>
            <a:ext cx="4424867" cy="1832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AD2F798-6043-054A-9366-7F956813926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5853"/>
          <a:stretch/>
        </p:blipFill>
        <p:spPr>
          <a:xfrm>
            <a:off x="5461329" y="5065857"/>
            <a:ext cx="1370399" cy="15357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F0BB32-63E0-D240-8363-2B6F31225095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156"/>
          <a:stretch/>
        </p:blipFill>
        <p:spPr>
          <a:xfrm>
            <a:off x="6904312" y="5097684"/>
            <a:ext cx="1378868" cy="1472065"/>
          </a:xfrm>
          <a:prstGeom prst="rect">
            <a:avLst/>
          </a:prstGeom>
        </p:spPr>
      </p:pic>
      <p:sp>
        <p:nvSpPr>
          <p:cNvPr id="17" name="Google Shape;127;p23">
            <a:extLst>
              <a:ext uri="{FF2B5EF4-FFF2-40B4-BE49-F238E27FC236}">
                <a16:creationId xmlns:a16="http://schemas.microsoft.com/office/drawing/2014/main" id="{E5AD5237-41C5-4042-8CE6-4FB76824BE87}"/>
              </a:ext>
            </a:extLst>
          </p:cNvPr>
          <p:cNvSpPr txBox="1"/>
          <p:nvPr/>
        </p:nvSpPr>
        <p:spPr>
          <a:xfrm>
            <a:off x="166826" y="6450934"/>
            <a:ext cx="2081995" cy="3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067" dirty="0"/>
              <a:t>Fujita </a:t>
            </a:r>
            <a:r>
              <a:rPr lang="en" sz="1067" i="1" dirty="0"/>
              <a:t>et al.,</a:t>
            </a:r>
            <a:r>
              <a:rPr lang="en" sz="1067" dirty="0"/>
              <a:t> Phys.  Rev. </a:t>
            </a:r>
            <a:r>
              <a:rPr lang="en" sz="1067" b="1" dirty="0"/>
              <a:t>75</a:t>
            </a:r>
            <a:r>
              <a:rPr lang="en" sz="1067" dirty="0"/>
              <a:t>, 2007</a:t>
            </a:r>
            <a:endParaRPr sz="1067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3D82E0-585C-AC4C-846F-8EFF19A70313}"/>
              </a:ext>
            </a:extLst>
          </p:cNvPr>
          <p:cNvSpPr txBox="1"/>
          <p:nvPr/>
        </p:nvSpPr>
        <p:spPr>
          <a:xfrm>
            <a:off x="-71438" y="-7929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E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252B32-6F97-282D-3A3C-7ED8369681AD}"/>
              </a:ext>
            </a:extLst>
          </p:cNvPr>
          <p:cNvSpPr txBox="1"/>
          <p:nvPr/>
        </p:nvSpPr>
        <p:spPr>
          <a:xfrm>
            <a:off x="9210749" y="6416912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64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3D8D6-9677-4878-81BF-0ABB96C64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4732" y="89104"/>
            <a:ext cx="5050225" cy="1325563"/>
          </a:xfrm>
        </p:spPr>
        <p:txBody>
          <a:bodyPr>
            <a:normAutofit/>
          </a:bodyPr>
          <a:lstStyle/>
          <a:p>
            <a:r>
              <a:rPr lang="en-US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University of Tartu: </a:t>
            </a:r>
            <a:r>
              <a:rPr lang="et-EE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ERA </a:t>
            </a:r>
            <a:r>
              <a:rPr lang="et-EE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Chair</a:t>
            </a:r>
            <a:r>
              <a:rPr lang="et-EE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MATTER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6D070E8-ABB0-4113-8A85-F417DC755E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2369934" y="1569512"/>
            <a:ext cx="2126942" cy="3033620"/>
          </a:xfrm>
          <a:prstGeom prst="rect">
            <a:avLst/>
          </a:prstGeom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1B195A6-1D02-4A83-94A7-326BC7C1922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98" r="22073" b="5663"/>
          <a:stretch/>
        </p:blipFill>
        <p:spPr>
          <a:xfrm>
            <a:off x="9705314" y="4841176"/>
            <a:ext cx="2027924" cy="1468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272DD0D-3832-4CAC-90E3-69945F7B2E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69202" y="1493086"/>
            <a:ext cx="7321944" cy="307743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F65055F-351A-4DBB-AAD7-37337BB5851A}"/>
              </a:ext>
            </a:extLst>
          </p:cNvPr>
          <p:cNvGrpSpPr/>
          <p:nvPr/>
        </p:nvGrpSpPr>
        <p:grpSpPr>
          <a:xfrm>
            <a:off x="16308662" y="5078791"/>
            <a:ext cx="1788468" cy="2605476"/>
            <a:chOff x="2441815" y="2027564"/>
            <a:chExt cx="2102724" cy="3480494"/>
          </a:xfrm>
        </p:grpSpPr>
        <p:sp>
          <p:nvSpPr>
            <p:cNvPr id="14" name="Content Placeholder 3">
              <a:extLst>
                <a:ext uri="{FF2B5EF4-FFF2-40B4-BE49-F238E27FC236}">
                  <a16:creationId xmlns:a16="http://schemas.microsoft.com/office/drawing/2014/main" id="{7A29C86B-EC0A-41A9-855B-B8055BB679C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441815" y="2027564"/>
              <a:ext cx="2102724" cy="3480494"/>
            </a:xfrm>
            <a:prstGeom prst="roundRect">
              <a:avLst>
                <a:gd name="adj" fmla="val 0"/>
              </a:avLst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lvl1pPr marL="280988" indent="-280988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95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1pPr>
              <a:lvl2pPr marL="668338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80000"/>
                <a:buFont typeface="Wingdings" panose="05000000000000000000" pitchFamily="2" charset="2"/>
                <a:buChar char="w"/>
                <a:defRPr>
                  <a:solidFill>
                    <a:schemeClr val="tx1"/>
                  </a:solidFill>
                  <a:latin typeface="Georgia" pitchFamily="18" charset="0"/>
                </a:defRPr>
              </a:lvl2pPr>
              <a:lvl3pPr marL="1049338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3pPr>
              <a:lvl4pPr marL="1620838" indent="-1508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4pPr>
              <a:lvl5pPr marL="20939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5pPr>
              <a:lvl6pPr marL="25511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6pPr>
              <a:lvl7pPr marL="30083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7pPr>
              <a:lvl8pPr marL="34655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8pPr>
              <a:lvl9pPr marL="39227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en-US" sz="1200" kern="0"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</a:rPr>
                <a:t>Essential tools</a:t>
              </a:r>
            </a:p>
            <a:p>
              <a:pPr marL="274320" indent="0">
                <a:lnSpc>
                  <a:spcPct val="150000"/>
                </a:lnSpc>
                <a:buNone/>
              </a:pPr>
              <a:r>
                <a:rPr lang="en-US" sz="1200" b="0" kern="0">
                  <a:solidFill>
                    <a:srgbClr val="00B0F0"/>
                  </a:solidFill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</a:rPr>
                <a:t>	</a:t>
              </a:r>
              <a:endParaRPr lang="fi-FI" sz="1200" b="0" kern="0">
                <a:solidFill>
                  <a:srgbClr val="00B0F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endParaRPr>
            </a:p>
            <a:p>
              <a:pPr marL="27432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endParaRPr lang="en-US" sz="1400" b="0" kern="0">
                <a:solidFill>
                  <a:srgbClr val="00B0F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15" name="Content Placeholder 3">
              <a:extLst>
                <a:ext uri="{FF2B5EF4-FFF2-40B4-BE49-F238E27FC236}">
                  <a16:creationId xmlns:a16="http://schemas.microsoft.com/office/drawing/2014/main" id="{11223D40-FA21-4DE6-8EFC-A1BC1716141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90800" y="2596808"/>
              <a:ext cx="1828800" cy="819527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</a:bodyPr>
            <a:lstStyle>
              <a:lvl1pPr marL="280988" indent="-280988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95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1pPr>
              <a:lvl2pPr marL="668338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80000"/>
                <a:buFont typeface="Wingdings" panose="05000000000000000000" pitchFamily="2" charset="2"/>
                <a:buChar char="w"/>
                <a:defRPr>
                  <a:solidFill>
                    <a:schemeClr val="tx1"/>
                  </a:solidFill>
                  <a:latin typeface="Georgia" pitchFamily="18" charset="0"/>
                </a:defRPr>
              </a:lvl2pPr>
              <a:lvl3pPr marL="1049338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3pPr>
              <a:lvl4pPr marL="1620838" indent="-1508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4pPr>
              <a:lvl5pPr marL="20939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5pPr>
              <a:lvl6pPr marL="25511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6pPr>
              <a:lvl7pPr marL="30083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7pPr>
              <a:lvl8pPr marL="34655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8pPr>
              <a:lvl9pPr marL="39227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0" kern="0" dirty="0"/>
                <a:t>Multi-scale simulations</a:t>
              </a:r>
            </a:p>
            <a:p>
              <a:pPr marL="182880" indent="0" algn="ctr">
                <a:lnSpc>
                  <a:spcPct val="150000"/>
                </a:lnSpc>
                <a:buNone/>
              </a:pPr>
              <a:r>
                <a:rPr lang="en-US" sz="1200" b="0" kern="0" dirty="0"/>
                <a:t>	</a:t>
              </a:r>
              <a:endParaRPr lang="fi-FI" sz="1200" b="0" kern="0" dirty="0"/>
            </a:p>
            <a:p>
              <a:pPr marL="182880" algn="ct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endParaRPr lang="en-US" sz="1400" b="0" kern="0" dirty="0"/>
            </a:p>
          </p:txBody>
        </p:sp>
        <p:sp>
          <p:nvSpPr>
            <p:cNvPr id="16" name="Content Placeholder 3">
              <a:extLst>
                <a:ext uri="{FF2B5EF4-FFF2-40B4-BE49-F238E27FC236}">
                  <a16:creationId xmlns:a16="http://schemas.microsoft.com/office/drawing/2014/main" id="{DDBA0EB3-E6BB-46C6-9900-4E507829239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705100" y="4535489"/>
              <a:ext cx="1600200" cy="852859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</a:bodyPr>
            <a:lstStyle>
              <a:lvl1pPr marL="280988" indent="-280988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95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1pPr>
              <a:lvl2pPr marL="668338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80000"/>
                <a:buFont typeface="Wingdings" panose="05000000000000000000" pitchFamily="2" charset="2"/>
                <a:buChar char="w"/>
                <a:defRPr>
                  <a:solidFill>
                    <a:schemeClr val="tx1"/>
                  </a:solidFill>
                  <a:latin typeface="Georgia" pitchFamily="18" charset="0"/>
                </a:defRPr>
              </a:lvl2pPr>
              <a:lvl3pPr marL="1049338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3pPr>
              <a:lvl4pPr marL="1620838" indent="-1508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4pPr>
              <a:lvl5pPr marL="20939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5pPr>
              <a:lvl6pPr marL="25511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6pPr>
              <a:lvl7pPr marL="30083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7pPr>
              <a:lvl8pPr marL="34655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8pPr>
              <a:lvl9pPr marL="39227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0" kern="0" dirty="0"/>
                <a:t>SEM, TEM, AFM</a:t>
              </a:r>
            </a:p>
            <a:p>
              <a:pPr marL="0" indent="0" algn="ctr">
                <a:lnSpc>
                  <a:spcPct val="150000"/>
                </a:lnSpc>
                <a:buNone/>
              </a:pPr>
              <a:endParaRPr lang="en-US" sz="1400" b="0" kern="0" dirty="0"/>
            </a:p>
          </p:txBody>
        </p:sp>
        <p:sp>
          <p:nvSpPr>
            <p:cNvPr id="17" name="Content Placeholder 3">
              <a:extLst>
                <a:ext uri="{FF2B5EF4-FFF2-40B4-BE49-F238E27FC236}">
                  <a16:creationId xmlns:a16="http://schemas.microsoft.com/office/drawing/2014/main" id="{5AC17110-FA6A-425A-8FE6-348D406B01C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628900" y="3564383"/>
              <a:ext cx="1752600" cy="829754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0000" tIns="46800" rIns="90000" bIns="46800" numCol="1" anchor="t" anchorCtr="0" compatLnSpc="1">
              <a:prstTxWarp prst="textNoShape">
                <a:avLst/>
              </a:prstTxWarp>
            </a:bodyPr>
            <a:lstStyle>
              <a:lvl1pPr marL="280988" indent="-280988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95000"/>
                <a:buFont typeface="Wingdings" panose="05000000000000000000" pitchFamily="2" charset="2"/>
                <a:buChar char=""/>
                <a:defRPr sz="2000">
                  <a:solidFill>
                    <a:schemeClr val="tx1"/>
                  </a:solidFill>
                  <a:latin typeface="Georgia" pitchFamily="18" charset="0"/>
                  <a:ea typeface="+mn-ea"/>
                  <a:cs typeface="+mn-cs"/>
                </a:defRPr>
              </a:lvl1pPr>
              <a:lvl2pPr marL="668338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80000"/>
                <a:buFont typeface="Wingdings" panose="05000000000000000000" pitchFamily="2" charset="2"/>
                <a:buChar char="w"/>
                <a:defRPr>
                  <a:solidFill>
                    <a:schemeClr val="tx1"/>
                  </a:solidFill>
                  <a:latin typeface="Georgia" pitchFamily="18" charset="0"/>
                </a:defRPr>
              </a:lvl2pPr>
              <a:lvl3pPr marL="1049338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3pPr>
              <a:lvl4pPr marL="1620838" indent="-1508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4pPr>
              <a:lvl5pPr marL="20939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  <a:buChar char="-"/>
                <a:defRPr>
                  <a:solidFill>
                    <a:schemeClr val="tx1"/>
                  </a:solidFill>
                  <a:latin typeface="Georgia" pitchFamily="18" charset="0"/>
                </a:defRPr>
              </a:lvl5pPr>
              <a:lvl6pPr marL="25511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6pPr>
              <a:lvl7pPr marL="30083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7pPr>
              <a:lvl8pPr marL="34655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8pPr>
              <a:lvl9pPr marL="3922713" indent="-188913" algn="l" defTabSz="449263" rtl="0" eaLnBrk="0" fontAlgn="base" hangingPunct="0">
                <a:lnSpc>
                  <a:spcPts val="2988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Arial" charset="0"/>
                <a:buChar char="-"/>
                <a:defRPr>
                  <a:solidFill>
                    <a:srgbClr val="CCECFF"/>
                  </a:solidFill>
                  <a:latin typeface="+mn-lt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b="0" kern="0" dirty="0"/>
                <a:t>In-situ Nanomanipulation</a:t>
              </a:r>
            </a:p>
            <a:p>
              <a:pPr marL="274320" indent="0" algn="ctr">
                <a:lnSpc>
                  <a:spcPct val="150000"/>
                </a:lnSpc>
                <a:buNone/>
              </a:pPr>
              <a:r>
                <a:rPr lang="en-US" sz="1200" b="0" kern="0" dirty="0"/>
                <a:t>	</a:t>
              </a:r>
              <a:endParaRPr lang="fi-FI" sz="1200" b="0" kern="0" dirty="0"/>
            </a:p>
            <a:p>
              <a:pPr marL="274320" algn="ct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endParaRPr lang="en-US" sz="1400" b="0" kern="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CFB516A-FA84-4A92-95B2-56050874F5CD}"/>
              </a:ext>
            </a:extLst>
          </p:cNvPr>
          <p:cNvGrpSpPr/>
          <p:nvPr/>
        </p:nvGrpSpPr>
        <p:grpSpPr>
          <a:xfrm>
            <a:off x="12697676" y="-286361"/>
            <a:ext cx="6749048" cy="2621475"/>
            <a:chOff x="3857741" y="1445612"/>
            <a:chExt cx="6749048" cy="262147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FB33888-A94D-4EF8-8402-E2868467E241}"/>
                </a:ext>
              </a:extLst>
            </p:cNvPr>
            <p:cNvGrpSpPr/>
            <p:nvPr/>
          </p:nvGrpSpPr>
          <p:grpSpPr>
            <a:xfrm>
              <a:off x="3857741" y="1445612"/>
              <a:ext cx="6749048" cy="2621475"/>
              <a:chOff x="707915" y="1066800"/>
              <a:chExt cx="7999029" cy="307428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Content Placeholder 3">
                <a:extLst>
                  <a:ext uri="{FF2B5EF4-FFF2-40B4-BE49-F238E27FC236}">
                    <a16:creationId xmlns:a16="http://schemas.microsoft.com/office/drawing/2014/main" id="{15F27A53-41A0-4D38-AFA6-57C0FD2120F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676400" y="1066800"/>
                <a:ext cx="6324600" cy="493732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0000" tIns="46800" rIns="90000" bIns="46800" numCol="1" anchor="t" anchorCtr="0" compatLnSpc="1">
                <a:prstTxWarp prst="textNoShape">
                  <a:avLst/>
                </a:prstTxWarp>
              </a:bodyPr>
              <a:lstStyle>
                <a:lvl1pPr marL="280988" indent="-280988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95000"/>
                  <a:buFont typeface="Wingdings" panose="05000000000000000000" pitchFamily="2" charset="2"/>
                  <a:buChar char=""/>
                  <a:defRPr sz="2000">
                    <a:solidFill>
                      <a:schemeClr val="tx1"/>
                    </a:solidFill>
                    <a:latin typeface="Georgia" pitchFamily="18" charset="0"/>
                    <a:ea typeface="+mn-ea"/>
                    <a:cs typeface="+mn-cs"/>
                  </a:defRPr>
                </a:lvl1pPr>
                <a:lvl2pPr marL="668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80000"/>
                  <a:buFont typeface="Wingdings" panose="05000000000000000000" pitchFamily="2" charset="2"/>
                  <a:buChar char="w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2pPr>
                <a:lvl3pPr marL="1049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3pPr>
                <a:lvl4pPr marL="1620838" indent="-1508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4pPr>
                <a:lvl5pPr marL="20939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5pPr>
                <a:lvl6pPr marL="25511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6pPr>
                <a:lvl7pPr marL="30083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7pPr>
                <a:lvl8pPr marL="34655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8pPr>
                <a:lvl9pPr marL="39227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9pPr>
              </a:lstStyle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sz="1200" kern="0" dirty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Functional materials in extreme environments</a:t>
                </a:r>
                <a:endParaRPr lang="fi-FI" sz="1200" b="0" kern="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  <a:p>
                <a:pPr marL="274320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1400" b="0" kern="0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sp>
            <p:nvSpPr>
              <p:cNvPr id="20" name="Content Placeholder 3">
                <a:extLst>
                  <a:ext uri="{FF2B5EF4-FFF2-40B4-BE49-F238E27FC236}">
                    <a16:creationId xmlns:a16="http://schemas.microsoft.com/office/drawing/2014/main" id="{85608E15-9F80-4F4A-B62A-1EE28E2AF05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7915" y="2569801"/>
                <a:ext cx="1692385" cy="888404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0000" tIns="46800" rIns="90000" bIns="46800" numCol="1" anchor="t" anchorCtr="0" compatLnSpc="1">
                <a:prstTxWarp prst="textNoShape">
                  <a:avLst/>
                </a:prstTxWarp>
              </a:bodyPr>
              <a:lstStyle>
                <a:lvl1pPr marL="280988" indent="-280988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95000"/>
                  <a:buFont typeface="Wingdings" panose="05000000000000000000" pitchFamily="2" charset="2"/>
                  <a:buChar char=""/>
                  <a:defRPr sz="2000">
                    <a:solidFill>
                      <a:schemeClr val="tx1"/>
                    </a:solidFill>
                    <a:latin typeface="Georgia" pitchFamily="18" charset="0"/>
                    <a:ea typeface="+mn-ea"/>
                    <a:cs typeface="+mn-cs"/>
                  </a:defRPr>
                </a:lvl1pPr>
                <a:lvl2pPr marL="668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80000"/>
                  <a:buFont typeface="Wingdings" panose="05000000000000000000" pitchFamily="2" charset="2"/>
                  <a:buChar char="w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2pPr>
                <a:lvl3pPr marL="1049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3pPr>
                <a:lvl4pPr marL="1620838" indent="-1508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4pPr>
                <a:lvl5pPr marL="20939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5pPr>
                <a:lvl6pPr marL="25511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6pPr>
                <a:lvl7pPr marL="30083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7pPr>
                <a:lvl8pPr marL="34655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8pPr>
                <a:lvl9pPr marL="39227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9pPr>
              </a:lstStyle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sz="1200" kern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Study of Nanostructures </a:t>
                </a:r>
                <a:r>
                  <a:rPr lang="en-US" sz="1200" b="0" kern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	</a:t>
                </a:r>
                <a:endParaRPr lang="fi-FI" sz="1200" b="0" ker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  <a:p>
                <a:pPr marL="27432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1200" b="0" ker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DCBA286B-5085-4F2B-8DB4-66E161D7972A}"/>
                  </a:ext>
                </a:extLst>
              </p:cNvPr>
              <p:cNvCxnSpPr>
                <a:cxnSpLocks/>
                <a:stCxn id="33" idx="2"/>
                <a:endCxn id="34" idx="0"/>
              </p:cNvCxnSpPr>
              <p:nvPr/>
            </p:nvCxnSpPr>
            <p:spPr bwMode="auto">
              <a:xfrm>
                <a:off x="3768486" y="2837257"/>
                <a:ext cx="0" cy="33714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0863E9CF-25B3-4789-B74A-37B29CD5C9D8}"/>
                  </a:ext>
                </a:extLst>
              </p:cNvPr>
              <p:cNvGrpSpPr/>
              <p:nvPr/>
            </p:nvGrpSpPr>
            <p:grpSpPr>
              <a:xfrm>
                <a:off x="2784714" y="1828800"/>
                <a:ext cx="4107972" cy="2312289"/>
                <a:chOff x="2521428" y="1905000"/>
                <a:chExt cx="4107972" cy="2362200"/>
              </a:xfrm>
            </p:grpSpPr>
            <p:sp>
              <p:nvSpPr>
                <p:cNvPr id="32" name="Content Placeholder 3">
                  <a:extLst>
                    <a:ext uri="{FF2B5EF4-FFF2-40B4-BE49-F238E27FC236}">
                      <a16:creationId xmlns:a16="http://schemas.microsoft.com/office/drawing/2014/main" id="{95A97389-9259-489C-91C9-C34B7F8A5C8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21428" y="1905000"/>
                  <a:ext cx="4107972" cy="2362200"/>
                </a:xfrm>
                <a:prstGeom prst="roundRect">
                  <a:avLst>
                    <a:gd name="adj" fmla="val 3248"/>
                  </a:avLst>
                </a:prstGeom>
                <a:ln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0000" tIns="46800" rIns="90000" bIns="46800" numCol="1" anchor="t" anchorCtr="0" compatLnSpc="1">
                  <a:prstTxWarp prst="textNoShape">
                    <a:avLst/>
                  </a:prstTxWarp>
                  <a:scene3d>
                    <a:camera prst="orthographicFront"/>
                    <a:lightRig rig="threePt" dir="t"/>
                  </a:scene3d>
                  <a:sp3d extrusionH="57150">
                    <a:bevelT w="38100" h="38100"/>
                  </a:sp3d>
                </a:bodyPr>
                <a:lstStyle>
                  <a:lvl1pPr marL="280988" indent="-280988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95000"/>
                    <a:buFont typeface="Wingdings" panose="05000000000000000000" pitchFamily="2" charset="2"/>
                    <a:buChar char=""/>
                    <a:defRPr sz="2000">
                      <a:solidFill>
                        <a:schemeClr val="tx1"/>
                      </a:solidFill>
                      <a:latin typeface="Georgia" pitchFamily="18" charset="0"/>
                      <a:ea typeface="+mn-ea"/>
                      <a:cs typeface="+mn-cs"/>
                    </a:defRPr>
                  </a:lvl1pPr>
                  <a:lvl2pPr marL="668338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80000"/>
                    <a:buFont typeface="Wingdings" panose="05000000000000000000" pitchFamily="2" charset="2"/>
                    <a:buChar char="w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2pPr>
                  <a:lvl3pPr marL="1049338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3pPr>
                  <a:lvl4pPr marL="1620838" indent="-1508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4pPr>
                  <a:lvl5pPr marL="20939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5pPr>
                  <a:lvl6pPr marL="25511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6pPr>
                  <a:lvl7pPr marL="30083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7pPr>
                  <a:lvl8pPr marL="34655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8pPr>
                  <a:lvl9pPr marL="39227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9pPr>
                </a:lstStyle>
                <a:p>
                  <a:pPr marL="0" indent="0">
                    <a:lnSpc>
                      <a:spcPct val="150000"/>
                    </a:lnSpc>
                    <a:buNone/>
                  </a:pPr>
                  <a:r>
                    <a:rPr lang="en-US" sz="1200" kern="0" dirty="0">
                      <a:effectLst>
                        <a:glow rad="228600">
                          <a:schemeClr val="accent3">
                            <a:satMod val="175000"/>
                            <a:alpha val="40000"/>
                          </a:schemeClr>
                        </a:glow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Materials Under High EM field</a:t>
                  </a:r>
                </a:p>
                <a:p>
                  <a:pPr marL="274320" indent="0">
                    <a:lnSpc>
                      <a:spcPct val="150000"/>
                    </a:lnSpc>
                    <a:buNone/>
                  </a:pPr>
                  <a:r>
                    <a:rPr lang="en-US" sz="1200" b="0" kern="0" dirty="0">
                      <a:solidFill>
                        <a:srgbClr val="00B0F0"/>
                      </a:solidFill>
                      <a:effectLst>
                        <a:glow rad="228600">
                          <a:schemeClr val="accent3">
                            <a:satMod val="175000"/>
                            <a:alpha val="40000"/>
                          </a:schemeClr>
                        </a:glow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	</a:t>
                  </a:r>
                  <a:endParaRPr lang="fi-FI" sz="1200" b="0" kern="0" dirty="0">
                    <a:solidFill>
                      <a:srgbClr val="00B0F0"/>
                    </a:solidFill>
                    <a:effectLst>
                      <a:glow rad="228600">
                        <a:schemeClr val="accent3">
                          <a:satMod val="175000"/>
                          <a:alpha val="40000"/>
                        </a:schemeClr>
                      </a:glow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endParaRPr>
                </a:p>
                <a:p>
                  <a:pPr marL="274320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endParaRPr lang="en-US" sz="1400" b="0" kern="0" dirty="0">
                    <a:solidFill>
                      <a:srgbClr val="00B0F0"/>
                    </a:solidFill>
                    <a:effectLst>
                      <a:glow rad="228600">
                        <a:schemeClr val="accent3">
                          <a:satMod val="175000"/>
                          <a:alpha val="40000"/>
                        </a:schemeClr>
                      </a:glow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endParaRPr>
                </a:p>
              </p:txBody>
            </p:sp>
            <p:sp>
              <p:nvSpPr>
                <p:cNvPr id="33" name="Content Placeholder 3">
                  <a:extLst>
                    <a:ext uri="{FF2B5EF4-FFF2-40B4-BE49-F238E27FC236}">
                      <a16:creationId xmlns:a16="http://schemas.microsoft.com/office/drawing/2014/main" id="{E46A0284-6263-4105-A196-274BD9F2E67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0800" y="2478024"/>
                  <a:ext cx="1828800" cy="457200"/>
                </a:xfrm>
                <a:prstGeom prst="rect">
                  <a:avLst/>
                </a:prstGeom>
                <a:ln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0000" tIns="46800" rIns="90000" bIns="46800" numCol="1" anchor="t" anchorCtr="0" compatLnSpc="1">
                  <a:prstTxWarp prst="textNoShape">
                    <a:avLst/>
                  </a:prstTxWarp>
                </a:bodyPr>
                <a:lstStyle>
                  <a:lvl1pPr marL="280988" indent="-280988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95000"/>
                    <a:buFont typeface="Wingdings" panose="05000000000000000000" pitchFamily="2" charset="2"/>
                    <a:buChar char=""/>
                    <a:defRPr sz="2000">
                      <a:solidFill>
                        <a:schemeClr val="tx1"/>
                      </a:solidFill>
                      <a:latin typeface="Georgia" pitchFamily="18" charset="0"/>
                      <a:ea typeface="+mn-ea"/>
                      <a:cs typeface="+mn-cs"/>
                    </a:defRPr>
                  </a:lvl1pPr>
                  <a:lvl2pPr marL="668338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80000"/>
                    <a:buFont typeface="Wingdings" panose="05000000000000000000" pitchFamily="2" charset="2"/>
                    <a:buChar char="w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2pPr>
                  <a:lvl3pPr marL="1049338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3pPr>
                  <a:lvl4pPr marL="1620838" indent="-1508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4pPr>
                  <a:lvl5pPr marL="20939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5pPr>
                  <a:lvl6pPr marL="25511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6pPr>
                  <a:lvl7pPr marL="30083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7pPr>
                  <a:lvl8pPr marL="34655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8pPr>
                  <a:lvl9pPr marL="39227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lnSpc>
                      <a:spcPct val="150000"/>
                    </a:lnSpc>
                    <a:buNone/>
                  </a:pPr>
                  <a:r>
                    <a:rPr lang="en-US" sz="1200" b="0" kern="0" dirty="0"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Vacuum Breakdown</a:t>
                  </a:r>
                </a:p>
                <a:p>
                  <a:pPr marL="182880" indent="0" algn="ctr">
                    <a:lnSpc>
                      <a:spcPct val="150000"/>
                    </a:lnSpc>
                    <a:buNone/>
                  </a:pPr>
                  <a:r>
                    <a:rPr lang="en-US" sz="1200" b="0" kern="0" dirty="0"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	</a:t>
                  </a:r>
                  <a:endParaRPr lang="fi-FI" sz="1200" b="0" kern="0" dirty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endParaRPr>
                </a:p>
                <a:p>
                  <a:pPr marL="182880" algn="ctr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endParaRPr lang="en-US" sz="1400" b="0" kern="0" dirty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endParaRPr>
                </a:p>
              </p:txBody>
            </p:sp>
            <p:sp>
              <p:nvSpPr>
                <p:cNvPr id="34" name="Content Placeholder 3">
                  <a:extLst>
                    <a:ext uri="{FF2B5EF4-FFF2-40B4-BE49-F238E27FC236}">
                      <a16:creationId xmlns:a16="http://schemas.microsoft.com/office/drawing/2014/main" id="{150AA100-030A-439A-9E92-5668942346F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705100" y="3279648"/>
                  <a:ext cx="1600200" cy="682752"/>
                </a:xfrm>
                <a:prstGeom prst="rect">
                  <a:avLst/>
                </a:prstGeom>
                <a:ln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0000" tIns="46800" rIns="90000" bIns="46800" numCol="1" anchor="t" anchorCtr="0" compatLnSpc="1">
                  <a:prstTxWarp prst="textNoShape">
                    <a:avLst/>
                  </a:prstTxWarp>
                </a:bodyPr>
                <a:lstStyle>
                  <a:lvl1pPr marL="280988" indent="-280988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95000"/>
                    <a:buFont typeface="Wingdings" panose="05000000000000000000" pitchFamily="2" charset="2"/>
                    <a:buChar char=""/>
                    <a:defRPr sz="2000">
                      <a:solidFill>
                        <a:schemeClr val="tx1"/>
                      </a:solidFill>
                      <a:latin typeface="Georgia" pitchFamily="18" charset="0"/>
                      <a:ea typeface="+mn-ea"/>
                      <a:cs typeface="+mn-cs"/>
                    </a:defRPr>
                  </a:lvl1pPr>
                  <a:lvl2pPr marL="668338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80000"/>
                    <a:buFont typeface="Wingdings" panose="05000000000000000000" pitchFamily="2" charset="2"/>
                    <a:buChar char="w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2pPr>
                  <a:lvl3pPr marL="1049338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3pPr>
                  <a:lvl4pPr marL="1620838" indent="-1508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4pPr>
                  <a:lvl5pPr marL="20939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5pPr>
                  <a:lvl6pPr marL="25511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6pPr>
                  <a:lvl7pPr marL="30083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7pPr>
                  <a:lvl8pPr marL="34655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8pPr>
                  <a:lvl9pPr marL="39227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lnSpc>
                      <a:spcPct val="150000"/>
                    </a:lnSpc>
                    <a:buNone/>
                  </a:pPr>
                  <a:r>
                    <a:rPr lang="en-US" sz="1200" b="0" kern="0" dirty="0"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Surface diffusion under high field</a:t>
                  </a:r>
                </a:p>
                <a:p>
                  <a:pPr marL="0" indent="0" algn="ctr">
                    <a:lnSpc>
                      <a:spcPct val="150000"/>
                    </a:lnSpc>
                    <a:buNone/>
                  </a:pPr>
                  <a:endParaRPr lang="en-US" sz="1400" b="0" kern="0" dirty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endParaRPr>
                </a:p>
              </p:txBody>
            </p:sp>
            <p:sp>
              <p:nvSpPr>
                <p:cNvPr id="35" name="Content Placeholder 3">
                  <a:extLst>
                    <a:ext uri="{FF2B5EF4-FFF2-40B4-BE49-F238E27FC236}">
                      <a16:creationId xmlns:a16="http://schemas.microsoft.com/office/drawing/2014/main" id="{8C05E8A7-862C-4C77-8854-674C5E78EB4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724400" y="2503087"/>
                  <a:ext cx="1752600" cy="1219200"/>
                </a:xfrm>
                <a:prstGeom prst="rect">
                  <a:avLst/>
                </a:prstGeom>
                <a:ln/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vert="horz" wrap="square" lIns="90000" tIns="46800" rIns="90000" bIns="46800" numCol="1" anchor="t" anchorCtr="0" compatLnSpc="1">
                  <a:prstTxWarp prst="textNoShape">
                    <a:avLst/>
                  </a:prstTxWarp>
                </a:bodyPr>
                <a:lstStyle>
                  <a:lvl1pPr marL="280988" indent="-280988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95000"/>
                    <a:buFont typeface="Wingdings" panose="05000000000000000000" pitchFamily="2" charset="2"/>
                    <a:buChar char=""/>
                    <a:defRPr sz="2000">
                      <a:solidFill>
                        <a:schemeClr val="tx1"/>
                      </a:solidFill>
                      <a:latin typeface="Georgia" pitchFamily="18" charset="0"/>
                      <a:ea typeface="+mn-ea"/>
                      <a:cs typeface="+mn-cs"/>
                    </a:defRPr>
                  </a:lvl1pPr>
                  <a:lvl2pPr marL="668338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80000"/>
                    <a:buFont typeface="Wingdings" panose="05000000000000000000" pitchFamily="2" charset="2"/>
                    <a:buChar char="w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2pPr>
                  <a:lvl3pPr marL="1049338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3pPr>
                  <a:lvl4pPr marL="1620838" indent="-1508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4pPr>
                  <a:lvl5pPr marL="20939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Pct val="100000"/>
                    <a:buFont typeface="Arial" panose="020B0604020202020204" pitchFamily="34" charset="0"/>
                    <a:buChar char="-"/>
                    <a:defRPr>
                      <a:solidFill>
                        <a:schemeClr val="tx1"/>
                      </a:solidFill>
                      <a:latin typeface="Georgia" pitchFamily="18" charset="0"/>
                    </a:defRPr>
                  </a:lvl5pPr>
                  <a:lvl6pPr marL="25511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6pPr>
                  <a:lvl7pPr marL="30083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7pPr>
                  <a:lvl8pPr marL="34655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8pPr>
                  <a:lvl9pPr marL="3922713" indent="-188913" algn="l" defTabSz="449263" rtl="0" eaLnBrk="0" fontAlgn="base" hangingPunct="0">
                    <a:lnSpc>
                      <a:spcPts val="2988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Arial" charset="0"/>
                    <a:buChar char="-"/>
                    <a:defRPr>
                      <a:solidFill>
                        <a:srgbClr val="CCECFF"/>
                      </a:solidFill>
                      <a:latin typeface="+mn-lt"/>
                    </a:defRPr>
                  </a:lvl9pPr>
                </a:lstStyle>
                <a:p>
                  <a:pPr marL="0" indent="0" algn="ctr">
                    <a:lnSpc>
                      <a:spcPct val="150000"/>
                    </a:lnSpc>
                    <a:buNone/>
                  </a:pPr>
                  <a:r>
                    <a:rPr lang="en-US" sz="1200" b="0" kern="0" dirty="0"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Nanomanipulation &amp; Nanofabrication using electric fields</a:t>
                  </a:r>
                </a:p>
                <a:p>
                  <a:pPr marL="274320" indent="0" algn="ctr">
                    <a:lnSpc>
                      <a:spcPct val="150000"/>
                    </a:lnSpc>
                    <a:buNone/>
                  </a:pPr>
                  <a:r>
                    <a:rPr lang="en-US" sz="1200" b="0" kern="0" dirty="0"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</a:rPr>
                    <a:t>	</a:t>
                  </a:r>
                  <a:endParaRPr lang="fi-FI" sz="1200" b="0" kern="0" dirty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endParaRPr>
                </a:p>
                <a:p>
                  <a:pPr marL="274320" algn="ctr">
                    <a:lnSpc>
                      <a:spcPct val="150000"/>
                    </a:lnSpc>
                    <a:buFont typeface="Wingdings" panose="05000000000000000000" pitchFamily="2" charset="2"/>
                    <a:buChar char="Ø"/>
                  </a:pPr>
                  <a:endParaRPr lang="en-US" sz="1400" b="0" kern="0" dirty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endParaRPr>
                </a:p>
              </p:txBody>
            </p:sp>
          </p:grpSp>
          <p:sp>
            <p:nvSpPr>
              <p:cNvPr id="23" name="Content Placeholder 3">
                <a:extLst>
                  <a:ext uri="{FF2B5EF4-FFF2-40B4-BE49-F238E27FC236}">
                    <a16:creationId xmlns:a16="http://schemas.microsoft.com/office/drawing/2014/main" id="{814AFC1D-5C42-402F-B178-0FACA4EC32B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311786" y="2552700"/>
                <a:ext cx="1395158" cy="914399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0000" tIns="46800" rIns="90000" bIns="46800" numCol="1" anchor="t" anchorCtr="0" compatLnSpc="1">
                <a:prstTxWarp prst="textNoShape">
                  <a:avLst/>
                </a:prstTxWarp>
              </a:bodyPr>
              <a:lstStyle>
                <a:lvl1pPr marL="280988" indent="-280988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95000"/>
                  <a:buFont typeface="Wingdings" panose="05000000000000000000" pitchFamily="2" charset="2"/>
                  <a:buChar char=""/>
                  <a:defRPr sz="2000">
                    <a:solidFill>
                      <a:schemeClr val="tx1"/>
                    </a:solidFill>
                    <a:latin typeface="Georgia" pitchFamily="18" charset="0"/>
                    <a:ea typeface="+mn-ea"/>
                    <a:cs typeface="+mn-cs"/>
                  </a:defRPr>
                </a:lvl1pPr>
                <a:lvl2pPr marL="668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80000"/>
                  <a:buFont typeface="Wingdings" panose="05000000000000000000" pitchFamily="2" charset="2"/>
                  <a:buChar char="w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2pPr>
                <a:lvl3pPr marL="1049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3pPr>
                <a:lvl4pPr marL="1620838" indent="-1508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4pPr>
                <a:lvl5pPr marL="20939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5pPr>
                <a:lvl6pPr marL="25511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6pPr>
                <a:lvl7pPr marL="30083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7pPr>
                <a:lvl8pPr marL="34655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8pPr>
                <a:lvl9pPr marL="39227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9pPr>
              </a:lstStyle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sz="1200" kern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Biomedical Applications</a:t>
                </a:r>
              </a:p>
              <a:p>
                <a:pPr marL="274320" indent="0" algn="ctr">
                  <a:lnSpc>
                    <a:spcPct val="150000"/>
                  </a:lnSpc>
                  <a:buNone/>
                </a:pPr>
                <a:r>
                  <a:rPr lang="en-US" sz="1200" b="0" kern="0"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a:rPr>
                  <a:t>	</a:t>
                </a:r>
                <a:endParaRPr lang="fi-FI" sz="1200" b="0" ker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  <a:p>
                <a:pPr marL="27432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endParaRPr lang="en-US" sz="1200" b="0" ker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cxnSp>
            <p:nvCxnSpPr>
              <p:cNvPr id="24" name="Connector: Elbow 23">
                <a:extLst>
                  <a:ext uri="{FF2B5EF4-FFF2-40B4-BE49-F238E27FC236}">
                    <a16:creationId xmlns:a16="http://schemas.microsoft.com/office/drawing/2014/main" id="{8D2B74DE-4E1B-49AA-8D9F-98A295EFD45B}"/>
                  </a:ext>
                </a:extLst>
              </p:cNvPr>
              <p:cNvCxnSpPr>
                <a:cxnSpLocks/>
                <a:stCxn id="34" idx="1"/>
                <a:endCxn id="20" idx="3"/>
              </p:cNvCxnSpPr>
              <p:nvPr/>
            </p:nvCxnSpPr>
            <p:spPr bwMode="auto">
              <a:xfrm rot="10800000">
                <a:off x="2400301" y="3014004"/>
                <a:ext cx="568086" cy="494564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5" name="Connector: Elbow 24">
                <a:extLst>
                  <a:ext uri="{FF2B5EF4-FFF2-40B4-BE49-F238E27FC236}">
                    <a16:creationId xmlns:a16="http://schemas.microsoft.com/office/drawing/2014/main" id="{23BA1473-840E-4B6C-A8B5-B8B2FD730BE6}"/>
                  </a:ext>
                </a:extLst>
              </p:cNvPr>
              <p:cNvCxnSpPr>
                <a:cxnSpLocks/>
                <a:stCxn id="34" idx="3"/>
                <a:endCxn id="35" idx="1"/>
              </p:cNvCxnSpPr>
              <p:nvPr/>
            </p:nvCxnSpPr>
            <p:spPr bwMode="auto">
              <a:xfrm flipV="1">
                <a:off x="4568586" y="3010970"/>
                <a:ext cx="419100" cy="497596"/>
              </a:xfrm>
              <a:prstGeom prst="bentConnector3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250F9260-1649-41DE-8257-87E6EA84A9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6740286" y="3009899"/>
                <a:ext cx="571500" cy="107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7" name="Connector: Elbow 26">
                <a:extLst>
                  <a:ext uri="{FF2B5EF4-FFF2-40B4-BE49-F238E27FC236}">
                    <a16:creationId xmlns:a16="http://schemas.microsoft.com/office/drawing/2014/main" id="{D02C8C11-4412-404E-B66B-D8149616BB46}"/>
                  </a:ext>
                </a:extLst>
              </p:cNvPr>
              <p:cNvCxnSpPr>
                <a:cxnSpLocks/>
                <a:stCxn id="19" idx="1"/>
                <a:endCxn id="20" idx="0"/>
              </p:cNvCxnSpPr>
              <p:nvPr/>
            </p:nvCxnSpPr>
            <p:spPr bwMode="auto">
              <a:xfrm rot="10800000" flipV="1">
                <a:off x="1554108" y="1313666"/>
                <a:ext cx="122292" cy="1256135"/>
              </a:xfrm>
              <a:prstGeom prst="bentConnector2">
                <a:avLst/>
              </a:prstGeom>
              <a:ln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DFC55748-F9E1-4375-8580-8BE418885E48}"/>
                  </a:ext>
                </a:extLst>
              </p:cNvPr>
              <p:cNvCxnSpPr>
                <a:cxnSpLocks/>
                <a:stCxn id="19" idx="2"/>
                <a:endCxn id="32" idx="0"/>
              </p:cNvCxnSpPr>
              <p:nvPr/>
            </p:nvCxnSpPr>
            <p:spPr bwMode="auto">
              <a:xfrm>
                <a:off x="4838700" y="1560532"/>
                <a:ext cx="0" cy="26826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9" name="Connector: Elbow 28">
                <a:extLst>
                  <a:ext uri="{FF2B5EF4-FFF2-40B4-BE49-F238E27FC236}">
                    <a16:creationId xmlns:a16="http://schemas.microsoft.com/office/drawing/2014/main" id="{C3793B09-E19E-49E7-9EC2-48D8E7EB1D47}"/>
                  </a:ext>
                </a:extLst>
              </p:cNvPr>
              <p:cNvCxnSpPr>
                <a:cxnSpLocks/>
                <a:stCxn id="19" idx="3"/>
                <a:endCxn id="23" idx="0"/>
              </p:cNvCxnSpPr>
              <p:nvPr/>
            </p:nvCxnSpPr>
            <p:spPr bwMode="auto">
              <a:xfrm>
                <a:off x="8000999" y="1313666"/>
                <a:ext cx="8366" cy="1239034"/>
              </a:xfrm>
              <a:prstGeom prst="bentConnector2">
                <a:avLst/>
              </a:prstGeom>
              <a:ln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30" name="Connector: Elbow 29">
                <a:extLst>
                  <a:ext uri="{FF2B5EF4-FFF2-40B4-BE49-F238E27FC236}">
                    <a16:creationId xmlns:a16="http://schemas.microsoft.com/office/drawing/2014/main" id="{9201372C-94F0-4756-A3E2-9CE99447ED75}"/>
                  </a:ext>
                </a:extLst>
              </p:cNvPr>
              <p:cNvCxnSpPr>
                <a:cxnSpLocks/>
                <a:stCxn id="35" idx="2"/>
                <a:endCxn id="20" idx="2"/>
              </p:cNvCxnSpPr>
              <p:nvPr/>
            </p:nvCxnSpPr>
            <p:spPr bwMode="auto">
              <a:xfrm rot="5400000" flipH="1">
                <a:off x="3634305" y="1378008"/>
                <a:ext cx="149486" cy="4309879"/>
              </a:xfrm>
              <a:prstGeom prst="bentConnector3">
                <a:avLst>
                  <a:gd name="adj1" fmla="val -251076"/>
                </a:avLst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31" name="Connector: Elbow 30">
                <a:extLst>
                  <a:ext uri="{FF2B5EF4-FFF2-40B4-BE49-F238E27FC236}">
                    <a16:creationId xmlns:a16="http://schemas.microsoft.com/office/drawing/2014/main" id="{ACD416B0-ADFC-43C2-84C6-937E3B9FDA09}"/>
                  </a:ext>
                </a:extLst>
              </p:cNvPr>
              <p:cNvCxnSpPr>
                <a:cxnSpLocks/>
                <a:stCxn id="23" idx="2"/>
                <a:endCxn id="20" idx="2"/>
              </p:cNvCxnSpPr>
              <p:nvPr/>
            </p:nvCxnSpPr>
            <p:spPr bwMode="auto">
              <a:xfrm rot="5400000" flipH="1">
                <a:off x="4777289" y="235024"/>
                <a:ext cx="8895" cy="6455258"/>
              </a:xfrm>
              <a:prstGeom prst="bentConnector3">
                <a:avLst>
                  <a:gd name="adj1" fmla="val -9684483"/>
                </a:avLst>
              </a:prstGeom>
              <a:ln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</p:cxn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6AAC579-FE47-4FB0-889C-42974E284D7C}"/>
                </a:ext>
              </a:extLst>
            </p:cNvPr>
            <p:cNvCxnSpPr>
              <a:cxnSpLocks/>
              <a:stCxn id="34" idx="0"/>
              <a:endCxn id="33" idx="2"/>
            </p:cNvCxnSpPr>
            <p:nvPr/>
          </p:nvCxnSpPr>
          <p:spPr bwMode="auto">
            <a:xfrm flipV="1">
              <a:off x="6440047" y="2955297"/>
              <a:ext cx="0" cy="287488"/>
            </a:xfrm>
            <a:prstGeom prst="straightConnector1">
              <a:avLst/>
            </a:prstGeom>
            <a:ln>
              <a:headEnd type="triangle"/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</p:grpSp>
      <p:pic>
        <p:nvPicPr>
          <p:cNvPr id="37" name="Picture 2" descr="H:\data_2_i\localhost_2\comsol4_models\helsinki\muu_stuff\nanoparticle metling\for emrs\for cover\cover draft v3.png">
            <a:extLst>
              <a:ext uri="{FF2B5EF4-FFF2-40B4-BE49-F238E27FC236}">
                <a16:creationId xmlns:a16="http://schemas.microsoft.com/office/drawing/2014/main" id="{4A4B6D6C-5A87-4563-95CF-09A47ED3B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908" y="4891315"/>
            <a:ext cx="1782723" cy="1436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84361BEA-25D7-428D-A201-CB1770912B72}"/>
              </a:ext>
            </a:extLst>
          </p:cNvPr>
          <p:cNvGrpSpPr/>
          <p:nvPr/>
        </p:nvGrpSpPr>
        <p:grpSpPr>
          <a:xfrm>
            <a:off x="219076" y="4837555"/>
            <a:ext cx="3385656" cy="1543974"/>
            <a:chOff x="150216" y="2532935"/>
            <a:chExt cx="6401396" cy="2919253"/>
          </a:xfrm>
        </p:grpSpPr>
        <p:pic>
          <p:nvPicPr>
            <p:cNvPr id="39" name="Picture 3" descr="\\CERN\dfs\Workspaces\w\Wuensch\Talks\2011\LC school 2011\from others\DSC04529.JPG">
              <a:extLst>
                <a:ext uri="{FF2B5EF4-FFF2-40B4-BE49-F238E27FC236}">
                  <a16:creationId xmlns:a16="http://schemas.microsoft.com/office/drawing/2014/main" id="{97A10D96-7F30-4274-878C-244E961DBA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658"/>
            <a:stretch>
              <a:fillRect/>
            </a:stretch>
          </p:blipFill>
          <p:spPr bwMode="auto">
            <a:xfrm>
              <a:off x="150216" y="2532935"/>
              <a:ext cx="3240088" cy="26511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image.png">
              <a:extLst>
                <a:ext uri="{FF2B5EF4-FFF2-40B4-BE49-F238E27FC236}">
                  <a16:creationId xmlns:a16="http://schemas.microsoft.com/office/drawing/2014/main" id="{1F19E89C-61DB-47CD-99EB-F4464D7CD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657004" y="2532935"/>
              <a:ext cx="2894608" cy="291925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8ADC81A-2F96-43E7-8B34-0820064AC20E}"/>
                </a:ext>
              </a:extLst>
            </p:cNvPr>
            <p:cNvCxnSpPr/>
            <p:nvPr/>
          </p:nvCxnSpPr>
          <p:spPr>
            <a:xfrm>
              <a:off x="2895600" y="3858497"/>
              <a:ext cx="2057400" cy="2770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3DCD8EDF-BF95-406B-BBA9-191200185A9C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5" name="movie2.avi">
            <a:hlinkClick r:id="" action="ppaction://media"/>
            <a:extLst>
              <a:ext uri="{FF2B5EF4-FFF2-40B4-BE49-F238E27FC236}">
                <a16:creationId xmlns:a16="http://schemas.microsoft.com/office/drawing/2014/main" id="{42F3EC92-908C-4D46-8EBB-F09E4ADC5219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756020" y="4938808"/>
            <a:ext cx="1734546" cy="1300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" name="picture" title="Inserting image...">
            <a:extLst>
              <a:ext uri="{FF2B5EF4-FFF2-40B4-BE49-F238E27FC236}">
                <a16:creationId xmlns:a16="http://schemas.microsoft.com/office/drawing/2014/main" id="{30EA87FE-58B1-49D4-A07D-3CD6FF284F6E}"/>
              </a:ext>
            </a:extLst>
          </p:cNvPr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454" y="4836606"/>
            <a:ext cx="1670312" cy="1489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" name="Content Placeholder 4">
            <a:extLst>
              <a:ext uri="{FF2B5EF4-FFF2-40B4-BE49-F238E27FC236}">
                <a16:creationId xmlns:a16="http://schemas.microsoft.com/office/drawing/2014/main" id="{6A028D48-A8CD-4114-97E9-309610860C5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6" y="1825468"/>
            <a:ext cx="1995888" cy="18362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C6744E9E-E2CF-440E-A070-26226198640A}"/>
              </a:ext>
            </a:extLst>
          </p:cNvPr>
          <p:cNvGrpSpPr/>
          <p:nvPr/>
        </p:nvGrpSpPr>
        <p:grpSpPr>
          <a:xfrm>
            <a:off x="13144450" y="2613563"/>
            <a:ext cx="2085382" cy="1974682"/>
            <a:chOff x="9777117" y="1752812"/>
            <a:chExt cx="2085382" cy="1974682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119EC35-F7DF-4D57-8898-1A02E6913AB5}"/>
                </a:ext>
              </a:extLst>
            </p:cNvPr>
            <p:cNvGrpSpPr/>
            <p:nvPr/>
          </p:nvGrpSpPr>
          <p:grpSpPr>
            <a:xfrm>
              <a:off x="9777117" y="1752812"/>
              <a:ext cx="2085382" cy="1286198"/>
              <a:chOff x="2514600" y="3200400"/>
              <a:chExt cx="4012981" cy="2475081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28FA4C83-769E-43AD-9314-FA58BBA3B2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514600" y="3200400"/>
                <a:ext cx="4012981" cy="193960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113F296-4352-4030-B210-E1EDBE3409C8}"/>
                  </a:ext>
                </a:extLst>
              </p:cNvPr>
              <p:cNvSpPr txBox="1"/>
              <p:nvPr/>
            </p:nvSpPr>
            <p:spPr>
              <a:xfrm>
                <a:off x="3118115" y="5142441"/>
                <a:ext cx="3318258" cy="533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200" b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166D5C11-DE69-4F4B-8B84-53D91CE10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4612" y="2800215"/>
              <a:ext cx="1006546" cy="9272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A52D24FB-4DAD-40F2-87A4-ABD3C4205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2703" y="2793307"/>
              <a:ext cx="1014422" cy="93418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3428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550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6" repeatCount="indefinite" fill="hold" display="0">
                  <p:stCondLst>
                    <p:cond delay="indefinite"/>
                  </p:stCondLst>
                </p:cTn>
                <p:tgtEl>
                  <p:spTgt spid="4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AE84A-C3FA-4FBF-F75B-E7085B248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580" y="342900"/>
            <a:ext cx="6780904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Field assisted surface diffusion: the experiment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AE1985-D33A-29E5-35AD-9441F9CB3B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6C0DB6-E78F-53D8-568D-C063BFC4A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790" y="1192448"/>
            <a:ext cx="6329169" cy="24619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24A3E5-B551-4F5F-B13F-1179CC35FE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670" y="1358327"/>
            <a:ext cx="2434736" cy="2241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B22C8AA7-1169-48F4-BA3C-9257F1E05F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3687004"/>
            <a:ext cx="3014584" cy="2775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47A8DC-2906-4FF7-B75E-8BD196A751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359" y="3687005"/>
            <a:ext cx="3014585" cy="2776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D8640BEB-2CB5-9240-65E4-F6CEDE9A37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816" y="3687004"/>
            <a:ext cx="3014584" cy="27734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138E7B-9AF4-2F35-083B-01886D5BE1F4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Tartu</a:t>
            </a:r>
            <a:endParaRPr lang="en-US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60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1A71-4F08-A25D-C127-B3DD0A73F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8344" y="381000"/>
            <a:ext cx="7906870" cy="685800"/>
          </a:xfrm>
        </p:spPr>
        <p:txBody>
          <a:bodyPr>
            <a:normAutofit fontScale="90000"/>
          </a:bodyPr>
          <a:lstStyle/>
          <a:p>
            <a:r>
              <a:rPr lang="en-GB" dirty="0"/>
              <a:t>Conclusions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4F42B6-7172-4D7D-B9B7-19ACB7EB42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645920"/>
            <a:ext cx="10972800" cy="4526279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FEMOCS – concentrates our best current understanding of BD onset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dirty="0"/>
              <a:t>Still has significant limitations – emitter must be pre-created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GETELEC – best currently available tool for field emission calculation &amp; analysis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dirty="0"/>
              <a:t>Nottingham heat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dirty="0"/>
              <a:t>Metals &amp; semiconductors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b="1" u="sng" dirty="0"/>
              <a:t>Web interface to make it usable by wider audience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Whole multiscale range of simulations most probably needed to understand true reasons of BD initiation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Tight integration with in-situ microscopy experiments critical!</a:t>
            </a:r>
          </a:p>
          <a:p>
            <a:r>
              <a:rPr lang="en-GB" dirty="0"/>
              <a:t>	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55FA8A-9B5C-5178-D697-6B52978404A2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308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05849" y="1825267"/>
            <a:ext cx="7545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t-EE" sz="4800" dirty="0"/>
              <a:t>Thank You for Your attention!</a:t>
            </a:r>
            <a:endParaRPr lang="en-US" sz="48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0248" y="118882"/>
            <a:ext cx="1480204" cy="157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Simon\Desktop\CLIC-Logo-Color-7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050" y="30555"/>
            <a:ext cx="1436915" cy="143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343" y="5657442"/>
            <a:ext cx="4086316" cy="1269099"/>
          </a:xfrm>
          <a:prstGeom prst="rect">
            <a:avLst/>
          </a:prstGeom>
        </p:spPr>
      </p:pic>
      <p:pic>
        <p:nvPicPr>
          <p:cNvPr id="13" name="Picture 2" descr="C:\Users\Simon\Desktop\Archimedes_punan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156" y="5839553"/>
            <a:ext cx="287655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Simon\Documents\1rgb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257" y="228313"/>
            <a:ext cx="1032304" cy="104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hape&#10;&#10;Description automatically generated with medium confidence">
            <a:extLst>
              <a:ext uri="{FF2B5EF4-FFF2-40B4-BE49-F238E27FC236}">
                <a16:creationId xmlns:a16="http://schemas.microsoft.com/office/drawing/2014/main" id="{F050D9E4-38B7-914A-8980-2DC930FD54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561" y="0"/>
            <a:ext cx="2437967" cy="142461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11EF7-9624-B745-916E-DB6A07B460D3}"/>
              </a:ext>
            </a:extLst>
          </p:cNvPr>
          <p:cNvSpPr/>
          <p:nvPr/>
        </p:nvSpPr>
        <p:spPr>
          <a:xfrm>
            <a:off x="3064309" y="5123513"/>
            <a:ext cx="28871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latin typeface="Inter"/>
              </a:rPr>
              <a:t>ERA Chair MATTER with funding from the European Union’s Horizon 2020 research and innovation programme under grant agreement No 856705.</a:t>
            </a:r>
            <a:endParaRPr lang="en-EE" sz="1200" dirty="0"/>
          </a:p>
        </p:txBody>
      </p:sp>
      <p:pic>
        <p:nvPicPr>
          <p:cNvPr id="4" name="Picture 3" descr="A flag with stars&#10;&#10;Description automatically generated with low confidence">
            <a:extLst>
              <a:ext uri="{FF2B5EF4-FFF2-40B4-BE49-F238E27FC236}">
                <a16:creationId xmlns:a16="http://schemas.microsoft.com/office/drawing/2014/main" id="{EA215384-949B-C445-BC60-BA17CC573C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203" y="5141709"/>
            <a:ext cx="1219201" cy="8128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7272F4-32AA-6B42-9CB6-001A2DA41D3D}"/>
              </a:ext>
            </a:extLst>
          </p:cNvPr>
          <p:cNvSpPr txBox="1"/>
          <p:nvPr/>
        </p:nvSpPr>
        <p:spPr>
          <a:xfrm>
            <a:off x="5431901" y="4723206"/>
            <a:ext cx="1506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E" dirty="0"/>
              <a:t>Supproted by: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3B751-3E37-4242-AE0B-E14EAC5D4700}"/>
              </a:ext>
            </a:extLst>
          </p:cNvPr>
          <p:cNvSpPr txBox="1"/>
          <p:nvPr/>
        </p:nvSpPr>
        <p:spPr>
          <a:xfrm>
            <a:off x="6394352" y="5162247"/>
            <a:ext cx="3260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E" dirty="0"/>
              <a:t>Estonian research council grants:</a:t>
            </a:r>
          </a:p>
          <a:p>
            <a:r>
              <a:rPr lang="en-EE"/>
              <a:t>PUT 57 </a:t>
            </a:r>
            <a:r>
              <a:rPr lang="en-EE" dirty="0"/>
              <a:t>&amp; PUT 1372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876A60-6DB7-A149-AA4D-F9DCA27FF728}"/>
              </a:ext>
            </a:extLst>
          </p:cNvPr>
          <p:cNvSpPr txBox="1"/>
          <p:nvPr/>
        </p:nvSpPr>
        <p:spPr>
          <a:xfrm>
            <a:off x="2783474" y="2876804"/>
            <a:ext cx="6489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t-EE" b="1" u="sng" dirty="0"/>
              <a:t>Special thanks to:</a:t>
            </a:r>
          </a:p>
          <a:p>
            <a:pPr algn="ctr"/>
            <a:endParaRPr lang="et-E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05904B-9AB3-3A47-B8BA-2028F7DFCB2E}"/>
              </a:ext>
            </a:extLst>
          </p:cNvPr>
          <p:cNvSpPr txBox="1"/>
          <p:nvPr/>
        </p:nvSpPr>
        <p:spPr>
          <a:xfrm>
            <a:off x="551286" y="3347105"/>
            <a:ext cx="16415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Alvo Aabloo</a:t>
            </a:r>
          </a:p>
          <a:p>
            <a:r>
              <a:rPr lang="en-GB" dirty="0" err="1"/>
              <a:t>Elyad</a:t>
            </a:r>
            <a:r>
              <a:rPr lang="en-GB" dirty="0"/>
              <a:t> </a:t>
            </a:r>
            <a:r>
              <a:rPr lang="en-GB" dirty="0" err="1"/>
              <a:t>Darmechi</a:t>
            </a:r>
            <a:endParaRPr lang="et-EE" dirty="0"/>
          </a:p>
          <a:p>
            <a:r>
              <a:rPr lang="et-EE" dirty="0"/>
              <a:t>Tarmo Tamm</a:t>
            </a:r>
          </a:p>
          <a:p>
            <a:r>
              <a:rPr lang="et-EE" dirty="0"/>
              <a:t>Simon Vigonski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15F28A-C438-AA4D-8745-0087A0BDBCCF}"/>
              </a:ext>
            </a:extLst>
          </p:cNvPr>
          <p:cNvSpPr txBox="1"/>
          <p:nvPr/>
        </p:nvSpPr>
        <p:spPr>
          <a:xfrm>
            <a:off x="2630547" y="3380627"/>
            <a:ext cx="16865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Sergei </a:t>
            </a:r>
            <a:r>
              <a:rPr lang="et-EE" dirty="0" err="1"/>
              <a:t>Vlassov</a:t>
            </a:r>
            <a:endParaRPr lang="et-EE" dirty="0"/>
          </a:p>
          <a:p>
            <a:r>
              <a:rPr lang="et-EE" dirty="0"/>
              <a:t>Mihkel Veske</a:t>
            </a:r>
          </a:p>
          <a:p>
            <a:r>
              <a:rPr lang="et-EE" dirty="0"/>
              <a:t>Kristjan Eimre</a:t>
            </a:r>
          </a:p>
          <a:p>
            <a:r>
              <a:rPr lang="et-EE" dirty="0"/>
              <a:t>Kristian Kuppart</a:t>
            </a:r>
          </a:p>
          <a:p>
            <a:endParaRPr lang="et-E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04ADA3-CD79-B248-88AD-0454E385245B}"/>
              </a:ext>
            </a:extLst>
          </p:cNvPr>
          <p:cNvSpPr txBox="1"/>
          <p:nvPr/>
        </p:nvSpPr>
        <p:spPr>
          <a:xfrm>
            <a:off x="4789830" y="3380627"/>
            <a:ext cx="16337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Sven Oras</a:t>
            </a:r>
          </a:p>
          <a:p>
            <a:r>
              <a:rPr lang="et-EE" dirty="0"/>
              <a:t>Artur Tamm</a:t>
            </a:r>
          </a:p>
          <a:p>
            <a:r>
              <a:rPr lang="et-EE" dirty="0"/>
              <a:t>Robert Aare</a:t>
            </a:r>
          </a:p>
          <a:p>
            <a:r>
              <a:rPr lang="et-EE" dirty="0"/>
              <a:t>Tarvo Metspalu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F6B39F-97AF-AB41-BF67-C00D5E5862A1}"/>
              </a:ext>
            </a:extLst>
          </p:cNvPr>
          <p:cNvSpPr txBox="1"/>
          <p:nvPr/>
        </p:nvSpPr>
        <p:spPr>
          <a:xfrm>
            <a:off x="6892502" y="3347105"/>
            <a:ext cx="1783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err="1"/>
              <a:t>Ye</a:t>
            </a:r>
            <a:r>
              <a:rPr lang="et-EE" dirty="0"/>
              <a:t> </a:t>
            </a:r>
            <a:r>
              <a:rPr lang="et-EE" dirty="0" err="1"/>
              <a:t>Wang</a:t>
            </a:r>
            <a:endParaRPr lang="et-EE" dirty="0"/>
          </a:p>
          <a:p>
            <a:r>
              <a:rPr lang="en-GB" dirty="0" err="1"/>
              <a:t>Aile</a:t>
            </a:r>
            <a:r>
              <a:rPr lang="en-GB" dirty="0"/>
              <a:t> Tamm</a:t>
            </a:r>
            <a:endParaRPr lang="et-EE" dirty="0"/>
          </a:p>
          <a:p>
            <a:r>
              <a:rPr lang="et-EE" dirty="0"/>
              <a:t>Faiza Summer</a:t>
            </a:r>
          </a:p>
          <a:p>
            <a:r>
              <a:rPr lang="en-GB" dirty="0" err="1"/>
              <a:t>Helle</a:t>
            </a:r>
            <a:r>
              <a:rPr lang="en-GB" dirty="0"/>
              <a:t>-Mai </a:t>
            </a:r>
            <a:r>
              <a:rPr lang="en-GB" dirty="0" err="1"/>
              <a:t>Piirsoo</a:t>
            </a:r>
            <a:endParaRPr lang="et-EE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59DB1AB-F721-CF44-A9CE-6B2DEC555CF3}"/>
              </a:ext>
            </a:extLst>
          </p:cNvPr>
          <p:cNvSpPr txBox="1"/>
          <p:nvPr/>
        </p:nvSpPr>
        <p:spPr>
          <a:xfrm>
            <a:off x="8979012" y="3298822"/>
            <a:ext cx="2032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Walter Wuench </a:t>
            </a:r>
          </a:p>
          <a:p>
            <a:r>
              <a:rPr lang="et-EE" dirty="0"/>
              <a:t>Flyura Djurabekova </a:t>
            </a:r>
          </a:p>
          <a:p>
            <a:r>
              <a:rPr lang="et-EE" dirty="0"/>
              <a:t>Ville </a:t>
            </a:r>
            <a:r>
              <a:rPr lang="et-EE" dirty="0" err="1"/>
              <a:t>Jansson</a:t>
            </a:r>
            <a:endParaRPr lang="et-EE" dirty="0"/>
          </a:p>
          <a:p>
            <a:r>
              <a:rPr lang="et-EE" dirty="0"/>
              <a:t>Kai Nordlund</a:t>
            </a:r>
          </a:p>
        </p:txBody>
      </p:sp>
    </p:spTree>
    <p:extLst>
      <p:ext uri="{BB962C8B-B14F-4D97-AF65-F5344CB8AC3E}">
        <p14:creationId xmlns:p14="http://schemas.microsoft.com/office/powerpoint/2010/main" val="3834917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39D3D-EFB6-40B3-93E3-C8DF0B910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-44546"/>
            <a:ext cx="10515600" cy="1325563"/>
          </a:xfrm>
        </p:spPr>
        <p:txBody>
          <a:bodyPr/>
          <a:lstStyle/>
          <a:p>
            <a:r>
              <a:rPr lang="et-EE" dirty="0"/>
              <a:t>ERA </a:t>
            </a:r>
            <a:r>
              <a:rPr lang="et-EE" dirty="0" err="1"/>
              <a:t>Chair</a:t>
            </a:r>
            <a:r>
              <a:rPr lang="et-EE" dirty="0"/>
              <a:t> MATTER: Team in </a:t>
            </a:r>
            <a:r>
              <a:rPr lang="et-EE" dirty="0" err="1"/>
              <a:t>action</a:t>
            </a:r>
            <a:endParaRPr lang="et-E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58019-5226-4A46-A1BA-7A946F7B6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534" y="1712395"/>
            <a:ext cx="5724331" cy="4351338"/>
          </a:xfrm>
        </p:spPr>
        <p:txBody>
          <a:bodyPr>
            <a:normAutofit fontScale="40000" lnSpcReduction="20000"/>
          </a:bodyPr>
          <a:lstStyle/>
          <a:p>
            <a:r>
              <a:rPr lang="et-EE" b="1" dirty="0"/>
              <a:t>Veronika Zadin</a:t>
            </a:r>
            <a:r>
              <a:rPr lang="et-EE" dirty="0"/>
              <a:t>, PhD, prof., </a:t>
            </a:r>
            <a:r>
              <a:rPr lang="et-EE" dirty="0" err="1"/>
              <a:t>coordinator</a:t>
            </a:r>
            <a:r>
              <a:rPr lang="et-EE" dirty="0"/>
              <a:t>, </a:t>
            </a:r>
            <a:r>
              <a:rPr lang="et-EE" dirty="0" err="1"/>
              <a:t>advanced</a:t>
            </a:r>
            <a:r>
              <a:rPr lang="et-EE" dirty="0"/>
              <a:t> </a:t>
            </a:r>
            <a:r>
              <a:rPr lang="et-EE" dirty="0" err="1"/>
              <a:t>computer</a:t>
            </a:r>
            <a:r>
              <a:rPr lang="et-EE" dirty="0"/>
              <a:t> </a:t>
            </a:r>
            <a:r>
              <a:rPr lang="et-EE" dirty="0" err="1"/>
              <a:t>simulations</a:t>
            </a:r>
            <a:endParaRPr lang="et-EE" dirty="0"/>
          </a:p>
          <a:p>
            <a:r>
              <a:rPr lang="et-EE" b="1" dirty="0"/>
              <a:t>Andreas Kyritsakis</a:t>
            </a:r>
            <a:r>
              <a:rPr lang="et-EE" dirty="0"/>
              <a:t>, PhD, ERA </a:t>
            </a:r>
            <a:r>
              <a:rPr lang="et-EE" dirty="0" err="1"/>
              <a:t>Chair</a:t>
            </a:r>
            <a:r>
              <a:rPr lang="et-EE" dirty="0"/>
              <a:t> </a:t>
            </a:r>
            <a:r>
              <a:rPr lang="et-EE" dirty="0" err="1"/>
              <a:t>holder</a:t>
            </a:r>
            <a:r>
              <a:rPr lang="et-EE" dirty="0"/>
              <a:t>, </a:t>
            </a:r>
            <a:r>
              <a:rPr lang="et-EE" dirty="0" err="1"/>
              <a:t>associate</a:t>
            </a:r>
            <a:r>
              <a:rPr lang="et-EE" dirty="0"/>
              <a:t> prof., </a:t>
            </a:r>
            <a:r>
              <a:rPr lang="et-EE" dirty="0" err="1"/>
              <a:t>advanced</a:t>
            </a:r>
            <a:r>
              <a:rPr lang="et-EE" dirty="0"/>
              <a:t> </a:t>
            </a:r>
            <a:r>
              <a:rPr lang="et-EE" dirty="0" err="1"/>
              <a:t>computer</a:t>
            </a:r>
            <a:r>
              <a:rPr lang="et-EE" dirty="0"/>
              <a:t> </a:t>
            </a:r>
            <a:r>
              <a:rPr lang="et-EE" dirty="0" err="1"/>
              <a:t>simulations</a:t>
            </a:r>
            <a:endParaRPr lang="et-EE" dirty="0"/>
          </a:p>
          <a:p>
            <a:r>
              <a:rPr lang="et-EE" b="1" dirty="0"/>
              <a:t>Sergei Vlassov</a:t>
            </a:r>
            <a:r>
              <a:rPr lang="et-EE" dirty="0"/>
              <a:t>, PhD, </a:t>
            </a:r>
            <a:r>
              <a:rPr lang="et-EE" dirty="0" err="1"/>
              <a:t>associate</a:t>
            </a:r>
            <a:r>
              <a:rPr lang="et-EE" dirty="0"/>
              <a:t> prof., </a:t>
            </a:r>
            <a:r>
              <a:rPr lang="et-EE" dirty="0" err="1"/>
              <a:t>Nanomanipulation</a:t>
            </a:r>
            <a:r>
              <a:rPr lang="et-EE" dirty="0"/>
              <a:t> </a:t>
            </a:r>
            <a:r>
              <a:rPr lang="et-EE" dirty="0" err="1"/>
              <a:t>team</a:t>
            </a:r>
            <a:r>
              <a:rPr lang="et-EE" dirty="0"/>
              <a:t> </a:t>
            </a:r>
            <a:r>
              <a:rPr lang="et-EE" dirty="0" err="1"/>
              <a:t>lead</a:t>
            </a:r>
            <a:endParaRPr lang="et-EE" dirty="0"/>
          </a:p>
          <a:p>
            <a:r>
              <a:rPr lang="en-GB" b="1" dirty="0" err="1"/>
              <a:t>Veikko</a:t>
            </a:r>
            <a:r>
              <a:rPr lang="en-GB" b="1" dirty="0"/>
              <a:t> </a:t>
            </a:r>
            <a:r>
              <a:rPr lang="en-GB" b="1" dirty="0" err="1"/>
              <a:t>Linkko</a:t>
            </a:r>
            <a:r>
              <a:rPr lang="en-GB" b="1" dirty="0"/>
              <a:t> </a:t>
            </a:r>
            <a:r>
              <a:rPr lang="et-EE" dirty="0"/>
              <a:t>, PhD, associate prof., Biomedical team lead</a:t>
            </a:r>
          </a:p>
          <a:p>
            <a:r>
              <a:rPr lang="et-EE" b="1" dirty="0"/>
              <a:t>Sven Oras</a:t>
            </a:r>
            <a:r>
              <a:rPr lang="et-EE" dirty="0"/>
              <a:t>, PhD, </a:t>
            </a:r>
            <a:r>
              <a:rPr lang="et-EE" dirty="0" err="1"/>
              <a:t>Postdoc</a:t>
            </a:r>
            <a:endParaRPr lang="et-EE" dirty="0"/>
          </a:p>
          <a:p>
            <a:r>
              <a:rPr lang="et-EE" b="1" dirty="0"/>
              <a:t>Edgars Butanovs</a:t>
            </a:r>
            <a:r>
              <a:rPr lang="et-EE" dirty="0"/>
              <a:t>, PhD, Postdoc</a:t>
            </a:r>
            <a:endParaRPr lang="en-GB" dirty="0"/>
          </a:p>
          <a:p>
            <a:r>
              <a:rPr lang="en-GB" b="1" dirty="0" err="1"/>
              <a:t>Tauno</a:t>
            </a:r>
            <a:r>
              <a:rPr lang="en-GB" b="1" dirty="0"/>
              <a:t> </a:t>
            </a:r>
            <a:r>
              <a:rPr lang="en-GB" b="1" dirty="0" err="1"/>
              <a:t>Tiirats</a:t>
            </a:r>
            <a:r>
              <a:rPr lang="en-GB" dirty="0"/>
              <a:t>, PhD, Postdoc</a:t>
            </a:r>
            <a:endParaRPr lang="et-EE" dirty="0"/>
          </a:p>
          <a:p>
            <a:r>
              <a:rPr lang="et-EE" b="1" dirty="0"/>
              <a:t>Mihkel Veske</a:t>
            </a:r>
            <a:r>
              <a:rPr lang="et-EE" dirty="0"/>
              <a:t>, PhD, </a:t>
            </a:r>
            <a:r>
              <a:rPr lang="et-EE" dirty="0" err="1"/>
              <a:t>engineer</a:t>
            </a:r>
            <a:endParaRPr lang="et-EE" dirty="0"/>
          </a:p>
          <a:p>
            <a:r>
              <a:rPr lang="et-EE" b="1" dirty="0"/>
              <a:t>Mart </a:t>
            </a:r>
            <a:r>
              <a:rPr lang="et-EE" b="1" dirty="0" err="1"/>
              <a:t>Ernits</a:t>
            </a:r>
            <a:r>
              <a:rPr lang="et-EE" dirty="0"/>
              <a:t>, </a:t>
            </a:r>
            <a:r>
              <a:rPr lang="et-EE" dirty="0" err="1"/>
              <a:t>MSc</a:t>
            </a:r>
            <a:r>
              <a:rPr lang="et-EE" dirty="0"/>
              <a:t>, PhD </a:t>
            </a:r>
            <a:r>
              <a:rPr lang="et-EE" dirty="0" err="1"/>
              <a:t>student</a:t>
            </a:r>
            <a:endParaRPr lang="et-EE" dirty="0"/>
          </a:p>
          <a:p>
            <a:r>
              <a:rPr lang="et-EE" b="1" dirty="0" err="1"/>
              <a:t>Ye</a:t>
            </a:r>
            <a:r>
              <a:rPr lang="et-EE" b="1" dirty="0"/>
              <a:t> </a:t>
            </a:r>
            <a:r>
              <a:rPr lang="et-EE" b="1" dirty="0" err="1"/>
              <a:t>Wang</a:t>
            </a:r>
            <a:r>
              <a:rPr lang="et-EE" dirty="0"/>
              <a:t>, </a:t>
            </a:r>
            <a:r>
              <a:rPr lang="et-EE" dirty="0" err="1"/>
              <a:t>MSc</a:t>
            </a:r>
            <a:r>
              <a:rPr lang="et-EE" dirty="0"/>
              <a:t>, PhD </a:t>
            </a:r>
            <a:r>
              <a:rPr lang="et-EE" dirty="0" err="1"/>
              <a:t>student</a:t>
            </a:r>
            <a:endParaRPr lang="et-EE" dirty="0"/>
          </a:p>
          <a:p>
            <a:r>
              <a:rPr lang="en-GB" b="1" dirty="0" err="1"/>
              <a:t>Elyad</a:t>
            </a:r>
            <a:r>
              <a:rPr lang="en-GB" b="1" dirty="0"/>
              <a:t> </a:t>
            </a:r>
            <a:r>
              <a:rPr lang="en-GB" b="1" dirty="0" err="1"/>
              <a:t>Darmechi</a:t>
            </a:r>
            <a:r>
              <a:rPr lang="et-EE" dirty="0"/>
              <a:t>, MSC, PhD student</a:t>
            </a:r>
          </a:p>
          <a:p>
            <a:r>
              <a:rPr lang="en-GB" b="1" dirty="0"/>
              <a:t>Roni </a:t>
            </a:r>
            <a:r>
              <a:rPr lang="en-GB" b="1" dirty="0" err="1"/>
              <a:t>Koitermaa</a:t>
            </a:r>
            <a:r>
              <a:rPr lang="et-EE" dirty="0"/>
              <a:t>, MSC, PhD student</a:t>
            </a:r>
          </a:p>
          <a:p>
            <a:r>
              <a:rPr lang="en-GB" b="1" dirty="0"/>
              <a:t>Mikael Rinne</a:t>
            </a:r>
            <a:r>
              <a:rPr lang="et-EE" dirty="0"/>
              <a:t>, </a:t>
            </a:r>
            <a:r>
              <a:rPr lang="en-GB" dirty="0"/>
              <a:t>Engineer, </a:t>
            </a:r>
            <a:r>
              <a:rPr lang="et-EE" dirty="0"/>
              <a:t>BSc student</a:t>
            </a:r>
          </a:p>
          <a:p>
            <a:r>
              <a:rPr lang="et-EE" b="1" dirty="0" err="1"/>
              <a:t>Theophilus</a:t>
            </a:r>
            <a:r>
              <a:rPr lang="et-EE" b="1" dirty="0"/>
              <a:t> </a:t>
            </a:r>
            <a:r>
              <a:rPr lang="et-EE" b="1" dirty="0" err="1"/>
              <a:t>Odubena</a:t>
            </a:r>
            <a:r>
              <a:rPr lang="et-EE" dirty="0"/>
              <a:t>, </a:t>
            </a:r>
            <a:r>
              <a:rPr lang="et-EE" dirty="0" err="1"/>
              <a:t>BSc</a:t>
            </a:r>
            <a:r>
              <a:rPr lang="et-EE" dirty="0"/>
              <a:t> </a:t>
            </a:r>
            <a:r>
              <a:rPr lang="et-EE" dirty="0" err="1"/>
              <a:t>student</a:t>
            </a:r>
            <a:endParaRPr lang="et-EE" dirty="0"/>
          </a:p>
          <a:p>
            <a:r>
              <a:rPr lang="et-EE" b="1" dirty="0"/>
              <a:t>Ihar </a:t>
            </a:r>
            <a:r>
              <a:rPr lang="et-EE" b="1" dirty="0" err="1"/>
              <a:t>Suvorau</a:t>
            </a:r>
            <a:r>
              <a:rPr lang="et-EE" dirty="0"/>
              <a:t>, </a:t>
            </a:r>
            <a:r>
              <a:rPr lang="et-EE" dirty="0" err="1"/>
              <a:t>BSc</a:t>
            </a:r>
            <a:r>
              <a:rPr lang="et-EE" dirty="0"/>
              <a:t> </a:t>
            </a:r>
            <a:r>
              <a:rPr lang="et-EE" dirty="0" err="1"/>
              <a:t>student</a:t>
            </a:r>
            <a:endParaRPr lang="et-EE" dirty="0"/>
          </a:p>
          <a:p>
            <a:r>
              <a:rPr lang="et-EE" b="1" dirty="0"/>
              <a:t>Kristi </a:t>
            </a:r>
            <a:r>
              <a:rPr lang="et-EE" b="1" dirty="0" err="1"/>
              <a:t>Koitla</a:t>
            </a:r>
            <a:r>
              <a:rPr lang="et-EE" dirty="0"/>
              <a:t>, </a:t>
            </a:r>
            <a:r>
              <a:rPr lang="et-EE" dirty="0" err="1"/>
              <a:t>BSc</a:t>
            </a:r>
            <a:r>
              <a:rPr lang="et-EE" dirty="0"/>
              <a:t> </a:t>
            </a:r>
            <a:r>
              <a:rPr lang="et-EE" dirty="0" err="1"/>
              <a:t>student</a:t>
            </a:r>
            <a:endParaRPr lang="et-EE" dirty="0"/>
          </a:p>
          <a:p>
            <a:r>
              <a:rPr lang="en-GB" b="1" dirty="0"/>
              <a:t>Margit </a:t>
            </a:r>
            <a:r>
              <a:rPr lang="en-GB" b="1" dirty="0" err="1"/>
              <a:t>Meiesaar</a:t>
            </a:r>
            <a:r>
              <a:rPr lang="et-EE" dirty="0"/>
              <a:t>, supporting staff</a:t>
            </a:r>
          </a:p>
          <a:p>
            <a:endParaRPr lang="et-EE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5A9BC7-961A-47CD-B5A6-3E562DC82855}"/>
              </a:ext>
            </a:extLst>
          </p:cNvPr>
          <p:cNvGrpSpPr/>
          <p:nvPr/>
        </p:nvGrpSpPr>
        <p:grpSpPr>
          <a:xfrm>
            <a:off x="5383762" y="1269684"/>
            <a:ext cx="6533284" cy="4534770"/>
            <a:chOff x="5287047" y="1027906"/>
            <a:chExt cx="6533284" cy="453477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276BBC2-9A83-49EA-91A9-452A12EA5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1027906"/>
              <a:ext cx="3131256" cy="20885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50D67CE-75C6-4DFD-A412-4524B1808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12516" y="1454824"/>
              <a:ext cx="2807815" cy="18974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3D6EE0F-3195-4CA9-8806-7E29A191D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87047" y="2562115"/>
              <a:ext cx="2848986" cy="18974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28A05C8-5375-4422-AD39-776BD45FE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67801" y="3097001"/>
              <a:ext cx="2498359" cy="166638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610A7F2-C8F2-4F4F-8948-1CFF35D26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98217" y="4686376"/>
              <a:ext cx="2384051" cy="876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290" name="Picture 2" descr="From a propeller made of an ice cream stick to Estonia's first solar car -  UT BlogUT Blog">
              <a:extLst>
                <a:ext uri="{FF2B5EF4-FFF2-40B4-BE49-F238E27FC236}">
                  <a16:creationId xmlns:a16="http://schemas.microsoft.com/office/drawing/2014/main" id="{F75C26DD-C742-4B14-A9E8-EC6EEA0F4C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7365" y="3781371"/>
              <a:ext cx="2103585" cy="13998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92" name="Picture 4" descr="Kristi Koitla - YouTube">
              <a:extLst>
                <a:ext uri="{FF2B5EF4-FFF2-40B4-BE49-F238E27FC236}">
                  <a16:creationId xmlns:a16="http://schemas.microsoft.com/office/drawing/2014/main" id="{108DFB78-C482-4943-81B9-F0EEDC0033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33089" y="2682621"/>
              <a:ext cx="1587242" cy="15872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20061C0-78CF-4639-A7D8-61CCCC8BC39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75382" y="4253691"/>
              <a:ext cx="949288" cy="9492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014246C-7DB9-8DAD-DABA-DF74ED537F71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56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175" y="15089"/>
            <a:ext cx="8458200" cy="1325563"/>
          </a:xfrm>
        </p:spPr>
        <p:txBody>
          <a:bodyPr>
            <a:normAutofit/>
          </a:bodyPr>
          <a:lstStyle/>
          <a:p>
            <a:pPr algn="ctr"/>
            <a:r>
              <a:rPr lang="et-EE" sz="32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CLIC – Compact </a:t>
            </a:r>
            <a:r>
              <a:rPr lang="et-EE" sz="3200" b="1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Linear</a:t>
            </a:r>
            <a:r>
              <a:rPr lang="et-EE" sz="32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t-EE" sz="3200" b="1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Collider</a:t>
            </a:r>
            <a:r>
              <a:rPr lang="et-EE" sz="32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 </a:t>
            </a:r>
            <a:r>
              <a:rPr lang="et-EE" sz="32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https://clic.cern/</a:t>
            </a:r>
            <a:r>
              <a:rPr lang="et-EE" sz="32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t-EE" sz="3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624" y="3407670"/>
            <a:ext cx="3575333" cy="247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08" y="3407670"/>
            <a:ext cx="3309263" cy="247949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Rectangle 27"/>
          <p:cNvSpPr/>
          <p:nvPr/>
        </p:nvSpPr>
        <p:spPr>
          <a:xfrm>
            <a:off x="699044" y="5922727"/>
            <a:ext cx="37739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t-EE" sz="1400" dirty="0">
                <a:latin typeface="Georgia" panose="02040502050405020303" pitchFamily="18" charset="0"/>
              </a:rPr>
              <a:t>Surface damage in CLIC accelerating structures after the breakdown</a:t>
            </a:r>
            <a:endParaRPr lang="en-US" sz="1400" dirty="0"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220496" y="1340652"/>
                <a:ext cx="4829226" cy="2737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CLIC:</a:t>
                </a:r>
                <a:r>
                  <a:rPr lang="et-EE" b="1" dirty="0"/>
                  <a:t> </a:t>
                </a:r>
                <a:endParaRPr lang="en-US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t-EE" dirty="0"/>
                  <a:t>collision energies 0.5-5 TeV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t-EE" dirty="0"/>
                  <a:t>Proposed length 50 km requires E ~ 100 MV/m causing vacuum breakdowns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t-E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t-EE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t-EE">
                            <a:latin typeface="Cambria Math" panose="02040503050406030204" pitchFamily="18" charset="0"/>
                          </a:rPr>
                          <m:t>required</m:t>
                        </m:r>
                      </m:sub>
                    </m:sSub>
                    <m:r>
                      <a:rPr lang="et-EE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t-E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t-EE" i="1">
                            <a:latin typeface="Cambria Math" panose="02040503050406030204" pitchFamily="18" charset="0"/>
                          </a:rPr>
                          <m:t>3⋅10</m:t>
                        </m:r>
                      </m:e>
                      <m:sup>
                        <m:r>
                          <a:rPr lang="et-EE" i="1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  <m:f>
                      <m:fPr>
                        <m:ctrlPr>
                          <a:rPr lang="et-E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t-EE" i="1">
                            <a:latin typeface="Cambria Math" panose="02040503050406030204" pitchFamily="18" charset="0"/>
                          </a:rPr>
                          <m:t>#</m:t>
                        </m:r>
                      </m:num>
                      <m:den>
                        <m:r>
                          <a:rPr lang="et-EE" i="1">
                            <a:latin typeface="Cambria Math" panose="02040503050406030204" pitchFamily="18" charset="0"/>
                          </a:rPr>
                          <m:t>𝑝𝑢𝑙𝑠𝑒</m:t>
                        </m:r>
                        <m:r>
                          <a:rPr lang="et-EE" i="1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t-EE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t-EE" dirty="0">
                    <a:sym typeface="Wingdings" panose="05000000000000000000" pitchFamily="2" charset="2"/>
                  </a:rPr>
                  <a:t> </a:t>
                </a:r>
                <a:r>
                  <a:rPr lang="et-EE" dirty="0"/>
                  <a:t> BD mechanisms must be understood</a:t>
                </a:r>
              </a:p>
              <a:p>
                <a:endParaRPr lang="en-US" b="1" dirty="0">
                  <a:solidFill>
                    <a:srgbClr val="FF0000"/>
                  </a:solidFill>
                </a:endParaRPr>
              </a:p>
              <a:p>
                <a:endParaRPr lang="en-US" b="1" dirty="0">
                  <a:solidFill>
                    <a:srgbClr val="FF0000"/>
                  </a:solidFill>
                </a:endParaRPr>
              </a:p>
              <a:p>
                <a:endParaRPr lang="et-EE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0496" y="1340652"/>
                <a:ext cx="4829226" cy="2737801"/>
              </a:xfrm>
              <a:prstGeom prst="rect">
                <a:avLst/>
              </a:prstGeom>
              <a:blipFill>
                <a:blip r:embed="rId8"/>
                <a:stretch>
                  <a:fillRect l="-1009" t="-1336" r="-1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942852" y="1220887"/>
            <a:ext cx="40678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Applications: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b="1" dirty="0"/>
              <a:t>CLIC collider in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vacuum switches</a:t>
            </a:r>
            <a:endParaRPr lang="et-E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novel nanofabrication applications</a:t>
            </a:r>
            <a:endParaRPr lang="et-E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x-ray sources</a:t>
            </a:r>
            <a:endParaRPr lang="et-E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medical linear accelerators  </a:t>
            </a:r>
            <a:endParaRPr lang="et-E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 components for microwave devices</a:t>
            </a:r>
            <a:endParaRPr lang="et-E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t-EE" dirty="0"/>
          </a:p>
        </p:txBody>
      </p:sp>
      <p:pic>
        <p:nvPicPr>
          <p:cNvPr id="2050" name="Picture 2" descr="Tunnelling for physics – CERN Courier">
            <a:extLst>
              <a:ext uri="{FF2B5EF4-FFF2-40B4-BE49-F238E27FC236}">
                <a16:creationId xmlns:a16="http://schemas.microsoft.com/office/drawing/2014/main" id="{AC206AE1-F7ED-0F4C-AE0B-C5E751778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6932" y="3407670"/>
            <a:ext cx="2604432" cy="247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C65C27-DB24-413B-84B6-421CFA2E02E2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2" name="Picture 4" descr="http://2.bp.blogspot.com/-6pIk98IXNCw/T2PQX8AZW-I/AAAAAAAAAEc/gZrKKU-f0OM/s1600/spark-plug.s600x600.jpg">
            <a:extLst>
              <a:ext uri="{FF2B5EF4-FFF2-40B4-BE49-F238E27FC236}">
                <a16:creationId xmlns:a16="http://schemas.microsoft.com/office/drawing/2014/main" id="{936EDB4D-67C8-A06E-8FED-DEB4361CB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673" y="872317"/>
            <a:ext cx="2495550" cy="3743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File:Lightning hits tree.jpg">
            <a:extLst>
              <a:ext uri="{FF2B5EF4-FFF2-40B4-BE49-F238E27FC236}">
                <a16:creationId xmlns:a16="http://schemas.microsoft.com/office/drawing/2014/main" id="{B86785D9-D017-5BBF-16AC-9102E0AAF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290" y="852037"/>
            <a:ext cx="2846744" cy="3715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33C270B5-81BE-8F48-5159-2FA713EE41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32" t="56735" r="8136" b="9414"/>
          <a:stretch/>
        </p:blipFill>
        <p:spPr bwMode="auto">
          <a:xfrm>
            <a:off x="1421525" y="4827593"/>
            <a:ext cx="2846744" cy="1960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5121C542-3E91-77AA-652C-9181C5101A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1" t="56563" r="49785" b="9356"/>
          <a:stretch/>
        </p:blipFill>
        <p:spPr bwMode="auto">
          <a:xfrm>
            <a:off x="4803599" y="4826322"/>
            <a:ext cx="2846744" cy="1960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BB7B17EC-DD5C-19C0-3F2B-A5EB4D6C3F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33" t="17501" r="7437" b="49528"/>
          <a:stretch/>
        </p:blipFill>
        <p:spPr bwMode="auto">
          <a:xfrm>
            <a:off x="8107601" y="4826322"/>
            <a:ext cx="2975222" cy="1960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388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32E46-B7F3-4420-A227-CE17771A0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0253" y="0"/>
            <a:ext cx="10515600" cy="1325563"/>
          </a:xfrm>
        </p:spPr>
        <p:txBody>
          <a:bodyPr/>
          <a:lstStyle/>
          <a:p>
            <a:r>
              <a:rPr lang="et-EE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How</a:t>
            </a:r>
            <a:r>
              <a:rPr lang="et-EE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t-EE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</a:t>
            </a:r>
            <a:r>
              <a:rPr lang="et-EE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t-EE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decode</a:t>
            </a:r>
            <a:r>
              <a:rPr lang="et-EE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t-EE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</a:t>
            </a:r>
            <a:r>
              <a:rPr lang="et-EE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t-EE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nature</a:t>
            </a:r>
            <a:r>
              <a:rPr lang="et-EE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89398-12DE-4FF9-AFD2-6F8A99F96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F1A50A-7F1C-4D8D-8446-83D7DE2E8FBE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3" descr="C:\Users\vah\Downloads\heiki pildid\ispe13-pstfsi-generated-chain-cl-1280x0720-transparent.png">
            <a:extLst>
              <a:ext uri="{FF2B5EF4-FFF2-40B4-BE49-F238E27FC236}">
                <a16:creationId xmlns:a16="http://schemas.microsoft.com/office/drawing/2014/main" id="{350EB9B6-4429-4DD2-B7C3-61B0AA5DC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48477">
            <a:off x="3920330" y="2275520"/>
            <a:ext cx="2708831" cy="152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0FF5576-E351-45B8-BBA8-2D4E379FEB9F}"/>
              </a:ext>
            </a:extLst>
          </p:cNvPr>
          <p:cNvGrpSpPr/>
          <p:nvPr/>
        </p:nvGrpSpPr>
        <p:grpSpPr>
          <a:xfrm>
            <a:off x="2760597" y="1571924"/>
            <a:ext cx="7286625" cy="4391025"/>
            <a:chOff x="683568" y="1846287"/>
            <a:chExt cx="7286625" cy="4391025"/>
          </a:xfrm>
        </p:grpSpPr>
        <p:sp>
          <p:nvSpPr>
            <p:cNvPr id="10" name="Rounded Rectangle 17">
              <a:extLst>
                <a:ext uri="{FF2B5EF4-FFF2-40B4-BE49-F238E27FC236}">
                  <a16:creationId xmlns:a16="http://schemas.microsoft.com/office/drawing/2014/main" id="{232D263D-4F9C-462C-8E0B-5217ECDE6DEB}"/>
                </a:ext>
              </a:extLst>
            </p:cNvPr>
            <p:cNvSpPr/>
            <p:nvPr/>
          </p:nvSpPr>
          <p:spPr>
            <a:xfrm>
              <a:off x="1898005" y="4774654"/>
              <a:ext cx="1643063" cy="857250"/>
            </a:xfrm>
            <a:prstGeom prst="roundRect">
              <a:avLst>
                <a:gd name="adj" fmla="val 38270"/>
              </a:avLst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DFT</a:t>
              </a:r>
              <a:endParaRPr lang="et-EE" dirty="0"/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1AFA4862-1522-4F86-9BDC-E88004FA2E43}"/>
                </a:ext>
              </a:extLst>
            </p:cNvPr>
            <p:cNvSpPr/>
            <p:nvPr/>
          </p:nvSpPr>
          <p:spPr>
            <a:xfrm>
              <a:off x="3041005" y="4203154"/>
              <a:ext cx="1643063" cy="857250"/>
            </a:xfrm>
            <a:prstGeom prst="roundRect">
              <a:avLst>
                <a:gd name="adj" fmla="val 38270"/>
              </a:avLst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t-EE" dirty="0"/>
                <a:t>Molecular dynamics</a:t>
              </a:r>
            </a:p>
          </p:txBody>
        </p:sp>
        <p:sp>
          <p:nvSpPr>
            <p:cNvPr id="12" name="Rounded Rectangle 19">
              <a:extLst>
                <a:ext uri="{FF2B5EF4-FFF2-40B4-BE49-F238E27FC236}">
                  <a16:creationId xmlns:a16="http://schemas.microsoft.com/office/drawing/2014/main" id="{19A0D889-B244-42AE-858F-F6DA4BDBB5A8}"/>
                </a:ext>
              </a:extLst>
            </p:cNvPr>
            <p:cNvSpPr/>
            <p:nvPr/>
          </p:nvSpPr>
          <p:spPr>
            <a:xfrm>
              <a:off x="4184005" y="3631654"/>
              <a:ext cx="1643063" cy="857250"/>
            </a:xfrm>
            <a:prstGeom prst="roundRect">
              <a:avLst>
                <a:gd name="adj" fmla="val 38270"/>
              </a:avLst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t-EE" dirty="0"/>
                <a:t>Mesoscale modeling</a:t>
              </a:r>
            </a:p>
          </p:txBody>
        </p:sp>
        <p:sp>
          <p:nvSpPr>
            <p:cNvPr id="13" name="Rounded Rectangle 20">
              <a:extLst>
                <a:ext uri="{FF2B5EF4-FFF2-40B4-BE49-F238E27FC236}">
                  <a16:creationId xmlns:a16="http://schemas.microsoft.com/office/drawing/2014/main" id="{C4EA14BD-10E7-4BE6-A453-6E47DD426AC4}"/>
                </a:ext>
              </a:extLst>
            </p:cNvPr>
            <p:cNvSpPr/>
            <p:nvPr/>
          </p:nvSpPr>
          <p:spPr>
            <a:xfrm>
              <a:off x="5398443" y="3060154"/>
              <a:ext cx="1643062" cy="857250"/>
            </a:xfrm>
            <a:prstGeom prst="roundRect">
              <a:avLst>
                <a:gd name="adj" fmla="val 38270"/>
              </a:avLst>
            </a:prstGeom>
            <a:noFill/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t-EE" dirty="0"/>
                <a:t>Finite Element Analysis</a:t>
              </a:r>
            </a:p>
          </p:txBody>
        </p:sp>
        <p:grpSp>
          <p:nvGrpSpPr>
            <p:cNvPr id="14" name="Group 36">
              <a:extLst>
                <a:ext uri="{FF2B5EF4-FFF2-40B4-BE49-F238E27FC236}">
                  <a16:creationId xmlns:a16="http://schemas.microsoft.com/office/drawing/2014/main" id="{2E8BCD0C-06D0-4A9B-BFA6-3B2157FDE5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3568" y="1846287"/>
              <a:ext cx="7286625" cy="4391025"/>
              <a:chOff x="928662" y="1571612"/>
              <a:chExt cx="7286676" cy="4390755"/>
            </a:xfrm>
          </p:grpSpPr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4EDCE711-4E76-4EAC-BD0E-6234D01CB33D}"/>
                  </a:ext>
                </a:extLst>
              </p:cNvPr>
              <p:cNvCxnSpPr/>
              <p:nvPr/>
            </p:nvCxnSpPr>
            <p:spPr>
              <a:xfrm>
                <a:off x="1857355" y="5500433"/>
                <a:ext cx="5357851" cy="317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C8BB73C5-E7CD-4DBF-BDD2-2B50DE0F63A1}"/>
                  </a:ext>
                </a:extLst>
              </p:cNvPr>
              <p:cNvCxnSpPr/>
              <p:nvPr/>
            </p:nvCxnSpPr>
            <p:spPr>
              <a:xfrm rot="5400000" flipH="1" flipV="1">
                <a:off x="106466" y="3678094"/>
                <a:ext cx="3930408" cy="317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21">
                <a:extLst>
                  <a:ext uri="{FF2B5EF4-FFF2-40B4-BE49-F238E27FC236}">
                    <a16:creationId xmlns:a16="http://schemas.microsoft.com/office/drawing/2014/main" id="{1337FC01-47A6-46D8-B71A-C5916DD922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86578" y="5500702"/>
                <a:ext cx="142876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 sz="2400"/>
                  <a:t>Distance</a:t>
                </a:r>
              </a:p>
            </p:txBody>
          </p:sp>
          <p:sp>
            <p:nvSpPr>
              <p:cNvPr id="18" name="TextBox 22">
                <a:extLst>
                  <a:ext uri="{FF2B5EF4-FFF2-40B4-BE49-F238E27FC236}">
                    <a16:creationId xmlns:a16="http://schemas.microsoft.com/office/drawing/2014/main" id="{41360511-78D3-4B08-9522-C59DE30E04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14546" y="5572140"/>
                <a:ext cx="57150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/>
                  <a:t>1Å</a:t>
                </a:r>
              </a:p>
            </p:txBody>
          </p:sp>
          <p:sp>
            <p:nvSpPr>
              <p:cNvPr id="19" name="TextBox 23">
                <a:extLst>
                  <a:ext uri="{FF2B5EF4-FFF2-40B4-BE49-F238E27FC236}">
                    <a16:creationId xmlns:a16="http://schemas.microsoft.com/office/drawing/2014/main" id="{75D19CF2-B371-4C2B-B2BE-7365163CF6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86116" y="5572140"/>
                <a:ext cx="71438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/>
                  <a:t>1nm</a:t>
                </a:r>
              </a:p>
            </p:txBody>
          </p:sp>
          <p:sp>
            <p:nvSpPr>
              <p:cNvPr id="20" name="TextBox 24">
                <a:extLst>
                  <a:ext uri="{FF2B5EF4-FFF2-40B4-BE49-F238E27FC236}">
                    <a16:creationId xmlns:a16="http://schemas.microsoft.com/office/drawing/2014/main" id="{7F85A809-6DC7-4E13-A07A-A9D8066879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43504" y="5572140"/>
                <a:ext cx="78581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/>
                  <a:t>1</a:t>
                </a:r>
                <a:r>
                  <a:rPr lang="el-GR"/>
                  <a:t>μ</a:t>
                </a:r>
                <a:r>
                  <a:rPr lang="et-EE"/>
                  <a:t>m</a:t>
                </a:r>
              </a:p>
            </p:txBody>
          </p:sp>
          <p:sp>
            <p:nvSpPr>
              <p:cNvPr id="21" name="TextBox 25">
                <a:extLst>
                  <a:ext uri="{FF2B5EF4-FFF2-40B4-BE49-F238E27FC236}">
                    <a16:creationId xmlns:a16="http://schemas.microsoft.com/office/drawing/2014/main" id="{2170FC3A-AF29-4123-93FB-37D6756806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86248" y="5572140"/>
                <a:ext cx="78581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/>
                  <a:t>10nm</a:t>
                </a:r>
              </a:p>
            </p:txBody>
          </p:sp>
          <p:sp>
            <p:nvSpPr>
              <p:cNvPr id="22" name="TextBox 26">
                <a:extLst>
                  <a:ext uri="{FF2B5EF4-FFF2-40B4-BE49-F238E27FC236}">
                    <a16:creationId xmlns:a16="http://schemas.microsoft.com/office/drawing/2014/main" id="{8C121A6E-A639-46B4-B3A6-249F126263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00760" y="5572140"/>
                <a:ext cx="78581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/>
                  <a:t>1mm</a:t>
                </a:r>
              </a:p>
            </p:txBody>
          </p:sp>
          <p:sp>
            <p:nvSpPr>
              <p:cNvPr id="23" name="TextBox 28">
                <a:extLst>
                  <a:ext uri="{FF2B5EF4-FFF2-40B4-BE49-F238E27FC236}">
                    <a16:creationId xmlns:a16="http://schemas.microsoft.com/office/drawing/2014/main" id="{45F46AB4-AAB4-41A3-BB5B-C82E4B2AB0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8662" y="5000636"/>
                <a:ext cx="128588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 dirty="0"/>
                  <a:t>femtosec</a:t>
                </a:r>
              </a:p>
            </p:txBody>
          </p:sp>
          <p:sp>
            <p:nvSpPr>
              <p:cNvPr id="24" name="TextBox 29">
                <a:extLst>
                  <a:ext uri="{FF2B5EF4-FFF2-40B4-BE49-F238E27FC236}">
                    <a16:creationId xmlns:a16="http://schemas.microsoft.com/office/drawing/2014/main" id="{8FDA66BC-6C56-4E77-99A2-09AFE859A2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1538" y="4500570"/>
                <a:ext cx="128588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 dirty="0"/>
                  <a:t>picosec</a:t>
                </a:r>
              </a:p>
            </p:txBody>
          </p:sp>
          <p:sp>
            <p:nvSpPr>
              <p:cNvPr id="25" name="TextBox 30">
                <a:extLst>
                  <a:ext uri="{FF2B5EF4-FFF2-40B4-BE49-F238E27FC236}">
                    <a16:creationId xmlns:a16="http://schemas.microsoft.com/office/drawing/2014/main" id="{445AB98C-8DC4-4015-9F0B-C910ABC3E3D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00100" y="4071942"/>
                <a:ext cx="128588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 dirty="0"/>
                  <a:t>nanosec</a:t>
                </a:r>
              </a:p>
            </p:txBody>
          </p:sp>
          <p:sp>
            <p:nvSpPr>
              <p:cNvPr id="26" name="TextBox 31">
                <a:extLst>
                  <a:ext uri="{FF2B5EF4-FFF2-40B4-BE49-F238E27FC236}">
                    <a16:creationId xmlns:a16="http://schemas.microsoft.com/office/drawing/2014/main" id="{C8CC2562-2154-4289-A98D-BEB4E7F2CF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8662" y="3643314"/>
                <a:ext cx="128588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 dirty="0"/>
                  <a:t>microsec</a:t>
                </a:r>
              </a:p>
            </p:txBody>
          </p:sp>
          <p:sp>
            <p:nvSpPr>
              <p:cNvPr id="27" name="TextBox 32">
                <a:extLst>
                  <a:ext uri="{FF2B5EF4-FFF2-40B4-BE49-F238E27FC236}">
                    <a16:creationId xmlns:a16="http://schemas.microsoft.com/office/drawing/2014/main" id="{378E37D4-218E-4174-BB77-BD2D993473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00100" y="3143248"/>
                <a:ext cx="128588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 dirty="0"/>
                  <a:t>seconds</a:t>
                </a:r>
              </a:p>
            </p:txBody>
          </p:sp>
          <p:sp>
            <p:nvSpPr>
              <p:cNvPr id="28" name="TextBox 33">
                <a:extLst>
                  <a:ext uri="{FF2B5EF4-FFF2-40B4-BE49-F238E27FC236}">
                    <a16:creationId xmlns:a16="http://schemas.microsoft.com/office/drawing/2014/main" id="{72D99F1D-D945-4953-ABF0-601355334B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2976" y="2143116"/>
                <a:ext cx="100013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 dirty="0"/>
                  <a:t>years</a:t>
                </a:r>
              </a:p>
            </p:txBody>
          </p:sp>
          <p:sp>
            <p:nvSpPr>
              <p:cNvPr id="29" name="TextBox 35">
                <a:extLst>
                  <a:ext uri="{FF2B5EF4-FFF2-40B4-BE49-F238E27FC236}">
                    <a16:creationId xmlns:a16="http://schemas.microsoft.com/office/drawing/2014/main" id="{5D1E97F5-DC86-4D75-B9C3-3359BC0A3B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2976" y="1571612"/>
                <a:ext cx="135732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t-EE" sz="2400"/>
                  <a:t>Time</a:t>
                </a:r>
              </a:p>
            </p:txBody>
          </p:sp>
        </p:grpSp>
      </p:grpSp>
      <p:pic>
        <p:nvPicPr>
          <p:cNvPr id="30" name="Picture 10" descr="91_Extrusion_1_01_0.10.png">
            <a:extLst>
              <a:ext uri="{FF2B5EF4-FFF2-40B4-BE49-F238E27FC236}">
                <a16:creationId xmlns:a16="http://schemas.microsoft.com/office/drawing/2014/main" id="{DFF38B50-C469-430A-BE2B-BEC2A5E994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90" b="89806" l="4102" r="9736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50911" y="2776784"/>
            <a:ext cx="2048256" cy="1962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lt 19">
            <a:extLst>
              <a:ext uri="{FF2B5EF4-FFF2-40B4-BE49-F238E27FC236}">
                <a16:creationId xmlns:a16="http://schemas.microsoft.com/office/drawing/2014/main" id="{BB47DF7E-2F7E-4F75-9A9E-3DB07B67149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8" t="7796" r="25461" b="3353"/>
          <a:stretch/>
        </p:blipFill>
        <p:spPr>
          <a:xfrm>
            <a:off x="8597517" y="2568183"/>
            <a:ext cx="1571725" cy="2149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A677854B-4B6B-4412-8FD0-3E807F5045CE}"/>
              </a:ext>
            </a:extLst>
          </p:cNvPr>
          <p:cNvGrpSpPr/>
          <p:nvPr/>
        </p:nvGrpSpPr>
        <p:grpSpPr>
          <a:xfrm>
            <a:off x="4573746" y="1275416"/>
            <a:ext cx="4643344" cy="3946877"/>
            <a:chOff x="6215024" y="1604925"/>
            <a:chExt cx="4643344" cy="394687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2E4F709-77E4-42EC-9A42-B3A8A8890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69226" y="3082322"/>
              <a:ext cx="2879666" cy="24694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97B1A14-CD76-4B40-99BA-5599992B4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15024" y="1863859"/>
              <a:ext cx="2667177" cy="21636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76389998-93D7-4549-B593-5CD144CC4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91191" y="1604925"/>
              <a:ext cx="2667177" cy="17363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3253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913650" y="136054"/>
            <a:ext cx="6408150" cy="1325563"/>
          </a:xfrm>
        </p:spPr>
        <p:txBody>
          <a:bodyPr>
            <a:normAutofit/>
          </a:bodyPr>
          <a:lstStyle/>
          <a:p>
            <a:pPr algn="ctr"/>
            <a:r>
              <a:rPr lang="et-EE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Breakdown initiation mechanisms</a:t>
            </a:r>
            <a:br>
              <a:rPr lang="en-US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t-EE" sz="3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b="743"/>
          <a:stretch/>
        </p:blipFill>
        <p:spPr bwMode="auto">
          <a:xfrm>
            <a:off x="8569722" y="1301062"/>
            <a:ext cx="1947862" cy="1749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34261" y="4080310"/>
            <a:ext cx="20845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b="1" dirty="0"/>
              <a:t>Key problem 1: </a:t>
            </a:r>
            <a:r>
              <a:rPr lang="et-EE" dirty="0"/>
              <a:t>understanding the mechanism leading to the appearnce of the field emitter</a:t>
            </a:r>
          </a:p>
        </p:txBody>
      </p:sp>
      <p:sp>
        <p:nvSpPr>
          <p:cNvPr id="8" name="Down Arrow 7"/>
          <p:cNvSpPr/>
          <p:nvPr/>
        </p:nvSpPr>
        <p:spPr>
          <a:xfrm rot="16200000">
            <a:off x="3425962" y="2104143"/>
            <a:ext cx="530142" cy="5772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9" name="Down Arrow 8"/>
          <p:cNvSpPr/>
          <p:nvPr/>
        </p:nvSpPr>
        <p:spPr>
          <a:xfrm rot="5400000">
            <a:off x="7915096" y="2123845"/>
            <a:ext cx="501192" cy="5457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0" name="TextBox 9"/>
          <p:cNvSpPr txBox="1"/>
          <p:nvPr/>
        </p:nvSpPr>
        <p:spPr>
          <a:xfrm>
            <a:off x="1721187" y="1378799"/>
            <a:ext cx="168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Fatique damage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61435" y="1367759"/>
            <a:ext cx="1947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Subsurface defects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596" y="4123148"/>
            <a:ext cx="2535750" cy="1810667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32" b="8146"/>
          <a:stretch/>
        </p:blipFill>
        <p:spPr bwMode="auto">
          <a:xfrm>
            <a:off x="1859309" y="1781315"/>
            <a:ext cx="1408190" cy="138133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Down Arrow 13"/>
          <p:cNvSpPr/>
          <p:nvPr/>
        </p:nvSpPr>
        <p:spPr>
          <a:xfrm>
            <a:off x="4097998" y="3371116"/>
            <a:ext cx="3767627" cy="709194"/>
          </a:xfrm>
          <a:prstGeom prst="downArrow">
            <a:avLst>
              <a:gd name="adj1" fmla="val 100000"/>
              <a:gd name="adj2" fmla="val 405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dirty="0"/>
          </a:p>
        </p:txBody>
      </p:sp>
      <p:sp>
        <p:nvSpPr>
          <p:cNvPr id="15" name="TextBox 14"/>
          <p:cNvSpPr txBox="1"/>
          <p:nvPr/>
        </p:nvSpPr>
        <p:spPr>
          <a:xfrm>
            <a:off x="4458322" y="3290488"/>
            <a:ext cx="3205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Emission current measurements</a:t>
            </a:r>
          </a:p>
          <a:p>
            <a:pPr algn="ctr"/>
            <a:r>
              <a:rPr lang="et-EE" dirty="0"/>
              <a:t>Field enhancement factor </a:t>
            </a:r>
            <a:r>
              <a:rPr lang="el-GR" dirty="0"/>
              <a:t>β</a:t>
            </a:r>
            <a:endParaRPr lang="et-EE" dirty="0"/>
          </a:p>
        </p:txBody>
      </p:sp>
      <p:sp>
        <p:nvSpPr>
          <p:cNvPr id="16" name="Right Arrow 15"/>
          <p:cNvSpPr/>
          <p:nvPr/>
        </p:nvSpPr>
        <p:spPr>
          <a:xfrm rot="10800000">
            <a:off x="3662973" y="4576290"/>
            <a:ext cx="957079" cy="637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8" name="Right Arrow 17"/>
          <p:cNvSpPr/>
          <p:nvPr/>
        </p:nvSpPr>
        <p:spPr>
          <a:xfrm>
            <a:off x="7241437" y="4590929"/>
            <a:ext cx="957079" cy="637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28" name="TextBox 27"/>
          <p:cNvSpPr txBox="1"/>
          <p:nvPr/>
        </p:nvSpPr>
        <p:spPr>
          <a:xfrm>
            <a:off x="8470748" y="4162656"/>
            <a:ext cx="2080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b="1" dirty="0"/>
              <a:t>Key problem 2: </a:t>
            </a:r>
            <a:r>
              <a:rPr lang="et-EE" dirty="0"/>
              <a:t>understanding actual formation of field enhancement factor ~100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34428" y="6114897"/>
            <a:ext cx="881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Field emitters with height to radius ratio ~100 (100 nm tall with 1 nm diameter) needed????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157446" y="5816175"/>
            <a:ext cx="19706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A. </a:t>
            </a:r>
            <a:r>
              <a:rPr lang="et-EE" sz="900" dirty="0"/>
              <a:t>Descoeudres, </a:t>
            </a:r>
            <a:r>
              <a:rPr lang="en-US" sz="900" i="1" dirty="0"/>
              <a:t>et al.</a:t>
            </a:r>
            <a:r>
              <a:rPr lang="et-EE" sz="900" dirty="0"/>
              <a:t>, </a:t>
            </a:r>
            <a:endParaRPr lang="en-US" sz="900" dirty="0"/>
          </a:p>
          <a:p>
            <a:r>
              <a:rPr lang="et-EE" sz="900" dirty="0"/>
              <a:t>Phys. Rev. ST Accel. Beams. 12 (2009)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802429" y="310828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t-EE" sz="900" dirty="0"/>
              <a:t>L. Laurent </a:t>
            </a:r>
            <a:r>
              <a:rPr lang="et-EE" sz="900" i="1" dirty="0"/>
              <a:t>et al.</a:t>
            </a:r>
            <a:r>
              <a:rPr lang="et-EE" sz="900" dirty="0"/>
              <a:t>, </a:t>
            </a:r>
          </a:p>
          <a:p>
            <a:r>
              <a:rPr lang="et-EE" sz="900" dirty="0"/>
              <a:t>Phys. Rev. ST Accel. Beams. 14 (2011)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760233" y="3051721"/>
            <a:ext cx="1822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t-EE" sz="900" dirty="0"/>
              <a:t>A. </a:t>
            </a:r>
            <a:r>
              <a:rPr lang="en-US" sz="900" dirty="0" err="1"/>
              <a:t>Pohjonen</a:t>
            </a:r>
            <a:r>
              <a:rPr lang="et-EE" sz="900" dirty="0"/>
              <a:t>, F. Djurabekova,</a:t>
            </a:r>
            <a:r>
              <a:rPr lang="en-US" sz="900" dirty="0"/>
              <a:t> et al. </a:t>
            </a:r>
            <a:endParaRPr lang="et-EE" sz="900" dirty="0"/>
          </a:p>
          <a:p>
            <a:r>
              <a:rPr lang="en-US" sz="900" i="1" dirty="0"/>
              <a:t>J. Appl. Phys.</a:t>
            </a:r>
            <a:r>
              <a:rPr lang="et-EE" sz="900" i="1" dirty="0"/>
              <a:t> (</a:t>
            </a:r>
            <a:r>
              <a:rPr lang="en-US" sz="900" dirty="0"/>
              <a:t>2013</a:t>
            </a:r>
            <a:r>
              <a:rPr lang="et-EE" sz="900" dirty="0"/>
              <a:t>)</a:t>
            </a:r>
            <a:r>
              <a:rPr lang="en-US" sz="900" dirty="0"/>
              <a:t>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684249" y="2494417"/>
            <a:ext cx="2835479" cy="7046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36" name="Isosceles Triangle 35"/>
          <p:cNvSpPr/>
          <p:nvPr/>
        </p:nvSpPr>
        <p:spPr>
          <a:xfrm>
            <a:off x="5774817" y="1772964"/>
            <a:ext cx="654341" cy="721453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37" name="Isosceles Triangle 36"/>
          <p:cNvSpPr/>
          <p:nvPr/>
        </p:nvSpPr>
        <p:spPr>
          <a:xfrm>
            <a:off x="5774815" y="1772964"/>
            <a:ext cx="654341" cy="721453"/>
          </a:xfrm>
          <a:prstGeom prst="triangle">
            <a:avLst/>
          </a:prstGeom>
          <a:gradFill>
            <a:gsLst>
              <a:gs pos="22000">
                <a:schemeClr val="tx1">
                  <a:lumMod val="50000"/>
                  <a:lumOff val="50000"/>
                </a:schemeClr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dirty="0"/>
          </a:p>
        </p:txBody>
      </p:sp>
      <p:grpSp>
        <p:nvGrpSpPr>
          <p:cNvPr id="38" name="Group 37"/>
          <p:cNvGrpSpPr/>
          <p:nvPr/>
        </p:nvGrpSpPr>
        <p:grpSpPr>
          <a:xfrm>
            <a:off x="5590858" y="881747"/>
            <a:ext cx="1192036" cy="991883"/>
            <a:chOff x="4428695" y="486454"/>
            <a:chExt cx="1192036" cy="991883"/>
          </a:xfrm>
        </p:grpSpPr>
        <p:cxnSp>
          <p:nvCxnSpPr>
            <p:cNvPr id="39" name="Straight Arrow Connector 38"/>
            <p:cNvCxnSpPr/>
            <p:nvPr/>
          </p:nvCxnSpPr>
          <p:spPr>
            <a:xfrm flipH="1" flipV="1">
              <a:off x="4428695" y="1103004"/>
              <a:ext cx="387275" cy="37533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 flipV="1">
              <a:off x="4568475" y="801633"/>
              <a:ext cx="306947" cy="482516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4967842" y="563469"/>
              <a:ext cx="94719" cy="72068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5142861" y="1103004"/>
              <a:ext cx="477870" cy="37533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5095842" y="846634"/>
              <a:ext cx="374470" cy="56527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5190190" y="542037"/>
              <a:ext cx="238164" cy="2381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t-EE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70776" y="486454"/>
              <a:ext cx="3465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t-EE" dirty="0"/>
                <a:t>e</a:t>
              </a:r>
              <a:r>
                <a:rPr lang="et-EE" baseline="30000" dirty="0"/>
                <a:t>-</a:t>
              </a:r>
            </a:p>
          </p:txBody>
        </p:sp>
      </p:grpSp>
      <p:sp>
        <p:nvSpPr>
          <p:cNvPr id="46" name="Oval 45"/>
          <p:cNvSpPr/>
          <p:nvPr/>
        </p:nvSpPr>
        <p:spPr>
          <a:xfrm>
            <a:off x="5556678" y="1394051"/>
            <a:ext cx="1075764" cy="1075764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43000">
                <a:srgbClr val="FEB3B3"/>
              </a:gs>
              <a:gs pos="14000">
                <a:srgbClr val="C00000"/>
              </a:gs>
              <a:gs pos="100000">
                <a:schemeClr val="bg1">
                  <a:alpha val="0"/>
                  <a:lumMod val="9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dirty="0"/>
          </a:p>
        </p:txBody>
      </p:sp>
      <p:sp>
        <p:nvSpPr>
          <p:cNvPr id="47" name="Oval 46"/>
          <p:cNvSpPr/>
          <p:nvPr/>
        </p:nvSpPr>
        <p:spPr>
          <a:xfrm>
            <a:off x="5567414" y="2312180"/>
            <a:ext cx="1069145" cy="3376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dirty="0"/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9" t="57010" r="6071" b="9667"/>
          <a:stretch/>
        </p:blipFill>
        <p:spPr bwMode="auto">
          <a:xfrm>
            <a:off x="4265085" y="1361758"/>
            <a:ext cx="1086537" cy="740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CD9627E7-05C5-4E56-9F44-47A6F122621F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526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37" grpId="0" animBg="1"/>
      <p:bldP spid="37" grpId="1" animBg="1"/>
      <p:bldP spid="46" grpId="0" animBg="1"/>
      <p:bldP spid="46" grpId="1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17F54084-3581-4DA5-BDD8-B9EB4BB41CB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3563" y="3185838"/>
            <a:ext cx="2905533" cy="1778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10" descr="91_Extrusion_1_01_0.10.png">
            <a:extLst>
              <a:ext uri="{FF2B5EF4-FFF2-40B4-BE49-F238E27FC236}">
                <a16:creationId xmlns:a16="http://schemas.microsoft.com/office/drawing/2014/main" id="{B26807F9-8BF5-421F-AB45-233B3647AF4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90" b="89806" l="4102" r="973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4834" y="1087850"/>
            <a:ext cx="2743200" cy="2628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C29570-49BA-4B03-AB78-B1D14E11F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139" y="52021"/>
            <a:ext cx="5820695" cy="1325563"/>
          </a:xfrm>
        </p:spPr>
        <p:txBody>
          <a:bodyPr/>
          <a:lstStyle/>
          <a:p>
            <a:r>
              <a:rPr lang="en-US" dirty="0"/>
              <a:t>Unlocking BD onset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077C9C3-CB1F-4F83-A738-1DFDC9A94507}"/>
              </a:ext>
            </a:extLst>
          </p:cNvPr>
          <p:cNvSpPr/>
          <p:nvPr/>
        </p:nvSpPr>
        <p:spPr>
          <a:xfrm>
            <a:off x="1327975" y="1808783"/>
            <a:ext cx="2370970" cy="1257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KIMOCS</a:t>
            </a:r>
          </a:p>
          <a:p>
            <a:pPr algn="ctr"/>
            <a:r>
              <a:rPr lang="en-US" dirty="0"/>
              <a:t>Gold model systems,</a:t>
            </a:r>
          </a:p>
          <a:p>
            <a:pPr algn="ctr"/>
            <a:r>
              <a:rPr lang="en-US" dirty="0"/>
              <a:t>Surface </a:t>
            </a:r>
            <a:r>
              <a:rPr lang="en-US" dirty="0" err="1"/>
              <a:t>behaviour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22CB0AC-B5EC-4006-AB6A-37A57B97D7EC}"/>
              </a:ext>
            </a:extLst>
          </p:cNvPr>
          <p:cNvSpPr/>
          <p:nvPr/>
        </p:nvSpPr>
        <p:spPr>
          <a:xfrm>
            <a:off x="4852555" y="2946400"/>
            <a:ext cx="2010641" cy="14593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In situ SEM: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Heating &amp; diffusion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 El. field</a:t>
            </a:r>
          </a:p>
          <a:p>
            <a:pPr algn="ctr"/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40106F8-DBC9-4F6A-9ADB-352CF27440DF}"/>
              </a:ext>
            </a:extLst>
          </p:cNvPr>
          <p:cNvSpPr/>
          <p:nvPr/>
        </p:nvSpPr>
        <p:spPr>
          <a:xfrm>
            <a:off x="7759313" y="1535078"/>
            <a:ext cx="2506842" cy="15555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MD,</a:t>
            </a:r>
            <a:r>
              <a:rPr lang="et-EE" b="1" dirty="0"/>
              <a:t> DFT,</a:t>
            </a:r>
            <a:r>
              <a:rPr lang="en-US" b="1" dirty="0"/>
              <a:t> FEMOCS, GETELEC</a:t>
            </a:r>
          </a:p>
          <a:p>
            <a:pPr algn="ctr"/>
            <a:r>
              <a:rPr lang="en-US" dirty="0"/>
              <a:t>Surface stability, estimation of possible phenomena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97B9800-11CD-4379-A2DE-EEC623C0ED9E}"/>
              </a:ext>
            </a:extLst>
          </p:cNvPr>
          <p:cNvSpPr/>
          <p:nvPr/>
        </p:nvSpPr>
        <p:spPr>
          <a:xfrm>
            <a:off x="4520044" y="5486400"/>
            <a:ext cx="2701637" cy="11741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FEM modeling</a:t>
            </a:r>
            <a:r>
              <a:rPr lang="en-US" dirty="0"/>
              <a:t>,</a:t>
            </a:r>
          </a:p>
          <a:p>
            <a:pPr algn="ctr"/>
            <a:r>
              <a:rPr lang="en-US" dirty="0"/>
              <a:t>Upscaling in </a:t>
            </a:r>
            <a:r>
              <a:rPr lang="en-US" i="1" dirty="0"/>
              <a:t>X</a:t>
            </a:r>
            <a:r>
              <a:rPr lang="en-US" dirty="0"/>
              <a:t> and </a:t>
            </a:r>
            <a:r>
              <a:rPr lang="en-US" i="1" dirty="0"/>
              <a:t>t</a:t>
            </a:r>
          </a:p>
          <a:p>
            <a:pPr algn="ctr"/>
            <a:r>
              <a:rPr lang="en-US" i="1" dirty="0"/>
              <a:t>Expectations of experimental conditions</a:t>
            </a:r>
          </a:p>
        </p:txBody>
      </p:sp>
      <p:sp>
        <p:nvSpPr>
          <p:cNvPr id="13" name="Arrow: Circular 12">
            <a:extLst>
              <a:ext uri="{FF2B5EF4-FFF2-40B4-BE49-F238E27FC236}">
                <a16:creationId xmlns:a16="http://schemas.microsoft.com/office/drawing/2014/main" id="{1B764184-EA3F-4487-9284-37112D021AC1}"/>
              </a:ext>
            </a:extLst>
          </p:cNvPr>
          <p:cNvSpPr/>
          <p:nvPr/>
        </p:nvSpPr>
        <p:spPr>
          <a:xfrm rot="5400000">
            <a:off x="5207071" y="2066462"/>
            <a:ext cx="3554931" cy="3974804"/>
          </a:xfrm>
          <a:prstGeom prst="circularArrow">
            <a:avLst>
              <a:gd name="adj1" fmla="val 7709"/>
              <a:gd name="adj2" fmla="val 785060"/>
              <a:gd name="adj3" fmla="val 20300185"/>
              <a:gd name="adj4" fmla="val 15011904"/>
              <a:gd name="adj5" fmla="val 12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Arrow: Circular 13">
            <a:extLst>
              <a:ext uri="{FF2B5EF4-FFF2-40B4-BE49-F238E27FC236}">
                <a16:creationId xmlns:a16="http://schemas.microsoft.com/office/drawing/2014/main" id="{48C9701A-553D-4F90-A41F-585DBCEA7AF8}"/>
              </a:ext>
            </a:extLst>
          </p:cNvPr>
          <p:cNvSpPr/>
          <p:nvPr/>
        </p:nvSpPr>
        <p:spPr>
          <a:xfrm rot="12083502">
            <a:off x="2557747" y="1949251"/>
            <a:ext cx="3554931" cy="3974804"/>
          </a:xfrm>
          <a:prstGeom prst="circularArrow">
            <a:avLst>
              <a:gd name="adj1" fmla="val 7709"/>
              <a:gd name="adj2" fmla="val 785060"/>
              <a:gd name="adj3" fmla="val 20300185"/>
              <a:gd name="adj4" fmla="val 15011904"/>
              <a:gd name="adj5" fmla="val 12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Arrow: Circular 14">
            <a:extLst>
              <a:ext uri="{FF2B5EF4-FFF2-40B4-BE49-F238E27FC236}">
                <a16:creationId xmlns:a16="http://schemas.microsoft.com/office/drawing/2014/main" id="{D5F70B75-5AC3-424B-A1C1-D6D5849924CC}"/>
              </a:ext>
            </a:extLst>
          </p:cNvPr>
          <p:cNvSpPr/>
          <p:nvPr/>
        </p:nvSpPr>
        <p:spPr>
          <a:xfrm rot="19444187">
            <a:off x="4107692" y="802357"/>
            <a:ext cx="3554931" cy="3974804"/>
          </a:xfrm>
          <a:prstGeom prst="circularArrow">
            <a:avLst>
              <a:gd name="adj1" fmla="val 7709"/>
              <a:gd name="adj2" fmla="val 785060"/>
              <a:gd name="adj3" fmla="val 20300185"/>
              <a:gd name="adj4" fmla="val 15011904"/>
              <a:gd name="adj5" fmla="val 121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rrow: Left-Right 17">
            <a:extLst>
              <a:ext uri="{FF2B5EF4-FFF2-40B4-BE49-F238E27FC236}">
                <a16:creationId xmlns:a16="http://schemas.microsoft.com/office/drawing/2014/main" id="{6EFC8E48-07D3-4277-969A-68C9A1278265}"/>
              </a:ext>
            </a:extLst>
          </p:cNvPr>
          <p:cNvSpPr/>
          <p:nvPr/>
        </p:nvSpPr>
        <p:spPr>
          <a:xfrm rot="1718808">
            <a:off x="3892713" y="3039603"/>
            <a:ext cx="890538" cy="43641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Left-Right 18">
            <a:extLst>
              <a:ext uri="{FF2B5EF4-FFF2-40B4-BE49-F238E27FC236}">
                <a16:creationId xmlns:a16="http://schemas.microsoft.com/office/drawing/2014/main" id="{0CEC16B7-4E11-40EA-B4C2-DF5B7DF2B47F}"/>
              </a:ext>
            </a:extLst>
          </p:cNvPr>
          <p:cNvSpPr/>
          <p:nvPr/>
        </p:nvSpPr>
        <p:spPr>
          <a:xfrm rot="5400000">
            <a:off x="5432522" y="4744068"/>
            <a:ext cx="890538" cy="43641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4A637D4E-D3EC-42F7-A466-D87A2382A829}"/>
              </a:ext>
            </a:extLst>
          </p:cNvPr>
          <p:cNvSpPr/>
          <p:nvPr/>
        </p:nvSpPr>
        <p:spPr>
          <a:xfrm rot="8483484">
            <a:off x="6902034" y="2996207"/>
            <a:ext cx="890538" cy="43641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ACBC20D-AC84-463F-8F60-2D3D1AB597A6}"/>
              </a:ext>
            </a:extLst>
          </p:cNvPr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315" b="95856" l="2246" r="92620">
                        <a14:foregroundMark x1="17219" y1="44751" x2="17219" y2="44751"/>
                        <a14:foregroundMark x1="29733" y1="44751" x2="29733" y2="44751"/>
                        <a14:foregroundMark x1="4278" y1="44751" x2="4278" y2="44751"/>
                        <a14:foregroundMark x1="15080" y1="48895" x2="15080" y2="48895"/>
                        <a14:foregroundMark x1="15187" y1="58287" x2="15187" y2="58287"/>
                        <a14:foregroundMark x1="17968" y1="37293" x2="17968" y2="37293"/>
                        <a14:foregroundMark x1="18182" y1="34254" x2="17326" y2="38398"/>
                        <a14:foregroundMark x1="1925" y1="44199" x2="22353" y2="44199"/>
                        <a14:foregroundMark x1="22353" y1="44199" x2="2246" y2="40884"/>
                        <a14:foregroundMark x1="24492" y1="5249" x2="27914" y2="3591"/>
                        <a14:foregroundMark x1="50267" y1="48619" x2="50267" y2="48619"/>
                        <a14:foregroundMark x1="82674" y1="49171" x2="82674" y2="49171"/>
                        <a14:foregroundMark x1="73476" y1="43923" x2="73476" y2="43923"/>
                        <a14:foregroundMark x1="92941" y1="43923" x2="92941" y2="43923"/>
                        <a14:foregroundMark x1="23316" y1="44751" x2="22567" y2="44475"/>
                        <a14:backgroundMark x1="39572" y1="67127" x2="39572" y2="67127"/>
                        <a14:backgroundMark x1="21925" y1="90331" x2="72941" y2="98619"/>
                        <a14:backgroundMark x1="72941" y1="98619" x2="30267" y2="90331"/>
                        <a14:backgroundMark x1="30267" y1="90331" x2="30374" y2="90331"/>
                        <a14:backgroundMark x1="37861" y1="552" x2="35401" y2="3867"/>
                        <a14:backgroundMark x1="25348" y1="95028" x2="24813" y2="95580"/>
                        <a14:backgroundMark x1="16684" y1="58287" x2="16364" y2="588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30" y="3245518"/>
            <a:ext cx="2429095" cy="940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">
            <a:extLst>
              <a:ext uri="{FF2B5EF4-FFF2-40B4-BE49-F238E27FC236}">
                <a16:creationId xmlns:a16="http://schemas.microsoft.com/office/drawing/2014/main" id="{837A36E6-F006-48AE-8480-BF404B956C42}"/>
              </a:ext>
            </a:extLst>
          </p:cNvPr>
          <p:cNvPicPr/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33" y="4517008"/>
            <a:ext cx="2746658" cy="1170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2FE9159-E8CD-4A97-ACAC-4F5DD955A7B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8228" y="5562450"/>
            <a:ext cx="1362879" cy="1123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577B93-89C6-1EE8-D76A-588C648A78F5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49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268" y="7108149"/>
            <a:ext cx="4080489" cy="1260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686965" y="-34425"/>
            <a:ext cx="6632847" cy="145075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emission currents &amp; thermal effects of electron emission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372528" y="5902424"/>
          <a:ext cx="4943434" cy="681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466800" imgH="558720" progId="Equation.DSMT4">
                  <p:embed/>
                </p:oleObj>
              </mc:Choice>
              <mc:Fallback>
                <p:oleObj name="Equation" r:id="rId5" imgW="3466800" imgH="55872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72528" y="5902424"/>
                        <a:ext cx="4943434" cy="68160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364" y="1231504"/>
            <a:ext cx="3989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Electron Emission by General Thermal Field model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D34FAFC-5A99-4823-A747-BABD93D45575}"/>
              </a:ext>
            </a:extLst>
          </p:cNvPr>
          <p:cNvGrpSpPr/>
          <p:nvPr/>
        </p:nvGrpSpPr>
        <p:grpSpPr>
          <a:xfrm>
            <a:off x="446615" y="1792260"/>
            <a:ext cx="4750870" cy="4478020"/>
            <a:chOff x="446615" y="1792260"/>
            <a:chExt cx="4750870" cy="4478020"/>
          </a:xfrm>
        </p:grpSpPr>
        <p:sp>
          <p:nvSpPr>
            <p:cNvPr id="2" name="Rectangle 1"/>
            <p:cNvSpPr/>
            <p:nvPr/>
          </p:nvSpPr>
          <p:spPr>
            <a:xfrm>
              <a:off x="446615" y="4792952"/>
              <a:ext cx="475087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Thermionic emission: high temperature, low field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Field emission: low temperature, high field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/>
                <a:t>Combined effects: general thermal field equation</a:t>
              </a:r>
            </a:p>
          </p:txBody>
        </p:sp>
        <p:pic>
          <p:nvPicPr>
            <p:cNvPr id="41992" name="Picture 8" descr="H:\data_f\dokumendid\Presentations\CLIC workshop 2015\gtf vs fn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775" y="1792260"/>
              <a:ext cx="3932336" cy="31039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B64E4B-8F28-DA6C-5504-9190FD4DC048}"/>
              </a:ext>
            </a:extLst>
          </p:cNvPr>
          <p:cNvGrpSpPr/>
          <p:nvPr/>
        </p:nvGrpSpPr>
        <p:grpSpPr>
          <a:xfrm>
            <a:off x="5624120" y="1637523"/>
            <a:ext cx="6186669" cy="4446709"/>
            <a:chOff x="5740483" y="1702221"/>
            <a:chExt cx="6186669" cy="44467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3C9F7CC-AFF4-A576-C6EA-F8503A240F03}"/>
                    </a:ext>
                  </a:extLst>
                </p:cNvPr>
                <p:cNvSpPr txBox="1"/>
                <p:nvPr/>
              </p:nvSpPr>
              <p:spPr>
                <a:xfrm>
                  <a:off x="5926405" y="1702221"/>
                  <a:ext cx="6000747" cy="1839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marL="800100" lvl="1" indent="-34290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Joule heating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𝜎</m:t>
                      </m:r>
                    </m:oMath>
                  </a14:m>
                  <a:r>
                    <a:rPr lang="en-US" dirty="0"/>
                    <a:t> (volumetric heat deposition)</a:t>
                  </a:r>
                </a:p>
                <a:p>
                  <a:pPr marL="800100" lvl="1" indent="-34290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Nottingham heat (surface heat deposition)</a:t>
                  </a:r>
                  <a:br>
                    <a:rPr lang="en-US" dirty="0"/>
                  </a:b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𝐹𝐷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𝐷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𝑒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3C9F7CC-AFF4-A576-C6EA-F8503A240F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6405" y="1702221"/>
                  <a:ext cx="6000747" cy="1839158"/>
                </a:xfrm>
                <a:prstGeom prst="rect">
                  <a:avLst/>
                </a:prstGeom>
                <a:blipFill>
                  <a:blip r:embed="rId10"/>
                  <a:stretch>
                    <a:fillRect b="-16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6" name="Content Placeholder 7">
              <a:extLst>
                <a:ext uri="{FF2B5EF4-FFF2-40B4-BE49-F238E27FC236}">
                  <a16:creationId xmlns:a16="http://schemas.microsoft.com/office/drawing/2014/main" id="{5C806B02-3985-3491-DA75-BD57B4309D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0483" y="3685543"/>
              <a:ext cx="4157542" cy="2463387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46E968B-F4CB-CDC4-C8FA-99F9A37A7E7E}"/>
              </a:ext>
            </a:extLst>
          </p:cNvPr>
          <p:cNvSpPr txBox="1"/>
          <p:nvPr/>
        </p:nvSpPr>
        <p:spPr>
          <a:xfrm>
            <a:off x="-3617068" y="6495372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A2A367-D245-B688-A0BE-FE0697F6C0FB}"/>
              </a:ext>
            </a:extLst>
          </p:cNvPr>
          <p:cNvGrpSpPr/>
          <p:nvPr/>
        </p:nvGrpSpPr>
        <p:grpSpPr>
          <a:xfrm>
            <a:off x="3620871" y="6241886"/>
            <a:ext cx="12321582" cy="646331"/>
            <a:chOff x="688233" y="6224478"/>
            <a:chExt cx="12321582" cy="64633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5EEE55-9EEF-EF90-5D22-28016CB185D9}"/>
                </a:ext>
              </a:extLst>
            </p:cNvPr>
            <p:cNvSpPr txBox="1"/>
            <p:nvPr/>
          </p:nvSpPr>
          <p:spPr>
            <a:xfrm>
              <a:off x="688233" y="6224478"/>
              <a:ext cx="36547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Electron emission and heating by GETELEC Code: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CFB49C9-C9E2-F22D-DA1A-CE4A3813104C}"/>
                </a:ext>
              </a:extLst>
            </p:cNvPr>
            <p:cNvSpPr txBox="1"/>
            <p:nvPr/>
          </p:nvSpPr>
          <p:spPr>
            <a:xfrm>
              <a:off x="4337765" y="6228396"/>
              <a:ext cx="86720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hlinkClick r:id="rId12"/>
                </a:rPr>
                <a:t>https://github.com/AndKyr/GETELEC</a:t>
              </a:r>
              <a:r>
                <a:rPr lang="en-US" dirty="0"/>
                <a:t>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0F77F20-A439-CE7E-5272-EDEADA2DA420}"/>
                </a:ext>
              </a:extLst>
            </p:cNvPr>
            <p:cNvSpPr txBox="1"/>
            <p:nvPr/>
          </p:nvSpPr>
          <p:spPr>
            <a:xfrm>
              <a:off x="4337765" y="6523008"/>
              <a:ext cx="867205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a-DK" sz="1400" b="0" dirty="0">
                  <a:solidFill>
                    <a:schemeClr val="tx1"/>
                  </a:solidFill>
                </a:rPr>
                <a:t>A. Kyritsakis, F. Djurabekova, Comput. Mater. Sci 128 15 (2017)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4F62707-3631-757B-01AB-02E1FA8AE342}"/>
              </a:ext>
            </a:extLst>
          </p:cNvPr>
          <p:cNvSpPr txBox="1"/>
          <p:nvPr/>
        </p:nvSpPr>
        <p:spPr>
          <a:xfrm>
            <a:off x="7028611" y="1114239"/>
            <a:ext cx="8672050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Two heat deposition components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CFBE0F-57EE-54F9-4824-498EAE6CCC2F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232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3C2574AA-ABF3-474A-8956-40060B2D234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12" y="1622489"/>
            <a:ext cx="8001000" cy="4533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F4F750-AFF7-4AFC-95E6-DE2B2DEBE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0" y="152400"/>
            <a:ext cx="6553200" cy="8382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/>
              <a:t>Sharp emitter effects</a:t>
            </a:r>
            <a:endParaRPr lang="fi-F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ontent Placeholder 3">
                <a:extLst>
                  <a:ext uri="{FF2B5EF4-FFF2-40B4-BE49-F238E27FC236}">
                    <a16:creationId xmlns:a16="http://schemas.microsoft.com/office/drawing/2014/main" id="{0E8F33AB-B27A-4F8A-885C-F311A7190A5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184204" y="1218207"/>
                <a:ext cx="4007796" cy="534246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0000" tIns="46800" rIns="90000" bIns="46800" numCol="1" anchor="t" anchorCtr="0" compatLnSpc="1">
                <a:prstTxWarp prst="textNoShape">
                  <a:avLst/>
                </a:prstTxWarp>
              </a:bodyPr>
              <a:lstStyle>
                <a:lvl1pPr marL="280988" indent="-280988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95000"/>
                  <a:buFont typeface="Wingdings" panose="05000000000000000000" pitchFamily="2" charset="2"/>
                  <a:buChar char=""/>
                  <a:defRPr sz="2000">
                    <a:solidFill>
                      <a:schemeClr val="tx1"/>
                    </a:solidFill>
                    <a:latin typeface="Georgia" pitchFamily="18" charset="0"/>
                    <a:ea typeface="+mn-ea"/>
                    <a:cs typeface="+mn-cs"/>
                  </a:defRPr>
                </a:lvl1pPr>
                <a:lvl2pPr marL="668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80000"/>
                  <a:buFont typeface="Wingdings" panose="05000000000000000000" pitchFamily="2" charset="2"/>
                  <a:buChar char="w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2pPr>
                <a:lvl3pPr marL="1049338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3pPr>
                <a:lvl4pPr marL="1620838" indent="-1508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4pPr>
                <a:lvl5pPr marL="20939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00000"/>
                  <a:buFont typeface="Arial" panose="020B0604020202020204" pitchFamily="34" charset="0"/>
                  <a:buChar char="-"/>
                  <a:defRPr>
                    <a:solidFill>
                      <a:schemeClr val="tx1"/>
                    </a:solidFill>
                    <a:latin typeface="Georgia" pitchFamily="18" charset="0"/>
                  </a:defRPr>
                </a:lvl5pPr>
                <a:lvl6pPr marL="25511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6pPr>
                <a:lvl7pPr marL="30083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7pPr>
                <a:lvl8pPr marL="34655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8pPr>
                <a:lvl9pPr marL="3922713" indent="-188913" algn="l" defTabSz="449263" rtl="0" eaLnBrk="0" fontAlgn="base" hangingPunct="0">
                  <a:lnSpc>
                    <a:spcPts val="2988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Arial" charset="0"/>
                  <a:buChar char="-"/>
                  <a:defRPr>
                    <a:solidFill>
                      <a:srgbClr val="CCECFF"/>
                    </a:solidFill>
                    <a:latin typeface="+mn-lt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General barrier formula:</a:t>
                </a: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fi-FI" kern="0" dirty="0"/>
              </a:p>
              <a:p>
                <a:pPr marL="0" indent="0">
                  <a:buNone/>
                </a:pPr>
                <a:endParaRPr lang="en-US" b="0" i="1" kern="0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kern="0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kern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kern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kern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ker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ker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kern="0"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a:rPr lang="en-US" i="1" kern="0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b="0" i="1" kern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</m:oMath>
                  </m:oMathPara>
                </a14:m>
                <a:endParaRPr lang="fi-FI" kern="0" dirty="0"/>
              </a:p>
              <a:p>
                <a:pPr marL="0" indent="0">
                  <a:buNone/>
                </a:pPr>
                <a:endParaRPr lang="fi-FI" kern="0" dirty="0"/>
              </a:p>
              <a:p>
                <a:pPr marL="0" indent="0">
                  <a:buNone/>
                </a:pPr>
                <a:endParaRPr lang="fi-FI" kern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kern="0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kern="0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kern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kern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kern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sSub>
                            <m:sSubPr>
                              <m:ctrlPr>
                                <a:rPr lang="en-US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 ker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 ker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i="1" ker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 kern="0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p>
                                          <m:r>
                                            <a:rPr lang="en-US" ker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m:rPr>
                                          <m:sty m:val="p"/>
                                        </m:rPr>
                                        <a:rPr lang="en-US" kern="0">
                                          <a:latin typeface="Cambria Math" panose="02040503050406030204" pitchFamily="18" charset="0"/>
                                        </a:rPr>
                                        <m:t>Φ</m:t>
                                      </m:r>
                                    </m:num>
                                    <m:den>
                                      <m:r>
                                        <a:rPr lang="en-US" i="1" ker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sSup>
                                        <m:sSupPr>
                                          <m:ctrlPr>
                                            <a:rPr lang="en-US" i="1" ker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 ker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n-US" i="1" ker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i="1" ker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 kern="0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i-FI" kern="0" dirty="0"/>
              </a:p>
              <a:p>
                <a:pPr marL="0" indent="0">
                  <a:buNone/>
                </a:pPr>
                <a:endParaRPr lang="fi-FI" kern="0" dirty="0"/>
              </a:p>
              <a:p>
                <a:pPr marL="0" indent="0">
                  <a:buNone/>
                </a:pPr>
                <a:endParaRPr lang="fi-FI" kern="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kern="0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b="0" i="1" kern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kern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kern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sSub>
                            <m:sSubPr>
                              <m:ctrlPr>
                                <a:rPr lang="en-US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 ker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 ker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 ker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kern="0">
                                          <a:latin typeface="Cambria Math" panose="02040503050406030204" pitchFamily="18" charset="0"/>
                                        </a:rPr>
                                        <m:t>Φ</m:t>
                                      </m:r>
                                    </m:num>
                                    <m:den>
                                      <m:r>
                                        <a:rPr lang="en-US" i="1" kern="0">
                                          <a:latin typeface="Cambria Math" panose="02040503050406030204" pitchFamily="18" charset="0"/>
                                        </a:rPr>
                                        <m:t>𝑑𝑥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b>
                              <m:r>
                                <a:rPr lang="en-US" i="1" ker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 kern="0">
                                  <a:latin typeface="Cambria Math" panose="02040503050406030204" pitchFamily="18" charset="0"/>
                                </a:rPr>
                                <m:t>=∞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i-FI" kern="0" dirty="0"/>
              </a:p>
              <a:p>
                <a:pPr marL="0" indent="0">
                  <a:buNone/>
                </a:pPr>
                <a:endParaRPr lang="fi-FI" kern="0" dirty="0"/>
              </a:p>
            </p:txBody>
          </p:sp>
        </mc:Choice>
        <mc:Fallback xmlns="">
          <p:sp>
            <p:nvSpPr>
              <p:cNvPr id="21" name="Content Placeholder 3">
                <a:extLst>
                  <a:ext uri="{FF2B5EF4-FFF2-40B4-BE49-F238E27FC236}">
                    <a16:creationId xmlns:a16="http://schemas.microsoft.com/office/drawing/2014/main" id="{0E8F33AB-B27A-4F8A-885C-F311A7190A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84204" y="1218207"/>
                <a:ext cx="4007796" cy="5342464"/>
              </a:xfrm>
              <a:prstGeom prst="rect">
                <a:avLst/>
              </a:prstGeom>
              <a:blipFill>
                <a:blip r:embed="rId3"/>
                <a:stretch>
                  <a:fillRect l="-1218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25ED8EBD-482C-4485-B9B1-5622CF8147F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12" y="1622489"/>
            <a:ext cx="8001000" cy="4533900"/>
          </a:xfrm>
          <a:prstGeom prst="rect">
            <a:avLst/>
          </a:prstGeom>
        </p:spPr>
      </p:pic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08B6B900-E7C2-44B8-963D-7ADC2757893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12" y="1622489"/>
            <a:ext cx="8001000" cy="4533900"/>
          </a:xfrm>
          <a:prstGeom prst="rect">
            <a:avLst/>
          </a:prstGeom>
        </p:spPr>
      </p:pic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3DB5AAAC-1618-4679-8967-A35C75AE161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12" y="1622489"/>
            <a:ext cx="8001000" cy="4533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7A3413-EC5F-5F9E-B35B-0BB2A717ADAB}"/>
              </a:ext>
            </a:extLst>
          </p:cNvPr>
          <p:cNvSpPr txBox="1"/>
          <p:nvPr/>
        </p:nvSpPr>
        <p:spPr>
          <a:xfrm>
            <a:off x="24521" y="6444045"/>
            <a:ext cx="274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V. Zadin, </a:t>
            </a:r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University</a:t>
            </a:r>
            <a:r>
              <a:rPr lang="et-EE" i="1" dirty="0">
                <a:solidFill>
                  <a:schemeClr val="bg1">
                    <a:lumMod val="65000"/>
                  </a:schemeClr>
                </a:solidFill>
              </a:rPr>
              <a:t> of Tartu</a:t>
            </a:r>
            <a:endParaRPr lang="en-US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86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7.2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|2.1|35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9|6.5|17.1|2.1|9.9|6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9|22.4|82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9|19.2|78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0.2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18135</TotalTime>
  <Words>1442</Words>
  <Application>Microsoft Office PowerPoint</Application>
  <PresentationFormat>Widescreen</PresentationFormat>
  <Paragraphs>284</Paragraphs>
  <Slides>22</Slides>
  <Notes>9</Notes>
  <HiddenSlides>0</HiddenSlides>
  <MMClips>1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Accanthis ADF Std</vt:lpstr>
      <vt:lpstr>Accanthis ADF Std No3</vt:lpstr>
      <vt:lpstr>Arial</vt:lpstr>
      <vt:lpstr>Arial Black</vt:lpstr>
      <vt:lpstr>Calibri</vt:lpstr>
      <vt:lpstr>Calibri Light</vt:lpstr>
      <vt:lpstr>Cambria Math</vt:lpstr>
      <vt:lpstr>Georgia</vt:lpstr>
      <vt:lpstr>Inter</vt:lpstr>
      <vt:lpstr>Liberation Sans</vt:lpstr>
      <vt:lpstr>Times New Roman</vt:lpstr>
      <vt:lpstr>Wingdings</vt:lpstr>
      <vt:lpstr>Office Theme</vt:lpstr>
      <vt:lpstr>Equation</vt:lpstr>
      <vt:lpstr>Compact Linear Collider: Investigation of electrical breakdown phenomena using multiscale and multiphysics simulations</vt:lpstr>
      <vt:lpstr>University of Tartu: ERA Chair MATTER</vt:lpstr>
      <vt:lpstr>ERA Chair MATTER: Team in action</vt:lpstr>
      <vt:lpstr>CLIC – Compact Linear Collider in https://clic.cern/ </vt:lpstr>
      <vt:lpstr>How we decode the nature …</vt:lpstr>
      <vt:lpstr>Breakdown initiation mechanisms </vt:lpstr>
      <vt:lpstr>Unlocking BD onset</vt:lpstr>
      <vt:lpstr>PowerPoint Presentation</vt:lpstr>
      <vt:lpstr>Sharp emitter effects</vt:lpstr>
      <vt:lpstr>GETELEC</vt:lpstr>
      <vt:lpstr>Code implementation</vt:lpstr>
      <vt:lpstr>WWW.GETELEC.ORG</vt:lpstr>
      <vt:lpstr>PowerPoint Presentation</vt:lpstr>
      <vt:lpstr>PowerPoint Presentation</vt:lpstr>
      <vt:lpstr>Concurrent ED-MD: FEMOCS</vt:lpstr>
      <vt:lpstr>Specifics of FEMOCS algorithm</vt:lpstr>
      <vt:lpstr>Heating and El. field calculations</vt:lpstr>
      <vt:lpstr>Static surface under el. field</vt:lpstr>
      <vt:lpstr>Current understanding</vt:lpstr>
      <vt:lpstr>Field assisted surface diffusion: the experiment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Vahur Zadin</dc:creator>
  <cp:lastModifiedBy>Veronika Zadin</cp:lastModifiedBy>
  <cp:revision>88</cp:revision>
  <dcterms:created xsi:type="dcterms:W3CDTF">2016-10-07T06:18:04Z</dcterms:created>
  <dcterms:modified xsi:type="dcterms:W3CDTF">2022-10-12T10:56:14Z</dcterms:modified>
</cp:coreProperties>
</file>