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14"/>
  </p:notesMasterIdLst>
  <p:sldIdLst>
    <p:sldId id="256" r:id="rId5"/>
    <p:sldId id="394" r:id="rId6"/>
    <p:sldId id="474" r:id="rId7"/>
    <p:sldId id="257" r:id="rId8"/>
    <p:sldId id="258" r:id="rId9"/>
    <p:sldId id="259" r:id="rId10"/>
    <p:sldId id="499" r:id="rId11"/>
    <p:sldId id="500" r:id="rId12"/>
    <p:sldId id="260" r:id="rId13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alibri Light" panose="020F0302020204030204" pitchFamily="34" charset="0"/>
      <p:regular r:id="rId19"/>
      <p:italic r:id="rId20"/>
    </p:embeddedFont>
    <p:embeddedFont>
      <p:font typeface="Cambria Math" panose="02040503050406030204" pitchFamily="18" charset="0"/>
      <p:regular r:id="rId21"/>
    </p:embeddedFont>
    <p:embeddedFont>
      <p:font typeface="Metropolis" panose="00000500000000000000" pitchFamily="50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4E"/>
    <a:srgbClr val="008CB5"/>
    <a:srgbClr val="35C0FF"/>
    <a:srgbClr val="01D9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1" autoAdjust="0"/>
    <p:restoredTop sz="95861" autoAdjust="0"/>
  </p:normalViewPr>
  <p:slideViewPr>
    <p:cSldViewPr snapToGrid="0" showGuides="1">
      <p:cViewPr>
        <p:scale>
          <a:sx n="80" d="100"/>
          <a:sy n="80" d="100"/>
        </p:scale>
        <p:origin x="732" y="36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0.fntdata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0-09T08:08:09.840"/>
    </inkml:context>
    <inkml:brush xml:id="br0">
      <inkml:brushProperty name="width" value="0.3" units="cm"/>
      <inkml:brushProperty name="height" value="0.6" units="cm"/>
      <inkml:brushProperty name="color" value="#F3F834"/>
      <inkml:brushProperty name="tip" value="rectangle"/>
      <inkml:brushProperty name="rasterOp" value="maskPen"/>
    </inkml:brush>
  </inkml:definitions>
  <inkml:trace contextRef="#ctx0" brushRef="#br0">0 223 7112 0 0,'0'0'324'0'0,"0"0"-4"0"0,0 0-120 0 0,0 0 266 0 0,0 0 140 0 0,6-3 618 0 0,48-22-60 0 0,-6 4-1164 0 0,22 3 444 0 0,2 3 1 0 0,93-8-1 0 0,-126 19-305 0 0,31-6 188 0 0,66-6 2 0 0,9 5-59 0 0,81-2 52 0 0,-19 20-230 0 0,63-10 51 0 0,-228 1-74 0 0,137-8 343 0 0,53-7-35 0 0,-191 14-373 0 0,69-1 67 0 0,-59 3-33 0 0,78-12 0 0 0,-22-1 86 0 0,-1 11-124 0 0,-86 3 0 0 0,-9 0 4 0 0,1 1 1 0 0,0 1 0 0 0,-1 0 0 0 0,1 0 0 0 0,-1 1 0 0 0,15 6 0 0 0,62 32 70 0 0,-39-16-31 0 0,-40-21-1 0 0,-4-2-13 0 0,1 1-1 0 0,0 0 1 0 0,-1 0-1 0 0,7 6 1 0 0,-6-5-45 0 0,0 0 0 0 0,0 0 1 0 0,1 0-1 0 0,-1-1 1 0 0,1 0-1 0 0,-1 0 1 0 0,1-1-1 0 0,0 0 1 0 0,0 0-1 0 0,0 0 0 0 0,9 0 1 0 0,0-1 55 0 0,-13 0-20 0 0,0-1 0 0 0,-1 0 0 0 0,1 0 0 0 0,-1 0 0 0 0,1 0 0 0 0,0 0 0 0 0,-1 0 0 0 0,4-1 1 0 0,13-2-22 0 0,-10-1 0 0 0,-7 3-14 0 0,-1 0 0 0 0,1 0 0 0 0,0 0 0 0 0,0 0 0 0 0,0 0 0 0 0,0 0 0 0 0,0 0 0 0 0,2 0 1 0 0,2-1-72 0 0,6-4-84 0 0,-10 5-4148 0 0,-2 1-499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0-09T08:08:09.841"/>
    </inkml:context>
    <inkml:brush xml:id="br0">
      <inkml:brushProperty name="width" value="0.3" units="cm"/>
      <inkml:brushProperty name="height" value="0.6" units="cm"/>
      <inkml:brushProperty name="color" value="#F3F834"/>
      <inkml:brushProperty name="tip" value="rectangle"/>
      <inkml:brushProperty name="rasterOp" value="maskPen"/>
    </inkml:brush>
  </inkml:definitions>
  <inkml:trace contextRef="#ctx0" brushRef="#br0">0 174 9728 0 0,'0'0'446'0'0,"0"0"-10"0"0,0 0-204 0 0,1-2 178 0 0,2 0-187 0 0,-1 0 1 0 0,1 0-1 0 0,-1 0 0 0 0,1 0 1 0 0,0 0-1 0 0,3-2 1 0 0,1-3 376 0 0,27-13 26 0 0,-28 17-579 0 0,0-1 0 0 0,0 2 0 0 0,1-1-1 0 0,-1 1 1 0 0,13-4 0 0 0,-2 1-34 0 0,1 0-6 0 0,23-3 0 0 0,-24 5 27 0 0,22-7 0 0 0,53-15 338 0 0,-56 16 2 0 0,63-8 0 0 0,-64 12-146 0 0,65-7 825 0 0,151 2-1 0 0,-79 18-1052 0 0,-33 3 26 0 0,-44-2 2 0 0,40 2-17 0 0,238 10 7 0 0,-273-21 180 0 0,111 1-401 0 0,-158 1 189 0 0,105 3 14 0 0,92-5 128 0 0,-229 0-83 0 0,1 1-1 0 0,22 4 1 0 0,-25-4-300 0 0,-12-1-1170 0 0,-11 0-2075 0 0,3 0 3387 0 0,0 0 19 0 0,-7-1 76 0 0,1-2 18 0 0,-1 3 0 0 0,-33 0-1264 0 0,38 0 816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2-10-09T08:08:09.842"/>
    </inkml:context>
    <inkml:brush xml:id="br0">
      <inkml:brushProperty name="width" value="0.3" units="cm"/>
      <inkml:brushProperty name="height" value="0.6" units="cm"/>
      <inkml:brushProperty name="color" value="#F3F834"/>
      <inkml:brushProperty name="tip" value="rectangle"/>
      <inkml:brushProperty name="rasterOp" value="maskPen"/>
    </inkml:brush>
  </inkml:definitions>
  <inkml:trace contextRef="#ctx0" brushRef="#br0">0 13 2304 0 0,'4'0'200'0'0,"3"0"-36"0"0,-6 0 681 0 0,-1 0 271 0 0,0 0 48 0 0,4 1 1337 0 0,20 3-2059 0 0,23 8-14 0 0,-11-10-129 0 0,0-1 0 0 0,0-2 1 0 0,-1-1-1 0 0,41-9 0 0 0,60-3 695 0 0,-25 10 67 0 0,143 13 0 0 0,40 20-1253 0 0,-237-23 227 0 0,117 9 131 0 0,1-4-367 0 0,78 6 201 0 0,-93-6 216 0 0,-107-9-141 0 0,117-1 314 0 0,-113-4-68 0 0,-32 3-127 0 0,-1-1 0 0 0,30-6 1 0 0,49-11-1527 0 0,-87 15-3648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FD915-5424-477A-ABD7-89E526FC15F1}" type="datetimeFigureOut">
              <a:rPr lang="en-GB" smtClean="0"/>
              <a:t>09/10/2022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EBC24-490C-4A25-AF6C-FCAAAA6D75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b="1"/>
              <a:t>Network,</a:t>
            </a:r>
            <a:r>
              <a:rPr lang="lt-LT" b="1" baseline="0"/>
              <a:t> Ecosystem</a:t>
            </a:r>
            <a:br>
              <a:rPr lang="lt-LT"/>
            </a:br>
            <a:br>
              <a:rPr lang="lt-LT"/>
            </a:br>
            <a:r>
              <a:rPr lang="lt-LT"/>
              <a:t>NŠA </a:t>
            </a:r>
            <a:r>
              <a:rPr lang="lt-LT" dirty="0" err="1"/>
              <a:t>logo</a:t>
            </a:r>
            <a:r>
              <a:rPr lang="lt-LT" dirty="0"/>
              <a:t> / </a:t>
            </a:r>
            <a:r>
              <a:rPr lang="lt-LT" dirty="0" err="1"/>
              <a:t>vu</a:t>
            </a:r>
            <a:r>
              <a:rPr lang="lt-LT" dirty="0"/>
              <a:t>/ </a:t>
            </a:r>
            <a:r>
              <a:rPr lang="lt-LT" dirty="0" err="1"/>
              <a:t>ku</a:t>
            </a:r>
            <a:r>
              <a:rPr lang="lt-LT" dirty="0"/>
              <a:t>/ KTU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416E69-0991-45C8-AABC-AB02A76B02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040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/>
              <a:t>Veiklos modelis: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EBC24-490C-4A25-AF6C-FCAAAA6D756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572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B5CD-CB58-4E17-A05A-64CAD0290905}" type="datetimeFigureOut">
              <a:rPr lang="en-GB" smtClean="0"/>
              <a:t>08/10/2022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E772-8528-4585-9DA9-15FE2DAD4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209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B5CD-CB58-4E17-A05A-64CAD0290905}" type="datetimeFigureOut">
              <a:rPr lang="en-GB" smtClean="0"/>
              <a:t>08/10/2022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E772-8528-4585-9DA9-15FE2DAD4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22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B5CD-CB58-4E17-A05A-64CAD0290905}" type="datetimeFigureOut">
              <a:rPr lang="en-GB" smtClean="0"/>
              <a:t>08/10/2022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E772-8528-4585-9DA9-15FE2DAD4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92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B5CD-CB58-4E17-A05A-64CAD0290905}" type="datetimeFigureOut">
              <a:rPr lang="en-GB" smtClean="0"/>
              <a:t>08/10/2022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E772-8528-4585-9DA9-15FE2DAD4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14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B5CD-CB58-4E17-A05A-64CAD0290905}" type="datetimeFigureOut">
              <a:rPr lang="en-GB" smtClean="0"/>
              <a:t>08/10/2022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E772-8528-4585-9DA9-15FE2DAD4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135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B5CD-CB58-4E17-A05A-64CAD0290905}" type="datetimeFigureOut">
              <a:rPr lang="en-GB" smtClean="0"/>
              <a:t>08/10/2022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E772-8528-4585-9DA9-15FE2DAD4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192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B5CD-CB58-4E17-A05A-64CAD0290905}" type="datetimeFigureOut">
              <a:rPr lang="en-GB" smtClean="0"/>
              <a:t>08/10/2022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E772-8528-4585-9DA9-15FE2DAD4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719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B5CD-CB58-4E17-A05A-64CAD0290905}" type="datetimeFigureOut">
              <a:rPr lang="en-GB" smtClean="0"/>
              <a:t>08/10/2022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E772-8528-4585-9DA9-15FE2DAD4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932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B5CD-CB58-4E17-A05A-64CAD0290905}" type="datetimeFigureOut">
              <a:rPr lang="en-GB" smtClean="0"/>
              <a:t>08/10/2022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E772-8528-4585-9DA9-15FE2DAD4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96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B5CD-CB58-4E17-A05A-64CAD0290905}" type="datetimeFigureOut">
              <a:rPr lang="en-GB" smtClean="0"/>
              <a:t>08/10/2022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E772-8528-4585-9DA9-15FE2DAD4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817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B5CD-CB58-4E17-A05A-64CAD0290905}" type="datetimeFigureOut">
              <a:rPr lang="en-GB" smtClean="0"/>
              <a:t>08/10/2022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7E772-8528-4585-9DA9-15FE2DAD4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450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DB5CD-CB58-4E17-A05A-64CAD0290905}" type="datetimeFigureOut">
              <a:rPr lang="en-GB" smtClean="0"/>
              <a:t>08/10/2022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7E772-8528-4585-9DA9-15FE2DAD47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519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customXml" Target="../ink/ink2.xml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18" Type="http://schemas.openxmlformats.org/officeDocument/2006/relationships/image" Target="../media/image23.png"/><Relationship Id="rId26" Type="http://schemas.openxmlformats.org/officeDocument/2006/relationships/image" Target="../media/image30.svg"/><Relationship Id="rId3" Type="http://schemas.openxmlformats.org/officeDocument/2006/relationships/image" Target="../media/image9.png"/><Relationship Id="rId21" Type="http://schemas.openxmlformats.org/officeDocument/2006/relationships/image" Target="../media/image25.pn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5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1.png"/><Relationship Id="rId20" Type="http://schemas.openxmlformats.org/officeDocument/2006/relationships/image" Target="../media/image2.png"/><Relationship Id="rId29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24" Type="http://schemas.openxmlformats.org/officeDocument/2006/relationships/image" Target="../media/image28.svg"/><Relationship Id="rId32" Type="http://schemas.openxmlformats.org/officeDocument/2006/relationships/image" Target="../media/image36.svg"/><Relationship Id="rId5" Type="http://schemas.openxmlformats.org/officeDocument/2006/relationships/image" Target="../media/image10.png"/><Relationship Id="rId15" Type="http://schemas.openxmlformats.org/officeDocument/2006/relationships/image" Target="../media/image20.svg"/><Relationship Id="rId23" Type="http://schemas.openxmlformats.org/officeDocument/2006/relationships/image" Target="../media/image27.png"/><Relationship Id="rId28" Type="http://schemas.openxmlformats.org/officeDocument/2006/relationships/image" Target="../media/image32.svg"/><Relationship Id="rId10" Type="http://schemas.openxmlformats.org/officeDocument/2006/relationships/image" Target="../media/image15.png"/><Relationship Id="rId19" Type="http://schemas.openxmlformats.org/officeDocument/2006/relationships/image" Target="../media/image24.svg"/><Relationship Id="rId31" Type="http://schemas.openxmlformats.org/officeDocument/2006/relationships/image" Target="../media/image35.png"/><Relationship Id="rId4" Type="http://schemas.microsoft.com/office/2007/relationships/hdphoto" Target="../media/hdphoto1.wdp"/><Relationship Id="rId9" Type="http://schemas.openxmlformats.org/officeDocument/2006/relationships/image" Target="../media/image14.svg"/><Relationship Id="rId14" Type="http://schemas.openxmlformats.org/officeDocument/2006/relationships/image" Target="../media/image19.png"/><Relationship Id="rId22" Type="http://schemas.openxmlformats.org/officeDocument/2006/relationships/image" Target="../media/image26.svg"/><Relationship Id="rId27" Type="http://schemas.openxmlformats.org/officeDocument/2006/relationships/image" Target="../media/image31.png"/><Relationship Id="rId30" Type="http://schemas.openxmlformats.org/officeDocument/2006/relationships/image" Target="../media/image34.sv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jpe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microsoft.com/office/2007/relationships/hdphoto" Target="../media/hdphoto2.wdp"/><Relationship Id="rId4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C225CBA-4690-C8E6-D345-58D71A734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565" y="-14884"/>
            <a:ext cx="8271435" cy="6872884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72344830-2250-4823-6ED5-A23AE7C452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172" y="3089956"/>
            <a:ext cx="4178738" cy="2387600"/>
          </a:xfrm>
        </p:spPr>
        <p:txBody>
          <a:bodyPr/>
          <a:lstStyle/>
          <a:p>
            <a:pPr algn="l"/>
            <a:r>
              <a:rPr lang="en-GB" sz="2800" i="0">
                <a:effectLst/>
                <a:latin typeface="Metropolis" panose="00000500000000000000" pitchFamily="50" charset="0"/>
              </a:rPr>
              <a:t>Network of Lithuanian </a:t>
            </a:r>
            <a:r>
              <a:rPr lang="en-GB" sz="2800" b="1" i="0">
                <a:effectLst/>
                <a:latin typeface="Metropolis" panose="00000500000000000000" pitchFamily="50" charset="0"/>
              </a:rPr>
              <a:t>STEAM Education </a:t>
            </a:r>
            <a:r>
              <a:rPr lang="en-GB" sz="2800" i="0">
                <a:effectLst/>
                <a:latin typeface="Metropolis" panose="00000500000000000000" pitchFamily="50" charset="0"/>
              </a:rPr>
              <a:t>Centres</a:t>
            </a:r>
            <a:endParaRPr lang="en-GB" sz="2800">
              <a:latin typeface="Metropolis" panose="00000500000000000000" pitchFamily="50" charset="0"/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83EB9113-53F1-DACE-0BE5-2CE5297A219C}"/>
              </a:ext>
            </a:extLst>
          </p:cNvPr>
          <p:cNvSpPr txBox="1">
            <a:spLocks/>
          </p:cNvSpPr>
          <p:nvPr/>
        </p:nvSpPr>
        <p:spPr>
          <a:xfrm>
            <a:off x="6972113" y="6334777"/>
            <a:ext cx="212407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1400">
                <a:solidFill>
                  <a:schemeClr val="tx1"/>
                </a:solidFill>
                <a:latin typeface="Metropolis" panose="00000500000000000000" pitchFamily="50" charset="0"/>
              </a:rPr>
              <a:t>October 10, 2022 | Vilnius</a:t>
            </a:r>
            <a:endParaRPr lang="lt-LT" sz="1400" dirty="0">
              <a:solidFill>
                <a:schemeClr val="tx1"/>
              </a:solidFill>
              <a:latin typeface="Metropolis" panose="00000500000000000000" pitchFamily="50" charset="0"/>
            </a:endParaRPr>
          </a:p>
        </p:txBody>
      </p:sp>
      <p:pic>
        <p:nvPicPr>
          <p:cNvPr id="19" name="Picture 18" descr="Shape&#10;&#10;Description automatically generated with medium confidence">
            <a:extLst>
              <a:ext uri="{FF2B5EF4-FFF2-40B4-BE49-F238E27FC236}">
                <a16:creationId xmlns:a16="http://schemas.microsoft.com/office/drawing/2014/main" id="{7439786B-A7BF-D469-803D-20B5030081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2" b="38227"/>
          <a:stretch/>
        </p:blipFill>
        <p:spPr>
          <a:xfrm>
            <a:off x="274936" y="3089956"/>
            <a:ext cx="2607663" cy="84853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E5DB3BE-3453-DD86-7623-1368C1D7F23E}"/>
              </a:ext>
            </a:extLst>
          </p:cNvPr>
          <p:cNvSpPr txBox="1"/>
          <p:nvPr/>
        </p:nvSpPr>
        <p:spPr>
          <a:xfrm>
            <a:off x="6138592" y="5915069"/>
            <a:ext cx="29060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0" i="0">
                <a:effectLst/>
                <a:latin typeface="Metropolis" panose="00000500000000000000" pitchFamily="50" charset="0"/>
              </a:rPr>
              <a:t>2nd CERN Baltic Conference (CBC 2022)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CEC23F-40E5-8003-5E51-3045D87E981D}"/>
              </a:ext>
            </a:extLst>
          </p:cNvPr>
          <p:cNvSpPr txBox="1"/>
          <p:nvPr/>
        </p:nvSpPr>
        <p:spPr>
          <a:xfrm>
            <a:off x="3877972" y="5915069"/>
            <a:ext cx="226062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lt-LT" sz="1400" b="0" i="0">
                <a:effectLst/>
                <a:latin typeface="Metropolis" panose="00000500000000000000" pitchFamily="50" charset="0"/>
              </a:rPr>
              <a:t>Paulius L. Tamošiūnas,</a:t>
            </a:r>
          </a:p>
          <a:p>
            <a:pPr algn="r"/>
            <a:r>
              <a:rPr lang="lt-LT" sz="1200">
                <a:latin typeface="Metropolis" panose="00000500000000000000" pitchFamily="50" charset="0"/>
              </a:rPr>
              <a:t>Vilnius STEAM Centre, </a:t>
            </a:r>
          </a:p>
          <a:p>
            <a:pPr algn="r"/>
            <a:r>
              <a:rPr lang="lt-LT" sz="1200">
                <a:latin typeface="Metropolis" panose="00000500000000000000" pitchFamily="50" charset="0"/>
              </a:rPr>
              <a:t>Vilnius University </a:t>
            </a:r>
            <a:endParaRPr lang="en-GB" sz="1200" b="0" i="0">
              <a:effectLst/>
              <a:latin typeface="Metropoli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611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F9BDB84-BD13-D4FC-6467-001156029770}"/>
                  </a:ext>
                </a:extLst>
              </p:cNvPr>
              <p:cNvSpPr/>
              <p:nvPr/>
            </p:nvSpPr>
            <p:spPr>
              <a:xfrm>
                <a:off x="3914498" y="1985803"/>
                <a:ext cx="4534255" cy="3989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lt-LT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</m:acc>
                    <m:r>
                      <a:rPr lang="lt-LT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lt-LT" dirty="0" err="1">
                    <a:highlight>
                      <a:srgbClr val="FFFF00"/>
                    </a:highlight>
                    <a:latin typeface="Metropolis" panose="00000500000000000000" pitchFamily="50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creative</a:t>
                </a:r>
                <a:r>
                  <a:rPr lang="lt-LT" dirty="0">
                    <a:highlight>
                      <a:srgbClr val="FFFF00"/>
                    </a:highlight>
                    <a:latin typeface="Metropolis" panose="00000500000000000000" pitchFamily="50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lt-LT" dirty="0" err="1">
                    <a:highlight>
                      <a:srgbClr val="FFFF00"/>
                    </a:highlight>
                    <a:latin typeface="Metropolis" panose="00000500000000000000" pitchFamily="50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and</a:t>
                </a:r>
                <a:r>
                  <a:rPr lang="lt-LT" dirty="0">
                    <a:highlight>
                      <a:srgbClr val="FFFF00"/>
                    </a:highlight>
                    <a:latin typeface="Metropolis" panose="00000500000000000000" pitchFamily="50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lt-LT" dirty="0" err="1">
                    <a:highlight>
                      <a:srgbClr val="FFFF00"/>
                    </a:highlight>
                    <a:latin typeface="Metropolis" panose="00000500000000000000" pitchFamily="50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proactive</a:t>
                </a:r>
                <a:r>
                  <a:rPr lang="lt-LT" dirty="0">
                    <a:highlight>
                      <a:srgbClr val="FFFF00"/>
                    </a:highlight>
                    <a:latin typeface="Metropolis" panose="00000500000000000000" pitchFamily="50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lt-LT" dirty="0" err="1">
                    <a:highlight>
                      <a:srgbClr val="FFFF00"/>
                    </a:highlight>
                    <a:latin typeface="Metropolis" panose="00000500000000000000" pitchFamily="50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future</a:t>
                </a:r>
                <a:r>
                  <a:rPr lang="lt-LT" dirty="0">
                    <a:highlight>
                      <a:srgbClr val="FFFF00"/>
                    </a:highlight>
                    <a:latin typeface="Metropolis" panose="00000500000000000000" pitchFamily="50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lt-LT" dirty="0" err="1">
                    <a:highlight>
                      <a:srgbClr val="FFFF00"/>
                    </a:highlight>
                    <a:latin typeface="Metropolis" panose="00000500000000000000" pitchFamily="50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society</a:t>
                </a:r>
                <a:r>
                  <a:rPr lang="lt-LT" dirty="0">
                    <a:highlight>
                      <a:srgbClr val="FFFF00"/>
                    </a:highlight>
                    <a:latin typeface="Metropolis" panose="00000500000000000000" pitchFamily="50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GB" dirty="0">
                  <a:latin typeface="Metropolis" panose="00000500000000000000" pitchFamily="50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F9BDB84-BD13-D4FC-6467-0011560297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4498" y="1985803"/>
                <a:ext cx="4534255" cy="398955"/>
              </a:xfrm>
              <a:prstGeom prst="rect">
                <a:avLst/>
              </a:prstGeom>
              <a:blipFill>
                <a:blip r:embed="rId2"/>
                <a:stretch>
                  <a:fillRect t="-23077" b="-26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22B38613-8DA7-8248-D56F-E16BE41A57B2}"/>
              </a:ext>
            </a:extLst>
          </p:cNvPr>
          <p:cNvSpPr/>
          <p:nvPr/>
        </p:nvSpPr>
        <p:spPr>
          <a:xfrm>
            <a:off x="1113999" y="4839260"/>
            <a:ext cx="3009745" cy="603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lt-LT" sz="1600" i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Student (=future </a:t>
            </a:r>
            <a:r>
              <a:rPr lang="lt-LT" sz="1600" i="1" err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creator</a:t>
            </a:r>
            <a:r>
              <a:rPr lang="lt-LT" sz="1600" i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) skills &amp; motivation</a:t>
            </a:r>
            <a:endParaRPr lang="en-GB" sz="1600" i="1" dirty="0">
              <a:latin typeface="Metropolis" panose="00000500000000000000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2F5710-B6FB-7ED2-C381-D11AF30F01EA}"/>
              </a:ext>
            </a:extLst>
          </p:cNvPr>
          <p:cNvSpPr/>
          <p:nvPr/>
        </p:nvSpPr>
        <p:spPr>
          <a:xfrm>
            <a:off x="4530984" y="3358758"/>
            <a:ext cx="3933651" cy="603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lt-LT" sz="1600" i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Teachers‘ (=catalysers of </a:t>
            </a:r>
            <a:r>
              <a:rPr lang="lt-LT" sz="1600" i="1" dirty="0" err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lt-LT" sz="1600" i="1" dirty="0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lt-LT" sz="1600" i="1" dirty="0" err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change</a:t>
            </a:r>
            <a:r>
              <a:rPr lang="lt-LT" sz="1600" i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) competence &amp; support</a:t>
            </a:r>
            <a:endParaRPr lang="en-GB" sz="1600" i="1" dirty="0">
              <a:latin typeface="Metropolis" panose="00000500000000000000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5A4B1B9-DD42-F14E-18AF-9454CEC6E4DD}"/>
              </a:ext>
            </a:extLst>
          </p:cNvPr>
          <p:cNvSpPr/>
          <p:nvPr/>
        </p:nvSpPr>
        <p:spPr>
          <a:xfrm>
            <a:off x="301446" y="1614639"/>
            <a:ext cx="3552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1600" i="1" dirty="0" err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Open</a:t>
            </a:r>
            <a:r>
              <a:rPr lang="lt-LT" sz="1600" i="1" dirty="0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lt-LT" sz="1600" i="1" dirty="0" err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lt-LT" sz="1600" i="1" dirty="0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lt-LT" sz="1600" i="1" dirty="0" err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motivating</a:t>
            </a:r>
            <a:r>
              <a:rPr lang="lt-LT" sz="1600" i="1" dirty="0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lt-LT" sz="1600" i="1" dirty="0" err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community</a:t>
            </a:r>
            <a:r>
              <a:rPr lang="lt-LT" sz="1600" i="1" dirty="0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lt-LT" sz="1600" i="1" dirty="0" err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as</a:t>
            </a:r>
            <a:r>
              <a:rPr lang="lt-LT" sz="1600" i="1" dirty="0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lt-LT" sz="1600" i="1" dirty="0" err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medium</a:t>
            </a:r>
            <a:r>
              <a:rPr lang="lt-LT" sz="1600" i="1" dirty="0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lt-LT" sz="1600" i="1" dirty="0" err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lt-LT" sz="1600" i="1" dirty="0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lt-LT" sz="1600" i="1" dirty="0" err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idea</a:t>
            </a:r>
            <a:r>
              <a:rPr lang="lt-LT" sz="1600" i="1" dirty="0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lt-LT" sz="1600" i="1" dirty="0" err="1">
                <a:latin typeface="Metropolis" panose="000005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realisation</a:t>
            </a:r>
            <a:endParaRPr lang="en-GB" sz="1600" i="1" dirty="0">
              <a:latin typeface="Metropolis" panose="00000500000000000000" pitchFamily="50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9F028EC3-4182-5ADB-EA90-E86216DDA0B7}"/>
                  </a:ext>
                </a:extLst>
              </p14:cNvPr>
              <p14:cNvContentPartPr/>
              <p14:nvPr/>
            </p14:nvContentPartPr>
            <p14:xfrm>
              <a:off x="2549328" y="1802805"/>
              <a:ext cx="1079640" cy="80280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9F028EC3-4182-5ADB-EA90-E86216DDA0B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5328" y="1694805"/>
                <a:ext cx="1187280" cy="29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1EF1C2C-7AE5-ABFD-FCA2-C97B0C3AEF1A}"/>
                  </a:ext>
                </a:extLst>
              </p14:cNvPr>
              <p14:cNvContentPartPr/>
              <p14:nvPr/>
            </p14:nvContentPartPr>
            <p14:xfrm>
              <a:off x="4536679" y="3486084"/>
              <a:ext cx="956880" cy="6264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1EF1C2C-7AE5-ABFD-FCA2-C97B0C3AEF1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482699" y="3378701"/>
                <a:ext cx="1064480" cy="2770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217038B0-0186-1279-C7E1-85FD5E25372B}"/>
                  </a:ext>
                </a:extLst>
              </p14:cNvPr>
              <p14:cNvContentPartPr/>
              <p14:nvPr/>
            </p14:nvContentPartPr>
            <p14:xfrm>
              <a:off x="1068328" y="4977903"/>
              <a:ext cx="872280" cy="3672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217038B0-0186-1279-C7E1-85FD5E25372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14328" y="4869903"/>
                <a:ext cx="979920" cy="252360"/>
              </a:xfrm>
              <a:prstGeom prst="rect">
                <a:avLst/>
              </a:prstGeom>
            </p:spPr>
          </p:pic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7DE768B-92CC-7053-F91D-D798AB93DA20}"/>
              </a:ext>
            </a:extLst>
          </p:cNvPr>
          <p:cNvCxnSpPr>
            <a:cxnSpLocks/>
          </p:cNvCxnSpPr>
          <p:nvPr/>
        </p:nvCxnSpPr>
        <p:spPr>
          <a:xfrm>
            <a:off x="3027446" y="3999354"/>
            <a:ext cx="1793574" cy="0"/>
          </a:xfrm>
          <a:prstGeom prst="straightConnector1">
            <a:avLst/>
          </a:prstGeom>
          <a:ln w="28575">
            <a:solidFill>
              <a:srgbClr val="35C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C0FD303-A0F1-80C7-25C0-E59CE18EFB2E}"/>
              </a:ext>
            </a:extLst>
          </p:cNvPr>
          <p:cNvCxnSpPr>
            <a:cxnSpLocks/>
          </p:cNvCxnSpPr>
          <p:nvPr/>
        </p:nvCxnSpPr>
        <p:spPr>
          <a:xfrm flipH="1">
            <a:off x="2377364" y="3999354"/>
            <a:ext cx="650082" cy="633288"/>
          </a:xfrm>
          <a:prstGeom prst="straightConnector1">
            <a:avLst/>
          </a:prstGeom>
          <a:ln w="28575">
            <a:solidFill>
              <a:srgbClr val="35C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B1C5BD1-D196-1A8D-6C3D-5EDE2CABC70F}"/>
              </a:ext>
            </a:extLst>
          </p:cNvPr>
          <p:cNvCxnSpPr>
            <a:cxnSpLocks/>
          </p:cNvCxnSpPr>
          <p:nvPr/>
        </p:nvCxnSpPr>
        <p:spPr>
          <a:xfrm flipV="1">
            <a:off x="3027446" y="2257304"/>
            <a:ext cx="0" cy="1728846"/>
          </a:xfrm>
          <a:prstGeom prst="straightConnector1">
            <a:avLst/>
          </a:prstGeom>
          <a:ln w="28575">
            <a:solidFill>
              <a:srgbClr val="35C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D3607D3-489C-A230-F607-3CFEDE695301}"/>
              </a:ext>
            </a:extLst>
          </p:cNvPr>
          <p:cNvCxnSpPr/>
          <p:nvPr/>
        </p:nvCxnSpPr>
        <p:spPr>
          <a:xfrm flipV="1">
            <a:off x="3027447" y="2406032"/>
            <a:ext cx="1135117" cy="1593322"/>
          </a:xfrm>
          <a:prstGeom prst="straightConnector1">
            <a:avLst/>
          </a:prstGeom>
          <a:ln w="57150">
            <a:solidFill>
              <a:srgbClr val="01D9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A9AE706-2AAE-9404-3357-43786603C52B}"/>
              </a:ext>
            </a:extLst>
          </p:cNvPr>
          <p:cNvSpPr txBox="1"/>
          <p:nvPr/>
        </p:nvSpPr>
        <p:spPr>
          <a:xfrm>
            <a:off x="377224" y="290513"/>
            <a:ext cx="6120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>
                <a:solidFill>
                  <a:srgbClr val="01D99B"/>
                </a:solidFill>
                <a:latin typeface="Metropolis" panose="00000500000000000000" pitchFamily="50" charset="0"/>
              </a:rPr>
              <a:t>WHY: </a:t>
            </a:r>
            <a:r>
              <a:rPr lang="lt-LT">
                <a:latin typeface="Metropolis" panose="00000500000000000000" pitchFamily="50" charset="0"/>
              </a:rPr>
              <a:t>Strategic vectors of STEAM education centres</a:t>
            </a:r>
            <a:endParaRPr lang="en-GB" sz="2400">
              <a:latin typeface="Metropolis" panose="00000500000000000000" pitchFamily="50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089BE69-790A-9142-4A12-FA95D552AA16}"/>
              </a:ext>
            </a:extLst>
          </p:cNvPr>
          <p:cNvGrpSpPr/>
          <p:nvPr/>
        </p:nvGrpSpPr>
        <p:grpSpPr>
          <a:xfrm>
            <a:off x="4572000" y="4632642"/>
            <a:ext cx="4205669" cy="1986332"/>
            <a:chOff x="4529686" y="4787482"/>
            <a:chExt cx="4205669" cy="1986332"/>
          </a:xfrm>
        </p:grpSpPr>
        <p:pic>
          <p:nvPicPr>
            <p:cNvPr id="31" name="Picture 2" descr="Atsinaujino Švietimo, mokslo ir sporto ministerijos ...">
              <a:extLst>
                <a:ext uri="{FF2B5EF4-FFF2-40B4-BE49-F238E27FC236}">
                  <a16:creationId xmlns:a16="http://schemas.microsoft.com/office/drawing/2014/main" id="{48D09769-34EB-6D8E-EB02-8135AAE566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9686" y="4787482"/>
              <a:ext cx="2276281" cy="1610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34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CF1DE665-5BB5-C209-0F44-6789EDA7B2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5967" y="5296042"/>
              <a:ext cx="1929388" cy="545593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6CE04ED-1777-1F4E-2E39-689C95C3E9C6}"/>
                </a:ext>
              </a:extLst>
            </p:cNvPr>
            <p:cNvSpPr txBox="1"/>
            <p:nvPr/>
          </p:nvSpPr>
          <p:spPr>
            <a:xfrm>
              <a:off x="4738699" y="6127483"/>
              <a:ext cx="19841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sz="1200"/>
                <a:t>Ministry of Education, Science, and Sports</a:t>
              </a:r>
            </a:p>
            <a:p>
              <a:pPr algn="ctr"/>
              <a:r>
                <a:rPr lang="lt-LT" sz="1200"/>
                <a:t>Republic of Lithuania</a:t>
              </a:r>
              <a:endParaRPr lang="en-GB" sz="1200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660D8C39-AE6C-1D5E-6677-A1331D1DED85}"/>
                </a:ext>
              </a:extLst>
            </p:cNvPr>
            <p:cNvGrpSpPr/>
            <p:nvPr/>
          </p:nvGrpSpPr>
          <p:grpSpPr>
            <a:xfrm>
              <a:off x="6805967" y="6167362"/>
              <a:ext cx="1410447" cy="566571"/>
              <a:chOff x="6805967" y="6081316"/>
              <a:chExt cx="1410447" cy="566571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E7BF967-5271-9721-A072-BD1B461B2DE0}"/>
                  </a:ext>
                </a:extLst>
              </p:cNvPr>
              <p:cNvSpPr txBox="1"/>
              <p:nvPr/>
            </p:nvSpPr>
            <p:spPr>
              <a:xfrm>
                <a:off x="6805967" y="6340110"/>
                <a:ext cx="141044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lt-LT" sz="1400">
                    <a:latin typeface="Metropolis" panose="00000500000000000000" pitchFamily="50" charset="0"/>
                  </a:rPr>
                  <a:t>2017 - 2023</a:t>
                </a:r>
                <a:endParaRPr lang="en-GB" sz="1400">
                  <a:latin typeface="Metropolis" panose="00000500000000000000" pitchFamily="50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BEE70938-0EC3-0CC1-5849-CF1D1CB9930C}"/>
                  </a:ext>
                </a:extLst>
              </p:cNvPr>
              <p:cNvSpPr txBox="1"/>
              <p:nvPr/>
            </p:nvSpPr>
            <p:spPr>
              <a:xfrm>
                <a:off x="6805967" y="6081316"/>
                <a:ext cx="141044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lt-LT" sz="1400">
                    <a:latin typeface="Metropolis" panose="00000500000000000000" pitchFamily="50" charset="0"/>
                  </a:rPr>
                  <a:t>4 projects</a:t>
                </a:r>
                <a:endParaRPr lang="en-GB" sz="1400">
                  <a:latin typeface="Metropolis" panose="00000500000000000000" pitchFamily="50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1969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hord 50">
            <a:extLst>
              <a:ext uri="{FF2B5EF4-FFF2-40B4-BE49-F238E27FC236}">
                <a16:creationId xmlns:a16="http://schemas.microsoft.com/office/drawing/2014/main" id="{73BA87F8-E7C8-4DB6-B9EC-7488D3476F1B}"/>
              </a:ext>
            </a:extLst>
          </p:cNvPr>
          <p:cNvSpPr/>
          <p:nvPr/>
        </p:nvSpPr>
        <p:spPr>
          <a:xfrm rot="1362300">
            <a:off x="6202441" y="1736838"/>
            <a:ext cx="4254876" cy="3996989"/>
          </a:xfrm>
          <a:prstGeom prst="chord">
            <a:avLst/>
          </a:prstGeom>
          <a:solidFill>
            <a:srgbClr val="924147">
              <a:alpha val="3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latin typeface="Metropolis" panose="00000500000000000000" pitchFamily="50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26D750-10BC-4EC4-AFB0-7BC640D05F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4083" y="2108754"/>
            <a:ext cx="5073024" cy="27953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CC4712-FB55-4074-A964-C39F76B5BBC9}"/>
              </a:ext>
            </a:extLst>
          </p:cNvPr>
          <p:cNvSpPr txBox="1"/>
          <p:nvPr/>
        </p:nvSpPr>
        <p:spPr>
          <a:xfrm>
            <a:off x="408226" y="1436404"/>
            <a:ext cx="30748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350" b="1" dirty="0">
                <a:latin typeface="Metropolis" panose="00000500000000000000" pitchFamily="50" charset="0"/>
              </a:rPr>
              <a:t>STEAM LT </a:t>
            </a:r>
            <a:r>
              <a:rPr lang="lt-LT" sz="1350" b="1" dirty="0" err="1">
                <a:latin typeface="Metropolis" panose="00000500000000000000" pitchFamily="50" charset="0"/>
              </a:rPr>
              <a:t>network</a:t>
            </a:r>
            <a:r>
              <a:rPr lang="lt-LT" sz="1350" b="1" dirty="0">
                <a:latin typeface="Metropolis" panose="00000500000000000000" pitchFamily="50" charset="0"/>
              </a:rPr>
              <a:t>: </a:t>
            </a:r>
            <a:br>
              <a:rPr lang="lt-LT" sz="1350" b="1" dirty="0">
                <a:latin typeface="Metropolis" panose="00000500000000000000" pitchFamily="50" charset="0"/>
              </a:rPr>
            </a:br>
            <a:r>
              <a:rPr lang="lt-LT" sz="1350" b="1" dirty="0">
                <a:latin typeface="Metropolis" panose="00000500000000000000" pitchFamily="50" charset="0"/>
              </a:rPr>
              <a:t>7 </a:t>
            </a:r>
            <a:r>
              <a:rPr lang="lt-LT" sz="1350" b="1" dirty="0" err="1">
                <a:latin typeface="Metropolis" panose="00000500000000000000" pitchFamily="50" charset="0"/>
              </a:rPr>
              <a:t>regional</a:t>
            </a:r>
            <a:r>
              <a:rPr lang="lt-LT" sz="1350" b="1" dirty="0">
                <a:latin typeface="Metropolis" panose="00000500000000000000" pitchFamily="50" charset="0"/>
              </a:rPr>
              <a:t> &amp; 3 </a:t>
            </a:r>
            <a:r>
              <a:rPr lang="lt-LT" sz="1350" b="1" dirty="0" err="1">
                <a:latin typeface="Metropolis" panose="00000500000000000000" pitchFamily="50" charset="0"/>
              </a:rPr>
              <a:t>methodical</a:t>
            </a:r>
            <a:r>
              <a:rPr lang="lt-LT" sz="1350" b="1" dirty="0">
                <a:latin typeface="Metropolis" panose="00000500000000000000" pitchFamily="50" charset="0"/>
              </a:rPr>
              <a:t> </a:t>
            </a:r>
            <a:r>
              <a:rPr lang="lt-LT" sz="1350" b="1" dirty="0" err="1">
                <a:latin typeface="Metropolis" panose="00000500000000000000" pitchFamily="50" charset="0"/>
              </a:rPr>
              <a:t>centres</a:t>
            </a:r>
            <a:r>
              <a:rPr lang="lt-LT" sz="1350" b="1" dirty="0">
                <a:latin typeface="Metropolis" panose="00000500000000000000" pitchFamily="50" charset="0"/>
              </a:rPr>
              <a:t>:</a:t>
            </a:r>
            <a:endParaRPr lang="en-GB" sz="1350" b="1" dirty="0">
              <a:latin typeface="Metropolis" panose="00000500000000000000" pitchFamily="50" charset="0"/>
            </a:endParaRPr>
          </a:p>
        </p:txBody>
      </p:sp>
      <p:pic>
        <p:nvPicPr>
          <p:cNvPr id="37" name="Paveikslėlis 2">
            <a:extLst>
              <a:ext uri="{FF2B5EF4-FFF2-40B4-BE49-F238E27FC236}">
                <a16:creationId xmlns:a16="http://schemas.microsoft.com/office/drawing/2014/main" id="{EC49CDD2-4BDF-49C2-A438-697E851306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9850" y="2183751"/>
            <a:ext cx="487722" cy="487722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5D464020-D2EE-40E1-8144-F9F30D531BAB}"/>
              </a:ext>
            </a:extLst>
          </p:cNvPr>
          <p:cNvSpPr txBox="1"/>
          <p:nvPr/>
        </p:nvSpPr>
        <p:spPr>
          <a:xfrm>
            <a:off x="6645669" y="3431945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t-LT" sz="900" b="1" dirty="0">
                <a:latin typeface="Metropolis" panose="00000500000000000000" pitchFamily="50" charset="0"/>
              </a:rPr>
              <a:t>REGIONAL </a:t>
            </a:r>
          </a:p>
          <a:p>
            <a:pPr algn="ctr"/>
            <a:r>
              <a:rPr lang="lt-LT" sz="900" b="1" dirty="0" err="1">
                <a:latin typeface="Metropolis" panose="00000500000000000000" pitchFamily="50" charset="0"/>
              </a:rPr>
              <a:t>centres</a:t>
            </a:r>
            <a:endParaRPr lang="lt-LT" sz="900" b="1" dirty="0">
              <a:latin typeface="Metropolis" panose="00000500000000000000" pitchFamily="50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27628BD-1783-4932-BE7F-D3CAABED42FB}"/>
              </a:ext>
            </a:extLst>
          </p:cNvPr>
          <p:cNvSpPr txBox="1"/>
          <p:nvPr/>
        </p:nvSpPr>
        <p:spPr>
          <a:xfrm>
            <a:off x="8303887" y="2419262"/>
            <a:ext cx="7585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050" b="1" dirty="0">
                <a:latin typeface="Metropolis" panose="00000500000000000000" pitchFamily="50" charset="0"/>
              </a:rPr>
              <a:t>SCHOOL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49072C9-8A85-491B-99E0-5640723B33CD}"/>
              </a:ext>
            </a:extLst>
          </p:cNvPr>
          <p:cNvSpPr txBox="1"/>
          <p:nvPr/>
        </p:nvSpPr>
        <p:spPr>
          <a:xfrm>
            <a:off x="7380685" y="4499942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t-LT" sz="900" b="1" dirty="0">
                <a:latin typeface="Metropolis" panose="00000500000000000000" pitchFamily="50" charset="0"/>
              </a:rPr>
              <a:t>METHODICAL </a:t>
            </a:r>
          </a:p>
          <a:p>
            <a:pPr algn="ctr"/>
            <a:r>
              <a:rPr lang="lt-LT" sz="900" b="1" dirty="0" err="1">
                <a:latin typeface="Metropolis" panose="00000500000000000000" pitchFamily="50" charset="0"/>
              </a:rPr>
              <a:t>centres</a:t>
            </a:r>
            <a:endParaRPr lang="lt-LT" sz="900" b="1" dirty="0">
              <a:latin typeface="Metropolis" panose="00000500000000000000" pitchFamily="50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96305E8-FF94-4108-9096-7FC1A9269CF5}"/>
              </a:ext>
            </a:extLst>
          </p:cNvPr>
          <p:cNvSpPr txBox="1"/>
          <p:nvPr/>
        </p:nvSpPr>
        <p:spPr>
          <a:xfrm>
            <a:off x="8233326" y="5219219"/>
            <a:ext cx="809838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t-LT" sz="825" b="1" dirty="0">
                <a:latin typeface="Metropolis" panose="00000500000000000000" pitchFamily="50" charset="0"/>
              </a:rPr>
              <a:t>PARTNERS</a:t>
            </a:r>
          </a:p>
          <a:p>
            <a:pPr algn="ctr"/>
            <a:r>
              <a:rPr lang="lt-LT" sz="825" b="1" dirty="0">
                <a:latin typeface="Metropolis" panose="00000500000000000000" pitchFamily="50" charset="0"/>
              </a:rPr>
              <a:t>/ INDUSTRY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DEDF34E-6209-4181-9066-BD8B5F035C06}"/>
              </a:ext>
            </a:extLst>
          </p:cNvPr>
          <p:cNvSpPr txBox="1"/>
          <p:nvPr/>
        </p:nvSpPr>
        <p:spPr>
          <a:xfrm>
            <a:off x="7557026" y="2683217"/>
            <a:ext cx="7360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900" b="1" dirty="0">
                <a:latin typeface="Metropolis" panose="00000500000000000000" pitchFamily="50" charset="0"/>
              </a:rPr>
              <a:t>TEACHER</a:t>
            </a:r>
          </a:p>
        </p:txBody>
      </p:sp>
      <p:pic>
        <p:nvPicPr>
          <p:cNvPr id="43" name="Graphic 42" descr="School boy">
            <a:extLst>
              <a:ext uri="{FF2B5EF4-FFF2-40B4-BE49-F238E27FC236}">
                <a16:creationId xmlns:a16="http://schemas.microsoft.com/office/drawing/2014/main" id="{AAC37744-DC5B-4520-B418-276153D6FA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91165" y="3238204"/>
            <a:ext cx="685800" cy="685800"/>
          </a:xfrm>
          <a:prstGeom prst="rect">
            <a:avLst/>
          </a:prstGeom>
        </p:spPr>
      </p:pic>
      <p:pic>
        <p:nvPicPr>
          <p:cNvPr id="44" name="Graphic 43" descr="Schoolhouse">
            <a:extLst>
              <a:ext uri="{FF2B5EF4-FFF2-40B4-BE49-F238E27FC236}">
                <a16:creationId xmlns:a16="http://schemas.microsoft.com/office/drawing/2014/main" id="{2E7844BF-9268-4591-88F3-DF073F38FF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00206" y="2869550"/>
            <a:ext cx="685800" cy="685800"/>
          </a:xfrm>
          <a:prstGeom prst="rect">
            <a:avLst/>
          </a:prstGeom>
        </p:spPr>
      </p:pic>
      <p:pic>
        <p:nvPicPr>
          <p:cNvPr id="45" name="Graphic 44" descr="Production">
            <a:extLst>
              <a:ext uri="{FF2B5EF4-FFF2-40B4-BE49-F238E27FC236}">
                <a16:creationId xmlns:a16="http://schemas.microsoft.com/office/drawing/2014/main" id="{68AD2F27-9F77-4EBD-9091-58DD2C7B2A3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02095" y="4648290"/>
            <a:ext cx="685800" cy="685800"/>
          </a:xfrm>
          <a:prstGeom prst="rect">
            <a:avLst/>
          </a:prstGeom>
        </p:spPr>
      </p:pic>
      <p:pic>
        <p:nvPicPr>
          <p:cNvPr id="46" name="Graphic 45" descr="Bank">
            <a:extLst>
              <a:ext uri="{FF2B5EF4-FFF2-40B4-BE49-F238E27FC236}">
                <a16:creationId xmlns:a16="http://schemas.microsoft.com/office/drawing/2014/main" id="{F0B1BE22-4849-4357-8D09-4792CA126C0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863583" y="4072654"/>
            <a:ext cx="685800" cy="685800"/>
          </a:xfrm>
          <a:prstGeom prst="rect">
            <a:avLst/>
          </a:prstGeom>
        </p:spPr>
      </p:pic>
      <p:pic>
        <p:nvPicPr>
          <p:cNvPr id="47" name="Graphic 46" descr="Building">
            <a:extLst>
              <a:ext uri="{FF2B5EF4-FFF2-40B4-BE49-F238E27FC236}">
                <a16:creationId xmlns:a16="http://schemas.microsoft.com/office/drawing/2014/main" id="{87994FAC-F4CF-4138-A9B5-1D5BA405281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290865" y="3910009"/>
            <a:ext cx="685800" cy="685800"/>
          </a:xfrm>
          <a:prstGeom prst="rect">
            <a:avLst/>
          </a:prstGeom>
        </p:spPr>
      </p:pic>
      <p:pic>
        <p:nvPicPr>
          <p:cNvPr id="48" name="Graphic 47" descr="House">
            <a:extLst>
              <a:ext uri="{FF2B5EF4-FFF2-40B4-BE49-F238E27FC236}">
                <a16:creationId xmlns:a16="http://schemas.microsoft.com/office/drawing/2014/main" id="{8DE6B8D4-CA12-47EB-97C3-251D9038D08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271382" y="1913522"/>
            <a:ext cx="568850" cy="56885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9F152235-9555-45B6-99D0-331AFC145D58}"/>
              </a:ext>
            </a:extLst>
          </p:cNvPr>
          <p:cNvSpPr txBox="1"/>
          <p:nvPr/>
        </p:nvSpPr>
        <p:spPr>
          <a:xfrm>
            <a:off x="6596598" y="4673261"/>
            <a:ext cx="8947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t-LT" sz="900" b="1" dirty="0">
                <a:latin typeface="Metropolis" panose="00000500000000000000" pitchFamily="50" charset="0"/>
              </a:rPr>
              <a:t>UNIVERSITY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86820A3-90BB-4188-8C96-13A3C5AEEE6F}"/>
              </a:ext>
            </a:extLst>
          </p:cNvPr>
          <p:cNvCxnSpPr>
            <a:cxnSpLocks/>
          </p:cNvCxnSpPr>
          <p:nvPr/>
        </p:nvCxnSpPr>
        <p:spPr>
          <a:xfrm flipH="1" flipV="1">
            <a:off x="7449014" y="3322550"/>
            <a:ext cx="728558" cy="1961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41ADA1C-3B7E-47BB-BE88-4DD3D662DDC5}"/>
              </a:ext>
            </a:extLst>
          </p:cNvPr>
          <p:cNvCxnSpPr>
            <a:cxnSpLocks/>
          </p:cNvCxnSpPr>
          <p:nvPr/>
        </p:nvCxnSpPr>
        <p:spPr>
          <a:xfrm flipH="1">
            <a:off x="7924361" y="3895229"/>
            <a:ext cx="262454" cy="2034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B813628-B9F9-480B-BAB8-5A636C7ED0CC}"/>
              </a:ext>
            </a:extLst>
          </p:cNvPr>
          <p:cNvCxnSpPr>
            <a:cxnSpLocks/>
          </p:cNvCxnSpPr>
          <p:nvPr/>
        </p:nvCxnSpPr>
        <p:spPr>
          <a:xfrm>
            <a:off x="8464118" y="3959134"/>
            <a:ext cx="85976" cy="6549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140FA76-DDE9-4B2F-A183-7630B7167555}"/>
              </a:ext>
            </a:extLst>
          </p:cNvPr>
          <p:cNvCxnSpPr>
            <a:cxnSpLocks/>
          </p:cNvCxnSpPr>
          <p:nvPr/>
        </p:nvCxnSpPr>
        <p:spPr>
          <a:xfrm flipH="1">
            <a:off x="8537226" y="2732743"/>
            <a:ext cx="150763" cy="531251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E7368ED-DBB4-4B6C-941F-52B5DD8F7558}"/>
              </a:ext>
            </a:extLst>
          </p:cNvPr>
          <p:cNvCxnSpPr>
            <a:cxnSpLocks/>
            <a:endCxn id="44" idx="3"/>
          </p:cNvCxnSpPr>
          <p:nvPr/>
        </p:nvCxnSpPr>
        <p:spPr>
          <a:xfrm flipH="1">
            <a:off x="7386006" y="2917244"/>
            <a:ext cx="310686" cy="295206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21F9370-28AC-4A3B-99F8-82A00803126F}"/>
              </a:ext>
            </a:extLst>
          </p:cNvPr>
          <p:cNvCxnSpPr>
            <a:cxnSpLocks/>
          </p:cNvCxnSpPr>
          <p:nvPr/>
        </p:nvCxnSpPr>
        <p:spPr>
          <a:xfrm flipH="1">
            <a:off x="7606271" y="2946019"/>
            <a:ext cx="143339" cy="930353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BF5CA0D-5236-4207-B5F1-58BBDEFEE327}"/>
              </a:ext>
            </a:extLst>
          </p:cNvPr>
          <p:cNvCxnSpPr>
            <a:cxnSpLocks/>
          </p:cNvCxnSpPr>
          <p:nvPr/>
        </p:nvCxnSpPr>
        <p:spPr>
          <a:xfrm>
            <a:off x="7872369" y="2946019"/>
            <a:ext cx="405034" cy="178160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1DF3EBDB-71AA-4838-A1D9-74B7463E9FAA}"/>
              </a:ext>
            </a:extLst>
          </p:cNvPr>
          <p:cNvCxnSpPr>
            <a:cxnSpLocks/>
          </p:cNvCxnSpPr>
          <p:nvPr/>
        </p:nvCxnSpPr>
        <p:spPr>
          <a:xfrm>
            <a:off x="7204205" y="3796726"/>
            <a:ext cx="138622" cy="32481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3DB6369E-2E7D-4C11-9CD5-441BA7C3BF97}"/>
              </a:ext>
            </a:extLst>
          </p:cNvPr>
          <p:cNvCxnSpPr>
            <a:cxnSpLocks/>
          </p:cNvCxnSpPr>
          <p:nvPr/>
        </p:nvCxnSpPr>
        <p:spPr>
          <a:xfrm>
            <a:off x="7824229" y="4866386"/>
            <a:ext cx="396211" cy="27816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E3A826CC-9342-499C-8424-6DD201CAA55B}"/>
              </a:ext>
            </a:extLst>
          </p:cNvPr>
          <p:cNvSpPr txBox="1"/>
          <p:nvPr/>
        </p:nvSpPr>
        <p:spPr>
          <a:xfrm>
            <a:off x="5418298" y="1447975"/>
            <a:ext cx="16914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lt-LT" sz="1350" b="1" dirty="0">
                <a:latin typeface="Metropolis" panose="00000500000000000000" pitchFamily="50" charset="0"/>
              </a:rPr>
              <a:t>STEAM </a:t>
            </a:r>
            <a:r>
              <a:rPr lang="lt-LT" sz="1350" b="1" dirty="0" err="1">
                <a:latin typeface="Metropolis" panose="00000500000000000000" pitchFamily="50" charset="0"/>
              </a:rPr>
              <a:t>education</a:t>
            </a:r>
            <a:endParaRPr lang="lt-LT" sz="1350" b="1" dirty="0">
              <a:latin typeface="Metropolis" panose="00000500000000000000" pitchFamily="50" charset="0"/>
            </a:endParaRPr>
          </a:p>
          <a:p>
            <a:pPr algn="r"/>
            <a:r>
              <a:rPr lang="lt-LT" sz="1350" b="1" dirty="0" err="1">
                <a:latin typeface="Metropolis" panose="00000500000000000000" pitchFamily="50" charset="0"/>
              </a:rPr>
              <a:t>ecosystem</a:t>
            </a:r>
            <a:endParaRPr lang="en-GB" sz="1350" b="1" dirty="0">
              <a:latin typeface="Metropolis" panose="00000500000000000000" pitchFamily="50" charset="0"/>
            </a:endParaRPr>
          </a:p>
        </p:txBody>
      </p:sp>
      <p:pic>
        <p:nvPicPr>
          <p:cNvPr id="3" name="Graphic 2" descr="Social network outline">
            <a:extLst>
              <a:ext uri="{FF2B5EF4-FFF2-40B4-BE49-F238E27FC236}">
                <a16:creationId xmlns:a16="http://schemas.microsoft.com/office/drawing/2014/main" id="{FDBF4C45-4713-4AC7-997D-C5249277F92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825776" y="2126592"/>
            <a:ext cx="539234" cy="539234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E3A907D-2F95-415C-A64D-1D568121C725}"/>
              </a:ext>
            </a:extLst>
          </p:cNvPr>
          <p:cNvCxnSpPr>
            <a:cxnSpLocks/>
          </p:cNvCxnSpPr>
          <p:nvPr/>
        </p:nvCxnSpPr>
        <p:spPr>
          <a:xfrm flipH="1" flipV="1">
            <a:off x="7204204" y="2719167"/>
            <a:ext cx="996383" cy="6230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FE12EFA-FE6F-4F89-A533-BBDF619F90B6}"/>
              </a:ext>
            </a:extLst>
          </p:cNvPr>
          <p:cNvCxnSpPr>
            <a:cxnSpLocks/>
          </p:cNvCxnSpPr>
          <p:nvPr/>
        </p:nvCxnSpPr>
        <p:spPr>
          <a:xfrm>
            <a:off x="6834488" y="2824922"/>
            <a:ext cx="0" cy="288831"/>
          </a:xfrm>
          <a:prstGeom prst="straightConnector1">
            <a:avLst/>
          </a:prstGeom>
          <a:ln>
            <a:prstDash val="sysDot"/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1F4D15E-2D5A-4C18-82D9-50C9C4979760}"/>
              </a:ext>
            </a:extLst>
          </p:cNvPr>
          <p:cNvSpPr txBox="1"/>
          <p:nvPr/>
        </p:nvSpPr>
        <p:spPr>
          <a:xfrm>
            <a:off x="6545210" y="2577080"/>
            <a:ext cx="5645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050" b="1" dirty="0" err="1">
                <a:latin typeface="Metropolis" panose="00000500000000000000" pitchFamily="50" charset="0"/>
              </a:rPr>
              <a:t>NGOs</a:t>
            </a:r>
            <a:endParaRPr lang="lt-LT" sz="1050" b="1" dirty="0">
              <a:latin typeface="Metropolis" panose="00000500000000000000" pitchFamily="50" charset="0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2DE88C9A-DFA0-491C-A4FD-0E2E3DAB5190}"/>
              </a:ext>
            </a:extLst>
          </p:cNvPr>
          <p:cNvCxnSpPr>
            <a:cxnSpLocks/>
          </p:cNvCxnSpPr>
          <p:nvPr/>
        </p:nvCxnSpPr>
        <p:spPr>
          <a:xfrm>
            <a:off x="8107475" y="2897578"/>
            <a:ext cx="227354" cy="436493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8D9CE61-754C-D1FB-BBED-943F15BCF299}"/>
              </a:ext>
            </a:extLst>
          </p:cNvPr>
          <p:cNvSpPr txBox="1"/>
          <p:nvPr/>
        </p:nvSpPr>
        <p:spPr>
          <a:xfrm>
            <a:off x="377224" y="290513"/>
            <a:ext cx="6276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>
                <a:solidFill>
                  <a:srgbClr val="01D99B"/>
                </a:solidFill>
                <a:latin typeface="Metropolis" panose="00000500000000000000" pitchFamily="50" charset="0"/>
              </a:rPr>
              <a:t>WHAT IT IS: </a:t>
            </a:r>
            <a:r>
              <a:rPr lang="lt-LT">
                <a:latin typeface="Metropolis" panose="00000500000000000000" pitchFamily="50" charset="0"/>
              </a:rPr>
              <a:t>10 Open access STEAM Education centres</a:t>
            </a:r>
            <a:endParaRPr lang="en-GB">
              <a:latin typeface="Metropolis" panose="000005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7610B-080F-DFD3-6FA2-4EA632C615D5}"/>
              </a:ext>
            </a:extLst>
          </p:cNvPr>
          <p:cNvSpPr txBox="1"/>
          <p:nvPr/>
        </p:nvSpPr>
        <p:spPr>
          <a:xfrm>
            <a:off x="3692382" y="3898523"/>
            <a:ext cx="191911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lt-LT" sz="1200">
                <a:latin typeface="Metropolis" panose="00000500000000000000" pitchFamily="50" charset="0"/>
              </a:rPr>
              <a:t>Regional STEAM centre</a:t>
            </a:r>
            <a:endParaRPr lang="en-GB" sz="1200">
              <a:latin typeface="Metropoli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564382-E4E3-815B-22F9-DC58FEE1707A}"/>
              </a:ext>
            </a:extLst>
          </p:cNvPr>
          <p:cNvSpPr txBox="1"/>
          <p:nvPr/>
        </p:nvSpPr>
        <p:spPr>
          <a:xfrm>
            <a:off x="3693659" y="4543014"/>
            <a:ext cx="209223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lt-LT" sz="1200">
                <a:latin typeface="Metropolis" panose="00000500000000000000" pitchFamily="50" charset="0"/>
              </a:rPr>
              <a:t>Methodical STEAM centre</a:t>
            </a:r>
            <a:endParaRPr lang="en-GB" sz="1200">
              <a:latin typeface="Metropolis" panose="00000500000000000000" pitchFamily="50" charset="0"/>
            </a:endParaRPr>
          </a:p>
        </p:txBody>
      </p:sp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8983F27F-0E23-B79A-BDC7-7AA25A92305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915" y="208417"/>
            <a:ext cx="2036069" cy="787959"/>
          </a:xfrm>
          <a:prstGeom prst="rect">
            <a:avLst/>
          </a:prstGeom>
        </p:spPr>
      </p:pic>
      <p:pic>
        <p:nvPicPr>
          <p:cNvPr id="17" name="Graphic 16" descr="Badge 4 with solid fill">
            <a:extLst>
              <a:ext uri="{FF2B5EF4-FFF2-40B4-BE49-F238E27FC236}">
                <a16:creationId xmlns:a16="http://schemas.microsoft.com/office/drawing/2014/main" id="{40A6B36F-07ED-CF97-D3ED-498B96BE41C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713783" y="4668588"/>
            <a:ext cx="312395" cy="312395"/>
          </a:xfrm>
          <a:prstGeom prst="rect">
            <a:avLst/>
          </a:prstGeom>
        </p:spPr>
      </p:pic>
      <p:pic>
        <p:nvPicPr>
          <p:cNvPr id="19" name="Graphic 18" descr="Badge 3 with solid fill">
            <a:extLst>
              <a:ext uri="{FF2B5EF4-FFF2-40B4-BE49-F238E27FC236}">
                <a16:creationId xmlns:a16="http://schemas.microsoft.com/office/drawing/2014/main" id="{2B7D1804-E260-2AA9-DFB5-9B52D5C75B03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656011" y="3838390"/>
            <a:ext cx="312395" cy="312395"/>
          </a:xfrm>
          <a:prstGeom prst="rect">
            <a:avLst/>
          </a:prstGeom>
        </p:spPr>
      </p:pic>
      <p:pic>
        <p:nvPicPr>
          <p:cNvPr id="21" name="Graphic 20" descr="Badge with solid fill">
            <a:extLst>
              <a:ext uri="{FF2B5EF4-FFF2-40B4-BE49-F238E27FC236}">
                <a16:creationId xmlns:a16="http://schemas.microsoft.com/office/drawing/2014/main" id="{AD820BB7-03A4-6A11-C94E-F680C87D2D8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7068220" y="2842665"/>
            <a:ext cx="312395" cy="312395"/>
          </a:xfrm>
          <a:prstGeom prst="rect">
            <a:avLst/>
          </a:prstGeom>
        </p:spPr>
      </p:pic>
      <p:pic>
        <p:nvPicPr>
          <p:cNvPr id="23" name="Graphic 22" descr="Badge 1 with solid fill">
            <a:extLst>
              <a:ext uri="{FF2B5EF4-FFF2-40B4-BE49-F238E27FC236}">
                <a16:creationId xmlns:a16="http://schemas.microsoft.com/office/drawing/2014/main" id="{DD917960-ECEF-F087-1A19-A176D6FBA6CC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022434" y="1915354"/>
            <a:ext cx="312395" cy="312395"/>
          </a:xfrm>
          <a:prstGeom prst="rect">
            <a:avLst/>
          </a:prstGeom>
        </p:spPr>
      </p:pic>
      <p:pic>
        <p:nvPicPr>
          <p:cNvPr id="24" name="Graphic 23" descr="Badge 4 with solid fill">
            <a:extLst>
              <a:ext uri="{FF2B5EF4-FFF2-40B4-BE49-F238E27FC236}">
                <a16:creationId xmlns:a16="http://schemas.microsoft.com/office/drawing/2014/main" id="{648AC810-6384-35D9-BC0A-88297CFACFA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7248741" y="4765668"/>
            <a:ext cx="312395" cy="312395"/>
          </a:xfrm>
          <a:prstGeom prst="rect">
            <a:avLst/>
          </a:prstGeom>
        </p:spPr>
      </p:pic>
      <p:pic>
        <p:nvPicPr>
          <p:cNvPr id="25" name="Graphic 24" descr="Badge with solid fill">
            <a:extLst>
              <a:ext uri="{FF2B5EF4-FFF2-40B4-BE49-F238E27FC236}">
                <a16:creationId xmlns:a16="http://schemas.microsoft.com/office/drawing/2014/main" id="{0149E6ED-332C-4261-E6DA-B5B355F78743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7127140" y="1988465"/>
            <a:ext cx="312395" cy="31239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FAAB2B7-7DA4-097D-269C-EA201470C6F0}"/>
              </a:ext>
            </a:extLst>
          </p:cNvPr>
          <p:cNvSpPr txBox="1"/>
          <p:nvPr/>
        </p:nvSpPr>
        <p:spPr>
          <a:xfrm>
            <a:off x="6778312" y="5785382"/>
            <a:ext cx="2380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t-LT" sz="1200">
                <a:latin typeface="Metropolis" panose="00000500000000000000" pitchFamily="50" charset="0"/>
              </a:rPr>
              <a:t>4 levels of complexity and specialisation</a:t>
            </a:r>
            <a:endParaRPr lang="en-GB" sz="1200">
              <a:latin typeface="Metropolis" panose="00000500000000000000" pitchFamily="50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4681119-5EDC-F697-8F98-FA5907F30984}"/>
              </a:ext>
            </a:extLst>
          </p:cNvPr>
          <p:cNvGrpSpPr/>
          <p:nvPr/>
        </p:nvGrpSpPr>
        <p:grpSpPr>
          <a:xfrm>
            <a:off x="796089" y="5086030"/>
            <a:ext cx="2725490" cy="1253882"/>
            <a:chOff x="796089" y="5086030"/>
            <a:chExt cx="2725490" cy="125388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7F737B0-A126-2D8B-8EE5-64CD3AFBF308}"/>
                </a:ext>
              </a:extLst>
            </p:cNvPr>
            <p:cNvSpPr txBox="1"/>
            <p:nvPr/>
          </p:nvSpPr>
          <p:spPr>
            <a:xfrm>
              <a:off x="796089" y="5208833"/>
              <a:ext cx="2725490" cy="11310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lt-LT" sz="1350" b="1">
                  <a:latin typeface="Metropolis" panose="00000500000000000000" pitchFamily="50" charset="0"/>
                </a:rPr>
                <a:t>Opened: </a:t>
              </a:r>
              <a:r>
                <a:rPr lang="lt-LT" sz="1350">
                  <a:latin typeface="Metropolis" panose="00000500000000000000" pitchFamily="50" charset="0"/>
                </a:rPr>
                <a:t>Oct. 27, 2021 (6  /10)</a:t>
              </a:r>
            </a:p>
            <a:p>
              <a:pPr algn="r"/>
              <a:r>
                <a:rPr lang="lt-LT" sz="1350">
                  <a:latin typeface="Metropolis" panose="00000500000000000000" pitchFamily="50" charset="0"/>
                </a:rPr>
                <a:t>	     </a:t>
              </a:r>
            </a:p>
            <a:p>
              <a:pPr algn="r"/>
              <a:r>
                <a:rPr lang="lt-LT" sz="1350">
                  <a:latin typeface="Metropolis" panose="00000500000000000000" pitchFamily="50" charset="0"/>
                </a:rPr>
                <a:t>Oct. 7, 2022 (1  /10)</a:t>
              </a:r>
            </a:p>
            <a:p>
              <a:pPr algn="r"/>
              <a:endParaRPr lang="lt-LT" sz="1350">
                <a:latin typeface="Metropolis" panose="00000500000000000000" pitchFamily="50" charset="0"/>
              </a:endParaRPr>
            </a:p>
            <a:p>
              <a:pPr algn="r"/>
              <a:r>
                <a:rPr lang="lt-LT" sz="1350">
                  <a:latin typeface="Metropolis" panose="00000500000000000000" pitchFamily="50" charset="0"/>
                  <a:sym typeface="Wingdings" panose="05000000000000000000" pitchFamily="2" charset="2"/>
                </a:rPr>
                <a:t>			 2023 Q3 (3  /10)</a:t>
              </a:r>
              <a:endParaRPr lang="en-GB" sz="1350" dirty="0">
                <a:latin typeface="Metropolis" panose="00000500000000000000" pitchFamily="50" charset="0"/>
              </a:endParaRPr>
            </a:p>
          </p:txBody>
        </p:sp>
        <p:pic>
          <p:nvPicPr>
            <p:cNvPr id="28" name="Graphic 27" descr="Marker with solid fill">
              <a:extLst>
                <a:ext uri="{FF2B5EF4-FFF2-40B4-BE49-F238E27FC236}">
                  <a16:creationId xmlns:a16="http://schemas.microsoft.com/office/drawing/2014/main" id="{C36A9698-49B5-D29D-785B-9EFE2E9EE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2903534" y="5086030"/>
              <a:ext cx="350924" cy="350924"/>
            </a:xfrm>
            <a:prstGeom prst="rect">
              <a:avLst/>
            </a:prstGeom>
          </p:spPr>
        </p:pic>
        <p:pic>
          <p:nvPicPr>
            <p:cNvPr id="29" name="Graphic 28" descr="Marker with solid fill">
              <a:extLst>
                <a:ext uri="{FF2B5EF4-FFF2-40B4-BE49-F238E27FC236}">
                  <a16:creationId xmlns:a16="http://schemas.microsoft.com/office/drawing/2014/main" id="{D784533A-0D26-D278-607C-195DE71672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2912704" y="5518940"/>
              <a:ext cx="350924" cy="350924"/>
            </a:xfrm>
            <a:prstGeom prst="rect">
              <a:avLst/>
            </a:prstGeom>
          </p:spPr>
        </p:pic>
        <p:pic>
          <p:nvPicPr>
            <p:cNvPr id="30" name="Graphic 29" descr="Marker with solid fill">
              <a:extLst>
                <a:ext uri="{FF2B5EF4-FFF2-40B4-BE49-F238E27FC236}">
                  <a16:creationId xmlns:a16="http://schemas.microsoft.com/office/drawing/2014/main" id="{38C3326A-43CD-24C4-5CB1-FE9B5B3D1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>
            <a:xfrm>
              <a:off x="2906728" y="5941534"/>
              <a:ext cx="350924" cy="3509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89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38" grpId="0"/>
      <p:bldP spid="39" grpId="0"/>
      <p:bldP spid="40" grpId="0"/>
      <p:bldP spid="41" grpId="0"/>
      <p:bldP spid="42" grpId="0"/>
      <p:bldP spid="49" grpId="0"/>
      <p:bldP spid="84" grpId="0"/>
      <p:bldP spid="54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2CA95A0-A330-F0B3-27D6-FA909AD10F97}"/>
              </a:ext>
            </a:extLst>
          </p:cNvPr>
          <p:cNvSpPr txBox="1"/>
          <p:nvPr/>
        </p:nvSpPr>
        <p:spPr>
          <a:xfrm>
            <a:off x="377224" y="290513"/>
            <a:ext cx="4839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>
                <a:solidFill>
                  <a:srgbClr val="01D99B"/>
                </a:solidFill>
                <a:latin typeface="Metropolis" panose="00000500000000000000" pitchFamily="50" charset="0"/>
              </a:rPr>
              <a:t>WHAT‘S INSIDE: </a:t>
            </a:r>
            <a:r>
              <a:rPr lang="lt-LT">
                <a:latin typeface="Metropolis" panose="00000500000000000000" pitchFamily="50" charset="0"/>
              </a:rPr>
              <a:t>Structure of the network</a:t>
            </a:r>
            <a:endParaRPr lang="en-GB">
              <a:latin typeface="Metropolis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B03B8D-2C65-00F1-2C97-5CD709412271}"/>
              </a:ext>
            </a:extLst>
          </p:cNvPr>
          <p:cNvSpPr txBox="1"/>
          <p:nvPr/>
        </p:nvSpPr>
        <p:spPr>
          <a:xfrm>
            <a:off x="371622" y="793105"/>
            <a:ext cx="5485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600">
                <a:latin typeface="Metropolis" panose="00000500000000000000" pitchFamily="50" charset="0"/>
              </a:rPr>
              <a:t>There are 2 or 3 standard laboratories in each centre: </a:t>
            </a:r>
            <a:endParaRPr lang="en-GB" sz="1600">
              <a:latin typeface="Metropoli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5C7CFF-B2A1-AE88-4660-14B47B2BAD2C}"/>
              </a:ext>
            </a:extLst>
          </p:cNvPr>
          <p:cNvSpPr txBox="1"/>
          <p:nvPr/>
        </p:nvSpPr>
        <p:spPr>
          <a:xfrm>
            <a:off x="1771383" y="2189566"/>
            <a:ext cx="169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b="1">
                <a:latin typeface="Metropolis" panose="00000500000000000000" pitchFamily="50" charset="0"/>
              </a:rPr>
              <a:t>Science</a:t>
            </a:r>
            <a:endParaRPr lang="en-GB" b="1">
              <a:latin typeface="Metropoli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24BA50-1B4D-22D8-1A4C-6556DE20E284}"/>
              </a:ext>
            </a:extLst>
          </p:cNvPr>
          <p:cNvSpPr txBox="1"/>
          <p:nvPr/>
        </p:nvSpPr>
        <p:spPr>
          <a:xfrm>
            <a:off x="5280926" y="2165425"/>
            <a:ext cx="1692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b="1">
                <a:latin typeface="Metropolis" panose="00000500000000000000" pitchFamily="50" charset="0"/>
              </a:rPr>
              <a:t>Mechatronics</a:t>
            </a:r>
            <a:endParaRPr lang="en-GB" b="1">
              <a:latin typeface="Metropolis" panose="00000500000000000000" pitchFamily="50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2DEFCD-16B6-794C-F984-F8BA854717C0}"/>
              </a:ext>
            </a:extLst>
          </p:cNvPr>
          <p:cNvGrpSpPr/>
          <p:nvPr/>
        </p:nvGrpSpPr>
        <p:grpSpPr>
          <a:xfrm>
            <a:off x="1062458" y="1305403"/>
            <a:ext cx="1824655" cy="697539"/>
            <a:chOff x="702915" y="1280671"/>
            <a:chExt cx="1824655" cy="69753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D18FF02-4AFD-44EB-C96F-40904BC6A752}"/>
                </a:ext>
              </a:extLst>
            </p:cNvPr>
            <p:cNvSpPr txBox="1"/>
            <p:nvPr/>
          </p:nvSpPr>
          <p:spPr>
            <a:xfrm>
              <a:off x="769133" y="1284118"/>
              <a:ext cx="16922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b="1">
                  <a:latin typeface="Metropolis" panose="00000500000000000000" pitchFamily="50" charset="0"/>
                </a:rPr>
                <a:t>Biology-chemistry</a:t>
              </a:r>
              <a:endParaRPr lang="en-GB" b="1">
                <a:latin typeface="Metropolis" panose="00000500000000000000" pitchFamily="50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8B96EAA-6A8F-103F-1422-0C23B74A8388}"/>
                </a:ext>
              </a:extLst>
            </p:cNvPr>
            <p:cNvSpPr/>
            <p:nvPr/>
          </p:nvSpPr>
          <p:spPr>
            <a:xfrm>
              <a:off x="702915" y="1280671"/>
              <a:ext cx="1824655" cy="697539"/>
            </a:xfrm>
            <a:prstGeom prst="rect">
              <a:avLst/>
            </a:prstGeom>
            <a:noFill/>
            <a:ln w="19050">
              <a:solidFill>
                <a:srgbClr val="01D99B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F981DCF-7EE1-1555-BE66-B49DC6CEC8B2}"/>
              </a:ext>
            </a:extLst>
          </p:cNvPr>
          <p:cNvGrpSpPr/>
          <p:nvPr/>
        </p:nvGrpSpPr>
        <p:grpSpPr>
          <a:xfrm>
            <a:off x="3459938" y="1288381"/>
            <a:ext cx="1824655" cy="697539"/>
            <a:chOff x="3053904" y="1280671"/>
            <a:chExt cx="1824655" cy="69753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FBCB7B3-4D58-943A-ECCA-133099525433}"/>
                </a:ext>
              </a:extLst>
            </p:cNvPr>
            <p:cNvSpPr txBox="1"/>
            <p:nvPr/>
          </p:nvSpPr>
          <p:spPr>
            <a:xfrm>
              <a:off x="3120122" y="1280673"/>
              <a:ext cx="16922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b="1">
                  <a:latin typeface="Metropolis" panose="00000500000000000000" pitchFamily="50" charset="0"/>
                </a:rPr>
                <a:t>Physics-engineering</a:t>
              </a:r>
              <a:endParaRPr lang="en-GB" b="1">
                <a:latin typeface="Metropolis" panose="00000500000000000000" pitchFamily="50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505B375-1BAC-744D-1308-15827DAA18FF}"/>
                </a:ext>
              </a:extLst>
            </p:cNvPr>
            <p:cNvSpPr/>
            <p:nvPr/>
          </p:nvSpPr>
          <p:spPr>
            <a:xfrm>
              <a:off x="3053904" y="1280671"/>
              <a:ext cx="1824655" cy="697539"/>
            </a:xfrm>
            <a:prstGeom prst="rect">
              <a:avLst/>
            </a:prstGeom>
            <a:noFill/>
            <a:ln w="19050">
              <a:solidFill>
                <a:srgbClr val="01D99B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21B56F1-52F7-EBC8-947D-F9B45B9EC5AE}"/>
              </a:ext>
            </a:extLst>
          </p:cNvPr>
          <p:cNvGrpSpPr/>
          <p:nvPr/>
        </p:nvGrpSpPr>
        <p:grpSpPr>
          <a:xfrm>
            <a:off x="5857419" y="1305403"/>
            <a:ext cx="1824655" cy="697539"/>
            <a:chOff x="5497876" y="1280671"/>
            <a:chExt cx="1824655" cy="69753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8C3EF19-F1EA-EEBF-D007-ED5B84CF6DF6}"/>
                </a:ext>
              </a:extLst>
            </p:cNvPr>
            <p:cNvSpPr txBox="1"/>
            <p:nvPr/>
          </p:nvSpPr>
          <p:spPr>
            <a:xfrm>
              <a:off x="5730986" y="1284117"/>
              <a:ext cx="12191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t-LT" b="1">
                  <a:latin typeface="Metropolis" panose="00000500000000000000" pitchFamily="50" charset="0"/>
                </a:rPr>
                <a:t>Robotics-IT</a:t>
              </a:r>
              <a:endParaRPr lang="en-GB" b="1">
                <a:latin typeface="Metropolis" panose="00000500000000000000" pitchFamily="50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1D865B7-6A8A-4E2C-C1BB-CA9A89F00C50}"/>
                </a:ext>
              </a:extLst>
            </p:cNvPr>
            <p:cNvSpPr/>
            <p:nvPr/>
          </p:nvSpPr>
          <p:spPr>
            <a:xfrm>
              <a:off x="5497876" y="1280671"/>
              <a:ext cx="1824655" cy="697539"/>
            </a:xfrm>
            <a:prstGeom prst="rect">
              <a:avLst/>
            </a:prstGeom>
            <a:noFill/>
            <a:ln w="19050">
              <a:solidFill>
                <a:srgbClr val="01D99B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EEBD0873-1B4B-F538-8A69-47A842546987}"/>
              </a:ext>
            </a:extLst>
          </p:cNvPr>
          <p:cNvSpPr/>
          <p:nvPr/>
        </p:nvSpPr>
        <p:spPr>
          <a:xfrm>
            <a:off x="1062457" y="2146679"/>
            <a:ext cx="3110074" cy="406825"/>
          </a:xfrm>
          <a:prstGeom prst="rect">
            <a:avLst/>
          </a:prstGeom>
          <a:noFill/>
          <a:ln w="19050">
            <a:solidFill>
              <a:srgbClr val="35C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u="sng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9BD8CD4-F865-7B97-4E71-CE516480AA1D}"/>
              </a:ext>
            </a:extLst>
          </p:cNvPr>
          <p:cNvSpPr/>
          <p:nvPr/>
        </p:nvSpPr>
        <p:spPr>
          <a:xfrm>
            <a:off x="4572000" y="2132966"/>
            <a:ext cx="3110074" cy="406825"/>
          </a:xfrm>
          <a:prstGeom prst="rect">
            <a:avLst/>
          </a:prstGeom>
          <a:noFill/>
          <a:ln w="19050">
            <a:solidFill>
              <a:srgbClr val="35C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u="sng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6C56B11-AF9E-E200-573A-8BF011B44967}"/>
              </a:ext>
            </a:extLst>
          </p:cNvPr>
          <p:cNvGrpSpPr/>
          <p:nvPr/>
        </p:nvGrpSpPr>
        <p:grpSpPr>
          <a:xfrm>
            <a:off x="1216313" y="3264369"/>
            <a:ext cx="6711374" cy="3475127"/>
            <a:chOff x="1335739" y="2905780"/>
            <a:chExt cx="6711374" cy="347512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E2378F6-BF57-102E-78D1-4BBC93F17F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 r="24146"/>
            <a:stretch/>
          </p:blipFill>
          <p:spPr>
            <a:xfrm>
              <a:off x="2522071" y="3416383"/>
              <a:ext cx="3700387" cy="2688054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C266010-F4D2-8351-0190-2B5BE27FB62A}"/>
                </a:ext>
              </a:extLst>
            </p:cNvPr>
            <p:cNvSpPr txBox="1"/>
            <p:nvPr/>
          </p:nvSpPr>
          <p:spPr>
            <a:xfrm>
              <a:off x="5356949" y="3411349"/>
              <a:ext cx="19527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Metropolis" panose="00000500000000000000" pitchFamily="50" charset="0"/>
                </a:rPr>
                <a:t>Artificial intelligence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C160520-8531-622E-2608-D8C149E1C07B}"/>
                </a:ext>
              </a:extLst>
            </p:cNvPr>
            <p:cNvSpPr txBox="1"/>
            <p:nvPr/>
          </p:nvSpPr>
          <p:spPr>
            <a:xfrm>
              <a:off x="5939522" y="3701475"/>
              <a:ext cx="18246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Metropolis" panose="00000500000000000000" pitchFamily="50" charset="0"/>
                </a:rPr>
                <a:t>Astrophysics</a:t>
              </a:r>
              <a:r>
                <a:rPr lang="lt-LT" sz="1400">
                  <a:latin typeface="Metropolis" panose="00000500000000000000" pitchFamily="50" charset="0"/>
                </a:rPr>
                <a:t> &amp;</a:t>
              </a:r>
              <a:r>
                <a:rPr lang="en-GB" sz="1400">
                  <a:latin typeface="Metropolis" panose="00000500000000000000" pitchFamily="50" charset="0"/>
                </a:rPr>
                <a:t> aerospace</a:t>
              </a:r>
              <a:endParaRPr lang="en-GB" sz="1400" dirty="0">
                <a:latin typeface="Metropolis" panose="00000500000000000000" pitchFamily="50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8E7D7FE-8097-A119-EC1B-7DFF75D166ED}"/>
                </a:ext>
              </a:extLst>
            </p:cNvPr>
            <p:cNvSpPr txBox="1"/>
            <p:nvPr/>
          </p:nvSpPr>
          <p:spPr>
            <a:xfrm>
              <a:off x="5088008" y="5857687"/>
              <a:ext cx="27770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Metropolis" panose="00000500000000000000" pitchFamily="50" charset="0"/>
                </a:rPr>
                <a:t>Food technology, culinary arts</a:t>
              </a:r>
              <a:r>
                <a:rPr lang="lt-LT" sz="1400">
                  <a:latin typeface="Metropolis" panose="00000500000000000000" pitchFamily="50" charset="0"/>
                </a:rPr>
                <a:t>,</a:t>
              </a:r>
              <a:r>
                <a:rPr lang="en-GB" sz="1400">
                  <a:latin typeface="Metropolis" panose="00000500000000000000" pitchFamily="50" charset="0"/>
                </a:rPr>
                <a:t> </a:t>
              </a:r>
              <a:r>
                <a:rPr lang="lt-LT" sz="1400">
                  <a:latin typeface="Metropolis" panose="00000500000000000000" pitchFamily="50" charset="0"/>
                </a:rPr>
                <a:t>&amp;</a:t>
              </a:r>
              <a:r>
                <a:rPr lang="en-GB" sz="1400">
                  <a:latin typeface="Metropolis" panose="00000500000000000000" pitchFamily="50" charset="0"/>
                </a:rPr>
                <a:t> wellness</a:t>
              </a:r>
              <a:endParaRPr lang="en-GB" sz="1400" dirty="0">
                <a:latin typeface="Metropolis" panose="00000500000000000000" pitchFamily="50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C931B17-A306-0794-EBA6-C78A45968A83}"/>
                </a:ext>
              </a:extLst>
            </p:cNvPr>
            <p:cNvSpPr txBox="1"/>
            <p:nvPr/>
          </p:nvSpPr>
          <p:spPr>
            <a:xfrm>
              <a:off x="1335739" y="4889248"/>
              <a:ext cx="27770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Metropolis" panose="00000500000000000000" pitchFamily="50" charset="0"/>
                </a:rPr>
                <a:t>Sustainable development, green </a:t>
              </a:r>
              <a:r>
                <a:rPr lang="lt-LT" sz="1400">
                  <a:latin typeface="Metropolis" panose="00000500000000000000" pitchFamily="50" charset="0"/>
                </a:rPr>
                <a:t>&amp;</a:t>
              </a:r>
              <a:r>
                <a:rPr lang="en-GB" sz="1400">
                  <a:latin typeface="Metropolis" panose="00000500000000000000" pitchFamily="50" charset="0"/>
                </a:rPr>
                <a:t> alternative energy</a:t>
              </a:r>
              <a:endParaRPr lang="en-GB" sz="1400" dirty="0">
                <a:latin typeface="Metropolis" panose="00000500000000000000" pitchFamily="50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6FC4DCA-6755-4AE5-7B42-644198BC91BF}"/>
                </a:ext>
              </a:extLst>
            </p:cNvPr>
            <p:cNvSpPr txBox="1"/>
            <p:nvPr/>
          </p:nvSpPr>
          <p:spPr>
            <a:xfrm>
              <a:off x="2431029" y="5678584"/>
              <a:ext cx="27770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Metropolis" panose="00000500000000000000" pitchFamily="50" charset="0"/>
                </a:rPr>
                <a:t>Creativity </a:t>
              </a:r>
              <a:r>
                <a:rPr lang="lt-LT" sz="1400">
                  <a:latin typeface="Metropolis" panose="00000500000000000000" pitchFamily="50" charset="0"/>
                </a:rPr>
                <a:t>&amp;</a:t>
              </a:r>
              <a:r>
                <a:rPr lang="en-GB" sz="1400">
                  <a:latin typeface="Metropolis" panose="00000500000000000000" pitchFamily="50" charset="0"/>
                </a:rPr>
                <a:t> media</a:t>
              </a:r>
              <a:endParaRPr lang="en-GB" sz="1400" dirty="0">
                <a:latin typeface="Metropolis" panose="00000500000000000000" pitchFamily="50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573A65A-5D33-59E6-34E6-5368B01E8A6E}"/>
                </a:ext>
              </a:extLst>
            </p:cNvPr>
            <p:cNvSpPr txBox="1"/>
            <p:nvPr/>
          </p:nvSpPr>
          <p:spPr>
            <a:xfrm>
              <a:off x="3168303" y="2905780"/>
              <a:ext cx="24079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Metropolis" panose="00000500000000000000" pitchFamily="50" charset="0"/>
                </a:rPr>
                <a:t>Health technologies </a:t>
              </a:r>
              <a:r>
                <a:rPr lang="lt-LT" sz="1400">
                  <a:latin typeface="Metropolis" panose="00000500000000000000" pitchFamily="50" charset="0"/>
                </a:rPr>
                <a:t>&amp;</a:t>
              </a:r>
              <a:r>
                <a:rPr lang="en-GB" sz="1400">
                  <a:latin typeface="Metropolis" panose="00000500000000000000" pitchFamily="50" charset="0"/>
                </a:rPr>
                <a:t> quality of life</a:t>
              </a:r>
              <a:endParaRPr lang="en-GB" sz="1400" dirty="0">
                <a:latin typeface="Metropolis" panose="00000500000000000000" pitchFamily="50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2A8BF43-A8B1-1862-A375-D176403664BB}"/>
                </a:ext>
              </a:extLst>
            </p:cNvPr>
            <p:cNvSpPr txBox="1"/>
            <p:nvPr/>
          </p:nvSpPr>
          <p:spPr>
            <a:xfrm>
              <a:off x="1431263" y="3675676"/>
              <a:ext cx="14558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>
                  <a:latin typeface="Metropolis" panose="00000500000000000000" pitchFamily="50" charset="0"/>
                </a:rPr>
                <a:t>Marine research</a:t>
              </a:r>
              <a:endParaRPr lang="en-GB" sz="1400" dirty="0">
                <a:latin typeface="Metropolis" panose="00000500000000000000" pitchFamily="50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924A411-12AC-17FF-E3E9-AEF3A5AF796D}"/>
                </a:ext>
              </a:extLst>
            </p:cNvPr>
            <p:cNvSpPr txBox="1"/>
            <p:nvPr/>
          </p:nvSpPr>
          <p:spPr>
            <a:xfrm>
              <a:off x="6222458" y="4326741"/>
              <a:ext cx="18246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lt-LT" sz="1400">
                  <a:latin typeface="Metropolis" panose="00000500000000000000" pitchFamily="50" charset="0"/>
                </a:rPr>
                <a:t>Smart City</a:t>
              </a:r>
              <a:endParaRPr lang="en-GB" sz="1400" dirty="0">
                <a:latin typeface="Metropolis" panose="00000500000000000000" pitchFamily="50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D212CEA-FCBE-C13A-AB41-DA2E3CA0A41F}"/>
                </a:ext>
              </a:extLst>
            </p:cNvPr>
            <p:cNvSpPr txBox="1"/>
            <p:nvPr/>
          </p:nvSpPr>
          <p:spPr>
            <a:xfrm>
              <a:off x="5939522" y="4909231"/>
              <a:ext cx="21075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lt-LT" sz="1400">
                  <a:latin typeface="Metropolis" panose="00000500000000000000" pitchFamily="50" charset="0"/>
                </a:rPr>
                <a:t>Laser technologies;</a:t>
              </a:r>
            </a:p>
            <a:p>
              <a:r>
                <a:rPr lang="lt-LT" sz="1400">
                  <a:latin typeface="Metropolis" panose="00000500000000000000" pitchFamily="50" charset="0"/>
                </a:rPr>
                <a:t>FABLab</a:t>
              </a:r>
              <a:endParaRPr lang="en-GB" sz="1400" dirty="0">
                <a:latin typeface="Metropolis" panose="00000500000000000000" pitchFamily="50" charset="0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21EAFA9-F21A-33ED-33C0-BA4266814B3D}"/>
                </a:ext>
              </a:extLst>
            </p:cNvPr>
            <p:cNvCxnSpPr/>
            <p:nvPr/>
          </p:nvCxnSpPr>
          <p:spPr>
            <a:xfrm>
              <a:off x="4093105" y="3406332"/>
              <a:ext cx="78083" cy="388657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1553FB7-A3E8-AB90-9860-E2CB40B327D3}"/>
                </a:ext>
              </a:extLst>
            </p:cNvPr>
            <p:cNvCxnSpPr>
              <a:stCxn id="26" idx="1"/>
            </p:cNvCxnSpPr>
            <p:nvPr/>
          </p:nvCxnSpPr>
          <p:spPr>
            <a:xfrm flipH="1">
              <a:off x="4933424" y="3565238"/>
              <a:ext cx="423525" cy="385778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7053AC6-EE1A-8011-9D96-C65EFD2FDBC5}"/>
                </a:ext>
              </a:extLst>
            </p:cNvPr>
            <p:cNvCxnSpPr/>
            <p:nvPr/>
          </p:nvCxnSpPr>
          <p:spPr>
            <a:xfrm flipH="1">
              <a:off x="5576225" y="3963085"/>
              <a:ext cx="403002" cy="338664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6BD7E67-12CE-0A9B-5834-F27E9A2F3201}"/>
                </a:ext>
              </a:extLst>
            </p:cNvPr>
            <p:cNvCxnSpPr/>
            <p:nvPr/>
          </p:nvCxnSpPr>
          <p:spPr>
            <a:xfrm flipH="1">
              <a:off x="4722193" y="4493577"/>
              <a:ext cx="1500265" cy="436165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27B6CE2-9BD2-0E77-9238-C0B379C3CD79}"/>
                </a:ext>
              </a:extLst>
            </p:cNvPr>
            <p:cNvCxnSpPr>
              <a:stCxn id="34" idx="1"/>
            </p:cNvCxnSpPr>
            <p:nvPr/>
          </p:nvCxnSpPr>
          <p:spPr>
            <a:xfrm flipH="1">
              <a:off x="5510306" y="5170841"/>
              <a:ext cx="429216" cy="70524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DAFB65A-D4FE-99A3-5121-65A50F5955BB}"/>
                </a:ext>
              </a:extLst>
            </p:cNvPr>
            <p:cNvCxnSpPr>
              <a:stCxn id="28" idx="1"/>
            </p:cNvCxnSpPr>
            <p:nvPr/>
          </p:nvCxnSpPr>
          <p:spPr>
            <a:xfrm flipH="1" flipV="1">
              <a:off x="4778840" y="5631032"/>
              <a:ext cx="309168" cy="488265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C70338E-4718-05D6-5A0B-BB9F22BF443C}"/>
                </a:ext>
              </a:extLst>
            </p:cNvPr>
            <p:cNvCxnSpPr/>
            <p:nvPr/>
          </p:nvCxnSpPr>
          <p:spPr>
            <a:xfrm flipH="1">
              <a:off x="4093105" y="5428297"/>
              <a:ext cx="156166" cy="404175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234C0FC-194D-E5AA-4E43-9C421FB243E7}"/>
                </a:ext>
              </a:extLst>
            </p:cNvPr>
            <p:cNvCxnSpPr/>
            <p:nvPr/>
          </p:nvCxnSpPr>
          <p:spPr>
            <a:xfrm flipH="1">
              <a:off x="3000190" y="4711659"/>
              <a:ext cx="582229" cy="258753"/>
            </a:xfrm>
            <a:prstGeom prst="line">
              <a:avLst/>
            </a:prstGeom>
            <a:ln>
              <a:prstDash val="sysDot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519F8430-6528-BFE9-A425-75648D9A7849}"/>
              </a:ext>
            </a:extLst>
          </p:cNvPr>
          <p:cNvSpPr txBox="1"/>
          <p:nvPr/>
        </p:nvSpPr>
        <p:spPr>
          <a:xfrm>
            <a:off x="371622" y="2875275"/>
            <a:ext cx="3103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600" b="1">
                <a:latin typeface="Metropolis" panose="00000500000000000000" pitchFamily="50" charset="0"/>
              </a:rPr>
              <a:t>AND</a:t>
            </a:r>
            <a:r>
              <a:rPr lang="lt-LT" sz="1600">
                <a:latin typeface="Metropolis" panose="00000500000000000000" pitchFamily="50" charset="0"/>
              </a:rPr>
              <a:t> a specialised laboratory:</a:t>
            </a:r>
            <a:endParaRPr lang="en-GB" sz="1600">
              <a:latin typeface="Metropolis" panose="00000500000000000000" pitchFamily="50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285951F-0164-1358-687A-215771E5F315}"/>
              </a:ext>
            </a:extLst>
          </p:cNvPr>
          <p:cNvSpPr txBox="1"/>
          <p:nvPr/>
        </p:nvSpPr>
        <p:spPr>
          <a:xfrm>
            <a:off x="637836" y="1905329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600" b="1">
                <a:latin typeface="Metropolis" panose="00000500000000000000" pitchFamily="50" charset="0"/>
              </a:rPr>
              <a:t>OR</a:t>
            </a:r>
            <a:endParaRPr lang="en-GB" sz="1600">
              <a:latin typeface="Metropoli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627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konstruos planetariumą Vilniuje: įvertinkite | Verslas | 15min.lt">
            <a:extLst>
              <a:ext uri="{FF2B5EF4-FFF2-40B4-BE49-F238E27FC236}">
                <a16:creationId xmlns:a16="http://schemas.microsoft.com/office/drawing/2014/main" id="{A28B6C38-A91A-8C33-1DAA-D49E066DE9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0" b="6460"/>
          <a:stretch/>
        </p:blipFill>
        <p:spPr bwMode="auto">
          <a:xfrm>
            <a:off x="2" y="1035859"/>
            <a:ext cx="9143998" cy="412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6BF3229-E3F3-F365-DBAD-CF24DD4256F0}"/>
              </a:ext>
            </a:extLst>
          </p:cNvPr>
          <p:cNvSpPr/>
          <p:nvPr/>
        </p:nvSpPr>
        <p:spPr>
          <a:xfrm>
            <a:off x="5217765" y="776940"/>
            <a:ext cx="3926235" cy="48588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F2E535-CCBD-BA76-92A1-25E3C241B4AB}"/>
              </a:ext>
            </a:extLst>
          </p:cNvPr>
          <p:cNvSpPr txBox="1"/>
          <p:nvPr/>
        </p:nvSpPr>
        <p:spPr>
          <a:xfrm>
            <a:off x="95605" y="5322845"/>
            <a:ext cx="176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>
                <a:latin typeface="Metropolis" panose="00000500000000000000" pitchFamily="50" charset="0"/>
              </a:rPr>
              <a:t>8 laboratories</a:t>
            </a:r>
            <a:endParaRPr lang="en-GB" b="1" dirty="0">
              <a:latin typeface="Metropolis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14EB85-2446-53D3-E276-133981DA4604}"/>
              </a:ext>
            </a:extLst>
          </p:cNvPr>
          <p:cNvSpPr txBox="1"/>
          <p:nvPr/>
        </p:nvSpPr>
        <p:spPr>
          <a:xfrm>
            <a:off x="95605" y="5696298"/>
            <a:ext cx="1305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400" b="1">
                <a:latin typeface="Metropolis" panose="00000500000000000000" pitchFamily="50" charset="0"/>
              </a:rPr>
              <a:t>Life sciences</a:t>
            </a:r>
            <a:endParaRPr lang="lt-LT" sz="1400" b="1" dirty="0">
              <a:latin typeface="Metropolis" panose="00000500000000000000" pitchFamily="50" charset="0"/>
            </a:endParaRPr>
          </a:p>
          <a:p>
            <a:r>
              <a:rPr lang="lt-LT" sz="1400" b="1">
                <a:latin typeface="Metropolis" panose="00000500000000000000" pitchFamily="50" charset="0"/>
              </a:rPr>
              <a:t>Chemistry </a:t>
            </a:r>
            <a:endParaRPr lang="en-GB" sz="1400" b="1" dirty="0">
              <a:latin typeface="Metropoli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1D6C81-7A26-603E-4BA8-B6BE1964353A}"/>
              </a:ext>
            </a:extLst>
          </p:cNvPr>
          <p:cNvSpPr txBox="1"/>
          <p:nvPr/>
        </p:nvSpPr>
        <p:spPr>
          <a:xfrm>
            <a:off x="6465641" y="5696298"/>
            <a:ext cx="1821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400" b="1">
                <a:latin typeface="Metropolis" panose="00000500000000000000" pitchFamily="50" charset="0"/>
              </a:rPr>
              <a:t>Light technologies</a:t>
            </a:r>
            <a:endParaRPr lang="lt-LT" sz="1400" b="1" dirty="0">
              <a:latin typeface="Metropolis" panose="00000500000000000000" pitchFamily="50" charset="0"/>
            </a:endParaRPr>
          </a:p>
          <a:p>
            <a:r>
              <a:rPr lang="lt-LT" sz="1400" b="1">
                <a:latin typeface="Metropolis" panose="00000500000000000000" pitchFamily="50" charset="0"/>
              </a:rPr>
              <a:t>FabLAB</a:t>
            </a:r>
            <a:endParaRPr lang="en-GB" sz="1400" b="1">
              <a:latin typeface="Metropolis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620FC5-5C40-43AD-F5F9-CC14FC104D35}"/>
              </a:ext>
            </a:extLst>
          </p:cNvPr>
          <p:cNvSpPr txBox="1"/>
          <p:nvPr/>
        </p:nvSpPr>
        <p:spPr>
          <a:xfrm>
            <a:off x="1859229" y="5696298"/>
            <a:ext cx="2069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400" b="1">
                <a:latin typeface="Metropolis" panose="00000500000000000000" pitchFamily="50" charset="0"/>
              </a:rPr>
              <a:t>Physics &amp; astronomy </a:t>
            </a:r>
          </a:p>
          <a:p>
            <a:r>
              <a:rPr lang="lt-LT" sz="1400" b="1">
                <a:latin typeface="Metropolis" panose="00000500000000000000" pitchFamily="50" charset="0"/>
              </a:rPr>
              <a:t>Engineering</a:t>
            </a:r>
            <a:endParaRPr lang="lt-LT" sz="1400" b="1" dirty="0">
              <a:latin typeface="Metropolis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FBA259-48BB-94E9-8894-262228087B8E}"/>
              </a:ext>
            </a:extLst>
          </p:cNvPr>
          <p:cNvSpPr txBox="1"/>
          <p:nvPr/>
        </p:nvSpPr>
        <p:spPr>
          <a:xfrm>
            <a:off x="4206517" y="5696298"/>
            <a:ext cx="1981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400" b="1">
                <a:latin typeface="Metropolis" panose="00000500000000000000" pitchFamily="50" charset="0"/>
              </a:rPr>
              <a:t>Visual programming</a:t>
            </a:r>
            <a:endParaRPr lang="lt-LT" sz="1400" b="1" dirty="0">
              <a:latin typeface="Metropolis" panose="00000500000000000000" pitchFamily="50" charset="0"/>
            </a:endParaRPr>
          </a:p>
          <a:p>
            <a:r>
              <a:rPr lang="lt-LT" sz="1400" b="1">
                <a:latin typeface="Metropolis" panose="00000500000000000000" pitchFamily="50" charset="0"/>
              </a:rPr>
              <a:t>Mobile technologies</a:t>
            </a:r>
            <a:endParaRPr lang="en-GB" sz="1400" b="1" dirty="0">
              <a:latin typeface="Metropolis" panose="000005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6523FB-046C-D753-364C-E4A40BCDC5D2}"/>
              </a:ext>
            </a:extLst>
          </p:cNvPr>
          <p:cNvSpPr txBox="1"/>
          <p:nvPr/>
        </p:nvSpPr>
        <p:spPr>
          <a:xfrm>
            <a:off x="111693" y="6297699"/>
            <a:ext cx="2513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400" b="1">
                <a:latin typeface="Metropolis" panose="00000500000000000000" pitchFamily="50" charset="0"/>
              </a:rPr>
              <a:t>+ Star dome (planetarium)</a:t>
            </a:r>
            <a:endParaRPr lang="en-GB" sz="1400" b="1" dirty="0">
              <a:latin typeface="Metropoli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52C143-0541-E942-7E24-C01BAA8C680F}"/>
              </a:ext>
            </a:extLst>
          </p:cNvPr>
          <p:cNvSpPr txBox="1"/>
          <p:nvPr/>
        </p:nvSpPr>
        <p:spPr>
          <a:xfrm>
            <a:off x="6974926" y="1767695"/>
            <a:ext cx="1939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lt-LT" sz="1600" b="1">
                <a:solidFill>
                  <a:srgbClr val="924147"/>
                </a:solidFill>
                <a:latin typeface="Metropolis" panose="00000500000000000000" pitchFamily="50" charset="0"/>
              </a:rPr>
              <a:t>Opening:</a:t>
            </a:r>
            <a:endParaRPr lang="lt-LT" sz="1600" b="1" dirty="0">
              <a:solidFill>
                <a:srgbClr val="924147"/>
              </a:solidFill>
              <a:latin typeface="Metropolis" panose="00000500000000000000" pitchFamily="50" charset="0"/>
            </a:endParaRPr>
          </a:p>
          <a:p>
            <a:pPr algn="r"/>
            <a:r>
              <a:rPr lang="lt-LT" sz="1600" b="1">
                <a:solidFill>
                  <a:srgbClr val="924147"/>
                </a:solidFill>
                <a:latin typeface="Metropolis" panose="00000500000000000000" pitchFamily="50" charset="0"/>
              </a:rPr>
              <a:t>2023 September</a:t>
            </a:r>
            <a:endParaRPr lang="en-GB" sz="1600" b="1" dirty="0">
              <a:solidFill>
                <a:srgbClr val="924147"/>
              </a:solidFill>
              <a:latin typeface="Metropolis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A25335-7BAA-5897-29A7-F842DA6E092B}"/>
              </a:ext>
            </a:extLst>
          </p:cNvPr>
          <p:cNvSpPr txBox="1"/>
          <p:nvPr/>
        </p:nvSpPr>
        <p:spPr>
          <a:xfrm>
            <a:off x="377224" y="290513"/>
            <a:ext cx="5644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>
                <a:solidFill>
                  <a:srgbClr val="01D99B"/>
                </a:solidFill>
                <a:latin typeface="Metropolis" panose="00000500000000000000" pitchFamily="50" charset="0"/>
              </a:rPr>
              <a:t>WHAT‘S INSIDE: </a:t>
            </a:r>
            <a:r>
              <a:rPr lang="lt-LT">
                <a:latin typeface="Metropolis" panose="00000500000000000000" pitchFamily="50" charset="0"/>
              </a:rPr>
              <a:t>Vilnius STEAM education centre</a:t>
            </a:r>
            <a:endParaRPr lang="en-GB">
              <a:latin typeface="Metropolis" panose="00000500000000000000" pitchFamily="50" charset="0"/>
            </a:endParaRPr>
          </a:p>
        </p:txBody>
      </p:sp>
      <p:pic>
        <p:nvPicPr>
          <p:cNvPr id="17" name="Picture 16" descr="A picture containing text, outdoor, building&#10;&#10;Description automatically generated">
            <a:extLst>
              <a:ext uri="{FF2B5EF4-FFF2-40B4-BE49-F238E27FC236}">
                <a16:creationId xmlns:a16="http://schemas.microsoft.com/office/drawing/2014/main" id="{4EFCB824-3CC3-4E3D-3405-D45A673E04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6" t="10398" r="16811" b="3186"/>
          <a:stretch/>
        </p:blipFill>
        <p:spPr>
          <a:xfrm>
            <a:off x="5252617" y="2382713"/>
            <a:ext cx="3599593" cy="2781152"/>
          </a:xfrm>
          <a:prstGeom prst="rect">
            <a:avLst/>
          </a:prstGeom>
        </p:spPr>
      </p:pic>
      <p:pic>
        <p:nvPicPr>
          <p:cNvPr id="18" name="Picture 6" descr="Tvarkau Vilnių">
            <a:extLst>
              <a:ext uri="{FF2B5EF4-FFF2-40B4-BE49-F238E27FC236}">
                <a16:creationId xmlns:a16="http://schemas.microsoft.com/office/drawing/2014/main" id="{A0A212F4-E719-454A-489F-44C6A1EF5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211" y="4338068"/>
            <a:ext cx="779386" cy="65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346F145-8F20-8C5C-AC2E-3288B3DB1C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11873" y="4067913"/>
            <a:ext cx="1134754" cy="120869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5663B4B-69F9-7CED-F8EE-629924604D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40" y="4373095"/>
            <a:ext cx="2019233" cy="688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6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267389-90F0-A461-80D0-4D8FC0659B55}"/>
              </a:ext>
            </a:extLst>
          </p:cNvPr>
          <p:cNvSpPr txBox="1"/>
          <p:nvPr/>
        </p:nvSpPr>
        <p:spPr>
          <a:xfrm>
            <a:off x="377224" y="290513"/>
            <a:ext cx="5796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>
                <a:solidFill>
                  <a:srgbClr val="01D99B"/>
                </a:solidFill>
                <a:latin typeface="Metropolis" panose="00000500000000000000" pitchFamily="50" charset="0"/>
              </a:rPr>
              <a:t>HOW?: </a:t>
            </a:r>
            <a:r>
              <a:rPr lang="lt-LT">
                <a:latin typeface="Metropolis" panose="00000500000000000000" pitchFamily="50" charset="0"/>
              </a:rPr>
              <a:t>Functional model (</a:t>
            </a:r>
            <a:r>
              <a:rPr lang="lt-LT" b="1">
                <a:latin typeface="Metropolis" panose="00000500000000000000" pitchFamily="50" charset="0"/>
              </a:rPr>
              <a:t>activities with students</a:t>
            </a:r>
            <a:r>
              <a:rPr lang="lt-LT">
                <a:latin typeface="Metropolis" panose="00000500000000000000" pitchFamily="50" charset="0"/>
              </a:rPr>
              <a:t>)</a:t>
            </a:r>
            <a:endParaRPr lang="en-GB">
              <a:latin typeface="Metropolis" panose="00000500000000000000" pitchFamily="50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81833A-9285-9FA8-5DE7-4B74173F194A}"/>
              </a:ext>
            </a:extLst>
          </p:cNvPr>
          <p:cNvSpPr/>
          <p:nvPr/>
        </p:nvSpPr>
        <p:spPr>
          <a:xfrm>
            <a:off x="377224" y="1079507"/>
            <a:ext cx="1834776" cy="1177364"/>
          </a:xfrm>
          <a:prstGeom prst="rect">
            <a:avLst/>
          </a:prstGeom>
          <a:solidFill>
            <a:srgbClr val="01D9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>
                <a:latin typeface="Metropolis" panose="00000500000000000000" pitchFamily="50" charset="0"/>
              </a:rPr>
              <a:t>Laboratory: </a:t>
            </a:r>
          </a:p>
          <a:p>
            <a:pPr algn="ctr"/>
            <a:r>
              <a:rPr lang="lt-LT" b="1">
                <a:latin typeface="Metropolis" panose="00000500000000000000" pitchFamily="50" charset="0"/>
              </a:rPr>
              <a:t>15-16 seats</a:t>
            </a:r>
            <a:endParaRPr lang="en-GB" b="1">
              <a:latin typeface="Metropolis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A7A9E8-9A23-C121-5255-9FEF43F7AABB}"/>
              </a:ext>
            </a:extLst>
          </p:cNvPr>
          <p:cNvSpPr txBox="1"/>
          <p:nvPr/>
        </p:nvSpPr>
        <p:spPr>
          <a:xfrm>
            <a:off x="3197227" y="1195294"/>
            <a:ext cx="4272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>
                <a:latin typeface="Metropolis" panose="00000500000000000000" pitchFamily="50" charset="0"/>
              </a:rPr>
              <a:t>Formal education </a:t>
            </a:r>
            <a:r>
              <a:rPr lang="lt-LT" b="1">
                <a:latin typeface="Metropolis" panose="00000500000000000000" pitchFamily="50" charset="0"/>
              </a:rPr>
              <a:t>hands-on</a:t>
            </a:r>
            <a:r>
              <a:rPr lang="lt-LT">
                <a:latin typeface="Metropolis" panose="00000500000000000000" pitchFamily="50" charset="0"/>
              </a:rPr>
              <a:t> activities</a:t>
            </a:r>
            <a:endParaRPr lang="en-GB">
              <a:latin typeface="Metropoli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0F9280-589C-738C-84DF-37BB607C78D6}"/>
              </a:ext>
            </a:extLst>
          </p:cNvPr>
          <p:cNvSpPr txBox="1"/>
          <p:nvPr/>
        </p:nvSpPr>
        <p:spPr>
          <a:xfrm>
            <a:off x="3508188" y="1610658"/>
            <a:ext cx="484691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lt-LT" sz="1600">
                <a:latin typeface="Metropolis" panose="00000500000000000000" pitchFamily="50" charset="0"/>
              </a:rPr>
              <a:t>7-12 grade (12-18 y.) students, </a:t>
            </a:r>
          </a:p>
          <a:p>
            <a:pPr>
              <a:spcBef>
                <a:spcPts val="600"/>
              </a:spcBef>
            </a:pPr>
            <a:r>
              <a:rPr lang="lt-LT" sz="1600">
                <a:latin typeface="Metropolis" panose="00000500000000000000" pitchFamily="50" charset="0"/>
              </a:rPr>
              <a:t>1-3 hours/activity</a:t>
            </a:r>
          </a:p>
          <a:p>
            <a:pPr>
              <a:spcBef>
                <a:spcPts val="600"/>
              </a:spcBef>
            </a:pPr>
            <a:r>
              <a:rPr lang="lt-LT" sz="1600">
                <a:latin typeface="Metropolis" panose="00000500000000000000" pitchFamily="50" charset="0"/>
              </a:rPr>
              <a:t>conducted by Centre‘s STEAM educator</a:t>
            </a:r>
          </a:p>
          <a:p>
            <a:pPr>
              <a:spcBef>
                <a:spcPts val="600"/>
              </a:spcBef>
            </a:pPr>
            <a:r>
              <a:rPr lang="lt-LT" sz="1600">
                <a:latin typeface="Metropolis" panose="00000500000000000000" pitchFamily="50" charset="0"/>
              </a:rPr>
              <a:t>Class teacher is provided with a set of „before“ and „after“ activity guidelines/scenarios. </a:t>
            </a:r>
            <a:endParaRPr lang="en-GB" sz="1600">
              <a:latin typeface="Metropolis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E21AB2-1522-0DE9-37E4-F0096F958CD1}"/>
              </a:ext>
            </a:extLst>
          </p:cNvPr>
          <p:cNvSpPr txBox="1"/>
          <p:nvPr/>
        </p:nvSpPr>
        <p:spPr>
          <a:xfrm>
            <a:off x="3197227" y="3761688"/>
            <a:ext cx="5485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>
                <a:latin typeface="Metropolis" panose="00000500000000000000" pitchFamily="50" charset="0"/>
              </a:rPr>
              <a:t>Informal (extracuricular) education (clubs) (K-12)</a:t>
            </a:r>
            <a:endParaRPr lang="en-GB">
              <a:latin typeface="Metropolis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25D7E6-7232-4705-B912-D1ACD3D2ED76}"/>
              </a:ext>
            </a:extLst>
          </p:cNvPr>
          <p:cNvSpPr txBox="1"/>
          <p:nvPr/>
        </p:nvSpPr>
        <p:spPr>
          <a:xfrm>
            <a:off x="3155577" y="4975224"/>
            <a:ext cx="5712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lt-LT" sz="1800">
                <a:latin typeface="Metropolis" panose="00000500000000000000" pitchFamily="50" charset="0"/>
              </a:rPr>
              <a:t>[New format] </a:t>
            </a:r>
            <a:r>
              <a:rPr lang="lt-LT" sz="180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Formal education supplementary programs</a:t>
            </a:r>
            <a:endParaRPr lang="lt-LT" sz="1800" dirty="0">
              <a:solidFill>
                <a:schemeClr val="accent2">
                  <a:lumMod val="75000"/>
                </a:schemeClr>
              </a:solidFill>
              <a:latin typeface="Metropolis" panose="000005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7D4544-306B-557D-7E6A-D9661EAB16E9}"/>
              </a:ext>
            </a:extLst>
          </p:cNvPr>
          <p:cNvSpPr txBox="1"/>
          <p:nvPr/>
        </p:nvSpPr>
        <p:spPr>
          <a:xfrm>
            <a:off x="3197227" y="4272762"/>
            <a:ext cx="465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>
                <a:latin typeface="Metropolis" panose="00000500000000000000" pitchFamily="50" charset="0"/>
              </a:rPr>
              <a:t>Individual projects (open access facitily) </a:t>
            </a:r>
            <a:endParaRPr lang="en-GB">
              <a:latin typeface="Metropolis" panose="000005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D4F787-7587-8C5A-2675-754BC01A632B}"/>
              </a:ext>
            </a:extLst>
          </p:cNvPr>
          <p:cNvSpPr txBox="1"/>
          <p:nvPr/>
        </p:nvSpPr>
        <p:spPr>
          <a:xfrm>
            <a:off x="3519242" y="5593901"/>
            <a:ext cx="484691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lt-LT" sz="160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9-12 grade (14-18 y.) students, 4 y. program </a:t>
            </a:r>
          </a:p>
          <a:p>
            <a:pPr>
              <a:spcBef>
                <a:spcPts val="600"/>
              </a:spcBef>
            </a:pPr>
            <a:r>
              <a:rPr lang="lt-LT" sz="160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6 hours/week (888 hrs total)</a:t>
            </a:r>
          </a:p>
          <a:p>
            <a:pPr>
              <a:spcBef>
                <a:spcPts val="600"/>
              </a:spcBef>
            </a:pPr>
            <a:r>
              <a:rPr lang="lt-LT" sz="160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Specialisation, graduation project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C331F39-8C60-5F42-1A89-A7C826D90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225" y="2455165"/>
            <a:ext cx="1834776" cy="1287737"/>
          </a:xfrm>
          <a:prstGeom prst="rect">
            <a:avLst/>
          </a:prstGeom>
        </p:spPr>
      </p:pic>
      <p:pic>
        <p:nvPicPr>
          <p:cNvPr id="20" name="Picture 19" descr="A picture containing person, table, indoor, person&#10;&#10;Description automatically generated">
            <a:extLst>
              <a:ext uri="{FF2B5EF4-FFF2-40B4-BE49-F238E27FC236}">
                <a16:creationId xmlns:a16="http://schemas.microsoft.com/office/drawing/2014/main" id="{529110BC-FEF7-86FC-5CF1-E7D651F23F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24" y="3940074"/>
            <a:ext cx="1834776" cy="1190081"/>
          </a:xfrm>
          <a:prstGeom prst="rect">
            <a:avLst/>
          </a:prstGeom>
        </p:spPr>
      </p:pic>
      <p:pic>
        <p:nvPicPr>
          <p:cNvPr id="22" name="Picture 21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12008B6C-6E83-90A6-A791-A6A86E3FB2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5" t="9902"/>
          <a:stretch/>
        </p:blipFill>
        <p:spPr>
          <a:xfrm>
            <a:off x="377225" y="5327327"/>
            <a:ext cx="1834776" cy="1178987"/>
          </a:xfrm>
          <a:prstGeom prst="rect">
            <a:avLst/>
          </a:prstGeom>
        </p:spPr>
      </p:pic>
      <p:sp>
        <p:nvSpPr>
          <p:cNvPr id="23" name="Left Brace 22">
            <a:extLst>
              <a:ext uri="{FF2B5EF4-FFF2-40B4-BE49-F238E27FC236}">
                <a16:creationId xmlns:a16="http://schemas.microsoft.com/office/drawing/2014/main" id="{6701ED30-7C85-0240-C521-2B0A9E55800D}"/>
              </a:ext>
            </a:extLst>
          </p:cNvPr>
          <p:cNvSpPr/>
          <p:nvPr/>
        </p:nvSpPr>
        <p:spPr>
          <a:xfrm>
            <a:off x="2982259" y="1195293"/>
            <a:ext cx="173318" cy="209176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BFBD20DA-9D07-4BA5-4426-9DD6CBD68249}"/>
              </a:ext>
            </a:extLst>
          </p:cNvPr>
          <p:cNvSpPr/>
          <p:nvPr/>
        </p:nvSpPr>
        <p:spPr>
          <a:xfrm>
            <a:off x="2961341" y="3761688"/>
            <a:ext cx="215154" cy="84765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05BEFA-0514-97D5-36D6-00EC1C3FE50C}"/>
              </a:ext>
            </a:extLst>
          </p:cNvPr>
          <p:cNvSpPr txBox="1"/>
          <p:nvPr/>
        </p:nvSpPr>
        <p:spPr>
          <a:xfrm rot="16200000">
            <a:off x="2053959" y="2146070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400">
                <a:latin typeface="Metropolis" panose="00000500000000000000" pitchFamily="50" charset="0"/>
              </a:rPr>
              <a:t>Morning &amp; noon</a:t>
            </a:r>
            <a:endParaRPr lang="en-GB" sz="1400">
              <a:latin typeface="Metropolis" panose="00000500000000000000" pitchFamily="50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DDB6068-0D04-D5D8-0688-33BB6049D73B}"/>
              </a:ext>
            </a:extLst>
          </p:cNvPr>
          <p:cNvSpPr txBox="1"/>
          <p:nvPr/>
        </p:nvSpPr>
        <p:spPr>
          <a:xfrm rot="16200000">
            <a:off x="2296013" y="4031628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400">
                <a:latin typeface="Metropolis" panose="00000500000000000000" pitchFamily="50" charset="0"/>
              </a:rPr>
              <a:t>Afternoon</a:t>
            </a:r>
            <a:endParaRPr lang="en-GB" sz="1400">
              <a:latin typeface="Metropolis" panose="00000500000000000000" pitchFamily="50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25B3A28-401A-18B8-1870-3F7F866BCB18}"/>
              </a:ext>
            </a:extLst>
          </p:cNvPr>
          <p:cNvSpPr txBox="1"/>
          <p:nvPr/>
        </p:nvSpPr>
        <p:spPr>
          <a:xfrm>
            <a:off x="5853768" y="3124799"/>
            <a:ext cx="28184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1600">
                <a:solidFill>
                  <a:srgbClr val="01D99B"/>
                </a:solidFill>
                <a:latin typeface="Metropolis" panose="00000500000000000000" pitchFamily="50" charset="0"/>
              </a:rPr>
              <a:t>2022 Q1-2 &gt;6000 students</a:t>
            </a:r>
            <a:endParaRPr lang="en-GB" sz="1600">
              <a:solidFill>
                <a:srgbClr val="01D99B"/>
              </a:solidFill>
              <a:latin typeface="Metropoli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393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C03F463-CD54-41F1-8646-E3E7ABB9A8EB}"/>
              </a:ext>
            </a:extLst>
          </p:cNvPr>
          <p:cNvSpPr/>
          <p:nvPr/>
        </p:nvSpPr>
        <p:spPr>
          <a:xfrm>
            <a:off x="445690" y="3565992"/>
            <a:ext cx="23330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lt-LT" sz="1400" dirty="0" err="1">
                <a:latin typeface="Metropolis" panose="00000500000000000000" pitchFamily="50" charset="0"/>
              </a:rPr>
              <a:t>Qualification</a:t>
            </a:r>
            <a:r>
              <a:rPr lang="lt-LT" sz="1400" dirty="0">
                <a:latin typeface="Metropolis" panose="00000500000000000000" pitchFamily="50" charset="0"/>
              </a:rPr>
              <a:t> </a:t>
            </a:r>
            <a:r>
              <a:rPr lang="lt-LT" sz="1400" dirty="0" err="1">
                <a:latin typeface="Metropolis" panose="00000500000000000000" pitchFamily="50" charset="0"/>
              </a:rPr>
              <a:t>development</a:t>
            </a:r>
            <a:r>
              <a:rPr lang="lt-LT" sz="1400" dirty="0">
                <a:latin typeface="Metropolis" panose="00000500000000000000" pitchFamily="50" charset="0"/>
              </a:rPr>
              <a:t> </a:t>
            </a:r>
            <a:r>
              <a:rPr lang="lt-LT" sz="1400" dirty="0" err="1">
                <a:latin typeface="Metropolis" panose="00000500000000000000" pitchFamily="50" charset="0"/>
              </a:rPr>
              <a:t>courses</a:t>
            </a:r>
            <a:endParaRPr lang="lt-LT" sz="1400" dirty="0">
              <a:latin typeface="Metropolis" panose="00000500000000000000" pitchFamily="50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B43563-6D7F-4455-9E5D-55A60CB5E4CB}"/>
              </a:ext>
            </a:extLst>
          </p:cNvPr>
          <p:cNvSpPr/>
          <p:nvPr/>
        </p:nvSpPr>
        <p:spPr>
          <a:xfrm>
            <a:off x="445690" y="4365688"/>
            <a:ext cx="24410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lt-LT" sz="1400" dirty="0">
                <a:latin typeface="Metropolis" panose="00000500000000000000" pitchFamily="50" charset="0"/>
              </a:rPr>
              <a:t>Online </a:t>
            </a:r>
            <a:r>
              <a:rPr lang="lt-LT" sz="1400" dirty="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&amp; </a:t>
            </a:r>
            <a:r>
              <a:rPr lang="lt-LT" sz="1400" dirty="0" err="1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phone</a:t>
            </a:r>
            <a:r>
              <a:rPr lang="lt-LT" sz="1400" dirty="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 </a:t>
            </a:r>
            <a:r>
              <a:rPr lang="lt-LT" sz="1400" dirty="0" err="1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helpline</a:t>
            </a:r>
            <a:r>
              <a:rPr lang="lt-LT" sz="1400" dirty="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 </a:t>
            </a:r>
            <a:r>
              <a:rPr lang="lt-LT" sz="1400" dirty="0" err="1">
                <a:latin typeface="Metropolis" panose="00000500000000000000" pitchFamily="50" charset="0"/>
              </a:rPr>
              <a:t>for</a:t>
            </a:r>
            <a:r>
              <a:rPr lang="lt-LT" sz="1400" dirty="0">
                <a:latin typeface="Metropolis" panose="00000500000000000000" pitchFamily="50" charset="0"/>
              </a:rPr>
              <a:t> STEAM-</a:t>
            </a:r>
            <a:r>
              <a:rPr lang="lt-LT" sz="1400" dirty="0" err="1">
                <a:latin typeface="Metropolis" panose="00000500000000000000" pitchFamily="50" charset="0"/>
              </a:rPr>
              <a:t>related</a:t>
            </a:r>
            <a:r>
              <a:rPr lang="lt-LT" sz="1400" dirty="0">
                <a:latin typeface="Metropolis" panose="00000500000000000000" pitchFamily="50" charset="0"/>
              </a:rPr>
              <a:t> </a:t>
            </a:r>
            <a:r>
              <a:rPr lang="lt-LT" sz="1400" dirty="0" err="1">
                <a:latin typeface="Metropolis" panose="00000500000000000000" pitchFamily="50" charset="0"/>
              </a:rPr>
              <a:t>activities</a:t>
            </a:r>
            <a:endParaRPr lang="lt-LT" sz="1400" dirty="0">
              <a:latin typeface="Metropolis" panose="00000500000000000000" pitchFamily="50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8A5322-13CA-491C-A5C5-E6A77D5543A4}"/>
              </a:ext>
            </a:extLst>
          </p:cNvPr>
          <p:cNvSpPr/>
          <p:nvPr/>
        </p:nvSpPr>
        <p:spPr>
          <a:xfrm>
            <a:off x="281560" y="5379470"/>
            <a:ext cx="27693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lt-LT" sz="1400" dirty="0" err="1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STEAMbassaror</a:t>
            </a:r>
            <a:r>
              <a:rPr lang="lt-LT" sz="1400" dirty="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 </a:t>
            </a:r>
            <a:r>
              <a:rPr lang="lt-LT" sz="1400" dirty="0" err="1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programme</a:t>
            </a:r>
            <a:r>
              <a:rPr lang="lt-LT" sz="1400" dirty="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 to </a:t>
            </a:r>
            <a:r>
              <a:rPr lang="lt-LT" sz="1400" dirty="0" err="1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become</a:t>
            </a:r>
            <a:r>
              <a:rPr lang="lt-LT" sz="1400" dirty="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 a </a:t>
            </a:r>
            <a:r>
              <a:rPr lang="lt-LT" sz="1400" dirty="0" err="1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change-maker</a:t>
            </a:r>
            <a:r>
              <a:rPr lang="lt-LT" sz="1400" dirty="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 </a:t>
            </a:r>
            <a:r>
              <a:rPr lang="lt-LT" sz="1400" dirty="0" err="1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in</a:t>
            </a:r>
            <a:r>
              <a:rPr lang="lt-LT" sz="1400" dirty="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 </a:t>
            </a:r>
            <a:r>
              <a:rPr lang="lt-LT" sz="1400" dirty="0" err="1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your</a:t>
            </a:r>
            <a:r>
              <a:rPr lang="lt-LT" sz="1400" dirty="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 </a:t>
            </a:r>
            <a:r>
              <a:rPr lang="lt-LT" sz="1400" dirty="0" err="1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community</a:t>
            </a:r>
            <a:endParaRPr lang="lt-LT" sz="1400" dirty="0">
              <a:solidFill>
                <a:schemeClr val="accent2">
                  <a:lumMod val="75000"/>
                </a:schemeClr>
              </a:solidFill>
              <a:latin typeface="Metropolis" panose="00000500000000000000" pitchFamily="50" charset="0"/>
            </a:endParaRPr>
          </a:p>
        </p:txBody>
      </p:sp>
      <p:pic>
        <p:nvPicPr>
          <p:cNvPr id="12" name="Picture 11" descr="Students looking through a microscope">
            <a:extLst>
              <a:ext uri="{FF2B5EF4-FFF2-40B4-BE49-F238E27FC236}">
                <a16:creationId xmlns:a16="http://schemas.microsoft.com/office/drawing/2014/main" id="{7D5171B5-AFC3-484D-976C-1AEC3A7796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206" y="1591700"/>
            <a:ext cx="2657364" cy="17715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A22E03A-2FE8-4239-87C8-6BFA0D3FB21E}"/>
              </a:ext>
            </a:extLst>
          </p:cNvPr>
          <p:cNvSpPr/>
          <p:nvPr/>
        </p:nvSpPr>
        <p:spPr>
          <a:xfrm>
            <a:off x="3398689" y="3548530"/>
            <a:ext cx="23330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lt-LT" sz="1400" dirty="0" err="1">
                <a:latin typeface="Metropolis" panose="00000500000000000000" pitchFamily="50" charset="0"/>
              </a:rPr>
              <a:t>Consultations</a:t>
            </a:r>
            <a:r>
              <a:rPr lang="lt-LT" sz="1400" dirty="0">
                <a:latin typeface="Metropolis" panose="00000500000000000000" pitchFamily="50" charset="0"/>
              </a:rPr>
              <a:t> </a:t>
            </a:r>
            <a:r>
              <a:rPr lang="lt-LT" sz="1400" dirty="0" err="1">
                <a:latin typeface="Metropolis" panose="00000500000000000000" pitchFamily="50" charset="0"/>
              </a:rPr>
              <a:t>for</a:t>
            </a:r>
            <a:r>
              <a:rPr lang="lt-LT" sz="1400" dirty="0">
                <a:latin typeface="Metropolis" panose="00000500000000000000" pitchFamily="50" charset="0"/>
              </a:rPr>
              <a:t> </a:t>
            </a:r>
            <a:r>
              <a:rPr lang="lt-LT" sz="1400" dirty="0" err="1">
                <a:latin typeface="Metropolis" panose="00000500000000000000" pitchFamily="50" charset="0"/>
              </a:rPr>
              <a:t>equipment</a:t>
            </a:r>
            <a:r>
              <a:rPr lang="lt-LT" sz="1400" dirty="0">
                <a:latin typeface="Metropolis" panose="00000500000000000000" pitchFamily="50" charset="0"/>
              </a:rPr>
              <a:t> &amp; </a:t>
            </a:r>
            <a:r>
              <a:rPr lang="lt-LT" sz="1400" dirty="0" err="1">
                <a:latin typeface="Metropolis" panose="00000500000000000000" pitchFamily="50" charset="0"/>
              </a:rPr>
              <a:t>facilities</a:t>
            </a:r>
            <a:r>
              <a:rPr lang="lt-LT" sz="1400" dirty="0">
                <a:latin typeface="Metropolis" panose="00000500000000000000" pitchFamily="50" charset="0"/>
              </a:rPr>
              <a:t> </a:t>
            </a:r>
            <a:r>
              <a:rPr lang="lt-LT" sz="1400" dirty="0" err="1">
                <a:latin typeface="Metropolis" panose="00000500000000000000" pitchFamily="50" charset="0"/>
              </a:rPr>
              <a:t>development</a:t>
            </a:r>
            <a:r>
              <a:rPr lang="lt-LT" sz="1400" dirty="0">
                <a:latin typeface="Metropolis" panose="00000500000000000000" pitchFamily="50" charset="0"/>
              </a:rPr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5D1C12-078C-4EA6-BA4E-0F97A444E28B}"/>
              </a:ext>
            </a:extLst>
          </p:cNvPr>
          <p:cNvSpPr/>
          <p:nvPr/>
        </p:nvSpPr>
        <p:spPr>
          <a:xfrm>
            <a:off x="3398689" y="4581131"/>
            <a:ext cx="23330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lt-LT" sz="1400" dirty="0" err="1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Mobile</a:t>
            </a:r>
            <a:r>
              <a:rPr lang="lt-LT" sz="1400" dirty="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 STEAM </a:t>
            </a:r>
            <a:r>
              <a:rPr lang="lt-LT" sz="1400" dirty="0" err="1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packs</a:t>
            </a:r>
            <a:endParaRPr lang="lt-LT" sz="1400" dirty="0">
              <a:solidFill>
                <a:schemeClr val="accent2">
                  <a:lumMod val="75000"/>
                </a:schemeClr>
              </a:solidFill>
              <a:latin typeface="Metropolis" panose="00000500000000000000" pitchFamily="50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BE2062-2C06-404C-940E-5461F3ADD8B4}"/>
              </a:ext>
            </a:extLst>
          </p:cNvPr>
          <p:cNvSpPr/>
          <p:nvPr/>
        </p:nvSpPr>
        <p:spPr>
          <a:xfrm>
            <a:off x="3058387" y="5379470"/>
            <a:ext cx="3034710" cy="1082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lt-LT" sz="1400" dirty="0" err="1">
                <a:latin typeface="Metropolis" panose="00000500000000000000" pitchFamily="50" charset="0"/>
              </a:rPr>
              <a:t>Partnership</a:t>
            </a:r>
            <a:r>
              <a:rPr lang="lt-LT" sz="1400" dirty="0">
                <a:latin typeface="Metropolis" panose="00000500000000000000" pitchFamily="50" charset="0"/>
              </a:rPr>
              <a:t> </a:t>
            </a:r>
            <a:r>
              <a:rPr lang="lt-LT" sz="1400" dirty="0" err="1">
                <a:latin typeface="Metropolis" panose="00000500000000000000" pitchFamily="50" charset="0"/>
              </a:rPr>
              <a:t>facilitation</a:t>
            </a:r>
            <a:r>
              <a:rPr lang="lt-LT" sz="1400" dirty="0">
                <a:latin typeface="Metropolis" panose="00000500000000000000" pitchFamily="50" charset="0"/>
              </a:rPr>
              <a:t>:</a:t>
            </a:r>
          </a:p>
          <a:p>
            <a:pPr algn="ctr">
              <a:spcBef>
                <a:spcPts val="450"/>
              </a:spcBef>
            </a:pPr>
            <a:r>
              <a:rPr lang="lt-LT" sz="1400" i="1">
                <a:latin typeface="Metropolis" panose="00000500000000000000" pitchFamily="50" charset="0"/>
              </a:rPr>
              <a:t>FabLAB-Science LAB dialogue, Industry-School connection</a:t>
            </a:r>
            <a:endParaRPr lang="lt-LT" sz="1400" i="1" dirty="0">
              <a:latin typeface="Metropolis" panose="00000500000000000000" pitchFamily="50" charset="0"/>
            </a:endParaRPr>
          </a:p>
          <a:p>
            <a:pPr algn="ctr">
              <a:spcBef>
                <a:spcPts val="450"/>
              </a:spcBef>
            </a:pPr>
            <a:endParaRPr lang="lt-LT" sz="1400" dirty="0">
              <a:latin typeface="Metropolis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021CE62-0D81-4A74-935B-441F33669363}"/>
              </a:ext>
            </a:extLst>
          </p:cNvPr>
          <p:cNvSpPr/>
          <p:nvPr/>
        </p:nvSpPr>
        <p:spPr>
          <a:xfrm>
            <a:off x="519738" y="989566"/>
            <a:ext cx="21755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lt-LT" b="1" dirty="0">
                <a:latin typeface="Metropolis" panose="00000500000000000000" pitchFamily="50" charset="0"/>
              </a:rPr>
              <a:t>TEACHERS</a:t>
            </a:r>
            <a:endParaRPr lang="lt-LT" sz="1200" b="1" dirty="0">
              <a:latin typeface="Metropolis" panose="00000500000000000000" pitchFamily="50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F4A8EF-A257-4739-A340-C8FFFA17CA44}"/>
              </a:ext>
            </a:extLst>
          </p:cNvPr>
          <p:cNvSpPr/>
          <p:nvPr/>
        </p:nvSpPr>
        <p:spPr>
          <a:xfrm>
            <a:off x="3050905" y="866376"/>
            <a:ext cx="29359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lt-LT" b="1" dirty="0">
                <a:latin typeface="Metropolis" panose="00000500000000000000" pitchFamily="50" charset="0"/>
              </a:rPr>
              <a:t>SCHOOL  COMMUNITIES</a:t>
            </a:r>
            <a:endParaRPr lang="lt-LT" sz="1200" b="1" dirty="0">
              <a:latin typeface="Metropolis" panose="00000500000000000000" pitchFamily="50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DFF2F6-3080-0117-A1F7-2C234919183F}"/>
              </a:ext>
            </a:extLst>
          </p:cNvPr>
          <p:cNvSpPr/>
          <p:nvPr/>
        </p:nvSpPr>
        <p:spPr>
          <a:xfrm>
            <a:off x="6009566" y="866376"/>
            <a:ext cx="29359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lt-LT" b="1">
                <a:latin typeface="Metropolis" panose="00000500000000000000" pitchFamily="50" charset="0"/>
              </a:rPr>
              <a:t>LOCAL (out of school)  </a:t>
            </a:r>
            <a:r>
              <a:rPr lang="lt-LT" b="1" dirty="0">
                <a:latin typeface="Metropolis" panose="00000500000000000000" pitchFamily="50" charset="0"/>
              </a:rPr>
              <a:t>COMMUNITIES</a:t>
            </a:r>
            <a:endParaRPr lang="lt-LT" sz="1200" b="1" dirty="0">
              <a:latin typeface="Metropolis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67D966-9610-CB9E-7CA5-C0CCFFA77336}"/>
              </a:ext>
            </a:extLst>
          </p:cNvPr>
          <p:cNvSpPr txBox="1"/>
          <p:nvPr/>
        </p:nvSpPr>
        <p:spPr>
          <a:xfrm>
            <a:off x="377224" y="290513"/>
            <a:ext cx="4868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>
                <a:solidFill>
                  <a:srgbClr val="01D99B"/>
                </a:solidFill>
                <a:latin typeface="Metropolis" panose="00000500000000000000" pitchFamily="50" charset="0"/>
              </a:rPr>
              <a:t>HOW?: </a:t>
            </a:r>
            <a:r>
              <a:rPr lang="lt-LT">
                <a:latin typeface="Metropolis" panose="00000500000000000000" pitchFamily="50" charset="0"/>
              </a:rPr>
              <a:t>Functional model (</a:t>
            </a:r>
            <a:r>
              <a:rPr lang="lt-LT" b="1">
                <a:latin typeface="Metropolis" panose="00000500000000000000" pitchFamily="50" charset="0"/>
              </a:rPr>
              <a:t>other activities</a:t>
            </a:r>
            <a:r>
              <a:rPr lang="lt-LT">
                <a:latin typeface="Metropolis" panose="00000500000000000000" pitchFamily="50" charset="0"/>
              </a:rPr>
              <a:t>)</a:t>
            </a:r>
            <a:endParaRPr lang="en-GB">
              <a:latin typeface="Metropolis" panose="00000500000000000000" pitchFamily="50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9251B2-A698-86DA-B5D9-96FD654B04C6}"/>
              </a:ext>
            </a:extLst>
          </p:cNvPr>
          <p:cNvSpPr/>
          <p:nvPr/>
        </p:nvSpPr>
        <p:spPr>
          <a:xfrm>
            <a:off x="6411725" y="3656252"/>
            <a:ext cx="23330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lt-LT" sz="1400">
                <a:latin typeface="Metropolis" panose="00000500000000000000" pitchFamily="50" charset="0"/>
              </a:rPr>
              <a:t>Non-formal education for adults</a:t>
            </a:r>
            <a:endParaRPr lang="lt-LT" sz="1400" dirty="0">
              <a:latin typeface="Metropolis" panose="00000500000000000000" pitchFamily="50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159301E-8D8C-B248-FA3B-D4C39444D283}"/>
              </a:ext>
            </a:extLst>
          </p:cNvPr>
          <p:cNvSpPr/>
          <p:nvPr/>
        </p:nvSpPr>
        <p:spPr>
          <a:xfrm>
            <a:off x="6411725" y="4391643"/>
            <a:ext cx="23330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lt-LT" sz="1400">
                <a:latin typeface="Metropolis" panose="00000500000000000000" pitchFamily="50" charset="0"/>
              </a:rPr>
              <a:t>Conferences, completitions, other outreach activities</a:t>
            </a:r>
            <a:endParaRPr lang="lt-LT" sz="1400" dirty="0">
              <a:latin typeface="Metropolis" panose="00000500000000000000" pitchFamily="50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4414732-E055-D6F1-DE7D-A48492B6C318}"/>
              </a:ext>
            </a:extLst>
          </p:cNvPr>
          <p:cNvSpPr/>
          <p:nvPr/>
        </p:nvSpPr>
        <p:spPr>
          <a:xfrm>
            <a:off x="6166690" y="5467983"/>
            <a:ext cx="28518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lt-LT" sz="1400">
                <a:solidFill>
                  <a:schemeClr val="accent2">
                    <a:lumMod val="75000"/>
                  </a:schemeClr>
                </a:solidFill>
                <a:latin typeface="Metropolis" panose="00000500000000000000" pitchFamily="50" charset="0"/>
              </a:rPr>
              <a:t>Infrastructural and organisational platfom for partners‘ outreach activities</a:t>
            </a:r>
            <a:endParaRPr lang="lt-LT" sz="1400" dirty="0">
              <a:solidFill>
                <a:schemeClr val="accent2">
                  <a:lumMod val="75000"/>
                </a:schemeClr>
              </a:solidFill>
              <a:latin typeface="Metropolis" panose="00000500000000000000" pitchFamily="50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777318B-E64F-6169-1A21-AB77CA29F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689" y="1591700"/>
            <a:ext cx="2657364" cy="1779747"/>
          </a:xfrm>
          <a:prstGeom prst="rect">
            <a:avLst/>
          </a:prstGeom>
        </p:spPr>
      </p:pic>
      <p:pic>
        <p:nvPicPr>
          <p:cNvPr id="31" name="Picture 30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1B27FD65-13C7-9D09-6DD5-7911EA2B48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92" y="1591700"/>
            <a:ext cx="2518891" cy="175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68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4" grpId="0"/>
      <p:bldP spid="15" grpId="0"/>
      <p:bldP spid="17" grpId="0"/>
      <p:bldP spid="18" grpId="0"/>
      <p:bldP spid="3" grpId="0"/>
      <p:bldP spid="21" grpId="0"/>
      <p:bldP spid="22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nection concepts with climbing ropes">
            <a:extLst>
              <a:ext uri="{FF2B5EF4-FFF2-40B4-BE49-F238E27FC236}">
                <a16:creationId xmlns:a16="http://schemas.microsoft.com/office/drawing/2014/main" id="{54FE7689-AC7D-438C-B1FE-B948300234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4" b="7798"/>
          <a:stretch/>
        </p:blipFill>
        <p:spPr>
          <a:xfrm>
            <a:off x="192718" y="982772"/>
            <a:ext cx="8758564" cy="47750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86693E-8D31-4663-89EE-8C8DDB43879C}"/>
              </a:ext>
            </a:extLst>
          </p:cNvPr>
          <p:cNvSpPr txBox="1"/>
          <p:nvPr/>
        </p:nvSpPr>
        <p:spPr>
          <a:xfrm>
            <a:off x="651409" y="3880745"/>
            <a:ext cx="23428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100">
                <a:latin typeface="Metropolis" panose="00000500000000000000" pitchFamily="50" charset="0"/>
              </a:rPr>
              <a:t>Open-access &amp; broad outreach</a:t>
            </a:r>
            <a:endParaRPr lang="en-GB" sz="2100" dirty="0">
              <a:latin typeface="Metropoli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F4994C-A216-4809-B991-AA528B09914C}"/>
              </a:ext>
            </a:extLst>
          </p:cNvPr>
          <p:cNvSpPr txBox="1"/>
          <p:nvPr/>
        </p:nvSpPr>
        <p:spPr>
          <a:xfrm>
            <a:off x="6075828" y="3880745"/>
            <a:ext cx="267745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100">
                <a:latin typeface="Metropolis" panose="00000500000000000000" pitchFamily="50" charset="0"/>
              </a:rPr>
              <a:t>Inclusive partnership for outreach activities</a:t>
            </a:r>
            <a:endParaRPr lang="en-GB" sz="2100" dirty="0">
              <a:latin typeface="Metropolis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04DB01-2AF8-4C03-913B-01BA6AE921A3}"/>
              </a:ext>
            </a:extLst>
          </p:cNvPr>
          <p:cNvSpPr txBox="1"/>
          <p:nvPr/>
        </p:nvSpPr>
        <p:spPr>
          <a:xfrm>
            <a:off x="3158565" y="1632654"/>
            <a:ext cx="27432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100">
                <a:latin typeface="Metropolis" panose="00000500000000000000" pitchFamily="50" charset="0"/>
              </a:rPr>
              <a:t>Creative </a:t>
            </a:r>
            <a:endParaRPr lang="lt-LT" sz="2100" dirty="0">
              <a:latin typeface="Metropolis" panose="00000500000000000000" pitchFamily="50" charset="0"/>
            </a:endParaRPr>
          </a:p>
          <a:p>
            <a:r>
              <a:rPr lang="lt-LT" sz="2100" dirty="0" err="1">
                <a:latin typeface="Metropolis" panose="00000500000000000000" pitchFamily="50" charset="0"/>
              </a:rPr>
              <a:t>problem-solving</a:t>
            </a:r>
            <a:r>
              <a:rPr lang="lt-LT" sz="2100" dirty="0">
                <a:latin typeface="Metropolis" panose="00000500000000000000" pitchFamily="50" charset="0"/>
              </a:rPr>
              <a:t> </a:t>
            </a:r>
            <a:r>
              <a:rPr lang="lt-LT" sz="2100" dirty="0" err="1">
                <a:latin typeface="Metropolis" panose="00000500000000000000" pitchFamily="50" charset="0"/>
              </a:rPr>
              <a:t>oriented</a:t>
            </a:r>
            <a:r>
              <a:rPr lang="lt-LT" sz="2100" dirty="0">
                <a:latin typeface="Metropolis" panose="00000500000000000000" pitchFamily="50" charset="0"/>
              </a:rPr>
              <a:t> </a:t>
            </a:r>
            <a:r>
              <a:rPr lang="lt-LT" sz="2100" dirty="0" err="1">
                <a:latin typeface="Metropolis" panose="00000500000000000000" pitchFamily="50" charset="0"/>
              </a:rPr>
              <a:t>education</a:t>
            </a:r>
            <a:endParaRPr lang="en-GB" sz="2100" dirty="0">
              <a:latin typeface="Metropolis" panose="00000500000000000000" pitchFamily="50" charset="0"/>
            </a:endParaRPr>
          </a:p>
        </p:txBody>
      </p:sp>
      <p:pic>
        <p:nvPicPr>
          <p:cNvPr id="9" name="Picture 6" descr="Tvarkau Vilnių">
            <a:extLst>
              <a:ext uri="{FF2B5EF4-FFF2-40B4-BE49-F238E27FC236}">
                <a16:creationId xmlns:a16="http://schemas.microsoft.com/office/drawing/2014/main" id="{A25ADCB6-E6D2-4238-98EE-EDF8E0579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5778" y="5986329"/>
            <a:ext cx="496660" cy="41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2889E7-9089-4361-B599-3F2040B9C2FE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88359" y="5817235"/>
            <a:ext cx="707419" cy="753512"/>
          </a:xfrm>
          <a:prstGeom prst="rect">
            <a:avLst/>
          </a:prstGeom>
        </p:spPr>
      </p:pic>
      <p:pic>
        <p:nvPicPr>
          <p:cNvPr id="15" name="Picture 14" descr="Shape&#10;&#10;Description automatically generated with medium confidence">
            <a:extLst>
              <a:ext uri="{FF2B5EF4-FFF2-40B4-BE49-F238E27FC236}">
                <a16:creationId xmlns:a16="http://schemas.microsoft.com/office/drawing/2014/main" id="{D7797B7A-DD31-4ABB-9500-98FD0DCAEF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38" y="5936750"/>
            <a:ext cx="1255020" cy="485693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482841C-DA1C-4529-850D-26BDAC4CC871}"/>
              </a:ext>
            </a:extLst>
          </p:cNvPr>
          <p:cNvCxnSpPr/>
          <p:nvPr/>
        </p:nvCxnSpPr>
        <p:spPr>
          <a:xfrm flipH="1">
            <a:off x="7510124" y="5926905"/>
            <a:ext cx="178235" cy="47474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81E007D-876E-D6B4-94F3-5CC304EC09FE}"/>
              </a:ext>
            </a:extLst>
          </p:cNvPr>
          <p:cNvSpPr txBox="1"/>
          <p:nvPr/>
        </p:nvSpPr>
        <p:spPr>
          <a:xfrm>
            <a:off x="133782" y="507851"/>
            <a:ext cx="43963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100" b="1">
                <a:latin typeface="Metropolis" panose="00000500000000000000" pitchFamily="50" charset="0"/>
              </a:rPr>
              <a:t>Platform for collaboration</a:t>
            </a:r>
            <a:endParaRPr lang="en-GB" sz="2100" b="1" dirty="0">
              <a:latin typeface="Metropoli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222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21FB2F-04C6-F50F-0EEB-A94E9594AB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716"/>
          <a:stretch/>
        </p:blipFill>
        <p:spPr>
          <a:xfrm>
            <a:off x="0" y="14885"/>
            <a:ext cx="9066306" cy="68282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1A2FAC-F7B0-D97C-432D-59042DE0FBC0}"/>
              </a:ext>
            </a:extLst>
          </p:cNvPr>
          <p:cNvSpPr txBox="1"/>
          <p:nvPr/>
        </p:nvSpPr>
        <p:spPr>
          <a:xfrm>
            <a:off x="5742630" y="5156057"/>
            <a:ext cx="322805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lt-LT" sz="1400" b="0" i="0">
                <a:effectLst/>
                <a:latin typeface="Metropolis" panose="00000500000000000000" pitchFamily="50" charset="0"/>
              </a:rPr>
              <a:t>Paulius L. Tamošiūnas, PhD</a:t>
            </a:r>
          </a:p>
          <a:p>
            <a:pPr algn="r"/>
            <a:r>
              <a:rPr lang="lt-LT" sz="1400">
                <a:latin typeface="Metropolis" panose="00000500000000000000" pitchFamily="50" charset="0"/>
              </a:rPr>
              <a:t>Vilnius STEAM Centre, </a:t>
            </a:r>
          </a:p>
          <a:p>
            <a:pPr algn="r"/>
            <a:r>
              <a:rPr lang="lt-LT" sz="1400">
                <a:latin typeface="Metropolis" panose="00000500000000000000" pitchFamily="50" charset="0"/>
              </a:rPr>
              <a:t>Vilnius University </a:t>
            </a:r>
          </a:p>
          <a:p>
            <a:pPr algn="r"/>
            <a:endParaRPr lang="lt-LT" sz="1600" b="0" i="0">
              <a:effectLst/>
              <a:latin typeface="Metropolis" panose="00000500000000000000" pitchFamily="50" charset="0"/>
            </a:endParaRPr>
          </a:p>
          <a:p>
            <a:pPr algn="r"/>
            <a:r>
              <a:rPr lang="lt-LT" sz="1600" b="1">
                <a:solidFill>
                  <a:srgbClr val="008CB5"/>
                </a:solidFill>
                <a:latin typeface="Metropolis" panose="00000500000000000000" pitchFamily="50" charset="0"/>
              </a:rPr>
              <a:t>vilnius@steamlt.lt</a:t>
            </a:r>
          </a:p>
          <a:p>
            <a:pPr algn="r"/>
            <a:r>
              <a:rPr lang="lt-LT" sz="1600" i="0">
                <a:effectLst/>
                <a:latin typeface="Metropolis" panose="00000500000000000000" pitchFamily="50" charset="0"/>
              </a:rPr>
              <a:t>https://</a:t>
            </a:r>
            <a:r>
              <a:rPr lang="lt-LT" sz="1600" b="1" i="0">
                <a:solidFill>
                  <a:srgbClr val="008CB5"/>
                </a:solidFill>
                <a:effectLst/>
                <a:latin typeface="Metropolis" panose="00000500000000000000" pitchFamily="50" charset="0"/>
              </a:rPr>
              <a:t>steamlt.lt</a:t>
            </a:r>
            <a:endParaRPr lang="en-GB" sz="1600" b="1" i="0">
              <a:solidFill>
                <a:srgbClr val="008CB5"/>
              </a:solidFill>
              <a:effectLst/>
              <a:latin typeface="Metropoli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0231ED-909B-070B-19EC-2A98FB6CDA6A}"/>
              </a:ext>
            </a:extLst>
          </p:cNvPr>
          <p:cNvSpPr txBox="1"/>
          <p:nvPr/>
        </p:nvSpPr>
        <p:spPr>
          <a:xfrm>
            <a:off x="229337" y="2170811"/>
            <a:ext cx="162336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t-LT" sz="3200" b="1" i="0">
                <a:solidFill>
                  <a:srgbClr val="003C4E"/>
                </a:solidFill>
                <a:effectLst/>
                <a:latin typeface="Metropolis" panose="00000500000000000000" pitchFamily="50" charset="0"/>
              </a:rPr>
              <a:t>Thank you!</a:t>
            </a:r>
            <a:endParaRPr lang="en-GB" sz="3200" b="1" i="0">
              <a:solidFill>
                <a:srgbClr val="003C4E"/>
              </a:solidFill>
              <a:effectLst/>
              <a:latin typeface="Metropoli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998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56C25B981E7C4488112FC86477A2EF" ma:contentTypeVersion="13" ma:contentTypeDescription="Create a new document." ma:contentTypeScope="" ma:versionID="1c12011f1cde502029fd43152985f941">
  <xsd:schema xmlns:xsd="http://www.w3.org/2001/XMLSchema" xmlns:xs="http://www.w3.org/2001/XMLSchema" xmlns:p="http://schemas.microsoft.com/office/2006/metadata/properties" xmlns:ns3="610c15fc-be39-40da-98ee-e1753a1d0c99" xmlns:ns4="46359b48-d705-46a2-a861-161d0d046805" targetNamespace="http://schemas.microsoft.com/office/2006/metadata/properties" ma:root="true" ma:fieldsID="10da115208ffb968ee51e3e55c4abf28" ns3:_="" ns4:_="">
    <xsd:import namespace="610c15fc-be39-40da-98ee-e1753a1d0c99"/>
    <xsd:import namespace="46359b48-d705-46a2-a861-161d0d04680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0c15fc-be39-40da-98ee-e1753a1d0c9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359b48-d705-46a2-a861-161d0d0468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365D55-42DC-4AB4-9719-B2F17475B8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0c15fc-be39-40da-98ee-e1753a1d0c99"/>
    <ds:schemaRef ds:uri="46359b48-d705-46a2-a861-161d0d0468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C1EC76-A08D-4DE8-8907-B9571BD43FE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DC18D0-9EBA-4CFD-B68C-CCE85BF7B43C}">
  <ds:schemaRefs>
    <ds:schemaRef ds:uri="http://schemas.microsoft.com/office/2006/metadata/properties"/>
    <ds:schemaRef ds:uri="46359b48-d705-46a2-a861-161d0d046805"/>
    <ds:schemaRef ds:uri="http://purl.org/dc/terms/"/>
    <ds:schemaRef ds:uri="610c15fc-be39-40da-98ee-e1753a1d0c99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527</Words>
  <Application>Microsoft Office PowerPoint</Application>
  <PresentationFormat>On-screen Show (4:3)</PresentationFormat>
  <Paragraphs>116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Cambria Math</vt:lpstr>
      <vt:lpstr>Metropolis</vt:lpstr>
      <vt:lpstr>Calibri</vt:lpstr>
      <vt:lpstr>Calibri Light</vt:lpstr>
      <vt:lpstr>Arial</vt:lpstr>
      <vt:lpstr>Office Theme</vt:lpstr>
      <vt:lpstr>Network of Lithuanian STEAM Education Centres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Paulius Tamosiunas</dc:creator>
  <cp:lastModifiedBy>Paulius Tamosiunas</cp:lastModifiedBy>
  <cp:revision>3</cp:revision>
  <dcterms:created xsi:type="dcterms:W3CDTF">2022-10-08T18:12:40Z</dcterms:created>
  <dcterms:modified xsi:type="dcterms:W3CDTF">2022-10-09T20:05:42Z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0x0101007056C25B981E7C4488112FC86477A2EF</vt:lpwstr>
  </property>
</Properties>
</file>