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2" r:id="rId1"/>
  </p:sldMasterIdLst>
  <p:sldIdLst>
    <p:sldId id="277" r:id="rId2"/>
    <p:sldId id="257" r:id="rId3"/>
    <p:sldId id="275" r:id="rId4"/>
    <p:sldId id="280" r:id="rId5"/>
    <p:sldId id="282" r:id="rId6"/>
    <p:sldId id="281" r:id="rId7"/>
    <p:sldId id="285" r:id="rId8"/>
    <p:sldId id="283" r:id="rId9"/>
    <p:sldId id="284" r:id="rId10"/>
    <p:sldId id="279" r:id="rId11"/>
    <p:sldId id="28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5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15"/>
  </p:normalViewPr>
  <p:slideViewPr>
    <p:cSldViewPr snapToGrid="0" snapToObjects="1">
      <p:cViewPr>
        <p:scale>
          <a:sx n="80" d="100"/>
          <a:sy n="80" d="100"/>
        </p:scale>
        <p:origin x="56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60AE8-09ED-4499-945C-FBB87C830ABE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447E4D3-7F36-44C9-8452-065E1D2474E0}">
      <dgm:prSet custT="1"/>
      <dgm:spPr>
        <a:solidFill>
          <a:schemeClr val="bg1"/>
        </a:solidFill>
      </dgm:spPr>
      <dgm:t>
        <a:bodyPr/>
        <a:lstStyle/>
        <a:p>
          <a:r>
            <a:rPr lang="lv-LV" sz="2400" b="1" dirty="0" err="1">
              <a:solidFill>
                <a:schemeClr val="tx1"/>
              </a:solidFill>
            </a:rPr>
            <a:t>Unite</a:t>
          </a:r>
          <a:r>
            <a:rPr lang="en-GB" sz="2400" b="1" dirty="0">
              <a:solidFill>
                <a:schemeClr val="tx1"/>
              </a:solidFill>
            </a:rPr>
            <a:t> </a:t>
          </a:r>
          <a:r>
            <a:rPr lang="lv-LV" sz="2400" b="1" dirty="0">
              <a:solidFill>
                <a:schemeClr val="tx1"/>
              </a:solidFill>
            </a:rPr>
            <a:t>HPC </a:t>
          </a:r>
          <a:r>
            <a:rPr lang="en-GB" sz="2400" b="1" dirty="0">
              <a:solidFill>
                <a:schemeClr val="tx1"/>
              </a:solidFill>
            </a:rPr>
            <a:t>res</a:t>
          </a:r>
          <a:r>
            <a:rPr lang="lv-LV" sz="2400" b="1" dirty="0" err="1">
              <a:solidFill>
                <a:schemeClr val="tx1"/>
              </a:solidFill>
            </a:rPr>
            <a:t>ources</a:t>
          </a:r>
          <a:endParaRPr lang="en-US" sz="2400" b="1" dirty="0">
            <a:solidFill>
              <a:schemeClr val="tx1"/>
            </a:solidFill>
          </a:endParaRPr>
        </a:p>
      </dgm:t>
    </dgm:pt>
    <dgm:pt modelId="{52D90A65-D845-4B1C-8273-B0312AB16DDB}" type="parTrans" cxnId="{31EE0B27-6503-459F-91D8-C217AA2F8F28}">
      <dgm:prSet/>
      <dgm:spPr/>
      <dgm:t>
        <a:bodyPr/>
        <a:lstStyle/>
        <a:p>
          <a:endParaRPr lang="en-US"/>
        </a:p>
      </dgm:t>
    </dgm:pt>
    <dgm:pt modelId="{DA11CF4A-93DA-4634-8CB7-97FE550C1A56}" type="sibTrans" cxnId="{31EE0B27-6503-459F-91D8-C217AA2F8F28}">
      <dgm:prSet/>
      <dgm:spPr/>
      <dgm:t>
        <a:bodyPr/>
        <a:lstStyle/>
        <a:p>
          <a:endParaRPr lang="en-US"/>
        </a:p>
      </dgm:t>
    </dgm:pt>
    <dgm:pt modelId="{D7F3D65B-8158-4C62-A968-406CAC6DFE4B}">
      <dgm:prSet custT="1"/>
      <dgm:spPr>
        <a:solidFill>
          <a:srgbClr val="FFFFFF"/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184354" tIns="0" rIns="184354" bIns="0" numCol="1" spcCol="1270" anchor="ctr" anchorCtr="0"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b="1" kern="1200" dirty="0" err="1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Collaboration</a:t>
          </a:r>
          <a:r>
            <a:rPr lang="lv-LV" sz="2400" b="1" kern="12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 </a:t>
          </a:r>
          <a:r>
            <a:rPr lang="lv-LV" sz="2400" b="1" kern="1200" dirty="0" err="1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partners</a:t>
          </a:r>
          <a:endParaRPr lang="en-US" sz="2400" b="1" kern="1200" dirty="0">
            <a:solidFill>
              <a:srgbClr val="000000"/>
            </a:solidFill>
            <a:latin typeface="Neue Haas Grotesk Text Pro"/>
            <a:ea typeface="+mn-ea"/>
            <a:cs typeface="+mn-cs"/>
          </a:endParaRPr>
        </a:p>
      </dgm:t>
    </dgm:pt>
    <dgm:pt modelId="{BCE0A849-2CB9-42F6-AFF3-5149056879A0}" type="parTrans" cxnId="{7424D7A3-209D-4589-A25C-624043A3A6F9}">
      <dgm:prSet/>
      <dgm:spPr/>
      <dgm:t>
        <a:bodyPr/>
        <a:lstStyle/>
        <a:p>
          <a:endParaRPr lang="en-US"/>
        </a:p>
      </dgm:t>
    </dgm:pt>
    <dgm:pt modelId="{493A0BA1-4143-40AE-8437-B24BAB112A15}" type="sibTrans" cxnId="{7424D7A3-209D-4589-A25C-624043A3A6F9}">
      <dgm:prSet/>
      <dgm:spPr/>
      <dgm:t>
        <a:bodyPr/>
        <a:lstStyle/>
        <a:p>
          <a:endParaRPr lang="en-US"/>
        </a:p>
      </dgm:t>
    </dgm:pt>
    <dgm:pt modelId="{942B6A0D-874C-9843-93D2-51B3A834CD0C}">
      <dgm:prSet custT="1"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600" kern="1200" dirty="0"/>
            <a:t>Identify </a:t>
          </a:r>
          <a:r>
            <a:rPr lang="lv-LV" sz="1600" kern="1200" dirty="0" err="1"/>
            <a:t>and</a:t>
          </a:r>
          <a:r>
            <a:rPr lang="lv-LV" sz="1600" kern="1200" dirty="0"/>
            <a:t> </a:t>
          </a:r>
          <a:r>
            <a:rPr lang="lv-LV" sz="1600" kern="1200" dirty="0" err="1"/>
            <a:t>unite</a:t>
          </a:r>
          <a:r>
            <a:rPr lang="lv-LV" sz="1600" kern="1200" dirty="0"/>
            <a:t> </a:t>
          </a:r>
          <a:r>
            <a:rPr lang="lv-LV" sz="1600" kern="1200" dirty="0" err="1"/>
            <a:t>the</a:t>
          </a:r>
          <a:r>
            <a:rPr lang="lv-LV" sz="1600" kern="1200" dirty="0"/>
            <a:t> H</a:t>
          </a:r>
          <a:r>
            <a:rPr lang="en-US" sz="1600" kern="1200" dirty="0" err="1"/>
            <a:t>igh</a:t>
          </a:r>
          <a:r>
            <a:rPr lang="en-US" sz="1600" kern="1200" dirty="0"/>
            <a:t> </a:t>
          </a:r>
          <a:r>
            <a:rPr lang="lv-LV" sz="1600" kern="1200" dirty="0"/>
            <a:t>P</a:t>
          </a:r>
          <a:r>
            <a:rPr lang="en-US" sz="1600" kern="1200" dirty="0" err="1"/>
            <a:t>erformance</a:t>
          </a:r>
          <a:r>
            <a:rPr lang="en-US" sz="1600" kern="1200" dirty="0"/>
            <a:t> computing (HPC) resources and competencies of academic institutions</a:t>
          </a:r>
          <a:endParaRPr lang="lv-LV" sz="1600" b="1" kern="1200" noProof="0" dirty="0"/>
        </a:p>
      </dgm:t>
    </dgm:pt>
    <dgm:pt modelId="{F3CE1CF1-BDF9-8B44-95C3-109F26555A04}" type="parTrans" cxnId="{86F66C8B-93D2-984C-B873-2836FD14E4EE}">
      <dgm:prSet/>
      <dgm:spPr/>
      <dgm:t>
        <a:bodyPr/>
        <a:lstStyle/>
        <a:p>
          <a:endParaRPr lang="en-GB"/>
        </a:p>
      </dgm:t>
    </dgm:pt>
    <dgm:pt modelId="{BA07D776-A279-894E-B8A7-7CE54DC96A4E}" type="sibTrans" cxnId="{86F66C8B-93D2-984C-B873-2836FD14E4EE}">
      <dgm:prSet/>
      <dgm:spPr/>
      <dgm:t>
        <a:bodyPr/>
        <a:lstStyle/>
        <a:p>
          <a:endParaRPr lang="en-GB"/>
        </a:p>
      </dgm:t>
    </dgm:pt>
    <dgm:pt modelId="{5F3FD798-96F3-4171-992C-B17FAF88A905}">
      <dgm:prSet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kern="1200" dirty="0"/>
            <a:t>Leading partner - RTU High Energy and Accelerator Technology Center.</a:t>
          </a:r>
          <a:endParaRPr lang="lv-LV" kern="1200" noProof="0" dirty="0"/>
        </a:p>
      </dgm:t>
    </dgm:pt>
    <dgm:pt modelId="{C86269E4-8391-41CD-A5DE-E910C80230BE}" type="parTrans" cxnId="{6B439CEF-CBDA-49CA-991C-1136453DC234}">
      <dgm:prSet/>
      <dgm:spPr/>
      <dgm:t>
        <a:bodyPr/>
        <a:lstStyle/>
        <a:p>
          <a:endParaRPr lang="lv-LV"/>
        </a:p>
      </dgm:t>
    </dgm:pt>
    <dgm:pt modelId="{12D9B318-86B2-485A-BDFC-A8DE554604DB}" type="sibTrans" cxnId="{6B439CEF-CBDA-49CA-991C-1136453DC234}">
      <dgm:prSet/>
      <dgm:spPr/>
      <dgm:t>
        <a:bodyPr/>
        <a:lstStyle/>
        <a:p>
          <a:endParaRPr lang="lv-LV"/>
        </a:p>
      </dgm:t>
    </dgm:pt>
    <dgm:pt modelId="{11859260-F946-4D39-8440-1AA2A17EB40A}">
      <dgm:prSet custT="1"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600" kern="1200" dirty="0"/>
            <a:t>Expand the Latvian CERN CMS Tier II federated cloud infrastructure created in the pilot project </a:t>
          </a:r>
          <a:r>
            <a:rPr lang="en-US" sz="1600" kern="1200" dirty="0" err="1"/>
            <a:t>connecti</a:t>
          </a:r>
          <a:r>
            <a:rPr lang="lv-LV" sz="1600" kern="1200" dirty="0" err="1"/>
            <a:t>ng</a:t>
          </a:r>
          <a:r>
            <a:rPr lang="en-US" sz="1600" kern="1200" dirty="0"/>
            <a:t> with the CERN CMS infrastructure through the GEANT network.</a:t>
          </a:r>
          <a:endParaRPr lang="lv-LV" sz="1600" b="1" kern="1200" noProof="0" dirty="0"/>
        </a:p>
      </dgm:t>
    </dgm:pt>
    <dgm:pt modelId="{3DD64F56-B9A8-417B-93FD-87D06A057C04}" type="parTrans" cxnId="{F7E296B5-C8FD-4321-8227-C3A120E01A91}">
      <dgm:prSet/>
      <dgm:spPr/>
      <dgm:t>
        <a:bodyPr/>
        <a:lstStyle/>
        <a:p>
          <a:endParaRPr lang="lv-LV"/>
        </a:p>
      </dgm:t>
    </dgm:pt>
    <dgm:pt modelId="{D9A6312B-D0A3-4C87-B813-359424767DBE}" type="sibTrans" cxnId="{F7E296B5-C8FD-4321-8227-C3A120E01A91}">
      <dgm:prSet/>
      <dgm:spPr/>
      <dgm:t>
        <a:bodyPr/>
        <a:lstStyle/>
        <a:p>
          <a:endParaRPr lang="lv-LV"/>
        </a:p>
      </dgm:t>
    </dgm:pt>
    <dgm:pt modelId="{E7E7D106-3C6F-4899-9A56-359493748250}">
      <dgm:prSet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kern="1200" dirty="0"/>
            <a:t>Latvian partners: U</a:t>
          </a:r>
          <a:r>
            <a:rPr lang="lv-LV" kern="1200" dirty="0" err="1"/>
            <a:t>niversity</a:t>
          </a:r>
          <a:r>
            <a:rPr lang="lv-LV" kern="1200" dirty="0"/>
            <a:t> of </a:t>
          </a:r>
          <a:r>
            <a:rPr lang="en-US" kern="1200" dirty="0"/>
            <a:t>L</a:t>
          </a:r>
          <a:r>
            <a:rPr lang="lv-LV" kern="1200" dirty="0" err="1"/>
            <a:t>atvia</a:t>
          </a:r>
          <a:r>
            <a:rPr lang="en-US" kern="1200" dirty="0"/>
            <a:t>, National Library of Latvia, </a:t>
          </a:r>
          <a:r>
            <a:rPr lang="lv-LV" kern="1200" dirty="0"/>
            <a:t>Rēzekne </a:t>
          </a:r>
          <a:r>
            <a:rPr lang="lv-LV" kern="1200" dirty="0" err="1"/>
            <a:t>Technology</a:t>
          </a:r>
          <a:r>
            <a:rPr lang="lv-LV" kern="1200" dirty="0"/>
            <a:t> </a:t>
          </a:r>
          <a:r>
            <a:rPr lang="lv-LV" kern="1200" dirty="0" err="1"/>
            <a:t>Academy</a:t>
          </a:r>
          <a:r>
            <a:rPr lang="en-US" kern="1200" dirty="0"/>
            <a:t> and </a:t>
          </a:r>
          <a:r>
            <a:rPr lang="en-US" kern="1200" dirty="0" err="1"/>
            <a:t>Ventspils</a:t>
          </a:r>
          <a:r>
            <a:rPr lang="en-US" kern="1200" dirty="0"/>
            <a:t> Radio Astronomy Center.</a:t>
          </a:r>
          <a:endParaRPr lang="lv-LV" kern="1200" noProof="0" dirty="0"/>
        </a:p>
      </dgm:t>
    </dgm:pt>
    <dgm:pt modelId="{98979C49-1610-4B64-8110-B1251A0F4ADA}" type="parTrans" cxnId="{A7546AEC-18F3-465F-B1C2-B0C81D8CF4DE}">
      <dgm:prSet/>
      <dgm:spPr/>
      <dgm:t>
        <a:bodyPr/>
        <a:lstStyle/>
        <a:p>
          <a:endParaRPr lang="lv-LV"/>
        </a:p>
      </dgm:t>
    </dgm:pt>
    <dgm:pt modelId="{9A37209F-09C1-42A4-9EB3-3777A9934106}" type="sibTrans" cxnId="{A7546AEC-18F3-465F-B1C2-B0C81D8CF4DE}">
      <dgm:prSet/>
      <dgm:spPr/>
      <dgm:t>
        <a:bodyPr/>
        <a:lstStyle/>
        <a:p>
          <a:endParaRPr lang="lv-LV"/>
        </a:p>
      </dgm:t>
    </dgm:pt>
    <dgm:pt modelId="{AA3FA31E-090E-41B4-8779-1AAD479C0002}">
      <dgm:prSet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lv-LV" kern="1200" dirty="0" err="1"/>
            <a:t>Involving</a:t>
          </a:r>
          <a:r>
            <a:rPr lang="lv-LV" kern="1200" dirty="0"/>
            <a:t> </a:t>
          </a:r>
          <a:r>
            <a:rPr lang="lv-LV" kern="1200" dirty="0" err="1"/>
            <a:t>possible</a:t>
          </a:r>
          <a:r>
            <a:rPr lang="lv-LV" kern="1200" dirty="0"/>
            <a:t> </a:t>
          </a:r>
          <a:r>
            <a:rPr lang="en-US" kern="1200" dirty="0"/>
            <a:t>Baltic group partners </a:t>
          </a:r>
          <a:r>
            <a:rPr lang="lv-LV" kern="1200" dirty="0" err="1"/>
            <a:t>form</a:t>
          </a:r>
          <a:r>
            <a:rPr lang="lv-LV" kern="1200" dirty="0"/>
            <a:t> </a:t>
          </a:r>
          <a:r>
            <a:rPr lang="en-US" kern="1200" dirty="0"/>
            <a:t>Estonia and Lithuania: Kaunas Technical University, University of Tartu, Vilnius University, TALTECH.</a:t>
          </a:r>
          <a:endParaRPr lang="lv-LV" kern="1200" noProof="0" dirty="0"/>
        </a:p>
      </dgm:t>
    </dgm:pt>
    <dgm:pt modelId="{A3895584-ECDC-45B7-8E03-B852336B3F2F}" type="parTrans" cxnId="{3DC577FF-7F42-4304-B2F2-6D21814909C8}">
      <dgm:prSet/>
      <dgm:spPr/>
      <dgm:t>
        <a:bodyPr/>
        <a:lstStyle/>
        <a:p>
          <a:endParaRPr lang="lv-LV"/>
        </a:p>
      </dgm:t>
    </dgm:pt>
    <dgm:pt modelId="{253AC797-D86F-4480-BD76-3DE95FFDEF93}" type="sibTrans" cxnId="{3DC577FF-7F42-4304-B2F2-6D21814909C8}">
      <dgm:prSet/>
      <dgm:spPr/>
      <dgm:t>
        <a:bodyPr/>
        <a:lstStyle/>
        <a:p>
          <a:endParaRPr lang="lv-LV"/>
        </a:p>
      </dgm:t>
    </dgm:pt>
    <dgm:pt modelId="{B8A2BC02-4CC6-4755-B405-0A55159FA60A}">
      <dgm:prSet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lv-LV" b="0" kern="1200" noProof="0" dirty="0" err="1"/>
            <a:t>Industry</a:t>
          </a:r>
          <a:r>
            <a:rPr lang="lv-LV" b="0" kern="1200" noProof="0" dirty="0"/>
            <a:t> </a:t>
          </a:r>
          <a:r>
            <a:rPr lang="lv-LV" b="0" kern="1200" noProof="0" dirty="0" err="1"/>
            <a:t>partners</a:t>
          </a:r>
          <a:endParaRPr lang="lv-LV" kern="1200" noProof="0" dirty="0"/>
        </a:p>
      </dgm:t>
    </dgm:pt>
    <dgm:pt modelId="{E71576C9-D5A9-44A0-868E-D8FD75BEE672}" type="parTrans" cxnId="{84157CC2-889E-45F1-A342-3A754AAAE7BC}">
      <dgm:prSet/>
      <dgm:spPr/>
      <dgm:t>
        <a:bodyPr/>
        <a:lstStyle/>
        <a:p>
          <a:endParaRPr lang="lv-LV"/>
        </a:p>
      </dgm:t>
    </dgm:pt>
    <dgm:pt modelId="{6C9933F3-6A81-4AB9-95DF-CDA7CFB8B412}" type="sibTrans" cxnId="{84157CC2-889E-45F1-A342-3A754AAAE7BC}">
      <dgm:prSet/>
      <dgm:spPr/>
      <dgm:t>
        <a:bodyPr/>
        <a:lstStyle/>
        <a:p>
          <a:endParaRPr lang="lv-LV"/>
        </a:p>
      </dgm:t>
    </dgm:pt>
    <dgm:pt modelId="{8AAC32A2-49B3-8646-8FAE-955AEBD49ED4}" type="pres">
      <dgm:prSet presAssocID="{13460AE8-09ED-4499-945C-FBB87C830ABE}" presName="linear" presStyleCnt="0">
        <dgm:presLayoutVars>
          <dgm:dir/>
          <dgm:animLvl val="lvl"/>
          <dgm:resizeHandles val="exact"/>
        </dgm:presLayoutVars>
      </dgm:prSet>
      <dgm:spPr/>
    </dgm:pt>
    <dgm:pt modelId="{980266BC-8B72-4044-A126-644F8AC13886}" type="pres">
      <dgm:prSet presAssocID="{8447E4D3-7F36-44C9-8452-065E1D2474E0}" presName="parentLin" presStyleCnt="0"/>
      <dgm:spPr/>
    </dgm:pt>
    <dgm:pt modelId="{E2E36B71-1DF0-9F46-B456-6AAF472E7C11}" type="pres">
      <dgm:prSet presAssocID="{8447E4D3-7F36-44C9-8452-065E1D2474E0}" presName="parentLeftMargin" presStyleLbl="node1" presStyleIdx="0" presStyleCnt="2"/>
      <dgm:spPr/>
    </dgm:pt>
    <dgm:pt modelId="{F1DB7604-8FD6-524D-9833-34752B734C5E}" type="pres">
      <dgm:prSet presAssocID="{8447E4D3-7F36-44C9-8452-065E1D2474E0}" presName="parentText" presStyleLbl="node1" presStyleIdx="0" presStyleCnt="2" custScaleX="96456" custLinFactNeighborX="-7500" custLinFactNeighborY="1384">
        <dgm:presLayoutVars>
          <dgm:chMax val="0"/>
          <dgm:bulletEnabled val="1"/>
        </dgm:presLayoutVars>
      </dgm:prSet>
      <dgm:spPr/>
    </dgm:pt>
    <dgm:pt modelId="{7D421CA8-8456-064C-870D-5DA8A2392D24}" type="pres">
      <dgm:prSet presAssocID="{8447E4D3-7F36-44C9-8452-065E1D2474E0}" presName="negativeSpace" presStyleCnt="0"/>
      <dgm:spPr/>
    </dgm:pt>
    <dgm:pt modelId="{A162C952-A121-274E-B4C0-130000820BEC}" type="pres">
      <dgm:prSet presAssocID="{8447E4D3-7F36-44C9-8452-065E1D2474E0}" presName="childText" presStyleLbl="conFgAcc1" presStyleIdx="0" presStyleCnt="2">
        <dgm:presLayoutVars>
          <dgm:bulletEnabled val="1"/>
        </dgm:presLayoutVars>
      </dgm:prSet>
      <dgm:spPr/>
    </dgm:pt>
    <dgm:pt modelId="{BDFD3D27-C75C-1B40-9E7E-C8BD91C638BC}" type="pres">
      <dgm:prSet presAssocID="{DA11CF4A-93DA-4634-8CB7-97FE550C1A56}" presName="spaceBetweenRectangles" presStyleCnt="0"/>
      <dgm:spPr/>
    </dgm:pt>
    <dgm:pt modelId="{D2AB19BB-3AFF-4948-B0C4-403F73C3520D}" type="pres">
      <dgm:prSet presAssocID="{D7F3D65B-8158-4C62-A968-406CAC6DFE4B}" presName="parentLin" presStyleCnt="0"/>
      <dgm:spPr/>
    </dgm:pt>
    <dgm:pt modelId="{BC07F8CC-297B-0B49-8A72-2FF2316593F0}" type="pres">
      <dgm:prSet presAssocID="{D7F3D65B-8158-4C62-A968-406CAC6DFE4B}" presName="parentLeftMargin" presStyleLbl="node1" presStyleIdx="0" presStyleCnt="2"/>
      <dgm:spPr/>
    </dgm:pt>
    <dgm:pt modelId="{70136985-86AB-2A42-B729-F883F8DF4B99}" type="pres">
      <dgm:prSet presAssocID="{D7F3D65B-8158-4C62-A968-406CAC6DFE4B}" presName="parentText" presStyleLbl="node1" presStyleIdx="1" presStyleCnt="2" custScaleX="120422" custLinFactNeighborX="-17990" custLinFactNeighborY="11833">
        <dgm:presLayoutVars>
          <dgm:chMax val="0"/>
          <dgm:bulletEnabled val="1"/>
        </dgm:presLayoutVars>
      </dgm:prSet>
      <dgm:spPr>
        <a:xfrm>
          <a:off x="348386" y="2451194"/>
          <a:ext cx="4877409" cy="560880"/>
        </a:xfrm>
        <a:prstGeom prst="roundRect">
          <a:avLst/>
        </a:prstGeom>
      </dgm:spPr>
    </dgm:pt>
    <dgm:pt modelId="{5898E828-61B7-C84E-BA51-84296EB337C7}" type="pres">
      <dgm:prSet presAssocID="{D7F3D65B-8158-4C62-A968-406CAC6DFE4B}" presName="negativeSpace" presStyleCnt="0"/>
      <dgm:spPr/>
    </dgm:pt>
    <dgm:pt modelId="{0DEED5A4-FEAE-3C40-BDD5-B3B8B6BC502A}" type="pres">
      <dgm:prSet presAssocID="{D7F3D65B-8158-4C62-A968-406CAC6DFE4B}" presName="childText" presStyleLbl="conFgAcc1" presStyleIdx="1" presStyleCnt="2" custScaleY="84368" custLinFactY="4660" custLinFactNeighborX="-881" custLinFactNeighborY="100000">
        <dgm:presLayoutVars>
          <dgm:bulletEnabled val="1"/>
        </dgm:presLayoutVars>
      </dgm:prSet>
      <dgm:spPr/>
    </dgm:pt>
  </dgm:ptLst>
  <dgm:cxnLst>
    <dgm:cxn modelId="{5761B508-8482-47B0-9F62-1889307DD86D}" type="presOf" srcId="{AA3FA31E-090E-41B4-8779-1AAD479C0002}" destId="{0DEED5A4-FEAE-3C40-BDD5-B3B8B6BC502A}" srcOrd="0" destOrd="2" presId="urn:microsoft.com/office/officeart/2005/8/layout/list1"/>
    <dgm:cxn modelId="{0336A911-5AD0-40EC-ACC0-F90CAF5D2EB2}" type="presOf" srcId="{11859260-F946-4D39-8440-1AA2A17EB40A}" destId="{A162C952-A121-274E-B4C0-130000820BEC}" srcOrd="0" destOrd="1" presId="urn:microsoft.com/office/officeart/2005/8/layout/list1"/>
    <dgm:cxn modelId="{31EE0B27-6503-459F-91D8-C217AA2F8F28}" srcId="{13460AE8-09ED-4499-945C-FBB87C830ABE}" destId="{8447E4D3-7F36-44C9-8452-065E1D2474E0}" srcOrd="0" destOrd="0" parTransId="{52D90A65-D845-4B1C-8273-B0312AB16DDB}" sibTransId="{DA11CF4A-93DA-4634-8CB7-97FE550C1A56}"/>
    <dgm:cxn modelId="{711EDA5C-1901-5140-B25C-F1475957BD77}" type="presOf" srcId="{942B6A0D-874C-9843-93D2-51B3A834CD0C}" destId="{A162C952-A121-274E-B4C0-130000820BEC}" srcOrd="0" destOrd="0" presId="urn:microsoft.com/office/officeart/2005/8/layout/list1"/>
    <dgm:cxn modelId="{C9DD0A61-6730-4D5C-896D-A62A3066D288}" type="presOf" srcId="{E7E7D106-3C6F-4899-9A56-359493748250}" destId="{0DEED5A4-FEAE-3C40-BDD5-B3B8B6BC502A}" srcOrd="0" destOrd="1" presId="urn:microsoft.com/office/officeart/2005/8/layout/list1"/>
    <dgm:cxn modelId="{14D21381-7496-4C7B-AB3F-0CFB4360FA0A}" type="presOf" srcId="{5F3FD798-96F3-4171-992C-B17FAF88A905}" destId="{0DEED5A4-FEAE-3C40-BDD5-B3B8B6BC502A}" srcOrd="0" destOrd="0" presId="urn:microsoft.com/office/officeart/2005/8/layout/list1"/>
    <dgm:cxn modelId="{232D3682-DB01-C94D-B470-E5E142F87162}" type="presOf" srcId="{D7F3D65B-8158-4C62-A968-406CAC6DFE4B}" destId="{70136985-86AB-2A42-B729-F883F8DF4B99}" srcOrd="1" destOrd="0" presId="urn:microsoft.com/office/officeart/2005/8/layout/list1"/>
    <dgm:cxn modelId="{619A5E83-ED68-421E-889F-2DAA5AFF58AB}" type="presOf" srcId="{B8A2BC02-4CC6-4755-B405-0A55159FA60A}" destId="{0DEED5A4-FEAE-3C40-BDD5-B3B8B6BC502A}" srcOrd="0" destOrd="3" presId="urn:microsoft.com/office/officeart/2005/8/layout/list1"/>
    <dgm:cxn modelId="{AC40CE83-756D-7443-ADFD-C35565905F86}" type="presOf" srcId="{D7F3D65B-8158-4C62-A968-406CAC6DFE4B}" destId="{BC07F8CC-297B-0B49-8A72-2FF2316593F0}" srcOrd="0" destOrd="0" presId="urn:microsoft.com/office/officeart/2005/8/layout/list1"/>
    <dgm:cxn modelId="{86F66C8B-93D2-984C-B873-2836FD14E4EE}" srcId="{8447E4D3-7F36-44C9-8452-065E1D2474E0}" destId="{942B6A0D-874C-9843-93D2-51B3A834CD0C}" srcOrd="0" destOrd="0" parTransId="{F3CE1CF1-BDF9-8B44-95C3-109F26555A04}" sibTransId="{BA07D776-A279-894E-B8A7-7CE54DC96A4E}"/>
    <dgm:cxn modelId="{7424D7A3-209D-4589-A25C-624043A3A6F9}" srcId="{13460AE8-09ED-4499-945C-FBB87C830ABE}" destId="{D7F3D65B-8158-4C62-A968-406CAC6DFE4B}" srcOrd="1" destOrd="0" parTransId="{BCE0A849-2CB9-42F6-AFF3-5149056879A0}" sibTransId="{493A0BA1-4143-40AE-8437-B24BAB112A15}"/>
    <dgm:cxn modelId="{F7E296B5-C8FD-4321-8227-C3A120E01A91}" srcId="{8447E4D3-7F36-44C9-8452-065E1D2474E0}" destId="{11859260-F946-4D39-8440-1AA2A17EB40A}" srcOrd="1" destOrd="0" parTransId="{3DD64F56-B9A8-417B-93FD-87D06A057C04}" sibTransId="{D9A6312B-D0A3-4C87-B813-359424767DBE}"/>
    <dgm:cxn modelId="{EBF6AFBA-2302-C947-A686-11CF9E1728B4}" type="presOf" srcId="{13460AE8-09ED-4499-945C-FBB87C830ABE}" destId="{8AAC32A2-49B3-8646-8FAE-955AEBD49ED4}" srcOrd="0" destOrd="0" presId="urn:microsoft.com/office/officeart/2005/8/layout/list1"/>
    <dgm:cxn modelId="{84157CC2-889E-45F1-A342-3A754AAAE7BC}" srcId="{D7F3D65B-8158-4C62-A968-406CAC6DFE4B}" destId="{B8A2BC02-4CC6-4755-B405-0A55159FA60A}" srcOrd="3" destOrd="0" parTransId="{E71576C9-D5A9-44A0-868E-D8FD75BEE672}" sibTransId="{6C9933F3-6A81-4AB9-95DF-CDA7CFB8B412}"/>
    <dgm:cxn modelId="{8AF9FFC5-6F36-1145-AC7B-F6A0EA94C965}" type="presOf" srcId="{8447E4D3-7F36-44C9-8452-065E1D2474E0}" destId="{F1DB7604-8FD6-524D-9833-34752B734C5E}" srcOrd="1" destOrd="0" presId="urn:microsoft.com/office/officeart/2005/8/layout/list1"/>
    <dgm:cxn modelId="{A7546AEC-18F3-465F-B1C2-B0C81D8CF4DE}" srcId="{D7F3D65B-8158-4C62-A968-406CAC6DFE4B}" destId="{E7E7D106-3C6F-4899-9A56-359493748250}" srcOrd="1" destOrd="0" parTransId="{98979C49-1610-4B64-8110-B1251A0F4ADA}" sibTransId="{9A37209F-09C1-42A4-9EB3-3777A9934106}"/>
    <dgm:cxn modelId="{6B439CEF-CBDA-49CA-991C-1136453DC234}" srcId="{D7F3D65B-8158-4C62-A968-406CAC6DFE4B}" destId="{5F3FD798-96F3-4171-992C-B17FAF88A905}" srcOrd="0" destOrd="0" parTransId="{C86269E4-8391-41CD-A5DE-E910C80230BE}" sibTransId="{12D9B318-86B2-485A-BDFC-A8DE554604DB}"/>
    <dgm:cxn modelId="{35D8F4F6-9F78-184A-A527-D8174A23D74E}" type="presOf" srcId="{8447E4D3-7F36-44C9-8452-065E1D2474E0}" destId="{E2E36B71-1DF0-9F46-B456-6AAF472E7C11}" srcOrd="0" destOrd="0" presId="urn:microsoft.com/office/officeart/2005/8/layout/list1"/>
    <dgm:cxn modelId="{3DC577FF-7F42-4304-B2F2-6D21814909C8}" srcId="{D7F3D65B-8158-4C62-A968-406CAC6DFE4B}" destId="{AA3FA31E-090E-41B4-8779-1AAD479C0002}" srcOrd="2" destOrd="0" parTransId="{A3895584-ECDC-45B7-8E03-B852336B3F2F}" sibTransId="{253AC797-D86F-4480-BD76-3DE95FFDEF93}"/>
    <dgm:cxn modelId="{18316F11-347A-284F-9870-55B6E885F365}" type="presParOf" srcId="{8AAC32A2-49B3-8646-8FAE-955AEBD49ED4}" destId="{980266BC-8B72-4044-A126-644F8AC13886}" srcOrd="0" destOrd="0" presId="urn:microsoft.com/office/officeart/2005/8/layout/list1"/>
    <dgm:cxn modelId="{8AE1075A-285F-0640-BD1D-9231D47BA310}" type="presParOf" srcId="{980266BC-8B72-4044-A126-644F8AC13886}" destId="{E2E36B71-1DF0-9F46-B456-6AAF472E7C11}" srcOrd="0" destOrd="0" presId="urn:microsoft.com/office/officeart/2005/8/layout/list1"/>
    <dgm:cxn modelId="{6310625F-653C-3942-8189-97EEA01C8553}" type="presParOf" srcId="{980266BC-8B72-4044-A126-644F8AC13886}" destId="{F1DB7604-8FD6-524D-9833-34752B734C5E}" srcOrd="1" destOrd="0" presId="urn:microsoft.com/office/officeart/2005/8/layout/list1"/>
    <dgm:cxn modelId="{C9BF873A-1B80-FE48-B801-79892CEC7E13}" type="presParOf" srcId="{8AAC32A2-49B3-8646-8FAE-955AEBD49ED4}" destId="{7D421CA8-8456-064C-870D-5DA8A2392D24}" srcOrd="1" destOrd="0" presId="urn:microsoft.com/office/officeart/2005/8/layout/list1"/>
    <dgm:cxn modelId="{D737C3BA-BF14-C545-8C02-C069F509EDB3}" type="presParOf" srcId="{8AAC32A2-49B3-8646-8FAE-955AEBD49ED4}" destId="{A162C952-A121-274E-B4C0-130000820BEC}" srcOrd="2" destOrd="0" presId="urn:microsoft.com/office/officeart/2005/8/layout/list1"/>
    <dgm:cxn modelId="{9BF651E9-7E32-044B-858D-0BEBB7EE9CDE}" type="presParOf" srcId="{8AAC32A2-49B3-8646-8FAE-955AEBD49ED4}" destId="{BDFD3D27-C75C-1B40-9E7E-C8BD91C638BC}" srcOrd="3" destOrd="0" presId="urn:microsoft.com/office/officeart/2005/8/layout/list1"/>
    <dgm:cxn modelId="{C4C01126-9266-2141-B420-CC697D25D6B9}" type="presParOf" srcId="{8AAC32A2-49B3-8646-8FAE-955AEBD49ED4}" destId="{D2AB19BB-3AFF-4948-B0C4-403F73C3520D}" srcOrd="4" destOrd="0" presId="urn:microsoft.com/office/officeart/2005/8/layout/list1"/>
    <dgm:cxn modelId="{7CDA72E5-922B-3144-84C0-6DCBA48D70CE}" type="presParOf" srcId="{D2AB19BB-3AFF-4948-B0C4-403F73C3520D}" destId="{BC07F8CC-297B-0B49-8A72-2FF2316593F0}" srcOrd="0" destOrd="0" presId="urn:microsoft.com/office/officeart/2005/8/layout/list1"/>
    <dgm:cxn modelId="{318A8C2E-0CF6-1B43-B033-6C9577C682C7}" type="presParOf" srcId="{D2AB19BB-3AFF-4948-B0C4-403F73C3520D}" destId="{70136985-86AB-2A42-B729-F883F8DF4B99}" srcOrd="1" destOrd="0" presId="urn:microsoft.com/office/officeart/2005/8/layout/list1"/>
    <dgm:cxn modelId="{7CF1F18B-2D8C-6E4F-8A09-634114E0F77F}" type="presParOf" srcId="{8AAC32A2-49B3-8646-8FAE-955AEBD49ED4}" destId="{5898E828-61B7-C84E-BA51-84296EB337C7}" srcOrd="5" destOrd="0" presId="urn:microsoft.com/office/officeart/2005/8/layout/list1"/>
    <dgm:cxn modelId="{2FC6AA49-3BE1-3841-A54F-8DFE2FA0D8EA}" type="presParOf" srcId="{8AAC32A2-49B3-8646-8FAE-955AEBD49ED4}" destId="{0DEED5A4-FEAE-3C40-BDD5-B3B8B6BC502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460AE8-09ED-4499-945C-FBB87C830ABE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447E4D3-7F36-44C9-8452-065E1D2474E0}">
      <dgm:prSet custT="1"/>
      <dgm:spPr>
        <a:solidFill>
          <a:schemeClr val="bg1"/>
        </a:solidFill>
      </dgm:spPr>
      <dgm:t>
        <a:bodyPr/>
        <a:lstStyle/>
        <a:p>
          <a:r>
            <a:rPr lang="lv-LV" sz="2400" b="1" dirty="0">
              <a:solidFill>
                <a:schemeClr val="tx1"/>
              </a:solidFill>
            </a:rPr>
            <a:t>ARC-CE </a:t>
          </a:r>
          <a:r>
            <a:rPr lang="lv-LV" sz="2400" b="1" dirty="0" err="1">
              <a:solidFill>
                <a:schemeClr val="tx1"/>
              </a:solidFill>
            </a:rPr>
            <a:t>and</a:t>
          </a:r>
          <a:r>
            <a:rPr lang="lv-LV" sz="2400" b="1" dirty="0">
              <a:solidFill>
                <a:schemeClr val="tx1"/>
              </a:solidFill>
            </a:rPr>
            <a:t> ARC-REX</a:t>
          </a:r>
          <a:endParaRPr lang="en-US" sz="2400" b="1" dirty="0">
            <a:solidFill>
              <a:schemeClr val="tx1"/>
            </a:solidFill>
          </a:endParaRPr>
        </a:p>
      </dgm:t>
    </dgm:pt>
    <dgm:pt modelId="{52D90A65-D845-4B1C-8273-B0312AB16DDB}" type="parTrans" cxnId="{31EE0B27-6503-459F-91D8-C217AA2F8F28}">
      <dgm:prSet/>
      <dgm:spPr/>
      <dgm:t>
        <a:bodyPr/>
        <a:lstStyle/>
        <a:p>
          <a:endParaRPr lang="en-US"/>
        </a:p>
      </dgm:t>
    </dgm:pt>
    <dgm:pt modelId="{DA11CF4A-93DA-4634-8CB7-97FE550C1A56}" type="sibTrans" cxnId="{31EE0B27-6503-459F-91D8-C217AA2F8F28}">
      <dgm:prSet/>
      <dgm:spPr/>
      <dgm:t>
        <a:bodyPr/>
        <a:lstStyle/>
        <a:p>
          <a:endParaRPr lang="en-US"/>
        </a:p>
      </dgm:t>
    </dgm:pt>
    <dgm:pt modelId="{D7F3D65B-8158-4C62-A968-406CAC6DFE4B}">
      <dgm:prSet custT="1"/>
      <dgm:spPr>
        <a:solidFill>
          <a:srgbClr val="FFFFFF"/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184354" tIns="0" rIns="184354" bIns="0" numCol="1" spcCol="1270" anchor="ctr" anchorCtr="0"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b="1" kern="12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Monitoring</a:t>
          </a:r>
          <a:endParaRPr lang="en-US" sz="2400" b="1" kern="1200" dirty="0">
            <a:solidFill>
              <a:srgbClr val="000000"/>
            </a:solidFill>
            <a:latin typeface="Neue Haas Grotesk Text Pro"/>
            <a:ea typeface="+mn-ea"/>
            <a:cs typeface="+mn-cs"/>
          </a:endParaRPr>
        </a:p>
      </dgm:t>
    </dgm:pt>
    <dgm:pt modelId="{BCE0A849-2CB9-42F6-AFF3-5149056879A0}" type="parTrans" cxnId="{7424D7A3-209D-4589-A25C-624043A3A6F9}">
      <dgm:prSet/>
      <dgm:spPr/>
      <dgm:t>
        <a:bodyPr/>
        <a:lstStyle/>
        <a:p>
          <a:endParaRPr lang="en-US"/>
        </a:p>
      </dgm:t>
    </dgm:pt>
    <dgm:pt modelId="{493A0BA1-4143-40AE-8437-B24BAB112A15}" type="sibTrans" cxnId="{7424D7A3-209D-4589-A25C-624043A3A6F9}">
      <dgm:prSet/>
      <dgm:spPr/>
      <dgm:t>
        <a:bodyPr/>
        <a:lstStyle/>
        <a:p>
          <a:endParaRPr lang="en-US"/>
        </a:p>
      </dgm:t>
    </dgm:pt>
    <dgm:pt modelId="{942B6A0D-874C-9843-93D2-51B3A834CD0C}">
      <dgm:prSet custT="1"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800" kern="1200" dirty="0"/>
            <a:t>ARC-CE (v.6) running on separate VM was implemented and tested for job submitting using test user certificates</a:t>
          </a:r>
          <a:endParaRPr lang="lv-LV" sz="1800" b="1" kern="1200" noProof="0" dirty="0"/>
        </a:p>
      </dgm:t>
    </dgm:pt>
    <dgm:pt modelId="{F3CE1CF1-BDF9-8B44-95C3-109F26555A04}" type="parTrans" cxnId="{86F66C8B-93D2-984C-B873-2836FD14E4EE}">
      <dgm:prSet/>
      <dgm:spPr/>
      <dgm:t>
        <a:bodyPr/>
        <a:lstStyle/>
        <a:p>
          <a:endParaRPr lang="en-GB"/>
        </a:p>
      </dgm:t>
    </dgm:pt>
    <dgm:pt modelId="{BA07D776-A279-894E-B8A7-7CE54DC96A4E}" type="sibTrans" cxnId="{86F66C8B-93D2-984C-B873-2836FD14E4EE}">
      <dgm:prSet/>
      <dgm:spPr/>
      <dgm:t>
        <a:bodyPr/>
        <a:lstStyle/>
        <a:p>
          <a:endParaRPr lang="en-GB"/>
        </a:p>
      </dgm:t>
    </dgm:pt>
    <dgm:pt modelId="{5F3FD798-96F3-4171-992C-B17FAF88A905}">
      <dgm:prSet custT="1"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ARC Information System provides web-based Grid Monitor with user-friendly overview of all cluster(s) resources and current jobs</a:t>
          </a:r>
          <a:endParaRPr lang="lv-LV" sz="2000" kern="1200" noProof="0" dirty="0"/>
        </a:p>
      </dgm:t>
    </dgm:pt>
    <dgm:pt modelId="{C86269E4-8391-41CD-A5DE-E910C80230BE}" type="parTrans" cxnId="{6B439CEF-CBDA-49CA-991C-1136453DC234}">
      <dgm:prSet/>
      <dgm:spPr/>
      <dgm:t>
        <a:bodyPr/>
        <a:lstStyle/>
        <a:p>
          <a:endParaRPr lang="lv-LV"/>
        </a:p>
      </dgm:t>
    </dgm:pt>
    <dgm:pt modelId="{12D9B318-86B2-485A-BDFC-A8DE554604DB}" type="sibTrans" cxnId="{6B439CEF-CBDA-49CA-991C-1136453DC234}">
      <dgm:prSet/>
      <dgm:spPr/>
      <dgm:t>
        <a:bodyPr/>
        <a:lstStyle/>
        <a:p>
          <a:endParaRPr lang="lv-LV"/>
        </a:p>
      </dgm:t>
    </dgm:pt>
    <dgm:pt modelId="{3DDFC3CC-EE1B-4C1F-985F-655477A05A30}">
      <dgm:prSet custT="1"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800" kern="1200" dirty="0"/>
            <a:t>A-REX (ARC Resource-coupled </a:t>
          </a:r>
          <a:r>
            <a:rPr lang="en-US" sz="1800" kern="1200" dirty="0" err="1"/>
            <a:t>EXecution</a:t>
          </a:r>
          <a:r>
            <a:rPr lang="en-US" sz="1800" kern="1200" dirty="0"/>
            <a:t> service)  and </a:t>
          </a:r>
          <a:r>
            <a:rPr lang="en-US" sz="1800" kern="1200" dirty="0" err="1"/>
            <a:t>gridftpd</a:t>
          </a:r>
          <a:r>
            <a:rPr lang="en-US" sz="1800" kern="1200" dirty="0"/>
            <a:t> service now is ready for  job submitting and fetching.</a:t>
          </a:r>
          <a:endParaRPr lang="lv-LV" sz="1800" b="1" kern="1200" noProof="0" dirty="0"/>
        </a:p>
      </dgm:t>
    </dgm:pt>
    <dgm:pt modelId="{E2E458B4-222B-4A7B-8491-42C14CE520EA}" type="parTrans" cxnId="{4CB37C6F-B60B-4636-AF7E-306209007B6A}">
      <dgm:prSet/>
      <dgm:spPr/>
      <dgm:t>
        <a:bodyPr/>
        <a:lstStyle/>
        <a:p>
          <a:endParaRPr lang="lv-LV"/>
        </a:p>
      </dgm:t>
    </dgm:pt>
    <dgm:pt modelId="{48E25690-9FEB-4F78-BAC0-38497BE3EE19}" type="sibTrans" cxnId="{4CB37C6F-B60B-4636-AF7E-306209007B6A}">
      <dgm:prSet/>
      <dgm:spPr/>
      <dgm:t>
        <a:bodyPr/>
        <a:lstStyle/>
        <a:p>
          <a:endParaRPr lang="lv-LV"/>
        </a:p>
      </dgm:t>
    </dgm:pt>
    <dgm:pt modelId="{8AAC32A2-49B3-8646-8FAE-955AEBD49ED4}" type="pres">
      <dgm:prSet presAssocID="{13460AE8-09ED-4499-945C-FBB87C830ABE}" presName="linear" presStyleCnt="0">
        <dgm:presLayoutVars>
          <dgm:dir/>
          <dgm:animLvl val="lvl"/>
          <dgm:resizeHandles val="exact"/>
        </dgm:presLayoutVars>
      </dgm:prSet>
      <dgm:spPr/>
    </dgm:pt>
    <dgm:pt modelId="{980266BC-8B72-4044-A126-644F8AC13886}" type="pres">
      <dgm:prSet presAssocID="{8447E4D3-7F36-44C9-8452-065E1D2474E0}" presName="parentLin" presStyleCnt="0"/>
      <dgm:spPr/>
    </dgm:pt>
    <dgm:pt modelId="{E2E36B71-1DF0-9F46-B456-6AAF472E7C11}" type="pres">
      <dgm:prSet presAssocID="{8447E4D3-7F36-44C9-8452-065E1D2474E0}" presName="parentLeftMargin" presStyleLbl="node1" presStyleIdx="0" presStyleCnt="2"/>
      <dgm:spPr/>
    </dgm:pt>
    <dgm:pt modelId="{F1DB7604-8FD6-524D-9833-34752B734C5E}" type="pres">
      <dgm:prSet presAssocID="{8447E4D3-7F36-44C9-8452-065E1D2474E0}" presName="parentText" presStyleLbl="node1" presStyleIdx="0" presStyleCnt="2" custScaleX="96456" custLinFactNeighborX="-7500" custLinFactNeighborY="1384">
        <dgm:presLayoutVars>
          <dgm:chMax val="0"/>
          <dgm:bulletEnabled val="1"/>
        </dgm:presLayoutVars>
      </dgm:prSet>
      <dgm:spPr/>
    </dgm:pt>
    <dgm:pt modelId="{7D421CA8-8456-064C-870D-5DA8A2392D24}" type="pres">
      <dgm:prSet presAssocID="{8447E4D3-7F36-44C9-8452-065E1D2474E0}" presName="negativeSpace" presStyleCnt="0"/>
      <dgm:spPr/>
    </dgm:pt>
    <dgm:pt modelId="{A162C952-A121-274E-B4C0-130000820BEC}" type="pres">
      <dgm:prSet presAssocID="{8447E4D3-7F36-44C9-8452-065E1D2474E0}" presName="childText" presStyleLbl="conFgAcc1" presStyleIdx="0" presStyleCnt="2">
        <dgm:presLayoutVars>
          <dgm:bulletEnabled val="1"/>
        </dgm:presLayoutVars>
      </dgm:prSet>
      <dgm:spPr/>
    </dgm:pt>
    <dgm:pt modelId="{BDFD3D27-C75C-1B40-9E7E-C8BD91C638BC}" type="pres">
      <dgm:prSet presAssocID="{DA11CF4A-93DA-4634-8CB7-97FE550C1A56}" presName="spaceBetweenRectangles" presStyleCnt="0"/>
      <dgm:spPr/>
    </dgm:pt>
    <dgm:pt modelId="{D2AB19BB-3AFF-4948-B0C4-403F73C3520D}" type="pres">
      <dgm:prSet presAssocID="{D7F3D65B-8158-4C62-A968-406CAC6DFE4B}" presName="parentLin" presStyleCnt="0"/>
      <dgm:spPr/>
    </dgm:pt>
    <dgm:pt modelId="{BC07F8CC-297B-0B49-8A72-2FF2316593F0}" type="pres">
      <dgm:prSet presAssocID="{D7F3D65B-8158-4C62-A968-406CAC6DFE4B}" presName="parentLeftMargin" presStyleLbl="node1" presStyleIdx="0" presStyleCnt="2"/>
      <dgm:spPr/>
    </dgm:pt>
    <dgm:pt modelId="{70136985-86AB-2A42-B729-F883F8DF4B99}" type="pres">
      <dgm:prSet presAssocID="{D7F3D65B-8158-4C62-A968-406CAC6DFE4B}" presName="parentText" presStyleLbl="node1" presStyleIdx="1" presStyleCnt="2" custScaleX="120422" custScaleY="35185" custLinFactNeighborX="-34306" custLinFactNeighborY="-24351">
        <dgm:presLayoutVars>
          <dgm:chMax val="0"/>
          <dgm:bulletEnabled val="1"/>
        </dgm:presLayoutVars>
      </dgm:prSet>
      <dgm:spPr>
        <a:xfrm>
          <a:off x="348386" y="2451194"/>
          <a:ext cx="4877409" cy="560880"/>
        </a:xfrm>
        <a:prstGeom prst="roundRect">
          <a:avLst/>
        </a:prstGeom>
      </dgm:spPr>
    </dgm:pt>
    <dgm:pt modelId="{5898E828-61B7-C84E-BA51-84296EB337C7}" type="pres">
      <dgm:prSet presAssocID="{D7F3D65B-8158-4C62-A968-406CAC6DFE4B}" presName="negativeSpace" presStyleCnt="0"/>
      <dgm:spPr/>
    </dgm:pt>
    <dgm:pt modelId="{0DEED5A4-FEAE-3C40-BDD5-B3B8B6BC502A}" type="pres">
      <dgm:prSet presAssocID="{D7F3D65B-8158-4C62-A968-406CAC6DFE4B}" presName="childText" presStyleLbl="conFgAcc1" presStyleIdx="1" presStyleCnt="2" custScaleY="84368" custLinFactY="4660" custLinFactNeighborX="-881" custLinFactNeighborY="100000">
        <dgm:presLayoutVars>
          <dgm:bulletEnabled val="1"/>
        </dgm:presLayoutVars>
      </dgm:prSet>
      <dgm:spPr/>
    </dgm:pt>
  </dgm:ptLst>
  <dgm:cxnLst>
    <dgm:cxn modelId="{31EE0B27-6503-459F-91D8-C217AA2F8F28}" srcId="{13460AE8-09ED-4499-945C-FBB87C830ABE}" destId="{8447E4D3-7F36-44C9-8452-065E1D2474E0}" srcOrd="0" destOrd="0" parTransId="{52D90A65-D845-4B1C-8273-B0312AB16DDB}" sibTransId="{DA11CF4A-93DA-4634-8CB7-97FE550C1A56}"/>
    <dgm:cxn modelId="{711EDA5C-1901-5140-B25C-F1475957BD77}" type="presOf" srcId="{942B6A0D-874C-9843-93D2-51B3A834CD0C}" destId="{A162C952-A121-274E-B4C0-130000820BEC}" srcOrd="0" destOrd="0" presId="urn:microsoft.com/office/officeart/2005/8/layout/list1"/>
    <dgm:cxn modelId="{4CB37C6F-B60B-4636-AF7E-306209007B6A}" srcId="{8447E4D3-7F36-44C9-8452-065E1D2474E0}" destId="{3DDFC3CC-EE1B-4C1F-985F-655477A05A30}" srcOrd="1" destOrd="0" parTransId="{E2E458B4-222B-4A7B-8491-42C14CE520EA}" sibTransId="{48E25690-9FEB-4F78-BAC0-38497BE3EE19}"/>
    <dgm:cxn modelId="{14D21381-7496-4C7B-AB3F-0CFB4360FA0A}" type="presOf" srcId="{5F3FD798-96F3-4171-992C-B17FAF88A905}" destId="{0DEED5A4-FEAE-3C40-BDD5-B3B8B6BC502A}" srcOrd="0" destOrd="0" presId="urn:microsoft.com/office/officeart/2005/8/layout/list1"/>
    <dgm:cxn modelId="{232D3682-DB01-C94D-B470-E5E142F87162}" type="presOf" srcId="{D7F3D65B-8158-4C62-A968-406CAC6DFE4B}" destId="{70136985-86AB-2A42-B729-F883F8DF4B99}" srcOrd="1" destOrd="0" presId="urn:microsoft.com/office/officeart/2005/8/layout/list1"/>
    <dgm:cxn modelId="{AC40CE83-756D-7443-ADFD-C35565905F86}" type="presOf" srcId="{D7F3D65B-8158-4C62-A968-406CAC6DFE4B}" destId="{BC07F8CC-297B-0B49-8A72-2FF2316593F0}" srcOrd="0" destOrd="0" presId="urn:microsoft.com/office/officeart/2005/8/layout/list1"/>
    <dgm:cxn modelId="{86F66C8B-93D2-984C-B873-2836FD14E4EE}" srcId="{8447E4D3-7F36-44C9-8452-065E1D2474E0}" destId="{942B6A0D-874C-9843-93D2-51B3A834CD0C}" srcOrd="0" destOrd="0" parTransId="{F3CE1CF1-BDF9-8B44-95C3-109F26555A04}" sibTransId="{BA07D776-A279-894E-B8A7-7CE54DC96A4E}"/>
    <dgm:cxn modelId="{7424D7A3-209D-4589-A25C-624043A3A6F9}" srcId="{13460AE8-09ED-4499-945C-FBB87C830ABE}" destId="{D7F3D65B-8158-4C62-A968-406CAC6DFE4B}" srcOrd="1" destOrd="0" parTransId="{BCE0A849-2CB9-42F6-AFF3-5149056879A0}" sibTransId="{493A0BA1-4143-40AE-8437-B24BAB112A15}"/>
    <dgm:cxn modelId="{EBF6AFBA-2302-C947-A686-11CF9E1728B4}" type="presOf" srcId="{13460AE8-09ED-4499-945C-FBB87C830ABE}" destId="{8AAC32A2-49B3-8646-8FAE-955AEBD49ED4}" srcOrd="0" destOrd="0" presId="urn:microsoft.com/office/officeart/2005/8/layout/list1"/>
    <dgm:cxn modelId="{8AF9FFC5-6F36-1145-AC7B-F6A0EA94C965}" type="presOf" srcId="{8447E4D3-7F36-44C9-8452-065E1D2474E0}" destId="{F1DB7604-8FD6-524D-9833-34752B734C5E}" srcOrd="1" destOrd="0" presId="urn:microsoft.com/office/officeart/2005/8/layout/list1"/>
    <dgm:cxn modelId="{33FACFC7-1251-414B-BB30-6C3BE9B3867A}" type="presOf" srcId="{3DDFC3CC-EE1B-4C1F-985F-655477A05A30}" destId="{A162C952-A121-274E-B4C0-130000820BEC}" srcOrd="0" destOrd="1" presId="urn:microsoft.com/office/officeart/2005/8/layout/list1"/>
    <dgm:cxn modelId="{6B439CEF-CBDA-49CA-991C-1136453DC234}" srcId="{D7F3D65B-8158-4C62-A968-406CAC6DFE4B}" destId="{5F3FD798-96F3-4171-992C-B17FAF88A905}" srcOrd="0" destOrd="0" parTransId="{C86269E4-8391-41CD-A5DE-E910C80230BE}" sibTransId="{12D9B318-86B2-485A-BDFC-A8DE554604DB}"/>
    <dgm:cxn modelId="{35D8F4F6-9F78-184A-A527-D8174A23D74E}" type="presOf" srcId="{8447E4D3-7F36-44C9-8452-065E1D2474E0}" destId="{E2E36B71-1DF0-9F46-B456-6AAF472E7C11}" srcOrd="0" destOrd="0" presId="urn:microsoft.com/office/officeart/2005/8/layout/list1"/>
    <dgm:cxn modelId="{18316F11-347A-284F-9870-55B6E885F365}" type="presParOf" srcId="{8AAC32A2-49B3-8646-8FAE-955AEBD49ED4}" destId="{980266BC-8B72-4044-A126-644F8AC13886}" srcOrd="0" destOrd="0" presId="urn:microsoft.com/office/officeart/2005/8/layout/list1"/>
    <dgm:cxn modelId="{8AE1075A-285F-0640-BD1D-9231D47BA310}" type="presParOf" srcId="{980266BC-8B72-4044-A126-644F8AC13886}" destId="{E2E36B71-1DF0-9F46-B456-6AAF472E7C11}" srcOrd="0" destOrd="0" presId="urn:microsoft.com/office/officeart/2005/8/layout/list1"/>
    <dgm:cxn modelId="{6310625F-653C-3942-8189-97EEA01C8553}" type="presParOf" srcId="{980266BC-8B72-4044-A126-644F8AC13886}" destId="{F1DB7604-8FD6-524D-9833-34752B734C5E}" srcOrd="1" destOrd="0" presId="urn:microsoft.com/office/officeart/2005/8/layout/list1"/>
    <dgm:cxn modelId="{C9BF873A-1B80-FE48-B801-79892CEC7E13}" type="presParOf" srcId="{8AAC32A2-49B3-8646-8FAE-955AEBD49ED4}" destId="{7D421CA8-8456-064C-870D-5DA8A2392D24}" srcOrd="1" destOrd="0" presId="urn:microsoft.com/office/officeart/2005/8/layout/list1"/>
    <dgm:cxn modelId="{D737C3BA-BF14-C545-8C02-C069F509EDB3}" type="presParOf" srcId="{8AAC32A2-49B3-8646-8FAE-955AEBD49ED4}" destId="{A162C952-A121-274E-B4C0-130000820BEC}" srcOrd="2" destOrd="0" presId="urn:microsoft.com/office/officeart/2005/8/layout/list1"/>
    <dgm:cxn modelId="{9BF651E9-7E32-044B-858D-0BEBB7EE9CDE}" type="presParOf" srcId="{8AAC32A2-49B3-8646-8FAE-955AEBD49ED4}" destId="{BDFD3D27-C75C-1B40-9E7E-C8BD91C638BC}" srcOrd="3" destOrd="0" presId="urn:microsoft.com/office/officeart/2005/8/layout/list1"/>
    <dgm:cxn modelId="{C4C01126-9266-2141-B420-CC697D25D6B9}" type="presParOf" srcId="{8AAC32A2-49B3-8646-8FAE-955AEBD49ED4}" destId="{D2AB19BB-3AFF-4948-B0C4-403F73C3520D}" srcOrd="4" destOrd="0" presId="urn:microsoft.com/office/officeart/2005/8/layout/list1"/>
    <dgm:cxn modelId="{7CDA72E5-922B-3144-84C0-6DCBA48D70CE}" type="presParOf" srcId="{D2AB19BB-3AFF-4948-B0C4-403F73C3520D}" destId="{BC07F8CC-297B-0B49-8A72-2FF2316593F0}" srcOrd="0" destOrd="0" presId="urn:microsoft.com/office/officeart/2005/8/layout/list1"/>
    <dgm:cxn modelId="{318A8C2E-0CF6-1B43-B033-6C9577C682C7}" type="presParOf" srcId="{D2AB19BB-3AFF-4948-B0C4-403F73C3520D}" destId="{70136985-86AB-2A42-B729-F883F8DF4B99}" srcOrd="1" destOrd="0" presId="urn:microsoft.com/office/officeart/2005/8/layout/list1"/>
    <dgm:cxn modelId="{7CF1F18B-2D8C-6E4F-8A09-634114E0F77F}" type="presParOf" srcId="{8AAC32A2-49B3-8646-8FAE-955AEBD49ED4}" destId="{5898E828-61B7-C84E-BA51-84296EB337C7}" srcOrd="5" destOrd="0" presId="urn:microsoft.com/office/officeart/2005/8/layout/list1"/>
    <dgm:cxn modelId="{2FC6AA49-3BE1-3841-A54F-8DFE2FA0D8EA}" type="presParOf" srcId="{8AAC32A2-49B3-8646-8FAE-955AEBD49ED4}" destId="{0DEED5A4-FEAE-3C40-BDD5-B3B8B6BC502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2C952-A121-274E-B4C0-130000820BEC}">
      <dsp:nvSpPr>
        <dsp:cNvPr id="0" name=""/>
        <dsp:cNvSpPr/>
      </dsp:nvSpPr>
      <dsp:spPr>
        <a:xfrm>
          <a:off x="0" y="357760"/>
          <a:ext cx="6967728" cy="1795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773" tIns="354076" rIns="54077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600" kern="1200" dirty="0"/>
            <a:t>Identify </a:t>
          </a:r>
          <a:r>
            <a:rPr lang="lv-LV" sz="1600" kern="1200" dirty="0" err="1"/>
            <a:t>and</a:t>
          </a:r>
          <a:r>
            <a:rPr lang="lv-LV" sz="1600" kern="1200" dirty="0"/>
            <a:t> </a:t>
          </a:r>
          <a:r>
            <a:rPr lang="lv-LV" sz="1600" kern="1200" dirty="0" err="1"/>
            <a:t>unite</a:t>
          </a:r>
          <a:r>
            <a:rPr lang="lv-LV" sz="1600" kern="1200" dirty="0"/>
            <a:t> </a:t>
          </a:r>
          <a:r>
            <a:rPr lang="lv-LV" sz="1600" kern="1200" dirty="0" err="1"/>
            <a:t>the</a:t>
          </a:r>
          <a:r>
            <a:rPr lang="lv-LV" sz="1600" kern="1200" dirty="0"/>
            <a:t> H</a:t>
          </a:r>
          <a:r>
            <a:rPr lang="en-US" sz="1600" kern="1200" dirty="0" err="1"/>
            <a:t>igh</a:t>
          </a:r>
          <a:r>
            <a:rPr lang="en-US" sz="1600" kern="1200" dirty="0"/>
            <a:t> </a:t>
          </a:r>
          <a:r>
            <a:rPr lang="lv-LV" sz="1600" kern="1200" dirty="0"/>
            <a:t>P</a:t>
          </a:r>
          <a:r>
            <a:rPr lang="en-US" sz="1600" kern="1200" dirty="0" err="1"/>
            <a:t>erformance</a:t>
          </a:r>
          <a:r>
            <a:rPr lang="en-US" sz="1600" kern="1200" dirty="0"/>
            <a:t> computing (HPC) resources and competencies of academic institutions</a:t>
          </a:r>
          <a:endParaRPr lang="lv-LV" sz="1600" b="1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600" kern="1200" dirty="0"/>
            <a:t>Expand the Latvian CERN CMS Tier II federated cloud infrastructure created in the pilot project </a:t>
          </a:r>
          <a:r>
            <a:rPr lang="en-US" sz="1600" kern="1200" dirty="0" err="1"/>
            <a:t>connecti</a:t>
          </a:r>
          <a:r>
            <a:rPr lang="lv-LV" sz="1600" kern="1200" dirty="0" err="1"/>
            <a:t>ng</a:t>
          </a:r>
          <a:r>
            <a:rPr lang="en-US" sz="1600" kern="1200" dirty="0"/>
            <a:t> with the CERN CMS infrastructure through the GEANT network.</a:t>
          </a:r>
          <a:endParaRPr lang="lv-LV" sz="1600" b="1" kern="1200" noProof="0" dirty="0"/>
        </a:p>
      </dsp:txBody>
      <dsp:txXfrm>
        <a:off x="0" y="357760"/>
        <a:ext cx="6967728" cy="1795500"/>
      </dsp:txXfrm>
    </dsp:sp>
    <dsp:sp modelId="{F1DB7604-8FD6-524D-9833-34752B734C5E}">
      <dsp:nvSpPr>
        <dsp:cNvPr id="0" name=""/>
        <dsp:cNvSpPr/>
      </dsp:nvSpPr>
      <dsp:spPr>
        <a:xfrm>
          <a:off x="322257" y="85082"/>
          <a:ext cx="4704554" cy="560880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354" tIns="0" rIns="18435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b="1" kern="1200" dirty="0" err="1">
              <a:solidFill>
                <a:schemeClr val="tx1"/>
              </a:solidFill>
            </a:rPr>
            <a:t>Unite</a:t>
          </a:r>
          <a:r>
            <a:rPr lang="en-GB" sz="2400" b="1" kern="1200" dirty="0">
              <a:solidFill>
                <a:schemeClr val="tx1"/>
              </a:solidFill>
            </a:rPr>
            <a:t> </a:t>
          </a:r>
          <a:r>
            <a:rPr lang="lv-LV" sz="2400" b="1" kern="1200" dirty="0">
              <a:solidFill>
                <a:schemeClr val="tx1"/>
              </a:solidFill>
            </a:rPr>
            <a:t>HPC </a:t>
          </a:r>
          <a:r>
            <a:rPr lang="en-GB" sz="2400" b="1" kern="1200" dirty="0">
              <a:solidFill>
                <a:schemeClr val="tx1"/>
              </a:solidFill>
            </a:rPr>
            <a:t>res</a:t>
          </a:r>
          <a:r>
            <a:rPr lang="lv-LV" sz="2400" b="1" kern="1200" dirty="0" err="1">
              <a:solidFill>
                <a:schemeClr val="tx1"/>
              </a:solidFill>
            </a:rPr>
            <a:t>ources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349637" y="112462"/>
        <a:ext cx="4649794" cy="506120"/>
      </dsp:txXfrm>
    </dsp:sp>
    <dsp:sp modelId="{0DEED5A4-FEAE-3C40-BDD5-B3B8B6BC502A}">
      <dsp:nvSpPr>
        <dsp:cNvPr id="0" name=""/>
        <dsp:cNvSpPr/>
      </dsp:nvSpPr>
      <dsp:spPr>
        <a:xfrm>
          <a:off x="0" y="2613620"/>
          <a:ext cx="6967728" cy="30296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773" tIns="354076" rIns="54077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700" kern="1200" dirty="0"/>
            <a:t>Leading partner - RTU High Energy and Accelerator Technology Center.</a:t>
          </a:r>
          <a:endParaRPr lang="lv-LV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700" kern="1200" dirty="0"/>
            <a:t>Latvian partners: U</a:t>
          </a:r>
          <a:r>
            <a:rPr lang="lv-LV" sz="1700" kern="1200" dirty="0" err="1"/>
            <a:t>niversity</a:t>
          </a:r>
          <a:r>
            <a:rPr lang="lv-LV" sz="1700" kern="1200" dirty="0"/>
            <a:t> of </a:t>
          </a:r>
          <a:r>
            <a:rPr lang="en-US" sz="1700" kern="1200" dirty="0"/>
            <a:t>L</a:t>
          </a:r>
          <a:r>
            <a:rPr lang="lv-LV" sz="1700" kern="1200" dirty="0" err="1"/>
            <a:t>atvia</a:t>
          </a:r>
          <a:r>
            <a:rPr lang="en-US" sz="1700" kern="1200" dirty="0"/>
            <a:t>, National Library of Latvia, </a:t>
          </a:r>
          <a:r>
            <a:rPr lang="lv-LV" sz="1700" kern="1200" dirty="0"/>
            <a:t>Rēzekne </a:t>
          </a:r>
          <a:r>
            <a:rPr lang="lv-LV" sz="1700" kern="1200" dirty="0" err="1"/>
            <a:t>Technology</a:t>
          </a:r>
          <a:r>
            <a:rPr lang="lv-LV" sz="1700" kern="1200" dirty="0"/>
            <a:t> </a:t>
          </a:r>
          <a:r>
            <a:rPr lang="lv-LV" sz="1700" kern="1200" dirty="0" err="1"/>
            <a:t>Academy</a:t>
          </a:r>
          <a:r>
            <a:rPr lang="en-US" sz="1700" kern="1200" dirty="0"/>
            <a:t> and </a:t>
          </a:r>
          <a:r>
            <a:rPr lang="en-US" sz="1700" kern="1200" dirty="0" err="1"/>
            <a:t>Ventspils</a:t>
          </a:r>
          <a:r>
            <a:rPr lang="en-US" sz="1700" kern="1200" dirty="0"/>
            <a:t> Radio Astronomy Center.</a:t>
          </a:r>
          <a:endParaRPr lang="lv-LV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lv-LV" sz="1700" kern="1200" dirty="0" err="1"/>
            <a:t>Involving</a:t>
          </a:r>
          <a:r>
            <a:rPr lang="lv-LV" sz="1700" kern="1200" dirty="0"/>
            <a:t> </a:t>
          </a:r>
          <a:r>
            <a:rPr lang="lv-LV" sz="1700" kern="1200" dirty="0" err="1"/>
            <a:t>possible</a:t>
          </a:r>
          <a:r>
            <a:rPr lang="lv-LV" sz="1700" kern="1200" dirty="0"/>
            <a:t> </a:t>
          </a:r>
          <a:r>
            <a:rPr lang="en-US" sz="1700" kern="1200" dirty="0"/>
            <a:t>Baltic group partners </a:t>
          </a:r>
          <a:r>
            <a:rPr lang="lv-LV" sz="1700" kern="1200" dirty="0" err="1"/>
            <a:t>form</a:t>
          </a:r>
          <a:r>
            <a:rPr lang="lv-LV" sz="1700" kern="1200" dirty="0"/>
            <a:t> </a:t>
          </a:r>
          <a:r>
            <a:rPr lang="en-US" sz="1700" kern="1200" dirty="0"/>
            <a:t>Estonia and Lithuania: Kaunas Technical University, University of Tartu, Vilnius University, TALTECH.</a:t>
          </a:r>
          <a:endParaRPr lang="lv-LV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lv-LV" sz="1700" b="0" kern="1200" noProof="0" dirty="0" err="1"/>
            <a:t>Industry</a:t>
          </a:r>
          <a:r>
            <a:rPr lang="lv-LV" sz="1700" b="0" kern="1200" noProof="0" dirty="0"/>
            <a:t> </a:t>
          </a:r>
          <a:r>
            <a:rPr lang="lv-LV" sz="1700" b="0" kern="1200" noProof="0" dirty="0" err="1"/>
            <a:t>partners</a:t>
          </a:r>
          <a:endParaRPr lang="lv-LV" sz="1700" kern="1200" noProof="0" dirty="0"/>
        </a:p>
      </dsp:txBody>
      <dsp:txXfrm>
        <a:off x="0" y="2613620"/>
        <a:ext cx="6967728" cy="3029654"/>
      </dsp:txXfrm>
    </dsp:sp>
    <dsp:sp modelId="{70136985-86AB-2A42-B729-F883F8DF4B99}">
      <dsp:nvSpPr>
        <dsp:cNvPr id="0" name=""/>
        <dsp:cNvSpPr/>
      </dsp:nvSpPr>
      <dsp:spPr>
        <a:xfrm>
          <a:off x="285711" y="2322228"/>
          <a:ext cx="5873474" cy="560880"/>
        </a:xfrm>
        <a:prstGeom prst="roundRect">
          <a:avLst/>
        </a:prstGeom>
        <a:solidFill>
          <a:srgbClr val="FFFFFF"/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354" tIns="0" rIns="184354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b="1" kern="1200" dirty="0" err="1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Collaboration</a:t>
          </a:r>
          <a:r>
            <a:rPr lang="lv-LV" sz="2400" b="1" kern="12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 </a:t>
          </a:r>
          <a:r>
            <a:rPr lang="lv-LV" sz="2400" b="1" kern="1200" dirty="0" err="1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partners</a:t>
          </a:r>
          <a:endParaRPr lang="en-US" sz="2400" b="1" kern="1200" dirty="0">
            <a:solidFill>
              <a:srgbClr val="000000"/>
            </a:solidFill>
            <a:latin typeface="Neue Haas Grotesk Text Pro"/>
            <a:ea typeface="+mn-ea"/>
            <a:cs typeface="+mn-cs"/>
          </a:endParaRPr>
        </a:p>
      </dsp:txBody>
      <dsp:txXfrm>
        <a:off x="313091" y="2349608"/>
        <a:ext cx="5818714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2C952-A121-274E-B4C0-130000820BEC}">
      <dsp:nvSpPr>
        <dsp:cNvPr id="0" name=""/>
        <dsp:cNvSpPr/>
      </dsp:nvSpPr>
      <dsp:spPr>
        <a:xfrm>
          <a:off x="0" y="813133"/>
          <a:ext cx="6967728" cy="294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773" tIns="833120" rIns="540773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800" kern="1200" dirty="0"/>
            <a:t>ARC-CE (v.6) running on separate VM was implemented and tested for job submitting using test user certificates</a:t>
          </a:r>
          <a:endParaRPr lang="lv-LV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800" kern="1200" dirty="0"/>
            <a:t>A-REX (ARC Resource-coupled </a:t>
          </a:r>
          <a:r>
            <a:rPr lang="en-US" sz="1800" kern="1200" dirty="0" err="1"/>
            <a:t>EXecution</a:t>
          </a:r>
          <a:r>
            <a:rPr lang="en-US" sz="1800" kern="1200" dirty="0"/>
            <a:t> service)  and </a:t>
          </a:r>
          <a:r>
            <a:rPr lang="en-US" sz="1800" kern="1200" dirty="0" err="1"/>
            <a:t>gridftpd</a:t>
          </a:r>
          <a:r>
            <a:rPr lang="en-US" sz="1800" kern="1200" dirty="0"/>
            <a:t> service now is ready for  job submitting and fetching.</a:t>
          </a:r>
          <a:endParaRPr lang="lv-LV" sz="1800" b="1" kern="1200" noProof="0" dirty="0"/>
        </a:p>
      </dsp:txBody>
      <dsp:txXfrm>
        <a:off x="0" y="813133"/>
        <a:ext cx="6967728" cy="2945250"/>
      </dsp:txXfrm>
    </dsp:sp>
    <dsp:sp modelId="{F1DB7604-8FD6-524D-9833-34752B734C5E}">
      <dsp:nvSpPr>
        <dsp:cNvPr id="0" name=""/>
        <dsp:cNvSpPr/>
      </dsp:nvSpPr>
      <dsp:spPr>
        <a:xfrm>
          <a:off x="322257" y="23804"/>
          <a:ext cx="4704554" cy="1623600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354" tIns="0" rIns="18435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b="1" kern="1200" dirty="0">
              <a:solidFill>
                <a:schemeClr val="tx1"/>
              </a:solidFill>
            </a:rPr>
            <a:t>ARC-CE </a:t>
          </a:r>
          <a:r>
            <a:rPr lang="lv-LV" sz="2400" b="1" kern="1200" dirty="0" err="1">
              <a:solidFill>
                <a:schemeClr val="tx1"/>
              </a:solidFill>
            </a:rPr>
            <a:t>and</a:t>
          </a:r>
          <a:r>
            <a:rPr lang="lv-LV" sz="2400" b="1" kern="1200" dirty="0">
              <a:solidFill>
                <a:schemeClr val="tx1"/>
              </a:solidFill>
            </a:rPr>
            <a:t> ARC-REX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401515" y="103062"/>
        <a:ext cx="4546038" cy="1465084"/>
      </dsp:txXfrm>
    </dsp:sp>
    <dsp:sp modelId="{0DEED5A4-FEAE-3C40-BDD5-B3B8B6BC502A}">
      <dsp:nvSpPr>
        <dsp:cNvPr id="0" name=""/>
        <dsp:cNvSpPr/>
      </dsp:nvSpPr>
      <dsp:spPr>
        <a:xfrm>
          <a:off x="0" y="3816180"/>
          <a:ext cx="6967728" cy="18270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773" tIns="833120" rIns="54077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ARC Information System provides web-based Grid Monitor with user-friendly overview of all cluster(s) resources and current jobs</a:t>
          </a:r>
          <a:endParaRPr lang="lv-LV" sz="2000" kern="1200" noProof="0" dirty="0"/>
        </a:p>
      </dsp:txBody>
      <dsp:txXfrm>
        <a:off x="0" y="3816180"/>
        <a:ext cx="6967728" cy="1827094"/>
      </dsp:txXfrm>
    </dsp:sp>
    <dsp:sp modelId="{70136985-86AB-2A42-B729-F883F8DF4B99}">
      <dsp:nvSpPr>
        <dsp:cNvPr id="0" name=""/>
        <dsp:cNvSpPr/>
      </dsp:nvSpPr>
      <dsp:spPr>
        <a:xfrm>
          <a:off x="228868" y="3660020"/>
          <a:ext cx="5873474" cy="571263"/>
        </a:xfrm>
        <a:prstGeom prst="roundRect">
          <a:avLst/>
        </a:prstGeom>
        <a:solidFill>
          <a:srgbClr val="FFFFFF"/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354" tIns="0" rIns="184354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b="1" kern="12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Monitoring</a:t>
          </a:r>
          <a:endParaRPr lang="en-US" sz="2400" b="1" kern="1200" dirty="0">
            <a:solidFill>
              <a:srgbClr val="000000"/>
            </a:solidFill>
            <a:latin typeface="Neue Haas Grotesk Text Pro"/>
            <a:ea typeface="+mn-ea"/>
            <a:cs typeface="+mn-cs"/>
          </a:endParaRPr>
        </a:p>
      </dsp:txBody>
      <dsp:txXfrm>
        <a:off x="256755" y="3687907"/>
        <a:ext cx="5817700" cy="515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3503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93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96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33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8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5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3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4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2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8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8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11" r:id="rId6"/>
    <p:sldLayoutId id="2147483706" r:id="rId7"/>
    <p:sldLayoutId id="2147483707" r:id="rId8"/>
    <p:sldLayoutId id="2147483708" r:id="rId9"/>
    <p:sldLayoutId id="2147483710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5.jp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sv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9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3DC3-AACA-B237-FCC0-E4458ED6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3784" y="2482215"/>
            <a:ext cx="10168128" cy="1179576"/>
          </a:xfrm>
        </p:spPr>
        <p:txBody>
          <a:bodyPr>
            <a:normAutofit/>
          </a:bodyPr>
          <a:lstStyle/>
          <a:p>
            <a:r>
              <a:rPr lang="lv-LV" dirty="0"/>
              <a:t>CERN CMS TIER2 Latvia project</a:t>
            </a:r>
          </a:p>
        </p:txBody>
      </p:sp>
      <p:pic>
        <p:nvPicPr>
          <p:cNvPr id="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248EF800-305C-86B1-C480-A60099A5F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32C011-F85C-4350-0518-0591889EB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FBDC4ED-7FE3-55EA-3100-EE7E3147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8475" y="6628830"/>
            <a:ext cx="1666875" cy="21245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lv-LV" sz="1400" dirty="0">
                <a:solidFill>
                  <a:srgbClr val="015551"/>
                </a:solidFill>
              </a:rPr>
              <a:t>Jānis Irbe janis.irbe@rtu.lv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A2748E04-72A7-EB06-8935-E5724D6791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1759" y="288985"/>
            <a:ext cx="912032" cy="89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714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67BDE3-C0DC-D743-B705-169EA7DBF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09" y="520406"/>
            <a:ext cx="3226308" cy="1765696"/>
          </a:xfrm>
        </p:spPr>
        <p:txBody>
          <a:bodyPr>
            <a:normAutofit/>
          </a:bodyPr>
          <a:lstStyle/>
          <a:p>
            <a:r>
              <a:rPr lang="lv-LV" dirty="0" err="1"/>
              <a:t>Partner</a:t>
            </a:r>
            <a:r>
              <a:rPr lang="lv-LV" dirty="0"/>
              <a:t> </a:t>
            </a:r>
            <a:r>
              <a:rPr lang="lv-LV" dirty="0" err="1"/>
              <a:t>involvement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7994D-8B8B-AB44-9FC7-0330D35F3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1359568"/>
            <a:ext cx="5916603" cy="4565744"/>
          </a:xfrm>
        </p:spPr>
        <p:txBody>
          <a:bodyPr anchor="ctr">
            <a:normAutofit fontScale="85000" lnSpcReduction="20000"/>
          </a:bodyPr>
          <a:lstStyle/>
          <a:p>
            <a:pPr>
              <a:spcAft>
                <a:spcPts val="1014"/>
              </a:spcAft>
            </a:pPr>
            <a:r>
              <a:rPr lang="lv-LV" kern="1200" noProof="0" dirty="0" err="1"/>
              <a:t>Joint</a:t>
            </a:r>
            <a:r>
              <a:rPr lang="lv-LV" kern="1200" noProof="0" dirty="0"/>
              <a:t> </a:t>
            </a:r>
            <a:r>
              <a:rPr lang="lv-LV" dirty="0"/>
              <a:t>d</a:t>
            </a:r>
            <a:r>
              <a:rPr lang="lv-LV" kern="1200" noProof="0" dirty="0" err="1"/>
              <a:t>evelopment</a:t>
            </a:r>
            <a:r>
              <a:rPr lang="lv-LV" kern="1200" noProof="0" dirty="0"/>
              <a:t> </a:t>
            </a:r>
            <a:r>
              <a:rPr lang="lv-LV" kern="1200" noProof="0" dirty="0" err="1"/>
              <a:t>of</a:t>
            </a:r>
            <a:r>
              <a:rPr lang="lv-LV" kern="1200" noProof="0" dirty="0"/>
              <a:t> </a:t>
            </a:r>
            <a:r>
              <a:rPr lang="lv-LV" kern="1200" noProof="0" dirty="0" err="1"/>
              <a:t>unified</a:t>
            </a:r>
            <a:r>
              <a:rPr lang="lv-LV" kern="1200" noProof="0" dirty="0"/>
              <a:t> </a:t>
            </a:r>
            <a:r>
              <a:rPr lang="lv-LV" kern="1200" noProof="0" dirty="0" err="1"/>
              <a:t>cross-border</a:t>
            </a:r>
            <a:r>
              <a:rPr lang="lv-LV" kern="1200" noProof="0" dirty="0"/>
              <a:t> TIER II </a:t>
            </a:r>
            <a:r>
              <a:rPr lang="lv-LV" kern="1200" noProof="0" dirty="0" err="1"/>
              <a:t>architecture</a:t>
            </a:r>
            <a:endParaRPr lang="lv-LV" kern="1200" noProof="0" dirty="0"/>
          </a:p>
          <a:p>
            <a:pPr>
              <a:spcAft>
                <a:spcPts val="1014"/>
              </a:spcAft>
            </a:pPr>
            <a:r>
              <a:rPr lang="lv-LV" kern="1200" noProof="0" dirty="0" err="1"/>
              <a:t>Pledging</a:t>
            </a:r>
            <a:r>
              <a:rPr lang="lv-LV" kern="1200" noProof="0" dirty="0"/>
              <a:t> </a:t>
            </a:r>
            <a:r>
              <a:rPr lang="lv-LV" dirty="0"/>
              <a:t>HPC </a:t>
            </a:r>
            <a:r>
              <a:rPr lang="lv-LV" kern="1200" noProof="0" dirty="0" err="1"/>
              <a:t>resources</a:t>
            </a:r>
            <a:r>
              <a:rPr lang="lv-LV" kern="1200" noProof="0" dirty="0"/>
              <a:t> </a:t>
            </a:r>
            <a:r>
              <a:rPr lang="lv-LV" kern="1200" noProof="0" dirty="0" err="1"/>
              <a:t>for</a:t>
            </a:r>
            <a:r>
              <a:rPr lang="lv-LV" kern="1200" noProof="0" dirty="0"/>
              <a:t> </a:t>
            </a:r>
            <a:r>
              <a:rPr lang="lv-LV" kern="1200" noProof="0" dirty="0" err="1"/>
              <a:t>Baltic</a:t>
            </a:r>
            <a:r>
              <a:rPr lang="lv-LV" kern="1200" noProof="0" dirty="0"/>
              <a:t> TIER II to </a:t>
            </a:r>
            <a:r>
              <a:rPr lang="lv-LV" kern="1200" noProof="0" dirty="0" err="1"/>
              <a:t>become</a:t>
            </a:r>
            <a:r>
              <a:rPr lang="lv-LV" kern="1200" noProof="0" dirty="0"/>
              <a:t> </a:t>
            </a:r>
            <a:r>
              <a:rPr lang="lv-LV" kern="1200" noProof="0" dirty="0" err="1"/>
              <a:t>part</a:t>
            </a:r>
            <a:r>
              <a:rPr lang="lv-LV" kern="1200" noProof="0" dirty="0"/>
              <a:t> </a:t>
            </a:r>
            <a:r>
              <a:rPr lang="lv-LV" kern="1200" noProof="0" dirty="0" err="1"/>
              <a:t>of</a:t>
            </a:r>
            <a:r>
              <a:rPr lang="lv-LV" kern="1200" noProof="0" dirty="0"/>
              <a:t> </a:t>
            </a:r>
            <a:r>
              <a:rPr lang="lv-LV" kern="1200" noProof="0" dirty="0" err="1"/>
              <a:t>federated</a:t>
            </a:r>
            <a:r>
              <a:rPr lang="lv-LV" kern="1200" noProof="0" dirty="0"/>
              <a:t> </a:t>
            </a:r>
            <a:r>
              <a:rPr lang="lv-LV" kern="1200" noProof="0" dirty="0" err="1"/>
              <a:t>cloud</a:t>
            </a:r>
            <a:endParaRPr lang="lv-LV" dirty="0"/>
          </a:p>
          <a:p>
            <a:pPr>
              <a:spcAft>
                <a:spcPts val="1014"/>
              </a:spcAft>
            </a:pPr>
            <a:r>
              <a:rPr lang="lv-LV" dirty="0" err="1"/>
              <a:t>Growing</a:t>
            </a:r>
            <a:r>
              <a:rPr lang="lv-LV" dirty="0"/>
              <a:t> </a:t>
            </a:r>
            <a:r>
              <a:rPr lang="lv-LV" dirty="0" err="1"/>
              <a:t>into</a:t>
            </a:r>
            <a:r>
              <a:rPr lang="lv-LV" dirty="0"/>
              <a:t> Baltics HPC GRID </a:t>
            </a:r>
            <a:r>
              <a:rPr lang="lv-LV" dirty="0" err="1"/>
              <a:t>with</a:t>
            </a:r>
            <a:r>
              <a:rPr lang="lv-LV" dirty="0"/>
              <a:t> </a:t>
            </a:r>
            <a:r>
              <a:rPr lang="lv-LV" dirty="0" err="1"/>
              <a:t>aim</a:t>
            </a:r>
            <a:r>
              <a:rPr lang="lv-LV" dirty="0"/>
              <a:t> to </a:t>
            </a:r>
            <a:r>
              <a:rPr lang="lv-LV" dirty="0" err="1"/>
              <a:t>provide</a:t>
            </a:r>
            <a:r>
              <a:rPr lang="lv-LV" dirty="0"/>
              <a:t> HPC </a:t>
            </a:r>
            <a:r>
              <a:rPr lang="lv-LV" dirty="0" err="1"/>
              <a:t>services</a:t>
            </a:r>
            <a:r>
              <a:rPr lang="lv-LV" dirty="0"/>
              <a:t> to </a:t>
            </a:r>
            <a:r>
              <a:rPr lang="lv-LV" dirty="0" err="1"/>
              <a:t>our</a:t>
            </a:r>
            <a:r>
              <a:rPr lang="lv-LV" dirty="0"/>
              <a:t> </a:t>
            </a:r>
            <a:r>
              <a:rPr lang="lv-LV" dirty="0" err="1"/>
              <a:t>govenments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industries</a:t>
            </a:r>
            <a:endParaRPr lang="lv-LV" dirty="0"/>
          </a:p>
          <a:p>
            <a:pPr>
              <a:spcAft>
                <a:spcPts val="1014"/>
              </a:spcAft>
            </a:pPr>
            <a:r>
              <a:rPr lang="lv-LV" dirty="0" err="1"/>
              <a:t>Centralized</a:t>
            </a:r>
            <a:r>
              <a:rPr lang="lv-LV" dirty="0"/>
              <a:t> IT </a:t>
            </a:r>
            <a:r>
              <a:rPr lang="lv-LV" dirty="0" err="1"/>
              <a:t>operations</a:t>
            </a:r>
            <a:r>
              <a:rPr lang="lv-LV" dirty="0"/>
              <a:t> to </a:t>
            </a:r>
            <a:r>
              <a:rPr lang="lv-LV" dirty="0" err="1"/>
              <a:t>maintain</a:t>
            </a:r>
            <a:r>
              <a:rPr lang="lv-LV" dirty="0"/>
              <a:t> </a:t>
            </a:r>
            <a:r>
              <a:rPr lang="lv-LV" dirty="0" err="1"/>
              <a:t>continuous</a:t>
            </a:r>
            <a:r>
              <a:rPr lang="lv-LV" dirty="0"/>
              <a:t> </a:t>
            </a:r>
            <a:r>
              <a:rPr lang="lv-LV" dirty="0" err="1"/>
              <a:t>workload</a:t>
            </a:r>
            <a:r>
              <a:rPr lang="lv-LV" dirty="0"/>
              <a:t> </a:t>
            </a:r>
            <a:r>
              <a:rPr lang="lv-LV" dirty="0" err="1"/>
              <a:t>execution</a:t>
            </a:r>
            <a:endParaRPr lang="lv-LV" dirty="0"/>
          </a:p>
          <a:p>
            <a:pPr>
              <a:spcAft>
                <a:spcPts val="1014"/>
              </a:spcAft>
            </a:pPr>
            <a:r>
              <a:rPr lang="lv-LV" dirty="0" err="1"/>
              <a:t>Developing</a:t>
            </a:r>
            <a:r>
              <a:rPr lang="lv-LV" dirty="0"/>
              <a:t> </a:t>
            </a:r>
            <a:r>
              <a:rPr lang="lv-LV" dirty="0" err="1"/>
              <a:t>tight</a:t>
            </a:r>
            <a:r>
              <a:rPr lang="lv-LV" dirty="0"/>
              <a:t> </a:t>
            </a:r>
            <a:r>
              <a:rPr lang="lv-LV" dirty="0" err="1"/>
              <a:t>collaboration</a:t>
            </a:r>
            <a:r>
              <a:rPr lang="lv-LV" dirty="0"/>
              <a:t> </a:t>
            </a:r>
            <a:r>
              <a:rPr lang="lv-LV" dirty="0" err="1"/>
              <a:t>with</a:t>
            </a:r>
            <a:r>
              <a:rPr lang="lv-LV" dirty="0"/>
              <a:t> CERN </a:t>
            </a:r>
            <a:r>
              <a:rPr lang="lv-LV" dirty="0" err="1"/>
              <a:t>via</a:t>
            </a:r>
            <a:r>
              <a:rPr lang="lv-LV" dirty="0"/>
              <a:t> </a:t>
            </a:r>
            <a:r>
              <a:rPr lang="lv-LV" dirty="0" err="1"/>
              <a:t>joint</a:t>
            </a:r>
            <a:r>
              <a:rPr lang="lv-LV" dirty="0"/>
              <a:t> </a:t>
            </a:r>
            <a:r>
              <a:rPr lang="lv-LV" dirty="0" err="1"/>
              <a:t>research</a:t>
            </a:r>
            <a:r>
              <a:rPr lang="lv-LV" dirty="0"/>
              <a:t> </a:t>
            </a:r>
            <a:r>
              <a:rPr lang="lv-LV" dirty="0" err="1"/>
              <a:t>activities</a:t>
            </a:r>
            <a:r>
              <a:rPr lang="lv-LV" dirty="0"/>
              <a:t> </a:t>
            </a:r>
            <a:r>
              <a:rPr lang="lv-LV" dirty="0" err="1"/>
              <a:t>in</a:t>
            </a:r>
            <a:r>
              <a:rPr lang="lv-LV" dirty="0"/>
              <a:t> Computer </a:t>
            </a:r>
            <a:r>
              <a:rPr lang="lv-LV" dirty="0" err="1"/>
              <a:t>Science</a:t>
            </a:r>
            <a:r>
              <a:rPr lang="lv-LV" dirty="0"/>
              <a:t> </a:t>
            </a:r>
            <a:r>
              <a:rPr lang="lv-LV" dirty="0" err="1"/>
              <a:t>field</a:t>
            </a:r>
            <a:endParaRPr lang="lv-LV" dirty="0"/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9C8C43D2-2D08-0CC2-6007-116ABBB34DEE}"/>
              </a:ext>
            </a:extLst>
          </p:cNvPr>
          <p:cNvSpPr txBox="1">
            <a:spLocks/>
          </p:cNvSpPr>
          <p:nvPr/>
        </p:nvSpPr>
        <p:spPr>
          <a:xfrm>
            <a:off x="10658475" y="6628830"/>
            <a:ext cx="1666875" cy="21245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lv-LV" sz="1400">
                <a:solidFill>
                  <a:srgbClr val="015551"/>
                </a:solidFill>
              </a:rPr>
              <a:t>Jānis Irbe janis.irbe@rtu.lv</a:t>
            </a:r>
            <a:endParaRPr lang="lv-LV" sz="1400" dirty="0">
              <a:solidFill>
                <a:srgbClr val="015551"/>
              </a:solidFill>
            </a:endParaRPr>
          </a:p>
        </p:txBody>
      </p:sp>
      <p:pic>
        <p:nvPicPr>
          <p:cNvPr id="1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92A07269-C18A-7845-8F57-4F3EAEFF5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26D29EC-B4A0-030C-87EA-A47BB6E2D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A4E9D384-1EF5-C13D-D433-417632B5CE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1759" y="288985"/>
            <a:ext cx="912032" cy="8920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C335D1-164E-BD10-AE74-D9614BB993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212" y="2083602"/>
            <a:ext cx="1876425" cy="3114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8137A7-1F8F-CD14-E28C-02CDEC7C7A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5195" y="2806508"/>
            <a:ext cx="1666875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962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3DC3-AACA-B237-FCC0-E4458ED6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262" y="580977"/>
            <a:ext cx="10168128" cy="1179576"/>
          </a:xfrm>
        </p:spPr>
        <p:txBody>
          <a:bodyPr>
            <a:normAutofit/>
          </a:bodyPr>
          <a:lstStyle/>
          <a:p>
            <a:r>
              <a:rPr lang="lv-LV" dirty="0" err="1"/>
              <a:t>Thank</a:t>
            </a:r>
            <a:r>
              <a:rPr lang="lv-LV" dirty="0"/>
              <a:t> </a:t>
            </a:r>
            <a:r>
              <a:rPr lang="lv-LV" dirty="0" err="1"/>
              <a:t>you</a:t>
            </a:r>
            <a:r>
              <a:rPr lang="lv-LV" dirty="0"/>
              <a:t>!</a:t>
            </a:r>
          </a:p>
        </p:txBody>
      </p:sp>
      <p:pic>
        <p:nvPicPr>
          <p:cNvPr id="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248EF800-305C-86B1-C480-A60099A5F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32C011-F85C-4350-0518-0591889EB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FBDC4ED-7FE3-55EA-3100-EE7E3147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8475" y="6628830"/>
            <a:ext cx="1666875" cy="21245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lv-LV" sz="1400" dirty="0">
                <a:solidFill>
                  <a:srgbClr val="015551"/>
                </a:solidFill>
              </a:rPr>
              <a:t>Jānis Irbe janis.irbe@rtu.lv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1BF9450E-3C72-CB6B-38B4-F8CCA52C1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1759" y="288985"/>
            <a:ext cx="912032" cy="89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13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67BDE3-C0DC-D743-B705-169EA7DBF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goal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7994D-8B8B-AB44-9FC7-0330D35F3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lv-LV" dirty="0" err="1"/>
              <a:t>Unite</a:t>
            </a:r>
            <a:r>
              <a:rPr lang="lv-LV" dirty="0"/>
              <a:t> </a:t>
            </a:r>
            <a:r>
              <a:rPr lang="en-US" dirty="0"/>
              <a:t>high-performance computing resources from multiple academic institutions </a:t>
            </a:r>
            <a:r>
              <a:rPr lang="lv-LV" dirty="0" err="1"/>
              <a:t>in</a:t>
            </a:r>
            <a:r>
              <a:rPr lang="lv-LV" dirty="0"/>
              <a:t> </a:t>
            </a:r>
            <a:r>
              <a:rPr lang="en-US" dirty="0"/>
              <a:t>a federated HPC resource pool for efficient processing of CERN CMS T</a:t>
            </a:r>
            <a:r>
              <a:rPr lang="lv-LV" dirty="0"/>
              <a:t>IER</a:t>
            </a:r>
            <a:r>
              <a:rPr lang="en-US" dirty="0"/>
              <a:t> II</a:t>
            </a:r>
            <a:r>
              <a:rPr lang="lv-LV" dirty="0"/>
              <a:t> </a:t>
            </a:r>
            <a:r>
              <a:rPr lang="lv-LV" dirty="0" err="1"/>
              <a:t>workloads</a:t>
            </a:r>
            <a:r>
              <a:rPr lang="en-US" dirty="0"/>
              <a:t>.</a:t>
            </a:r>
            <a:endParaRPr lang="lv-LV" sz="2800" dirty="0"/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9C8C43D2-2D08-0CC2-6007-116ABBB34DEE}"/>
              </a:ext>
            </a:extLst>
          </p:cNvPr>
          <p:cNvSpPr txBox="1">
            <a:spLocks/>
          </p:cNvSpPr>
          <p:nvPr/>
        </p:nvSpPr>
        <p:spPr>
          <a:xfrm>
            <a:off x="10658475" y="6628830"/>
            <a:ext cx="1666875" cy="21245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lv-LV" sz="1400">
                <a:solidFill>
                  <a:srgbClr val="015551"/>
                </a:solidFill>
              </a:rPr>
              <a:t>Jānis Irbe janis.irbe@rtu.lv</a:t>
            </a:r>
            <a:endParaRPr lang="lv-LV" sz="1400" dirty="0">
              <a:solidFill>
                <a:srgbClr val="015551"/>
              </a:solidFill>
            </a:endParaRPr>
          </a:p>
        </p:txBody>
      </p:sp>
      <p:pic>
        <p:nvPicPr>
          <p:cNvPr id="1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92A07269-C18A-7845-8F57-4F3EAEFF5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26D29EC-B4A0-030C-87EA-A47BB6E2D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FEB3FE-1A38-3FBB-F823-BB6114CDB3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1759" y="288985"/>
            <a:ext cx="912032" cy="89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608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A </a:t>
            </a:r>
            <a:r>
              <a:rPr lang="lv-LV" dirty="0" err="1"/>
              <a:t>federated</a:t>
            </a:r>
            <a:r>
              <a:rPr lang="lv-LV" dirty="0"/>
              <a:t>  </a:t>
            </a:r>
            <a:br>
              <a:rPr lang="lv-LV" dirty="0"/>
            </a:br>
            <a:r>
              <a:rPr lang="lv-LV" dirty="0"/>
              <a:t>HPC </a:t>
            </a:r>
            <a:r>
              <a:rPr lang="lv-LV" dirty="0" err="1"/>
              <a:t>Cloud</a:t>
            </a:r>
            <a:br>
              <a:rPr lang="lv-LV" dirty="0"/>
            </a:br>
            <a:r>
              <a:rPr lang="lv-LV" dirty="0" err="1"/>
              <a:t>architecture</a:t>
            </a:r>
            <a:endParaRPr lang="en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A1D940-3A53-71C8-67E7-12644F025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228" y="0"/>
            <a:ext cx="7017118" cy="6858000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6B020E4F-4291-6900-3913-BB58D9F0C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0088" y="5782804"/>
            <a:ext cx="1357746" cy="4881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3C6F5F-F355-8501-C297-3D5901A90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2116" y="5048250"/>
            <a:ext cx="141959" cy="1222909"/>
          </a:xfrm>
          <a:prstGeom prst="rect">
            <a:avLst/>
          </a:prstGeom>
        </p:spPr>
      </p:pic>
      <p:pic>
        <p:nvPicPr>
          <p:cNvPr id="13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8D61EC22-F375-1F4E-E6D7-423ABD3DE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A7F21C-2F48-9B27-C212-A7984C61EE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FEF61F46-E826-06AD-6620-6168FF1AE5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73749" y="5268191"/>
            <a:ext cx="719968" cy="61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60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5416EBC-B41E-4F8A-BE9F-07301B682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AFF79527-C7F1-4E06-8126-A8E8C5FEB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F59A4-F2CC-A946-8F35-868958A6E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618375"/>
            <a:ext cx="3361944" cy="3757054"/>
          </a:xfrm>
        </p:spPr>
        <p:txBody>
          <a:bodyPr anchor="t">
            <a:normAutofit/>
          </a:bodyPr>
          <a:lstStyle/>
          <a:p>
            <a:r>
              <a:rPr lang="lv-LV" sz="3100" dirty="0" err="1"/>
              <a:t>Objectives</a:t>
            </a: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endParaRPr lang="en-GB" sz="3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5986208-8A53-4E92-9197-6B57BCCB2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AAD28AE-614D-47C9-8651-746670FFF8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0623304"/>
              </p:ext>
            </p:extLst>
          </p:nvPr>
        </p:nvGraphicFramePr>
        <p:xfrm>
          <a:off x="4727448" y="640079"/>
          <a:ext cx="6967728" cy="5643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72023692-020E-3CEB-6E06-23ADCA6319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ED2D1E7-21D5-5495-9621-001ABB9866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C4B5071E-2A75-9424-3BF4-5EED7DEC06B9}"/>
              </a:ext>
            </a:extLst>
          </p:cNvPr>
          <p:cNvSpPr txBox="1">
            <a:spLocks/>
          </p:cNvSpPr>
          <p:nvPr/>
        </p:nvSpPr>
        <p:spPr>
          <a:xfrm>
            <a:off x="10658475" y="6628830"/>
            <a:ext cx="1666875" cy="21245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lv-LV" sz="1400">
                <a:solidFill>
                  <a:srgbClr val="015551"/>
                </a:solidFill>
              </a:rPr>
              <a:t>Jānis Irbe janis.irbe@rtu.lv</a:t>
            </a:r>
            <a:endParaRPr lang="lv-LV" sz="1400" dirty="0">
              <a:solidFill>
                <a:srgbClr val="015551"/>
              </a:solidFill>
            </a:endParaRP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89A0E460-90B3-8ABD-1D3E-EA6CCF9F78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21759" y="288985"/>
            <a:ext cx="912032" cy="89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31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6B020E4F-4291-6900-3913-BB58D9F0C9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0088" y="5782804"/>
            <a:ext cx="1357746" cy="4881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3C6F5F-F355-8501-C297-3D5901A90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2116" y="5048250"/>
            <a:ext cx="141959" cy="1222909"/>
          </a:xfrm>
          <a:prstGeom prst="rect">
            <a:avLst/>
          </a:prstGeom>
        </p:spPr>
      </p:pic>
      <p:pic>
        <p:nvPicPr>
          <p:cNvPr id="13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8D61EC22-F375-1F4E-E6D7-423ABD3DE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A7F21C-2F48-9B27-C212-A7984C61EE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FEF61F46-E826-06AD-6620-6168FF1AE5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73749" y="5268191"/>
            <a:ext cx="719968" cy="6109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C23B51-D298-21EF-61BF-5512B4C49C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4166" y="738586"/>
            <a:ext cx="8583849" cy="58946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3518777" cy="1179576"/>
          </a:xfrm>
        </p:spPr>
        <p:txBody>
          <a:bodyPr>
            <a:normAutofit fontScale="90000"/>
          </a:bodyPr>
          <a:lstStyle/>
          <a:p>
            <a:r>
              <a:rPr lang="lv-LV" sz="4000" dirty="0" err="1"/>
              <a:t>Integration</a:t>
            </a:r>
            <a:r>
              <a:rPr lang="lv-LV" sz="4000" dirty="0"/>
              <a:t> </a:t>
            </a:r>
            <a:r>
              <a:rPr lang="lv-LV" sz="4000" dirty="0" err="1"/>
              <a:t>services</a:t>
            </a:r>
            <a:r>
              <a:rPr lang="lv-LV" sz="4000" dirty="0"/>
              <a:t> </a:t>
            </a:r>
            <a:r>
              <a:rPr lang="lv-LV" sz="4000" dirty="0" err="1"/>
              <a:t>architecture</a:t>
            </a:r>
            <a:endParaRPr lang="en-CH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8D1E527-5E50-14C3-8691-9ECA570BF928}"/>
              </a:ext>
            </a:extLst>
          </p:cNvPr>
          <p:cNvSpPr/>
          <p:nvPr/>
        </p:nvSpPr>
        <p:spPr>
          <a:xfrm>
            <a:off x="771249" y="2985379"/>
            <a:ext cx="316627" cy="223520"/>
          </a:xfrm>
          <a:prstGeom prst="roundRect">
            <a:avLst/>
          </a:prstGeom>
          <a:solidFill>
            <a:schemeClr val="bg1">
              <a:alpha val="5000"/>
            </a:schemeClr>
          </a:solidFill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FA46B-4E44-3CF0-1EA7-0726D964BB20}"/>
              </a:ext>
            </a:extLst>
          </p:cNvPr>
          <p:cNvSpPr txBox="1"/>
          <p:nvPr/>
        </p:nvSpPr>
        <p:spPr>
          <a:xfrm>
            <a:off x="1087876" y="2927862"/>
            <a:ext cx="60942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sz="1600" dirty="0" err="1"/>
              <a:t>Already</a:t>
            </a:r>
            <a:r>
              <a:rPr lang="lv-LV" sz="1600" dirty="0"/>
              <a:t> </a:t>
            </a:r>
            <a:r>
              <a:rPr lang="lv-LV" sz="1600" dirty="0" err="1"/>
              <a:t>Tested</a:t>
            </a:r>
            <a:r>
              <a:rPr lang="lv-LV" sz="1600" dirty="0"/>
              <a:t> </a:t>
            </a:r>
            <a:r>
              <a:rPr lang="lv-LV" sz="1600" dirty="0" err="1"/>
              <a:t>Modules</a:t>
            </a:r>
            <a:endParaRPr lang="lv-LV" sz="1600" dirty="0"/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2F825CA2-A8D0-274C-FA15-A00D333A46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21759" y="288985"/>
            <a:ext cx="912032" cy="89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863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5416EBC-B41E-4F8A-BE9F-07301B682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AFF79527-C7F1-4E06-8126-A8E8C5FEB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F59A4-F2CC-A946-8F35-868958A6E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618375"/>
            <a:ext cx="3361944" cy="3757054"/>
          </a:xfrm>
        </p:spPr>
        <p:txBody>
          <a:bodyPr anchor="t">
            <a:normAutofit/>
          </a:bodyPr>
          <a:lstStyle/>
          <a:p>
            <a:r>
              <a:rPr lang="lv-LV" sz="3100" dirty="0"/>
              <a:t>Services </a:t>
            </a:r>
            <a:r>
              <a:rPr lang="lv-LV" sz="3100" dirty="0" err="1"/>
              <a:t>architecture</a:t>
            </a: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endParaRPr lang="en-GB" sz="3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5986208-8A53-4E92-9197-6B57BCCB2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AAD28AE-614D-47C9-8651-746670FFF8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983522"/>
              </p:ext>
            </p:extLst>
          </p:nvPr>
        </p:nvGraphicFramePr>
        <p:xfrm>
          <a:off x="4727448" y="640079"/>
          <a:ext cx="6967728" cy="5643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72023692-020E-3CEB-6E06-23ADCA6319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ED2D1E7-21D5-5495-9621-001ABB9866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C4B5071E-2A75-9424-3BF4-5EED7DEC06B9}"/>
              </a:ext>
            </a:extLst>
          </p:cNvPr>
          <p:cNvSpPr txBox="1">
            <a:spLocks/>
          </p:cNvSpPr>
          <p:nvPr/>
        </p:nvSpPr>
        <p:spPr>
          <a:xfrm>
            <a:off x="10658475" y="6628830"/>
            <a:ext cx="1666875" cy="21245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lv-LV" sz="1400">
                <a:solidFill>
                  <a:srgbClr val="015551"/>
                </a:solidFill>
              </a:rPr>
              <a:t>Jānis Irbe janis.irbe@rtu.lv</a:t>
            </a:r>
            <a:endParaRPr lang="lv-LV" sz="1400" dirty="0">
              <a:solidFill>
                <a:srgbClr val="015551"/>
              </a:solidFill>
            </a:endParaRP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89A0E460-90B3-8ABD-1D3E-EA6CCF9F78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21759" y="288985"/>
            <a:ext cx="912032" cy="8920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6CBF19-51AF-FD68-26EE-C7D7AD0FC5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4860" y="3070411"/>
            <a:ext cx="3581406" cy="245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865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err="1"/>
              <a:t>Initial</a:t>
            </a:r>
            <a:r>
              <a:rPr lang="lv-LV" dirty="0"/>
              <a:t> </a:t>
            </a:r>
            <a:r>
              <a:rPr lang="lv-LV" dirty="0" err="1"/>
              <a:t>setup</a:t>
            </a:r>
            <a:r>
              <a:rPr lang="lv-LV" dirty="0"/>
              <a:t> to </a:t>
            </a:r>
            <a:r>
              <a:rPr lang="lv-LV" dirty="0" err="1"/>
              <a:t>meet</a:t>
            </a:r>
            <a:r>
              <a:rPr lang="lv-LV" dirty="0"/>
              <a:t> TIER II </a:t>
            </a:r>
            <a:r>
              <a:rPr lang="lv-LV" dirty="0" err="1"/>
              <a:t>requirements</a:t>
            </a:r>
            <a:endParaRPr lang="en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3C6F5F-F355-8501-C297-3D5901A90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116" y="5048250"/>
            <a:ext cx="141959" cy="1222909"/>
          </a:xfrm>
          <a:prstGeom prst="rect">
            <a:avLst/>
          </a:prstGeom>
        </p:spPr>
      </p:pic>
      <p:pic>
        <p:nvPicPr>
          <p:cNvPr id="13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8D61EC22-F375-1F4E-E6D7-423ABD3DE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A7F21C-2F48-9B27-C212-A7984C61E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65466A-02C7-7F35-32A3-5F41CE0C97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9458" y="2379065"/>
            <a:ext cx="3500077" cy="34623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FB98C5F-4FA5-30C2-74F2-AD90D7CF81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5731" y="2401666"/>
            <a:ext cx="3542398" cy="3058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71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802" y="961723"/>
            <a:ext cx="3528621" cy="1179576"/>
          </a:xfrm>
        </p:spPr>
        <p:txBody>
          <a:bodyPr>
            <a:normAutofit fontScale="90000"/>
          </a:bodyPr>
          <a:lstStyle/>
          <a:p>
            <a:r>
              <a:rPr lang="lv-LV" dirty="0" err="1"/>
              <a:t>Workload</a:t>
            </a:r>
            <a:r>
              <a:rPr lang="lv-LV" dirty="0"/>
              <a:t> </a:t>
            </a:r>
            <a:r>
              <a:rPr lang="lv-LV" dirty="0" err="1"/>
              <a:t>management</a:t>
            </a:r>
            <a:r>
              <a:rPr lang="lv-LV" dirty="0"/>
              <a:t>: </a:t>
            </a:r>
            <a:r>
              <a:rPr lang="lv-LV" dirty="0" err="1"/>
              <a:t>clustered</a:t>
            </a:r>
            <a:r>
              <a:rPr lang="lv-LV" dirty="0"/>
              <a:t> </a:t>
            </a:r>
            <a:r>
              <a:rPr lang="lv-LV" dirty="0" err="1"/>
              <a:t>model</a:t>
            </a:r>
            <a:endParaRPr lang="en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3C6F5F-F355-8501-C297-3D5901A90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116" y="5048250"/>
            <a:ext cx="141959" cy="1222909"/>
          </a:xfrm>
          <a:prstGeom prst="rect">
            <a:avLst/>
          </a:prstGeom>
        </p:spPr>
      </p:pic>
      <p:pic>
        <p:nvPicPr>
          <p:cNvPr id="13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8D61EC22-F375-1F4E-E6D7-423ABD3DE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A7F21C-2F48-9B27-C212-A7984C61E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7C4D0360-4B1A-E081-BD01-2B0E55F86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5251" y="1009567"/>
            <a:ext cx="7202764" cy="526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475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err="1"/>
              <a:t>Workload</a:t>
            </a:r>
            <a:r>
              <a:rPr lang="lv-LV" dirty="0"/>
              <a:t> </a:t>
            </a:r>
            <a:r>
              <a:rPr lang="lv-LV" dirty="0" err="1"/>
              <a:t>management</a:t>
            </a:r>
            <a:r>
              <a:rPr lang="lv-LV" dirty="0"/>
              <a:t>: </a:t>
            </a:r>
            <a:br>
              <a:rPr lang="lv-LV" dirty="0"/>
            </a:br>
            <a:r>
              <a:rPr lang="lv-LV" dirty="0" err="1"/>
              <a:t>federated</a:t>
            </a:r>
            <a:r>
              <a:rPr lang="lv-LV" dirty="0"/>
              <a:t> </a:t>
            </a:r>
            <a:r>
              <a:rPr lang="lv-LV" dirty="0" err="1"/>
              <a:t>clusters</a:t>
            </a:r>
            <a:r>
              <a:rPr lang="lv-LV" dirty="0"/>
              <a:t> </a:t>
            </a:r>
            <a:r>
              <a:rPr lang="lv-LV" dirty="0" err="1"/>
              <a:t>model</a:t>
            </a:r>
            <a:endParaRPr lang="en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3C6F5F-F355-8501-C297-3D5901A90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116" y="5048250"/>
            <a:ext cx="141959" cy="1222909"/>
          </a:xfrm>
          <a:prstGeom prst="rect">
            <a:avLst/>
          </a:prstGeom>
        </p:spPr>
      </p:pic>
      <p:pic>
        <p:nvPicPr>
          <p:cNvPr id="13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8D61EC22-F375-1F4E-E6D7-423ABD3DE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A7F21C-2F48-9B27-C212-A7984C61E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E307372-DFFF-734F-8492-C1EA06ADF0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1319" y="1728216"/>
            <a:ext cx="9173960" cy="479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151417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RegularSeedRightStep">
      <a:dk1>
        <a:srgbClr val="000000"/>
      </a:dk1>
      <a:lt1>
        <a:srgbClr val="FFFFFF"/>
      </a:lt1>
      <a:dk2>
        <a:srgbClr val="412426"/>
      </a:dk2>
      <a:lt2>
        <a:srgbClr val="E2E8E8"/>
      </a:lt2>
      <a:accent1>
        <a:srgbClr val="CB444A"/>
      </a:accent1>
      <a:accent2>
        <a:srgbClr val="BA6533"/>
      </a:accent2>
      <a:accent3>
        <a:srgbClr val="BCA23F"/>
      </a:accent3>
      <a:accent4>
        <a:srgbClr val="94AF30"/>
      </a:accent4>
      <a:accent5>
        <a:srgbClr val="6BB63D"/>
      </a:accent5>
      <a:accent6>
        <a:srgbClr val="33BA38"/>
      </a:accent6>
      <a:hlink>
        <a:srgbClr val="30918D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25607</TotalTime>
  <Words>364</Words>
  <Application>Microsoft Office PowerPoint</Application>
  <PresentationFormat>Widescreen</PresentationFormat>
  <Paragraphs>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Neue Haas Grotesk Text Pro</vt:lpstr>
      <vt:lpstr>AccentBoxVTI</vt:lpstr>
      <vt:lpstr>CERN CMS TIER2 Latvia project</vt:lpstr>
      <vt:lpstr>The goal</vt:lpstr>
      <vt:lpstr>A federated   HPC Cloud architecture</vt:lpstr>
      <vt:lpstr>Objectives   </vt:lpstr>
      <vt:lpstr>Integration services architecture</vt:lpstr>
      <vt:lpstr>Services architecture   </vt:lpstr>
      <vt:lpstr>Initial setup to meet TIER II requirements</vt:lpstr>
      <vt:lpstr>Workload management: clustered model</vt:lpstr>
      <vt:lpstr>Workload management:  federated clusters model</vt:lpstr>
      <vt:lpstr>Partner involvement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Latvijas CERN stratēģija </dc:title>
  <dc:creator>Toms Torims</dc:creator>
  <cp:lastModifiedBy>Janis Irbe</cp:lastModifiedBy>
  <cp:revision>53</cp:revision>
  <dcterms:created xsi:type="dcterms:W3CDTF">2021-12-22T13:48:55Z</dcterms:created>
  <dcterms:modified xsi:type="dcterms:W3CDTF">2022-10-11T09:37:23Z</dcterms:modified>
</cp:coreProperties>
</file>