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Ömer Atak" initials="ÖA" lastIdx="1" clrIdx="0">
    <p:extLst>
      <p:ext uri="{19B8F6BF-5375-455C-9EA6-DF929625EA0E}">
        <p15:presenceInfo xmlns:p15="http://schemas.microsoft.com/office/powerpoint/2012/main" userId="cf5a972e9a62754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3" autoAdjust="0"/>
    <p:restoredTop sz="94660"/>
  </p:normalViewPr>
  <p:slideViewPr>
    <p:cSldViewPr snapToGrid="0">
      <p:cViewPr varScale="1">
        <p:scale>
          <a:sx n="85" d="100"/>
          <a:sy n="85" d="100"/>
        </p:scale>
        <p:origin x="38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commentAuthors" Target="commentAuthors.xml" /><Relationship Id="rId17" Type="http://schemas.microsoft.com/office/2016/11/relationships/changesInfo" Target="changesInfos/changesInfo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tellmann" userId="a19f6458755eb5ce" providerId="LiveId" clId="{51A9A118-B107-0644-B85A-8CF727C3746B}"/>
    <pc:docChg chg="modSld">
      <pc:chgData name="Tom Stellmann" userId="a19f6458755eb5ce" providerId="LiveId" clId="{51A9A118-B107-0644-B85A-8CF727C3746B}" dt="2022-11-03T19:43:44.526" v="8" actId="20577"/>
      <pc:docMkLst>
        <pc:docMk/>
      </pc:docMkLst>
      <pc:sldChg chg="modSp">
        <pc:chgData name="Tom Stellmann" userId="a19f6458755eb5ce" providerId="LiveId" clId="{51A9A118-B107-0644-B85A-8CF727C3746B}" dt="2022-11-03T19:43:44.526" v="8" actId="20577"/>
        <pc:sldMkLst>
          <pc:docMk/>
          <pc:sldMk cId="4016902973" sldId="266"/>
        </pc:sldMkLst>
        <pc:spChg chg="mod">
          <ac:chgData name="Tom Stellmann" userId="a19f6458755eb5ce" providerId="LiveId" clId="{51A9A118-B107-0644-B85A-8CF727C3746B}" dt="2022-11-03T19:43:44.526" v="8" actId="20577"/>
          <ac:spMkLst>
            <pc:docMk/>
            <pc:sldMk cId="4016902973" sldId="266"/>
            <ac:spMk id="6" creationId="{90BE2CF7-29A4-466B-B4A6-A71AB65C1DB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A15C83-A9A7-4335-A66B-B5D6DBD05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1F2BA9-54EC-4884-8D7B-0248FD930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30EE3E-A6FF-452F-B1C2-E60F425EC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55CE29-EB1C-4F3A-9077-72742C72B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ADB1FF-5451-4BDD-BDDC-8E2A363D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19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51019C-C2DE-4DB4-99FA-0CC2E6EFE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ABF54E9-1F26-47E2-8D42-B88F7A6D06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60273A-F2AC-4F0B-ABBA-7374405E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1ABEEE-BF58-4711-8506-0B8E44D06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D39175-2C5F-4865-85E8-1AC7C1AE2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814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94C811A-8124-4CAC-9C24-D093868E91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4691AD2-B287-4E27-9FFA-14DE6F1AB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4B56AB-776A-418F-BF75-302890F8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62FE1F-6553-429A-B1BD-BC4E5193B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83884C-3C9C-4F22-90DB-F76CD992C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336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7B262-243A-4C37-A09A-E00E46CD9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AA268B-E236-4202-9F51-61D884FB9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52178B-F8F8-4C8D-9F1D-F93D5BC73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F42AB8-5B2F-4BFE-87BC-0025F3944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D7FB64-C6E6-4CC2-A62C-F5EC3E742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067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F89323-9B30-4785-8D6D-D15E738A4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29B325-E690-4AD9-8CFA-9BF8B69F0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678272-9B1B-4629-9DC9-976D801C7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4BB6D2-0FBB-4763-B44F-888BE39B8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4F61D5-39D7-48D4-BAF1-26CB6C242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25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4A88D-01B9-4AEF-8823-98AE0B4D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61D4428-AA06-4A8F-BD22-7FA2921A0D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137E0CB-41ED-465D-B1EF-4FCC2FA6F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1F098A-F628-4F22-8F22-69D225015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F432D3-F7D5-4232-825C-4A1CD0CD1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8BE300-47FF-4714-89CD-ED28D105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86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536DAB-0D98-4984-B647-20380B27D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86451A-E003-4B6F-95F9-7BCB4B635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BD815A9-BEE9-4D22-ACAC-D1E068752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6FACE50-775C-4C50-B8AF-E7D9ACB48C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C2E1FE3-9174-4A2B-891F-4A82561557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A2CDAB-E2A2-48EC-B8FE-34F9B6DED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70ED435-8E0B-41A5-AD00-D685B179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8C0DA6C-6D6B-4FAB-A3B0-E29530518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89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43A167-74F0-4C8B-AC31-119F32228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8E8A9F-7E5B-4DDF-88F0-8B8F514EB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35848BA-AF9B-4823-AD2B-712D3828E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C96FB3A-8F9E-4456-9857-1D976C197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31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4937EB-D282-4924-AA58-E4F272848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772E87E-0330-41E3-892F-E7CACF6F2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ACB31E-0294-418A-AF2D-AA6EB6218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11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413313-FCB9-468B-A666-486AEB80B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0E4B18-2C5E-4EC6-B654-A07BA7FCF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295DEB7-B704-491F-8A4B-AF65999E4F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F8084DB-CA53-421E-97B7-0B2222F7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F8B4F2-DA94-453E-A300-1573C9276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60D90F4-CAC5-4B48-94A7-AC6E4073F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75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5DD881-398F-4925-BD17-90EC3A895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F98584F-CFE8-41A4-BFF2-661CF0B3A2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A186F5-F395-472E-BC3F-B5486E1BA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B06ADC5-B17C-496E-A4AF-26A6699D9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12337C0-10DF-495D-89B7-69B9EB9D7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D1A836-A6AD-4072-989F-EB7A595F3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00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17A5A84-9146-4479-A34C-A442A1B21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495719-43E0-4CCB-8D55-9A12366A9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67C602-6DDB-40DB-A168-A5A90078A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F5A20-F747-4830-BCFF-3000C6CE2FD1}" type="datetimeFigureOut">
              <a:rPr lang="de-DE" smtClean="0"/>
              <a:t>03.11.2022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85CFD2-B7AC-4283-809F-73A3C1F7E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65B1A6-F2FF-485C-9DB5-00E41B1981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40D29-D819-4E65-ACF6-AB8C5C8ED4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8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4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hyperlink" Target="https://www.nuclear-power.com/nuclear-power/reactor-physics/atomic-nuclear-physics/fundamental-particles/what-is-antimatter/" TargetMode="External" /><Relationship Id="rId1" Type="http://schemas.openxmlformats.org/officeDocument/2006/relationships/slideLayout" Target="../slideLayouts/slideLayout8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cience/accelerators/accelerator-complex/panoramas" TargetMode="External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8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8.xml" /><Relationship Id="rId4" Type="http://schemas.openxmlformats.org/officeDocument/2006/relationships/image" Target="../media/image7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4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1B201C-3292-4B9E-AB7A-EE631BA49F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Vorstellung meiner Forschung während den 10. CERN Projektwochen bei </a:t>
            </a:r>
            <a:r>
              <a:rPr lang="de-DE" dirty="0" err="1"/>
              <a:t>AEgIS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7B49C69-C643-433A-B6FD-ABAB876789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Präsentation von Tom Stellmann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5A67722-F189-4894-AE42-942298D0A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683" y="4810685"/>
            <a:ext cx="6544234" cy="184990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2E8C001-CB25-4C6E-A330-D10894FDCF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692"/>
          <a:stretch/>
        </p:blipFill>
        <p:spPr>
          <a:xfrm>
            <a:off x="9072282" y="4323229"/>
            <a:ext cx="3119718" cy="253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801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D93803-58BB-4492-BD64-D86D83CB1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de-DE" dirty="0"/>
            </a:br>
            <a:r>
              <a:rPr lang="de-DE" sz="3600" b="1" dirty="0"/>
              <a:t>5. Aktueller Stand (Stand November 2022)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6BA387-49B9-4383-A39F-2ADDBDE62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066925"/>
            <a:ext cx="5181600" cy="1851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/>
              <a:t>Abgeschlossen:</a:t>
            </a:r>
          </a:p>
          <a:p>
            <a:r>
              <a:rPr lang="de-DE" sz="1800" dirty="0"/>
              <a:t>Antiprotonen wurden erfolgreich eingefangen und detektiert</a:t>
            </a:r>
          </a:p>
          <a:p>
            <a:r>
              <a:rPr lang="de-DE" sz="1800" dirty="0"/>
              <a:t>Die Effizienz der Falle wurde bestimmt 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CDB1F12-D5AB-4A1B-AF08-A30FF1498893}"/>
              </a:ext>
            </a:extLst>
          </p:cNvPr>
          <p:cNvSpPr txBox="1"/>
          <p:nvPr/>
        </p:nvSpPr>
        <p:spPr>
          <a:xfrm>
            <a:off x="6276975" y="2066925"/>
            <a:ext cx="497205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DE" sz="2000" b="1" dirty="0"/>
              <a:t>Ausstehend: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Daten vollständig analysieren und auswerten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Fertigstellen der Forschungsarbeit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Kolloquium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b="1" dirty="0"/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7AD0D8C-87C3-4B3D-A037-0B5F5E662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917950"/>
            <a:ext cx="8991600" cy="254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75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834F53-4068-48F8-9642-ECB38422F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Inhaltsverzeichnis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7ACE2A-D978-4AFB-A0F3-849741193F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de-DE" dirty="0"/>
          </a:p>
          <a:p>
            <a:r>
              <a:rPr lang="de-DE" dirty="0"/>
              <a:t>1. Wie wird Antimaterie hergestellt (Beschleuniger-Ablauf)</a:t>
            </a:r>
          </a:p>
          <a:p>
            <a:endParaRPr lang="de-DE" dirty="0"/>
          </a:p>
          <a:p>
            <a:r>
              <a:rPr lang="de-DE" dirty="0"/>
              <a:t>2. Motivation Antimaterie zu erzeugen</a:t>
            </a:r>
          </a:p>
          <a:p>
            <a:endParaRPr lang="de-DE" dirty="0"/>
          </a:p>
          <a:p>
            <a:r>
              <a:rPr lang="de-DE" dirty="0"/>
              <a:t>3. Meine Forschung</a:t>
            </a:r>
          </a:p>
          <a:p>
            <a:endParaRPr lang="de-DE" dirty="0"/>
          </a:p>
          <a:p>
            <a:r>
              <a:rPr lang="de-DE" dirty="0"/>
              <a:t>4. Evaluation </a:t>
            </a:r>
          </a:p>
          <a:p>
            <a:endParaRPr lang="de-DE" dirty="0"/>
          </a:p>
          <a:p>
            <a:r>
              <a:rPr lang="de-DE" dirty="0"/>
              <a:t>5. Aktueller Stand</a:t>
            </a:r>
          </a:p>
        </p:txBody>
      </p:sp>
    </p:spTree>
    <p:extLst>
      <p:ext uri="{BB962C8B-B14F-4D97-AF65-F5344CB8AC3E}">
        <p14:creationId xmlns:p14="http://schemas.microsoft.com/office/powerpoint/2010/main" val="155439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sh dir="u"/>
      </p:transition>
    </mc:Choice>
    <mc:Fallback xmlns="">
      <p:transition spd="slow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1EE39FC-F830-4D9C-9D50-5CC4CCD62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0. Was ist Antimaterie?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0BE2CF7-29A4-466B-B4A6-A71AB65C1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900" dirty="0"/>
              <a:t>Antimaterie ist genau wie normale Materie aufgebaut, nur „andersherum“.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900" dirty="0"/>
              <a:t>Sie existiert nicht in dem Universum.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900" dirty="0"/>
              <a:t>Die physikalischen Eigenschaften werden in den Experimenten bei der AD erforscht.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900" dirty="0"/>
              <a:t>Materie und Antimaterie annulliert sich, sofern sie aufeinander treffen. </a:t>
            </a:r>
            <a:r>
              <a:rPr lang="de-DE" sz="1900"/>
              <a:t>Es werden Pionen </a:t>
            </a:r>
            <a:r>
              <a:rPr lang="de-DE" sz="1900" dirty="0"/>
              <a:t>freigesetzt.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1431920-1B5C-4840-90A7-FFC719C579A6}"/>
              </a:ext>
            </a:extLst>
          </p:cNvPr>
          <p:cNvSpPr txBox="1"/>
          <p:nvPr/>
        </p:nvSpPr>
        <p:spPr>
          <a:xfrm>
            <a:off x="6219930" y="5084466"/>
            <a:ext cx="3838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792B4BCA-2C48-46BB-92C1-8E7BEC338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8297" y="6192332"/>
            <a:ext cx="6768951" cy="839660"/>
          </a:xfrm>
        </p:spPr>
        <p:txBody>
          <a:bodyPr>
            <a:normAutofit/>
          </a:bodyPr>
          <a:lstStyle/>
          <a:p>
            <a:r>
              <a:rPr lang="de-DE" sz="1400" dirty="0">
                <a:hlinkClick r:id="rId2"/>
              </a:rPr>
              <a:t>https://www.nuclear-power.com/nuclear-power/reactor-physics/atomic-nuclear-physics/fundamental-particles/what-is-antimatter/</a:t>
            </a:r>
            <a:r>
              <a:rPr lang="de-DE" sz="1400" dirty="0"/>
              <a:t>  (Abgerufen im Oktober 2022)</a:t>
            </a:r>
          </a:p>
          <a:p>
            <a:endParaRPr lang="de-DE" sz="1400" dirty="0"/>
          </a:p>
        </p:txBody>
      </p:sp>
      <p:pic>
        <p:nvPicPr>
          <p:cNvPr id="1026" name="Picture 2" descr="What is Antimatter | Definition &amp; Properties | nuclear-power.com">
            <a:extLst>
              <a:ext uri="{FF2B5EF4-FFF2-40B4-BE49-F238E27FC236}">
                <a16:creationId xmlns:a16="http://schemas.microsoft.com/office/drawing/2014/main" id="{6C0EC1CB-EEDC-4734-821E-64C558C85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169" y="665668"/>
            <a:ext cx="3932238" cy="551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9029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128322B-AE3D-4096-8200-58329EF85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987" y="811553"/>
            <a:ext cx="9980611" cy="829323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sz="3600" b="1" dirty="0"/>
              <a:t>1. Wie wird Antimaterie hergestellt + Beschleuniger-Ablauf I</a:t>
            </a:r>
            <a:br>
              <a:rPr lang="de-DE" sz="3600" b="1" dirty="0"/>
            </a:br>
            <a:endParaRPr lang="de-DE" b="1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2C95E3DC-628E-4975-B416-2B8C864C3A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35721" y="4383593"/>
            <a:ext cx="3502227" cy="196937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03444B7-62C1-40B5-AC67-A2FF307B6C6D}"/>
              </a:ext>
            </a:extLst>
          </p:cNvPr>
          <p:cNvSpPr txBox="1"/>
          <p:nvPr/>
        </p:nvSpPr>
        <p:spPr>
          <a:xfrm>
            <a:off x="2367542" y="6071251"/>
            <a:ext cx="5128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linkClick r:id="rId3"/>
              </a:rPr>
              <a:t>https://home.cern/science/accelerators/accelerator-complex/panoramas</a:t>
            </a:r>
            <a:r>
              <a:rPr lang="de-DE" dirty="0"/>
              <a:t> (Abgerufen im Oktober 2022)</a:t>
            </a:r>
          </a:p>
          <a:p>
            <a:endParaRPr lang="de-DE" dirty="0"/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1CFD5506-2D7A-4B26-B246-8231E3576EA2}"/>
              </a:ext>
            </a:extLst>
          </p:cNvPr>
          <p:cNvCxnSpPr/>
          <p:nvPr/>
        </p:nvCxnSpPr>
        <p:spPr>
          <a:xfrm>
            <a:off x="2103456" y="4011804"/>
            <a:ext cx="0" cy="3717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3C7DEB63-1224-404B-9264-22F285AD6B80}"/>
              </a:ext>
            </a:extLst>
          </p:cNvPr>
          <p:cNvCxnSpPr/>
          <p:nvPr/>
        </p:nvCxnSpPr>
        <p:spPr>
          <a:xfrm>
            <a:off x="2101781" y="2915696"/>
            <a:ext cx="0" cy="3717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15FFD535-0F2E-4F60-B128-41E086F649D2}"/>
              </a:ext>
            </a:extLst>
          </p:cNvPr>
          <p:cNvCxnSpPr/>
          <p:nvPr/>
        </p:nvCxnSpPr>
        <p:spPr>
          <a:xfrm>
            <a:off x="9386835" y="9893395"/>
            <a:ext cx="0" cy="3717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2496356A-A45B-4BB5-8C37-5C1C2108E538}"/>
              </a:ext>
            </a:extLst>
          </p:cNvPr>
          <p:cNvSpPr txBox="1">
            <a:spLocks/>
          </p:cNvSpPr>
          <p:nvPr/>
        </p:nvSpPr>
        <p:spPr>
          <a:xfrm>
            <a:off x="3931266" y="1643261"/>
            <a:ext cx="3932237" cy="3858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b="1" dirty="0"/>
              <a:t>Protonen Synchrotron (PS) Booster:</a:t>
            </a:r>
          </a:p>
          <a:p>
            <a:endParaRPr lang="de-DE" sz="2000" b="1" dirty="0"/>
          </a:p>
          <a:p>
            <a:pPr marL="342900" indent="-342900">
              <a:buAutoNum type="arabicPeriod"/>
            </a:pPr>
            <a:r>
              <a:rPr lang="de-DE" sz="1800" dirty="0"/>
              <a:t>Beschleunigung auf 1,4 </a:t>
            </a:r>
            <a:r>
              <a:rPr lang="de-DE" sz="1800" dirty="0" err="1"/>
              <a:t>GeV</a:t>
            </a:r>
            <a:endParaRPr lang="de-DE" sz="1800" dirty="0"/>
          </a:p>
          <a:p>
            <a:pPr marL="342900" indent="-342900">
              <a:buAutoNum type="arabicPeriod"/>
            </a:pPr>
            <a:endParaRPr lang="de-DE" sz="1800" dirty="0"/>
          </a:p>
          <a:p>
            <a:pPr marL="342900" indent="-342900">
              <a:buAutoNum type="arabicPeriod"/>
            </a:pPr>
            <a:endParaRPr lang="de-DE" sz="1800" dirty="0"/>
          </a:p>
          <a:p>
            <a:pPr marL="342900" indent="-342900">
              <a:buAutoNum type="arabicPeriod"/>
            </a:pPr>
            <a:r>
              <a:rPr lang="de-DE" sz="1800" dirty="0"/>
              <a:t>Überführung in PS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8175E137-34E0-4EBE-8E67-ED7F506DE444}"/>
              </a:ext>
            </a:extLst>
          </p:cNvPr>
          <p:cNvSpPr txBox="1">
            <a:spLocks/>
          </p:cNvSpPr>
          <p:nvPr/>
        </p:nvSpPr>
        <p:spPr>
          <a:xfrm>
            <a:off x="8035570" y="1640876"/>
            <a:ext cx="3932237" cy="3811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b="1" dirty="0"/>
              <a:t>Protonen Synchrotron (PS):</a:t>
            </a:r>
          </a:p>
          <a:p>
            <a:endParaRPr lang="de-DE" dirty="0"/>
          </a:p>
          <a:p>
            <a:pPr marL="342900" indent="-342900">
              <a:buAutoNum type="arabicPeriod"/>
            </a:pPr>
            <a:r>
              <a:rPr lang="de-DE" sz="1800" dirty="0"/>
              <a:t>Beschleunigung auf 26 </a:t>
            </a:r>
            <a:r>
              <a:rPr lang="de-DE" sz="1800" dirty="0" err="1"/>
              <a:t>GeV</a:t>
            </a:r>
            <a:endParaRPr lang="de-DE" sz="1800" dirty="0"/>
          </a:p>
          <a:p>
            <a:pPr marL="342900" indent="-342900">
              <a:buAutoNum type="arabicPeriod"/>
            </a:pPr>
            <a:endParaRPr lang="de-DE" sz="1800" dirty="0"/>
          </a:p>
          <a:p>
            <a:pPr marL="342900" indent="-342900">
              <a:buAutoNum type="arabicPeriod"/>
            </a:pPr>
            <a:endParaRPr lang="de-DE" sz="1800" dirty="0"/>
          </a:p>
          <a:p>
            <a:pPr marL="342900" indent="-342900">
              <a:buAutoNum type="arabicPeriod"/>
            </a:pPr>
            <a:r>
              <a:rPr lang="de-DE" sz="1800" dirty="0"/>
              <a:t>Überführung in AD</a:t>
            </a:r>
          </a:p>
        </p:txBody>
      </p:sp>
      <p:sp>
        <p:nvSpPr>
          <p:cNvPr id="38" name="Textplatzhalter 5">
            <a:extLst>
              <a:ext uri="{FF2B5EF4-FFF2-40B4-BE49-F238E27FC236}">
                <a16:creationId xmlns:a16="http://schemas.microsoft.com/office/drawing/2014/main" id="{4BCE4D39-9350-4545-BF60-7B3D2B04198F}"/>
              </a:ext>
            </a:extLst>
          </p:cNvPr>
          <p:cNvSpPr txBox="1">
            <a:spLocks/>
          </p:cNvSpPr>
          <p:nvPr/>
        </p:nvSpPr>
        <p:spPr>
          <a:xfrm>
            <a:off x="659860" y="1640876"/>
            <a:ext cx="3099339" cy="4396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b="1" dirty="0"/>
              <a:t>LINAC 4</a:t>
            </a:r>
            <a:r>
              <a:rPr lang="de-DE" sz="2200" dirty="0"/>
              <a:t>:</a:t>
            </a:r>
          </a:p>
          <a:p>
            <a:endParaRPr lang="de-DE" dirty="0"/>
          </a:p>
          <a:p>
            <a:pPr marL="342900" indent="-342900">
              <a:buAutoNum type="arabicPeriod"/>
            </a:pPr>
            <a:r>
              <a:rPr lang="de-DE" sz="1800" dirty="0"/>
              <a:t>Hydrid-Ionen (H</a:t>
            </a:r>
            <a:r>
              <a:rPr lang="de-DE" sz="1800" baseline="30000" dirty="0"/>
              <a:t>-</a:t>
            </a:r>
            <a:r>
              <a:rPr lang="de-DE" sz="1800" dirty="0"/>
              <a:t>-Ionen)</a:t>
            </a:r>
          </a:p>
          <a:p>
            <a:pPr marL="342900" indent="-342900">
              <a:buAutoNum type="arabicPeriod"/>
            </a:pPr>
            <a:endParaRPr lang="de-DE" sz="1800" dirty="0"/>
          </a:p>
          <a:p>
            <a:pPr marL="342900" indent="-342900">
              <a:buAutoNum type="arabicPeriod"/>
            </a:pPr>
            <a:endParaRPr lang="de-DE" sz="1800" dirty="0"/>
          </a:p>
          <a:p>
            <a:pPr marL="342900" indent="-342900">
              <a:buAutoNum type="arabicPeriod"/>
            </a:pPr>
            <a:r>
              <a:rPr lang="de-DE" sz="1800" dirty="0"/>
              <a:t>Beschleunigung auf                 160 MeV</a:t>
            </a:r>
          </a:p>
          <a:p>
            <a:endParaRPr lang="de-DE" sz="1800" dirty="0"/>
          </a:p>
          <a:p>
            <a:r>
              <a:rPr lang="de-DE" sz="1800" dirty="0"/>
              <a:t>3.   Überführung in PS Booster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A9BE056-DBAD-4447-AA9D-C95DD73DC2FD}"/>
              </a:ext>
            </a:extLst>
          </p:cNvPr>
          <p:cNvCxnSpPr/>
          <p:nvPr/>
        </p:nvCxnSpPr>
        <p:spPr>
          <a:xfrm>
            <a:off x="5257002" y="2915696"/>
            <a:ext cx="0" cy="3717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19686888-6F97-4C3C-8684-0DB752806750}"/>
              </a:ext>
            </a:extLst>
          </p:cNvPr>
          <p:cNvCxnSpPr/>
          <p:nvPr/>
        </p:nvCxnSpPr>
        <p:spPr>
          <a:xfrm>
            <a:off x="9310842" y="2908325"/>
            <a:ext cx="0" cy="3717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316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8655C20-FB08-4DDD-9522-0C06D81FA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2776200" cy="1325563"/>
          </a:xfrm>
        </p:spPr>
        <p:txBody>
          <a:bodyPr>
            <a:normAutofit/>
          </a:bodyPr>
          <a:lstStyle/>
          <a:p>
            <a:r>
              <a:rPr lang="de-DE" sz="3200" b="1" dirty="0"/>
              <a:t>1. Wie wird Antimaterie hergestellt + Beschleuniger-Ablauf II</a:t>
            </a:r>
            <a:br>
              <a:rPr lang="de-DE" sz="3200" b="1" dirty="0"/>
            </a:br>
            <a:endParaRPr lang="de-DE" sz="3200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4EA0C13-DA86-4D7F-86B3-F2B63FA46D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marL="0" indent="0">
              <a:buNone/>
            </a:pPr>
            <a:endParaRPr lang="de-DE" sz="1800" b="1" dirty="0"/>
          </a:p>
          <a:p>
            <a:pPr marL="0" indent="0">
              <a:buNone/>
            </a:pPr>
            <a:r>
              <a:rPr lang="de-DE" sz="2000" b="1" dirty="0"/>
              <a:t>Antiprotonen </a:t>
            </a:r>
            <a:r>
              <a:rPr lang="de-DE" sz="2000" b="1" dirty="0" err="1"/>
              <a:t>Decelerator</a:t>
            </a:r>
            <a:r>
              <a:rPr lang="de-DE" sz="2000" b="1" dirty="0"/>
              <a:t> (AD):</a:t>
            </a:r>
          </a:p>
          <a:p>
            <a:endParaRPr lang="de-DE" sz="1800" dirty="0"/>
          </a:p>
          <a:p>
            <a:pPr marL="514350" indent="-514350">
              <a:buFont typeface="+mj-lt"/>
              <a:buAutoNum type="arabicPeriod"/>
            </a:pPr>
            <a:r>
              <a:rPr lang="de-DE" sz="1800" dirty="0"/>
              <a:t>Erzeugung von Antiprotonen</a:t>
            </a:r>
          </a:p>
          <a:p>
            <a:pPr marL="514350" indent="-514350">
              <a:buFont typeface="+mj-lt"/>
              <a:buAutoNum type="arabicPeriod"/>
            </a:pPr>
            <a:endParaRPr lang="de-DE" sz="1800" dirty="0"/>
          </a:p>
          <a:p>
            <a:pPr marL="514350" indent="-514350">
              <a:buFont typeface="+mj-lt"/>
              <a:buAutoNum type="arabicPeriod"/>
            </a:pPr>
            <a:r>
              <a:rPr lang="de-DE" sz="1800" dirty="0"/>
              <a:t>Entschleunigung von Antiprotonen</a:t>
            </a:r>
          </a:p>
          <a:p>
            <a:pPr marL="514350" indent="-514350">
              <a:buFont typeface="+mj-lt"/>
              <a:buAutoNum type="arabicPeriod"/>
            </a:pPr>
            <a:endParaRPr lang="de-DE" sz="1800" dirty="0"/>
          </a:p>
          <a:p>
            <a:pPr marL="514350" indent="-514350">
              <a:buFont typeface="+mj-lt"/>
              <a:buAutoNum type="arabicPeriod"/>
            </a:pPr>
            <a:r>
              <a:rPr lang="de-DE" sz="1800" dirty="0"/>
              <a:t>Einführung in ELENA</a:t>
            </a:r>
          </a:p>
        </p:txBody>
      </p:sp>
      <p:sp>
        <p:nvSpPr>
          <p:cNvPr id="8" name="Inhaltsplatzhalter 5">
            <a:extLst>
              <a:ext uri="{FF2B5EF4-FFF2-40B4-BE49-F238E27FC236}">
                <a16:creationId xmlns:a16="http://schemas.microsoft.com/office/drawing/2014/main" id="{4B0C512E-C9D1-4A5D-822D-7F1FD6F5B7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marL="0" indent="0">
              <a:buNone/>
            </a:pPr>
            <a:endParaRPr lang="de-DE" sz="1800" b="1" dirty="0"/>
          </a:p>
          <a:p>
            <a:pPr marL="0" indent="0">
              <a:buNone/>
            </a:pPr>
            <a:r>
              <a:rPr lang="de-DE" sz="2000" b="1" dirty="0"/>
              <a:t>Extra Low </a:t>
            </a:r>
            <a:r>
              <a:rPr lang="de-DE" sz="2000" b="1" dirty="0" err="1"/>
              <a:t>ENergy</a:t>
            </a:r>
            <a:r>
              <a:rPr lang="de-DE" sz="2000" b="1" dirty="0"/>
              <a:t> Antiproton ring (ELENA):</a:t>
            </a:r>
          </a:p>
          <a:p>
            <a:endParaRPr lang="de-DE" sz="1600" dirty="0"/>
          </a:p>
          <a:p>
            <a:pPr marL="514350" indent="-514350">
              <a:buFont typeface="+mj-lt"/>
              <a:buAutoNum type="arabicPeriod"/>
            </a:pPr>
            <a:r>
              <a:rPr lang="de-DE" sz="1800" dirty="0"/>
              <a:t>Entschleunigung der Antiprotonen</a:t>
            </a:r>
          </a:p>
          <a:p>
            <a:pPr marL="514350" indent="-514350">
              <a:buFont typeface="+mj-lt"/>
              <a:buAutoNum type="arabicPeriod"/>
            </a:pPr>
            <a:endParaRPr lang="de-DE" sz="1800" dirty="0"/>
          </a:p>
          <a:p>
            <a:pPr marL="514350" indent="-514350">
              <a:buFont typeface="+mj-lt"/>
              <a:buAutoNum type="arabicPeriod"/>
            </a:pPr>
            <a:r>
              <a:rPr lang="de-DE" sz="1800" dirty="0"/>
              <a:t>Einführung in die Experimente (</a:t>
            </a:r>
            <a:r>
              <a:rPr lang="de-DE" sz="1800" dirty="0" err="1"/>
              <a:t>AEgIS</a:t>
            </a:r>
            <a:r>
              <a:rPr lang="de-DE" sz="1800" dirty="0"/>
              <a:t>, BASE, ALPHA, ASACUSA, GBAR, PUMA (Aufbau))</a:t>
            </a:r>
          </a:p>
          <a:p>
            <a:pPr marL="514350" indent="-514350" algn="ctr">
              <a:buFont typeface="+mj-lt"/>
              <a:buAutoNum type="arabicPeriod"/>
            </a:pPr>
            <a:endParaRPr lang="de-DE" sz="1800" dirty="0"/>
          </a:p>
          <a:p>
            <a:pPr marL="0" indent="0" algn="ctr">
              <a:buNone/>
            </a:pPr>
            <a:endParaRPr lang="de-DE" sz="1800" dirty="0"/>
          </a:p>
          <a:p>
            <a:pPr marL="0" indent="0" algn="ctr">
              <a:buNone/>
            </a:pPr>
            <a:r>
              <a:rPr lang="de-DE" sz="1800" b="1" dirty="0" err="1"/>
              <a:t>AEgIS</a:t>
            </a:r>
            <a:endParaRPr lang="de-DE" sz="1800" b="1" dirty="0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7A9733A-3784-4008-9E49-DC39FB85F181}"/>
              </a:ext>
            </a:extLst>
          </p:cNvPr>
          <p:cNvCxnSpPr/>
          <p:nvPr/>
        </p:nvCxnSpPr>
        <p:spPr>
          <a:xfrm>
            <a:off x="8763000" y="4257040"/>
            <a:ext cx="0" cy="5384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42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D3D099-17F2-4CB8-958C-9346EDFAE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de-DE" dirty="0"/>
            </a:br>
            <a:r>
              <a:rPr lang="de-DE" sz="3600" b="1" dirty="0"/>
              <a:t>2. Motivation Antimaterie zu erzeugen</a:t>
            </a:r>
            <a:br>
              <a:rPr lang="de-DE" sz="3600" b="1" dirty="0"/>
            </a:br>
            <a:endParaRPr lang="de-DE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333215E-3CA7-4F50-8ACE-B7CD67C7A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sz="1800" dirty="0"/>
          </a:p>
          <a:p>
            <a:r>
              <a:rPr lang="de-DE" sz="1800" dirty="0"/>
              <a:t>Grundlagenforschung</a:t>
            </a:r>
          </a:p>
          <a:p>
            <a:endParaRPr lang="de-DE" sz="1800" dirty="0"/>
          </a:p>
          <a:p>
            <a:r>
              <a:rPr lang="de-DE" sz="1800" dirty="0"/>
              <a:t>Klären der großen Frage: Wie verhält sich Antimaterie im Vergleich zu normaler Materie?</a:t>
            </a:r>
          </a:p>
          <a:p>
            <a:endParaRPr lang="de-DE" sz="1800" dirty="0"/>
          </a:p>
          <a:p>
            <a:r>
              <a:rPr lang="de-DE" sz="1800" dirty="0"/>
              <a:t>Verwendungsmöglichkeiten in der Zukunft?</a:t>
            </a:r>
          </a:p>
          <a:p>
            <a:endParaRPr lang="de-DE" sz="1800" dirty="0"/>
          </a:p>
          <a:p>
            <a:r>
              <a:rPr lang="de-DE" sz="1800" dirty="0"/>
              <a:t>Antimaterie kann „erzeugt“ werden, sie existiert aber nicht in dem Universum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de-DE" sz="1800" dirty="0"/>
              <a:t>Paradox: Es wird weiter geforscht!</a:t>
            </a:r>
          </a:p>
        </p:txBody>
      </p:sp>
    </p:spTree>
    <p:extLst>
      <p:ext uri="{BB962C8B-B14F-4D97-AF65-F5344CB8AC3E}">
        <p14:creationId xmlns:p14="http://schemas.microsoft.com/office/powerpoint/2010/main" val="154925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2A177A-C15A-4D3A-8779-3EA984E8D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de-DE" b="1" dirty="0"/>
            </a:br>
            <a:r>
              <a:rPr lang="de-DE" b="1" dirty="0"/>
              <a:t>3. Meine Forschung I</a:t>
            </a:r>
            <a:br>
              <a:rPr lang="de-DE" b="1" dirty="0"/>
            </a:br>
            <a:endParaRPr lang="de-DE" b="1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607290F-0555-451B-9F79-F806DD2ECD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2756" y="1775733"/>
            <a:ext cx="2747645" cy="2747645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C54734D-1D68-47BD-AA01-8766FB04D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514850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100" dirty="0"/>
              <a:t>Skripts schreiben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100" dirty="0"/>
              <a:t>Skripts anwenden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100" dirty="0"/>
              <a:t>Antiprotonen fangen… </a:t>
            </a:r>
          </a:p>
          <a:p>
            <a:r>
              <a:rPr lang="de-DE" sz="2100" dirty="0"/>
              <a:t>	…und detektieren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100" dirty="0"/>
              <a:t>Daten auswerten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100" dirty="0"/>
              <a:t>Berechnungen durchführen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100" dirty="0"/>
              <a:t>Informieren, lernen und dokumentieren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49B3A5-6404-4527-8CE0-FED0139E3B7C}"/>
              </a:ext>
            </a:extLst>
          </p:cNvPr>
          <p:cNvSpPr txBox="1"/>
          <p:nvPr/>
        </p:nvSpPr>
        <p:spPr>
          <a:xfrm>
            <a:off x="6705600" y="4663440"/>
            <a:ext cx="288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7ADC42A-1A98-4BA4-B7DE-BC8B978F0C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976" y="371918"/>
            <a:ext cx="4162129" cy="305708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086C89B-3B2F-477F-B150-500A1F875B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904" y="3561229"/>
            <a:ext cx="5454202" cy="32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8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28 0.03125 L 0.01328 0.03148 C 0.00651 -0.00949 0.00651 -0.01343 -0.00404 -0.0581 C -0.00482 -0.06134 -0.00625 -0.06412 -0.00742 -0.0669 C -0.01484 -0.10695 -0.01393 -0.10255 -0.03294 -0.17963 C -0.03346 -0.18218 -0.03516 -0.18357 -0.0362 -0.18565 C -0.04075 -0.19514 -0.04466 -0.20556 -0.04935 -0.21482 C -0.05247 -0.22107 -0.0526 -0.2206 -0.05508 -0.2206 " pathEditMode="relative" rAng="0" ptsTypes="AAAAAAA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4" y="-1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4A72A4-DAD1-4D36-AE9E-3DB0DEB31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de-DE" sz="3200" b="1" dirty="0"/>
            </a:br>
            <a:r>
              <a:rPr lang="de-DE" sz="3200" b="1" dirty="0"/>
              <a:t>3. Meine Forschung II</a:t>
            </a:r>
            <a:br>
              <a:rPr lang="de-DE" sz="3200" b="1" dirty="0"/>
            </a:br>
            <a:endParaRPr lang="de-DE" sz="3200" b="1" dirty="0"/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0B62A6A0-FE6B-4D49-8798-617A280965D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97248" y="1825625"/>
            <a:ext cx="3263503" cy="4351338"/>
          </a:xfrm>
          <a:prstGeom prst="rect">
            <a:avLst/>
          </a:prstGeom>
        </p:spPr>
      </p:pic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C3689B3F-89B7-4EF9-AA46-B84C17A740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96000" y="2058194"/>
            <a:ext cx="5181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45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69B247-F443-4CB4-A131-2F4F2FE38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de-DE" b="1" dirty="0"/>
            </a:br>
            <a:r>
              <a:rPr lang="de-DE" b="1" dirty="0"/>
              <a:t>4. Evaluation</a:t>
            </a:r>
            <a:br>
              <a:rPr lang="de-DE" b="1" dirty="0"/>
            </a:br>
            <a:endParaRPr lang="de-DE" b="1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8849C8-4318-4B5C-89D9-131199793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9800" y="992187"/>
            <a:ext cx="6172200" cy="48736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200" b="1" dirty="0"/>
              <a:t>Persönliches Fazit: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900" dirty="0"/>
              <a:t>Gigantische Chance!</a:t>
            </a:r>
          </a:p>
          <a:p>
            <a:pPr marL="0" indent="0">
              <a:buNone/>
            </a:pPr>
            <a:r>
              <a:rPr lang="de-DE" sz="1900" dirty="0"/>
              <a:t>Empfehlenswert für Personen mit …</a:t>
            </a:r>
          </a:p>
          <a:p>
            <a:pPr marL="0" indent="0">
              <a:buNone/>
            </a:pPr>
            <a:endParaRPr lang="de-DE" sz="1900" dirty="0"/>
          </a:p>
          <a:p>
            <a:r>
              <a:rPr lang="de-DE" sz="1900" dirty="0"/>
              <a:t>großem Interesse (bestenfalls Vorwissen)</a:t>
            </a:r>
          </a:p>
          <a:p>
            <a:endParaRPr lang="de-DE" sz="1900" dirty="0"/>
          </a:p>
          <a:p>
            <a:r>
              <a:rPr lang="de-DE" sz="1900" dirty="0"/>
              <a:t>Ausdauer</a:t>
            </a:r>
          </a:p>
          <a:p>
            <a:endParaRPr lang="de-DE" sz="1900" dirty="0"/>
          </a:p>
          <a:p>
            <a:r>
              <a:rPr lang="de-DE" sz="1900" dirty="0"/>
              <a:t>viel Zeit</a:t>
            </a:r>
          </a:p>
          <a:p>
            <a:endParaRPr lang="de-DE" sz="1900" dirty="0"/>
          </a:p>
          <a:p>
            <a:r>
              <a:rPr lang="de-DE" sz="1900" dirty="0"/>
              <a:t>Schulische Unterstützung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881AC60-BDB7-4453-924C-D77AB7B4F7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51485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Freundlich und hilfsbereites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Das Projekt kostet Zeit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Wissensexpansion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Erfahrung für die Zukunft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/>
          </a:p>
          <a:p>
            <a:r>
              <a:rPr lang="de-DE" sz="2000" b="1" dirty="0"/>
              <a:t>Bonus: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Interessante und wirklich besondere Eindrücke durch die Visits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708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1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</Words>
  <Application>Microsoft Office PowerPoint</Application>
  <PresentationFormat>Breitbild</PresentationFormat>
  <Paragraphs>133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Office</vt:lpstr>
      <vt:lpstr>Vorstellung meiner Forschung während den 10. CERN Projektwochen bei AEgIS</vt:lpstr>
      <vt:lpstr>Inhaltsverzeichnis</vt:lpstr>
      <vt:lpstr>0. Was ist Antimaterie?</vt:lpstr>
      <vt:lpstr>       1. Wie wird Antimaterie hergestellt + Beschleuniger-Ablauf I </vt:lpstr>
      <vt:lpstr>1. Wie wird Antimaterie hergestellt + Beschleuniger-Ablauf II </vt:lpstr>
      <vt:lpstr> 2. Motivation Antimaterie zu erzeugen </vt:lpstr>
      <vt:lpstr> 3. Meine Forschung I </vt:lpstr>
      <vt:lpstr> 3. Meine Forschung II </vt:lpstr>
      <vt:lpstr> 4. Evaluation </vt:lpstr>
      <vt:lpstr> 5. Aktueller Stand (Stand November 2022)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Vorstellung meiner Forschung während den 10. CERN Projektwochen bei AEgIS</dc:title>
  <dc:creator>Ömer Atak</dc:creator>
  <cp:lastModifiedBy>Tom Stellmann</cp:lastModifiedBy>
  <cp:revision>32</cp:revision>
  <dcterms:created xsi:type="dcterms:W3CDTF">2022-10-26T11:53:12Z</dcterms:created>
  <dcterms:modified xsi:type="dcterms:W3CDTF">2022-11-03T19:43:51Z</dcterms:modified>
</cp:coreProperties>
</file>